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2"/>
  </p:notesMasterIdLst>
  <p:sldIdLst>
    <p:sldId id="256" r:id="rId5"/>
    <p:sldId id="1485" r:id="rId6"/>
    <p:sldId id="1478" r:id="rId7"/>
    <p:sldId id="1479" r:id="rId8"/>
    <p:sldId id="1489" r:id="rId9"/>
    <p:sldId id="1502" r:id="rId10"/>
    <p:sldId id="1492" r:id="rId11"/>
    <p:sldId id="1488" r:id="rId12"/>
    <p:sldId id="1493" r:id="rId13"/>
    <p:sldId id="1484" r:id="rId14"/>
    <p:sldId id="1491" r:id="rId15"/>
    <p:sldId id="294" r:id="rId16"/>
    <p:sldId id="293" r:id="rId17"/>
    <p:sldId id="1480" r:id="rId18"/>
    <p:sldId id="1494" r:id="rId19"/>
    <p:sldId id="261" r:id="rId20"/>
    <p:sldId id="1495" r:id="rId21"/>
    <p:sldId id="262" r:id="rId22"/>
    <p:sldId id="1476" r:id="rId23"/>
    <p:sldId id="1496" r:id="rId24"/>
    <p:sldId id="263" r:id="rId25"/>
    <p:sldId id="1497" r:id="rId26"/>
    <p:sldId id="264" r:id="rId27"/>
    <p:sldId id="1498" r:id="rId28"/>
    <p:sldId id="266" r:id="rId29"/>
    <p:sldId id="1481" r:id="rId30"/>
    <p:sldId id="295" r:id="rId31"/>
    <p:sldId id="296" r:id="rId32"/>
    <p:sldId id="297" r:id="rId33"/>
    <p:sldId id="298" r:id="rId34"/>
    <p:sldId id="299" r:id="rId35"/>
    <p:sldId id="300" r:id="rId36"/>
    <p:sldId id="273" r:id="rId37"/>
    <p:sldId id="274" r:id="rId38"/>
    <p:sldId id="1482" r:id="rId39"/>
    <p:sldId id="1483" r:id="rId40"/>
    <p:sldId id="1499" r:id="rId41"/>
    <p:sldId id="1500" r:id="rId42"/>
    <p:sldId id="1501" r:id="rId43"/>
    <p:sldId id="1277" r:id="rId44"/>
    <p:sldId id="1259" r:id="rId45"/>
    <p:sldId id="1460" r:id="rId46"/>
    <p:sldId id="1461" r:id="rId47"/>
    <p:sldId id="1467" r:id="rId48"/>
    <p:sldId id="1468" r:id="rId49"/>
    <p:sldId id="1469" r:id="rId50"/>
    <p:sldId id="287" r:id="rId51"/>
  </p:sldIdLst>
  <p:sldSz cx="18288000" cy="10287000"/>
  <p:notesSz cx="6858000" cy="9144000"/>
  <p:embeddedFontLst>
    <p:embeddedFont>
      <p:font typeface="Aharoni" panose="02010803020104030203" pitchFamily="2" charset="-79"/>
      <p:bold r:id="rId53"/>
    </p:embeddedFont>
    <p:embeddedFont>
      <p:font typeface="Bobby Jones Soft" pitchFamily="2" charset="77"/>
      <p:regular r:id="rId54"/>
    </p:embeddedFont>
    <p:embeddedFont>
      <p:font typeface="Canva Sans Bold" panose="020B0803030501040103" pitchFamily="34" charset="0"/>
      <p:regular r:id="rId55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748524-405D-0DE7-93D9-3EBA3A53DAF7}" name="Laetitia Bokestael" initials="LB" userId="S::laetitia.bokestael@vrijclbnetwerk.be::6a096805-fffc-4000-80b1-9ff9f98bf1fe" providerId="AD"/>
  <p188:author id="{17BD05E3-8F80-EC6D-5716-5160FD6F89F0}" name="Sarah De Jaeger" initials="SD" userId="S::sarahdejaeger@pvocantwerpen.be::25de6443-39c8-4194-88dd-f6a22d9f98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5E3B"/>
    <a:srgbClr val="627258"/>
    <a:srgbClr val="D6EC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 autoAdjust="0"/>
    <p:restoredTop sz="78077" autoAdjust="0"/>
  </p:normalViewPr>
  <p:slideViewPr>
    <p:cSldViewPr>
      <p:cViewPr varScale="1">
        <p:scale>
          <a:sx n="57" d="100"/>
          <a:sy n="57" d="100"/>
        </p:scale>
        <p:origin x="1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9D705-8CF3-4C53-873D-140EB03ADB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221C4D-C70A-4BE8-83FC-E123473E1FC2}">
      <dgm:prSet/>
      <dgm:spPr/>
      <dgm:t>
        <a:bodyPr/>
        <a:lstStyle/>
        <a:p>
          <a:r>
            <a:rPr lang="nl-NL" dirty="0"/>
            <a:t>Directeur bestuurder samenwerkingsverband Unita sinds 2014</a:t>
          </a:r>
          <a:endParaRPr lang="en-US" dirty="0"/>
        </a:p>
      </dgm:t>
    </dgm:pt>
    <dgm:pt modelId="{2B8720BD-5828-4F39-8097-DB3F4E0CE23B}" type="parTrans" cxnId="{5F34CC84-91A4-438F-AB47-1C73D3A39150}">
      <dgm:prSet/>
      <dgm:spPr/>
      <dgm:t>
        <a:bodyPr/>
        <a:lstStyle/>
        <a:p>
          <a:endParaRPr lang="en-US"/>
        </a:p>
      </dgm:t>
    </dgm:pt>
    <dgm:pt modelId="{82B3426E-A03B-4F96-B417-BCB00EFAA908}" type="sibTrans" cxnId="{5F34CC84-91A4-438F-AB47-1C73D3A39150}">
      <dgm:prSet/>
      <dgm:spPr/>
      <dgm:t>
        <a:bodyPr/>
        <a:lstStyle/>
        <a:p>
          <a:endParaRPr lang="en-US"/>
        </a:p>
      </dgm:t>
    </dgm:pt>
    <dgm:pt modelId="{05DAA13A-0CE6-4788-891E-4348FB0D5062}">
      <dgm:prSet/>
      <dgm:spPr/>
      <dgm:t>
        <a:bodyPr/>
        <a:lstStyle/>
        <a:p>
          <a:r>
            <a:rPr lang="nl-NL" dirty="0"/>
            <a:t>Bestuurslid Netwerk ONS </a:t>
          </a:r>
          <a:r>
            <a:rPr lang="nl-NL" dirty="0" err="1"/>
            <a:t>wv</a:t>
          </a:r>
          <a:endParaRPr lang="en-US" dirty="0"/>
        </a:p>
      </dgm:t>
    </dgm:pt>
    <dgm:pt modelId="{F8B13B95-8E25-4C08-A114-F6F49C3E93BB}" type="parTrans" cxnId="{FC7C8488-399A-4206-A86E-6572DEAA9285}">
      <dgm:prSet/>
      <dgm:spPr/>
      <dgm:t>
        <a:bodyPr/>
        <a:lstStyle/>
        <a:p>
          <a:endParaRPr lang="en-US"/>
        </a:p>
      </dgm:t>
    </dgm:pt>
    <dgm:pt modelId="{B7BDA428-FE29-4207-A65E-FF1A9EC42757}" type="sibTrans" cxnId="{FC7C8488-399A-4206-A86E-6572DEAA9285}">
      <dgm:prSet/>
      <dgm:spPr/>
      <dgm:t>
        <a:bodyPr/>
        <a:lstStyle/>
        <a:p>
          <a:endParaRPr lang="en-US"/>
        </a:p>
      </dgm:t>
    </dgm:pt>
    <dgm:pt modelId="{6775C1F2-706F-446C-92F9-6F7AD1E148A2}">
      <dgm:prSet/>
      <dgm:spPr/>
      <dgm:t>
        <a:bodyPr/>
        <a:lstStyle/>
        <a:p>
          <a:r>
            <a:rPr lang="nl-NL" dirty="0"/>
            <a:t>Getrouwd met Giliam, sociaal ondernemer en kinderarts</a:t>
          </a:r>
          <a:endParaRPr lang="en-US" dirty="0"/>
        </a:p>
      </dgm:t>
    </dgm:pt>
    <dgm:pt modelId="{4FD99C5D-0794-45EC-B988-0C26B8F4FD9E}" type="parTrans" cxnId="{BE1C23F7-0B3D-4368-8E8D-4663BF383F95}">
      <dgm:prSet/>
      <dgm:spPr/>
      <dgm:t>
        <a:bodyPr/>
        <a:lstStyle/>
        <a:p>
          <a:endParaRPr lang="en-US"/>
        </a:p>
      </dgm:t>
    </dgm:pt>
    <dgm:pt modelId="{2EAE366E-3BA3-4E5D-AB7C-D7F2DD4D6CBC}" type="sibTrans" cxnId="{BE1C23F7-0B3D-4368-8E8D-4663BF383F95}">
      <dgm:prSet/>
      <dgm:spPr/>
      <dgm:t>
        <a:bodyPr/>
        <a:lstStyle/>
        <a:p>
          <a:endParaRPr lang="en-US"/>
        </a:p>
      </dgm:t>
    </dgm:pt>
    <dgm:pt modelId="{1DD0FC34-D8FA-4A8E-BD5E-9E31E97EBBF3}">
      <dgm:prSet/>
      <dgm:spPr/>
      <dgm:t>
        <a:bodyPr/>
        <a:lstStyle/>
        <a:p>
          <a:r>
            <a:rPr lang="nl-NL" dirty="0"/>
            <a:t>Twee kinderen, 1 werkend en 1 nog studerend</a:t>
          </a:r>
          <a:endParaRPr lang="en-US" dirty="0"/>
        </a:p>
      </dgm:t>
    </dgm:pt>
    <dgm:pt modelId="{088AB901-1CAB-4828-802F-65F8D6117451}" type="parTrans" cxnId="{0B0588D8-0633-419B-8C0D-3F00456F2044}">
      <dgm:prSet/>
      <dgm:spPr/>
      <dgm:t>
        <a:bodyPr/>
        <a:lstStyle/>
        <a:p>
          <a:endParaRPr lang="en-US"/>
        </a:p>
      </dgm:t>
    </dgm:pt>
    <dgm:pt modelId="{E59DAE23-B0EF-4EBD-BC71-A5AEC156B8EF}" type="sibTrans" cxnId="{0B0588D8-0633-419B-8C0D-3F00456F2044}">
      <dgm:prSet/>
      <dgm:spPr/>
      <dgm:t>
        <a:bodyPr/>
        <a:lstStyle/>
        <a:p>
          <a:endParaRPr lang="en-US"/>
        </a:p>
      </dgm:t>
    </dgm:pt>
    <dgm:pt modelId="{E092B838-E8EA-564E-BA6E-16C79AB78A26}">
      <dgm:prSet/>
      <dgm:spPr/>
      <dgm:t>
        <a:bodyPr/>
        <a:lstStyle/>
        <a:p>
          <a:r>
            <a:rPr lang="en-US" dirty="0"/>
            <a:t>We </a:t>
          </a:r>
          <a:r>
            <a:rPr lang="en-US" dirty="0" err="1"/>
            <a:t>wonen</a:t>
          </a:r>
          <a:r>
            <a:rPr lang="en-US" dirty="0"/>
            <a:t> in </a:t>
          </a:r>
          <a:r>
            <a:rPr lang="en-US" dirty="0" err="1"/>
            <a:t>Bussum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ik</a:t>
          </a:r>
          <a:r>
            <a:rPr lang="en-US" dirty="0"/>
            <a:t> ben </a:t>
          </a:r>
          <a:r>
            <a:rPr lang="en-US" dirty="0" err="1"/>
            <a:t>lokaal</a:t>
          </a:r>
          <a:r>
            <a:rPr lang="en-US" dirty="0"/>
            <a:t> </a:t>
          </a:r>
          <a:r>
            <a:rPr lang="en-US" dirty="0" err="1"/>
            <a:t>actief</a:t>
          </a:r>
          <a:endParaRPr lang="en-US" dirty="0"/>
        </a:p>
      </dgm:t>
    </dgm:pt>
    <dgm:pt modelId="{88559F26-11BD-E947-BE30-EE28D1CCBDD4}" type="parTrans" cxnId="{26139DEA-5C01-F144-85F3-3B3FF8B7A33A}">
      <dgm:prSet/>
      <dgm:spPr/>
      <dgm:t>
        <a:bodyPr/>
        <a:lstStyle/>
        <a:p>
          <a:endParaRPr lang="nl-NL"/>
        </a:p>
      </dgm:t>
    </dgm:pt>
    <dgm:pt modelId="{C5061848-9994-BD40-8B17-4F6B235F354F}" type="sibTrans" cxnId="{26139DEA-5C01-F144-85F3-3B3FF8B7A33A}">
      <dgm:prSet/>
      <dgm:spPr/>
      <dgm:t>
        <a:bodyPr/>
        <a:lstStyle/>
        <a:p>
          <a:endParaRPr lang="nl-NL"/>
        </a:p>
      </dgm:t>
    </dgm:pt>
    <dgm:pt modelId="{E5832753-E56C-A141-8C16-31A63475024B}" type="pres">
      <dgm:prSet presAssocID="{F979D705-8CF3-4C53-873D-140EB03ADB11}" presName="linear" presStyleCnt="0">
        <dgm:presLayoutVars>
          <dgm:animLvl val="lvl"/>
          <dgm:resizeHandles val="exact"/>
        </dgm:presLayoutVars>
      </dgm:prSet>
      <dgm:spPr/>
    </dgm:pt>
    <dgm:pt modelId="{94C5BAD6-DA88-F54B-8AD1-3DE381AAC7F8}" type="pres">
      <dgm:prSet presAssocID="{12221C4D-C70A-4BE8-83FC-E123473E1F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77B5DD-733C-6942-8B7F-D3F9C433EB97}" type="pres">
      <dgm:prSet presAssocID="{82B3426E-A03B-4F96-B417-BCB00EFAA908}" presName="spacer" presStyleCnt="0"/>
      <dgm:spPr/>
    </dgm:pt>
    <dgm:pt modelId="{241F25FC-335D-7443-93BA-71C71E4F7B81}" type="pres">
      <dgm:prSet presAssocID="{05DAA13A-0CE6-4788-891E-4348FB0D50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877761-A81F-7C4C-A4B1-B65A24A5F95C}" type="pres">
      <dgm:prSet presAssocID="{B7BDA428-FE29-4207-A65E-FF1A9EC42757}" presName="spacer" presStyleCnt="0"/>
      <dgm:spPr/>
    </dgm:pt>
    <dgm:pt modelId="{3A1D56B4-9927-D54E-8984-0999DAD879F5}" type="pres">
      <dgm:prSet presAssocID="{6775C1F2-706F-446C-92F9-6F7AD1E148A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4CBA5D5-1D3B-6D43-8799-5C0491CF9469}" type="pres">
      <dgm:prSet presAssocID="{2EAE366E-3BA3-4E5D-AB7C-D7F2DD4D6CBC}" presName="spacer" presStyleCnt="0"/>
      <dgm:spPr/>
    </dgm:pt>
    <dgm:pt modelId="{CA50DC14-8F36-A04E-951B-9AD1FA27061A}" type="pres">
      <dgm:prSet presAssocID="{1DD0FC34-D8FA-4A8E-BD5E-9E31E97EBBF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0033DD-2E82-874C-AADC-358ABB569012}" type="pres">
      <dgm:prSet presAssocID="{E59DAE23-B0EF-4EBD-BC71-A5AEC156B8EF}" presName="spacer" presStyleCnt="0"/>
      <dgm:spPr/>
    </dgm:pt>
    <dgm:pt modelId="{E317BF10-D4D6-094C-8C86-C4C48E07A696}" type="pres">
      <dgm:prSet presAssocID="{E092B838-E8EA-564E-BA6E-16C79AB78A2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830A03-F4F6-7748-ABB8-D14353446D29}" type="presOf" srcId="{F979D705-8CF3-4C53-873D-140EB03ADB11}" destId="{E5832753-E56C-A141-8C16-31A63475024B}" srcOrd="0" destOrd="0" presId="urn:microsoft.com/office/officeart/2005/8/layout/vList2"/>
    <dgm:cxn modelId="{E22A7318-7B94-A54F-85C5-9EB7C2C2D2D4}" type="presOf" srcId="{E092B838-E8EA-564E-BA6E-16C79AB78A26}" destId="{E317BF10-D4D6-094C-8C86-C4C48E07A696}" srcOrd="0" destOrd="0" presId="urn:microsoft.com/office/officeart/2005/8/layout/vList2"/>
    <dgm:cxn modelId="{8A077A38-676F-C340-AF91-1E2CCAC6CB2D}" type="presOf" srcId="{6775C1F2-706F-446C-92F9-6F7AD1E148A2}" destId="{3A1D56B4-9927-D54E-8984-0999DAD879F5}" srcOrd="0" destOrd="0" presId="urn:microsoft.com/office/officeart/2005/8/layout/vList2"/>
    <dgm:cxn modelId="{2FE9F43C-1F77-644D-BB70-56AE0B4CC044}" type="presOf" srcId="{12221C4D-C70A-4BE8-83FC-E123473E1FC2}" destId="{94C5BAD6-DA88-F54B-8AD1-3DE381AAC7F8}" srcOrd="0" destOrd="0" presId="urn:microsoft.com/office/officeart/2005/8/layout/vList2"/>
    <dgm:cxn modelId="{5F34CC84-91A4-438F-AB47-1C73D3A39150}" srcId="{F979D705-8CF3-4C53-873D-140EB03ADB11}" destId="{12221C4D-C70A-4BE8-83FC-E123473E1FC2}" srcOrd="0" destOrd="0" parTransId="{2B8720BD-5828-4F39-8097-DB3F4E0CE23B}" sibTransId="{82B3426E-A03B-4F96-B417-BCB00EFAA908}"/>
    <dgm:cxn modelId="{FC7C8488-399A-4206-A86E-6572DEAA9285}" srcId="{F979D705-8CF3-4C53-873D-140EB03ADB11}" destId="{05DAA13A-0CE6-4788-891E-4348FB0D5062}" srcOrd="1" destOrd="0" parTransId="{F8B13B95-8E25-4C08-A114-F6F49C3E93BB}" sibTransId="{B7BDA428-FE29-4207-A65E-FF1A9EC42757}"/>
    <dgm:cxn modelId="{0B0588D8-0633-419B-8C0D-3F00456F2044}" srcId="{F979D705-8CF3-4C53-873D-140EB03ADB11}" destId="{1DD0FC34-D8FA-4A8E-BD5E-9E31E97EBBF3}" srcOrd="3" destOrd="0" parTransId="{088AB901-1CAB-4828-802F-65F8D6117451}" sibTransId="{E59DAE23-B0EF-4EBD-BC71-A5AEC156B8EF}"/>
    <dgm:cxn modelId="{498F74D9-69F4-014E-B5F6-75F78157D9E9}" type="presOf" srcId="{1DD0FC34-D8FA-4A8E-BD5E-9E31E97EBBF3}" destId="{CA50DC14-8F36-A04E-951B-9AD1FA27061A}" srcOrd="0" destOrd="0" presId="urn:microsoft.com/office/officeart/2005/8/layout/vList2"/>
    <dgm:cxn modelId="{26139DEA-5C01-F144-85F3-3B3FF8B7A33A}" srcId="{F979D705-8CF3-4C53-873D-140EB03ADB11}" destId="{E092B838-E8EA-564E-BA6E-16C79AB78A26}" srcOrd="4" destOrd="0" parTransId="{88559F26-11BD-E947-BE30-EE28D1CCBDD4}" sibTransId="{C5061848-9994-BD40-8B17-4F6B235F354F}"/>
    <dgm:cxn modelId="{596E14F0-F8FF-5747-B2BD-3380BE1E8967}" type="presOf" srcId="{05DAA13A-0CE6-4788-891E-4348FB0D5062}" destId="{241F25FC-335D-7443-93BA-71C71E4F7B81}" srcOrd="0" destOrd="0" presId="urn:microsoft.com/office/officeart/2005/8/layout/vList2"/>
    <dgm:cxn modelId="{BE1C23F7-0B3D-4368-8E8D-4663BF383F95}" srcId="{F979D705-8CF3-4C53-873D-140EB03ADB11}" destId="{6775C1F2-706F-446C-92F9-6F7AD1E148A2}" srcOrd="2" destOrd="0" parTransId="{4FD99C5D-0794-45EC-B988-0C26B8F4FD9E}" sibTransId="{2EAE366E-3BA3-4E5D-AB7C-D7F2DD4D6CBC}"/>
    <dgm:cxn modelId="{F4504B51-B65E-9D4B-886D-4CECA99CC0E9}" type="presParOf" srcId="{E5832753-E56C-A141-8C16-31A63475024B}" destId="{94C5BAD6-DA88-F54B-8AD1-3DE381AAC7F8}" srcOrd="0" destOrd="0" presId="urn:microsoft.com/office/officeart/2005/8/layout/vList2"/>
    <dgm:cxn modelId="{7D3005F9-C17C-F54A-9BC5-1DF0592BCE99}" type="presParOf" srcId="{E5832753-E56C-A141-8C16-31A63475024B}" destId="{6277B5DD-733C-6942-8B7F-D3F9C433EB97}" srcOrd="1" destOrd="0" presId="urn:microsoft.com/office/officeart/2005/8/layout/vList2"/>
    <dgm:cxn modelId="{6BEEE20A-EAF5-4044-92E1-83105E3492BF}" type="presParOf" srcId="{E5832753-E56C-A141-8C16-31A63475024B}" destId="{241F25FC-335D-7443-93BA-71C71E4F7B81}" srcOrd="2" destOrd="0" presId="urn:microsoft.com/office/officeart/2005/8/layout/vList2"/>
    <dgm:cxn modelId="{C0BDF1A8-DDCC-9742-BD4A-E137D641E2FD}" type="presParOf" srcId="{E5832753-E56C-A141-8C16-31A63475024B}" destId="{51877761-A81F-7C4C-A4B1-B65A24A5F95C}" srcOrd="3" destOrd="0" presId="urn:microsoft.com/office/officeart/2005/8/layout/vList2"/>
    <dgm:cxn modelId="{7CE82956-FEF7-B14B-9080-5CA966238CF4}" type="presParOf" srcId="{E5832753-E56C-A141-8C16-31A63475024B}" destId="{3A1D56B4-9927-D54E-8984-0999DAD879F5}" srcOrd="4" destOrd="0" presId="urn:microsoft.com/office/officeart/2005/8/layout/vList2"/>
    <dgm:cxn modelId="{5A25580A-35D3-2145-A265-744CCABE7311}" type="presParOf" srcId="{E5832753-E56C-A141-8C16-31A63475024B}" destId="{74CBA5D5-1D3B-6D43-8799-5C0491CF9469}" srcOrd="5" destOrd="0" presId="urn:microsoft.com/office/officeart/2005/8/layout/vList2"/>
    <dgm:cxn modelId="{87DDAE5B-23C2-254F-8632-B5E275FD25D5}" type="presParOf" srcId="{E5832753-E56C-A141-8C16-31A63475024B}" destId="{CA50DC14-8F36-A04E-951B-9AD1FA27061A}" srcOrd="6" destOrd="0" presId="urn:microsoft.com/office/officeart/2005/8/layout/vList2"/>
    <dgm:cxn modelId="{43D0D892-61AC-5441-80FB-368D03DD076D}" type="presParOf" srcId="{E5832753-E56C-A141-8C16-31A63475024B}" destId="{6E0033DD-2E82-874C-AADC-358ABB569012}" srcOrd="7" destOrd="0" presId="urn:microsoft.com/office/officeart/2005/8/layout/vList2"/>
    <dgm:cxn modelId="{924BC8EB-226E-7542-ADFC-85A7AC74D691}" type="presParOf" srcId="{E5832753-E56C-A141-8C16-31A63475024B}" destId="{E317BF10-D4D6-094C-8C86-C4C48E07A6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5BAD6-DA88-F54B-8AD1-3DE381AAC7F8}">
      <dsp:nvSpPr>
        <dsp:cNvPr id="0" name=""/>
        <dsp:cNvSpPr/>
      </dsp:nvSpPr>
      <dsp:spPr>
        <a:xfrm>
          <a:off x="0" y="44861"/>
          <a:ext cx="9437570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Directeur bestuurder samenwerkingsverband Unita sinds 2014</a:t>
          </a:r>
          <a:endParaRPr lang="en-US" sz="3900" kern="1200" dirty="0"/>
        </a:p>
      </dsp:txBody>
      <dsp:txXfrm>
        <a:off x="75734" y="120595"/>
        <a:ext cx="9286102" cy="1399952"/>
      </dsp:txXfrm>
    </dsp:sp>
    <dsp:sp modelId="{241F25FC-335D-7443-93BA-71C71E4F7B81}">
      <dsp:nvSpPr>
        <dsp:cNvPr id="0" name=""/>
        <dsp:cNvSpPr/>
      </dsp:nvSpPr>
      <dsp:spPr>
        <a:xfrm>
          <a:off x="0" y="1708601"/>
          <a:ext cx="9437570" cy="15514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Bestuurslid Netwerk ONS </a:t>
          </a:r>
          <a:r>
            <a:rPr lang="nl-NL" sz="3900" kern="1200" dirty="0" err="1"/>
            <a:t>wv</a:t>
          </a:r>
          <a:endParaRPr lang="en-US" sz="3900" kern="1200" dirty="0"/>
        </a:p>
      </dsp:txBody>
      <dsp:txXfrm>
        <a:off x="75734" y="1784335"/>
        <a:ext cx="9286102" cy="1399952"/>
      </dsp:txXfrm>
    </dsp:sp>
    <dsp:sp modelId="{3A1D56B4-9927-D54E-8984-0999DAD879F5}">
      <dsp:nvSpPr>
        <dsp:cNvPr id="0" name=""/>
        <dsp:cNvSpPr/>
      </dsp:nvSpPr>
      <dsp:spPr>
        <a:xfrm>
          <a:off x="0" y="3372341"/>
          <a:ext cx="9437570" cy="1551420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Getrouwd met Giliam, sociaal ondernemer en kinderarts</a:t>
          </a:r>
          <a:endParaRPr lang="en-US" sz="3900" kern="1200" dirty="0"/>
        </a:p>
      </dsp:txBody>
      <dsp:txXfrm>
        <a:off x="75734" y="3448075"/>
        <a:ext cx="9286102" cy="1399952"/>
      </dsp:txXfrm>
    </dsp:sp>
    <dsp:sp modelId="{CA50DC14-8F36-A04E-951B-9AD1FA27061A}">
      <dsp:nvSpPr>
        <dsp:cNvPr id="0" name=""/>
        <dsp:cNvSpPr/>
      </dsp:nvSpPr>
      <dsp:spPr>
        <a:xfrm>
          <a:off x="0" y="5036081"/>
          <a:ext cx="9437570" cy="1551420"/>
        </a:xfrm>
        <a:prstGeom prst="roundRect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dirty="0"/>
            <a:t>Twee kinderen, 1 werkend en 1 nog studerend</a:t>
          </a:r>
          <a:endParaRPr lang="en-US" sz="3900" kern="1200" dirty="0"/>
        </a:p>
      </dsp:txBody>
      <dsp:txXfrm>
        <a:off x="75734" y="5111815"/>
        <a:ext cx="9286102" cy="1399952"/>
      </dsp:txXfrm>
    </dsp:sp>
    <dsp:sp modelId="{E317BF10-D4D6-094C-8C86-C4C48E07A696}">
      <dsp:nvSpPr>
        <dsp:cNvPr id="0" name=""/>
        <dsp:cNvSpPr/>
      </dsp:nvSpPr>
      <dsp:spPr>
        <a:xfrm>
          <a:off x="0" y="6699821"/>
          <a:ext cx="9437570" cy="155142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We </a:t>
          </a:r>
          <a:r>
            <a:rPr lang="en-US" sz="3900" kern="1200" dirty="0" err="1"/>
            <a:t>wonen</a:t>
          </a:r>
          <a:r>
            <a:rPr lang="en-US" sz="3900" kern="1200" dirty="0"/>
            <a:t> in </a:t>
          </a:r>
          <a:r>
            <a:rPr lang="en-US" sz="3900" kern="1200" dirty="0" err="1"/>
            <a:t>Bussum</a:t>
          </a:r>
          <a:r>
            <a:rPr lang="en-US" sz="3900" kern="1200" dirty="0"/>
            <a:t> </a:t>
          </a:r>
          <a:r>
            <a:rPr lang="en-US" sz="3900" kern="1200" dirty="0" err="1"/>
            <a:t>en</a:t>
          </a:r>
          <a:r>
            <a:rPr lang="en-US" sz="3900" kern="1200" dirty="0"/>
            <a:t> </a:t>
          </a:r>
          <a:r>
            <a:rPr lang="en-US" sz="3900" kern="1200" dirty="0" err="1"/>
            <a:t>ik</a:t>
          </a:r>
          <a:r>
            <a:rPr lang="en-US" sz="3900" kern="1200" dirty="0"/>
            <a:t> ben </a:t>
          </a:r>
          <a:r>
            <a:rPr lang="en-US" sz="3900" kern="1200" dirty="0" err="1"/>
            <a:t>lokaal</a:t>
          </a:r>
          <a:r>
            <a:rPr lang="en-US" sz="3900" kern="1200" dirty="0"/>
            <a:t> </a:t>
          </a:r>
          <a:r>
            <a:rPr lang="en-US" sz="3900" kern="1200" dirty="0" err="1"/>
            <a:t>actief</a:t>
          </a:r>
          <a:endParaRPr lang="en-US" sz="3900" kern="1200" dirty="0"/>
        </a:p>
      </dsp:txBody>
      <dsp:txXfrm>
        <a:off x="75734" y="6775555"/>
        <a:ext cx="9286102" cy="139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79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8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217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8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41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681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90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749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372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31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82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6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12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F1C6400-81FB-4EB4-A149-BEC95D338561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9059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77E2F-FCE4-4237-87D2-FCB6A52DB75D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47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F1C6400-81FB-4EB4-A149-BEC95D338561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611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F1C6400-81FB-4EB4-A149-BEC95D338561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1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Competentie houdt in Kennis, vaardigheden en attitude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2C91-88AC-49D8-B7BB-31B70FEF5AF3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528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2C91-88AC-49D8-B7BB-31B70FEF5AF3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02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F2C91-88AC-49D8-B7BB-31B70FEF5AF3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161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4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33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80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6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1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31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05804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-7260000" flipH="1">
            <a:off x="14021679" y="-1631190"/>
            <a:ext cx="5612876" cy="4434172"/>
          </a:xfrm>
          <a:custGeom>
            <a:avLst/>
            <a:gdLst/>
            <a:ahLst/>
            <a:cxnLst/>
            <a:rect l="l" t="t" r="r" b="b"/>
            <a:pathLst>
              <a:path w="5612876" h="4434172">
                <a:moveTo>
                  <a:pt x="5612875" y="0"/>
                </a:moveTo>
                <a:lnTo>
                  <a:pt x="0" y="0"/>
                </a:lnTo>
                <a:lnTo>
                  <a:pt x="0" y="4434171"/>
                </a:lnTo>
                <a:lnTo>
                  <a:pt x="5612875" y="4434171"/>
                </a:lnTo>
                <a:lnTo>
                  <a:pt x="561287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3761021" y="2873534"/>
            <a:ext cx="13841180" cy="1601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21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572B18"/>
                </a:solidFill>
                <a:latin typeface="Bobby Jones Soft"/>
              </a:rPr>
              <a:t>Verkennende</a:t>
            </a:r>
            <a:r>
              <a:rPr lang="en-US" sz="8000" dirty="0">
                <a:solidFill>
                  <a:srgbClr val="572B18"/>
                </a:solidFill>
                <a:latin typeface="Bobby Jones Soft"/>
              </a:rPr>
              <a:t> </a:t>
            </a:r>
            <a:r>
              <a:rPr lang="en-US" sz="8000" dirty="0" err="1">
                <a:solidFill>
                  <a:srgbClr val="572B18"/>
                </a:solidFill>
                <a:latin typeface="Bobby Jones Soft"/>
              </a:rPr>
              <a:t>consultatie</a:t>
            </a:r>
            <a:r>
              <a:rPr lang="en-US" sz="8000" dirty="0">
                <a:solidFill>
                  <a:srgbClr val="572B18"/>
                </a:solidFill>
                <a:latin typeface="Bobby Jones Soft"/>
              </a:rPr>
              <a:t>:</a:t>
            </a:r>
          </a:p>
        </p:txBody>
      </p:sp>
      <p:sp>
        <p:nvSpPr>
          <p:cNvPr id="6" name="Freeform 6"/>
          <p:cNvSpPr/>
          <p:nvPr/>
        </p:nvSpPr>
        <p:spPr>
          <a:xfrm rot="-2609391">
            <a:off x="14237759" y="6394718"/>
            <a:ext cx="5612876" cy="4434172"/>
          </a:xfrm>
          <a:custGeom>
            <a:avLst/>
            <a:gdLst/>
            <a:ahLst/>
            <a:cxnLst/>
            <a:rect l="l" t="t" r="r" b="b"/>
            <a:pathLst>
              <a:path w="5612876" h="4434172">
                <a:moveTo>
                  <a:pt x="0" y="0"/>
                </a:moveTo>
                <a:lnTo>
                  <a:pt x="5612876" y="0"/>
                </a:lnTo>
                <a:lnTo>
                  <a:pt x="5612876" y="4434172"/>
                </a:lnTo>
                <a:lnTo>
                  <a:pt x="0" y="44341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/>
          <p:cNvSpPr/>
          <p:nvPr/>
        </p:nvSpPr>
        <p:spPr>
          <a:xfrm>
            <a:off x="384983" y="305592"/>
            <a:ext cx="4110817" cy="3827775"/>
          </a:xfrm>
          <a:custGeom>
            <a:avLst/>
            <a:gdLst/>
            <a:ahLst/>
            <a:cxnLst/>
            <a:rect l="l" t="t" r="r" b="b"/>
            <a:pathLst>
              <a:path w="3691463" h="3539063">
                <a:moveTo>
                  <a:pt x="0" y="0"/>
                </a:moveTo>
                <a:lnTo>
                  <a:pt x="3691463" y="0"/>
                </a:lnTo>
                <a:lnTo>
                  <a:pt x="3691463" y="3539062"/>
                </a:lnTo>
                <a:lnTo>
                  <a:pt x="0" y="3539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5800731" y="1153256"/>
            <a:ext cx="8278201" cy="137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3E5B2C"/>
                </a:solidFill>
                <a:latin typeface="Bobby Jones Soft"/>
              </a:rPr>
              <a:t>26 </a:t>
            </a:r>
            <a:r>
              <a:rPr lang="en-US" sz="8000" dirty="0" err="1">
                <a:solidFill>
                  <a:srgbClr val="3E5B2C"/>
                </a:solidFill>
                <a:latin typeface="Bobby Jones Soft"/>
              </a:rPr>
              <a:t>september</a:t>
            </a:r>
            <a:r>
              <a:rPr lang="en-US" sz="8000" dirty="0">
                <a:solidFill>
                  <a:srgbClr val="3E5B2C"/>
                </a:solidFill>
                <a:latin typeface="Bobby Jones Soft"/>
              </a:rPr>
              <a:t>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8705" y="6800246"/>
            <a:ext cx="13944599" cy="1736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3E5B2C"/>
                </a:solidFill>
                <a:latin typeface="Canva Sans Bold"/>
              </a:rPr>
              <a:t>Slotevent</a:t>
            </a:r>
            <a:r>
              <a:rPr lang="en-US" sz="4800" dirty="0">
                <a:solidFill>
                  <a:srgbClr val="3E5B2C"/>
                </a:solidFill>
                <a:latin typeface="Canva Sans Bold"/>
              </a:rPr>
              <a:t> Project </a:t>
            </a:r>
            <a:r>
              <a:rPr lang="en-US" sz="4800" dirty="0" err="1">
                <a:solidFill>
                  <a:srgbClr val="3E5B2C"/>
                </a:solidFill>
                <a:latin typeface="Canva Sans Bold"/>
              </a:rPr>
              <a:t>Professionalisering</a:t>
            </a:r>
            <a:r>
              <a:rPr lang="en-US" sz="4800" dirty="0">
                <a:solidFill>
                  <a:srgbClr val="3E5B2C"/>
                </a:solidFill>
                <a:latin typeface="Canva Sans Bold"/>
              </a:rPr>
              <a:t> </a:t>
            </a:r>
            <a:r>
              <a:rPr lang="en-US" sz="4800" dirty="0" err="1">
                <a:solidFill>
                  <a:srgbClr val="3E5B2C"/>
                </a:solidFill>
                <a:latin typeface="Canva Sans Bold"/>
              </a:rPr>
              <a:t>Leersteun</a:t>
            </a:r>
            <a:endParaRPr lang="en-US" sz="4800" dirty="0">
              <a:solidFill>
                <a:srgbClr val="3E5B2C"/>
              </a:solidFill>
              <a:latin typeface="Canva Sans Bold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53D586D-6305-8968-9199-B739D7D8A021}"/>
              </a:ext>
            </a:extLst>
          </p:cNvPr>
          <p:cNvSpPr txBox="1"/>
          <p:nvPr/>
        </p:nvSpPr>
        <p:spPr>
          <a:xfrm>
            <a:off x="2457181" y="4095371"/>
            <a:ext cx="14965303" cy="152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21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572B1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Voordelen</a:t>
            </a:r>
            <a:r>
              <a:rPr lang="en-US" sz="7200" dirty="0">
                <a:solidFill>
                  <a:srgbClr val="572B1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>
                <a:solidFill>
                  <a:srgbClr val="572B1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n-US" sz="7200" dirty="0">
                <a:solidFill>
                  <a:srgbClr val="572B1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>
                <a:solidFill>
                  <a:srgbClr val="572B1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randvoorwaarden</a:t>
            </a:r>
            <a:endParaRPr lang="en-US" sz="7200" dirty="0">
              <a:solidFill>
                <a:srgbClr val="572B1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165A4E7-8B8E-A419-80AA-20B8A55DE549}"/>
              </a:ext>
            </a:extLst>
          </p:cNvPr>
          <p:cNvSpPr txBox="1"/>
          <p:nvPr/>
        </p:nvSpPr>
        <p:spPr>
          <a:xfrm>
            <a:off x="1528704" y="9339838"/>
            <a:ext cx="13944599" cy="832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4800" dirty="0">
                <a:solidFill>
                  <a:srgbClr val="FFC000"/>
                </a:solidFill>
                <a:latin typeface="Canva Sans Bold"/>
              </a:rPr>
              <a:t>Johan Vroegindeweij &amp; Laetitia Bokestael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2476500"/>
            <a:ext cx="18871919" cy="8090990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114425"/>
            <a:ext cx="16230600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2. WAAROM MAAKTEN WE DE OVERGANG NAAR VC?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3400" y="8195166"/>
            <a:ext cx="1281086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Minder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bureaucratie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/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planlast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" y="9153166"/>
            <a:ext cx="1454304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Meer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leerlingen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bereiken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in minder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tijd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F23A0D72-E760-30CB-FBA8-EA67507E9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78880"/>
              </p:ext>
            </p:extLst>
          </p:nvPr>
        </p:nvGraphicFramePr>
        <p:xfrm>
          <a:off x="470768" y="3490673"/>
          <a:ext cx="6502570" cy="39594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2570">
                  <a:extLst>
                    <a:ext uri="{9D8B030D-6E8A-4147-A177-3AD203B41FA5}">
                      <a16:colId xmlns:a16="http://schemas.microsoft.com/office/drawing/2014/main" val="1060618324"/>
                    </a:ext>
                  </a:extLst>
                </a:gridCol>
              </a:tblGrid>
              <a:tr h="1124826">
                <a:tc>
                  <a:txBody>
                    <a:bodyPr/>
                    <a:lstStyle/>
                    <a:p>
                      <a:pPr algn="ctr"/>
                      <a:r>
                        <a:rPr lang="nl-NL" sz="4400" dirty="0"/>
                        <a:t>Van</a:t>
                      </a:r>
                      <a:endParaRPr lang="nl-BE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17372"/>
                  </a:ext>
                </a:extLst>
              </a:tr>
              <a:tr h="21698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Prachtige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verslagen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2B18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2B18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Leraren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 op 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hun</a:t>
                      </a: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tandvlees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2B18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72B18"/>
                        </a:solidFill>
                        <a:effectLst/>
                        <a:uLnTx/>
                        <a:uFillTx/>
                        <a:latin typeface="Canva Sans Bold" panose="020B060402020202020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Focus op </a:t>
                      </a:r>
                      <a:r>
                        <a:rPr kumimoji="0" 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72B18"/>
                          </a:solidFill>
                          <a:effectLst/>
                          <a:uLnTx/>
                          <a:uFillTx/>
                          <a:latin typeface="Canva Sans Bold" panose="020B0604020202020204" charset="0"/>
                          <a:ea typeface="+mn-ea"/>
                          <a:cs typeface="+mn-cs"/>
                        </a:rPr>
                        <a:t>belemmeringen</a:t>
                      </a:r>
                      <a:endParaRPr lang="nl-BE" sz="3600" dirty="0">
                        <a:latin typeface="Canva Sans 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63276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03AF770-BD92-BE35-6CC0-1E577963C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35264"/>
              </p:ext>
            </p:extLst>
          </p:nvPr>
        </p:nvGraphicFramePr>
        <p:xfrm>
          <a:off x="10210800" y="3444171"/>
          <a:ext cx="7858664" cy="42204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664">
                  <a:extLst>
                    <a:ext uri="{9D8B030D-6E8A-4147-A177-3AD203B41FA5}">
                      <a16:colId xmlns:a16="http://schemas.microsoft.com/office/drawing/2014/main" val="1221780273"/>
                    </a:ext>
                  </a:extLst>
                </a:gridCol>
              </a:tblGrid>
              <a:tr h="1111533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/>
                        <a:t>Naar</a:t>
                      </a:r>
                      <a:endParaRPr lang="nl-BE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456005"/>
                  </a:ext>
                </a:extLst>
              </a:tr>
              <a:tr h="587985"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nl-NL" sz="3600" b="1" dirty="0">
                          <a:latin typeface="Canva Sans Bold" panose="020B0604020202020204" charset="0"/>
                        </a:rPr>
                        <a:t>Leraren helpen op de klasvloer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3600" b="1" dirty="0">
                        <a:latin typeface="Canva Sans Bold" panose="020B060402020202020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nl-NL" sz="3600" b="1" dirty="0">
                          <a:latin typeface="Canva Sans Bold" panose="020B0604020202020204" charset="0"/>
                        </a:rPr>
                        <a:t>Eerder betrokken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3600" b="1" dirty="0">
                        <a:latin typeface="Canva Sans Bold" panose="020B0604020202020204" charset="0"/>
                      </a:endParaRP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nl-NL" sz="3600" b="1" dirty="0">
                          <a:latin typeface="Canva Sans Bold" panose="020B0604020202020204" charset="0"/>
                        </a:rPr>
                        <a:t>Focus op wat nog mogelijk is</a:t>
                      </a:r>
                      <a:endParaRPr lang="nl-BE" sz="3600" b="1" dirty="0">
                        <a:latin typeface="Canva Sans Bold" panose="020B0604020202020204" charset="0"/>
                      </a:endParaRPr>
                    </a:p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84077"/>
                  </a:ext>
                </a:extLst>
              </a:tr>
            </a:tbl>
          </a:graphicData>
        </a:graphic>
      </p:graphicFrame>
      <p:sp>
        <p:nvSpPr>
          <p:cNvPr id="14" name="Pijl: rechts 13">
            <a:extLst>
              <a:ext uri="{FF2B5EF4-FFF2-40B4-BE49-F238E27FC236}">
                <a16:creationId xmlns:a16="http://schemas.microsoft.com/office/drawing/2014/main" id="{1C03119C-554E-F2A1-9852-297E46215448}"/>
              </a:ext>
            </a:extLst>
          </p:cNvPr>
          <p:cNvSpPr/>
          <p:nvPr/>
        </p:nvSpPr>
        <p:spPr>
          <a:xfrm>
            <a:off x="7431097" y="5143500"/>
            <a:ext cx="2362200" cy="1273294"/>
          </a:xfrm>
          <a:prstGeom prst="rightArrow">
            <a:avLst/>
          </a:prstGeom>
          <a:solidFill>
            <a:srgbClr val="627258"/>
          </a:solidFill>
          <a:ln>
            <a:solidFill>
              <a:srgbClr val="6272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26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38235" y="2654300"/>
            <a:ext cx="11449765" cy="514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3. HOE GEEFT UNITA VORM AAN VC OP VERSCHILLENDE NIVEAUS?</a:t>
            </a:r>
          </a:p>
        </p:txBody>
      </p:sp>
      <p:sp>
        <p:nvSpPr>
          <p:cNvPr id="5" name="Freeform 5"/>
          <p:cNvSpPr/>
          <p:nvPr/>
        </p:nvSpPr>
        <p:spPr>
          <a:xfrm>
            <a:off x="193010" y="2748447"/>
            <a:ext cx="6102045" cy="4790106"/>
          </a:xfrm>
          <a:custGeom>
            <a:avLst/>
            <a:gdLst/>
            <a:ahLst/>
            <a:cxnLst/>
            <a:rect l="l" t="t" r="r" b="b"/>
            <a:pathLst>
              <a:path w="6102045" h="4790106">
                <a:moveTo>
                  <a:pt x="0" y="0"/>
                </a:moveTo>
                <a:lnTo>
                  <a:pt x="6102045" y="0"/>
                </a:lnTo>
                <a:lnTo>
                  <a:pt x="6102045" y="4790106"/>
                </a:lnTo>
                <a:lnTo>
                  <a:pt x="0" y="4790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3063" y="2552700"/>
            <a:ext cx="18874126" cy="7734300"/>
            <a:chOff x="-953308" y="-5484"/>
            <a:chExt cx="66227381" cy="22260989"/>
          </a:xfrm>
        </p:grpSpPr>
        <p:sp>
          <p:nvSpPr>
            <p:cNvPr id="3" name="Freeform 3"/>
            <p:cNvSpPr/>
            <p:nvPr/>
          </p:nvSpPr>
          <p:spPr>
            <a:xfrm>
              <a:off x="-953308" y="-5484"/>
              <a:ext cx="66227381" cy="22260989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39145" y="2959575"/>
            <a:ext cx="17259300" cy="2825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Digitale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casusaanvraag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: </a:t>
            </a:r>
          </a:p>
          <a:p>
            <a:pPr marL="1485900" lvl="2" indent="-571500">
              <a:lnSpc>
                <a:spcPts val="5599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Hulpvraag</a:t>
            </a:r>
            <a:endParaRPr lang="en-US" sz="3600" dirty="0">
              <a:solidFill>
                <a:srgbClr val="572B18"/>
              </a:solidFill>
              <a:latin typeface="Canva Sans Bold"/>
            </a:endParaRPr>
          </a:p>
          <a:p>
            <a:pPr marL="1485900" lvl="2" indent="-571500">
              <a:lnSpc>
                <a:spcPts val="5599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wat je reeds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gedaan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hebt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1485900" lvl="2" indent="-571500">
              <a:lnSpc>
                <a:spcPts val="5599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572B18"/>
                </a:solidFill>
                <a:latin typeface="Canva Sans Bold"/>
              </a:rPr>
              <a:t>Effect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hiervan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2391" y="879653"/>
            <a:ext cx="17895609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ROL LOKET?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Microniveau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4832" y="5962500"/>
            <a:ext cx="16802100" cy="3543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Niet: wat heeft dit kind</a:t>
            </a:r>
          </a:p>
          <a:p>
            <a:pPr marL="1485900" lvl="2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600" dirty="0">
                <a:solidFill>
                  <a:srgbClr val="572B18"/>
                </a:solidFill>
                <a:latin typeface="Canva Sans Bold"/>
              </a:rPr>
              <a:t>MAAR: Wat heeft de leerkracht nodig om het voor de leerling behapbaar te maken?</a:t>
            </a:r>
          </a:p>
          <a:p>
            <a:pPr marL="1485900" lvl="2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nl-BE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Wat heeft de leerling nodig van de leerkracht?</a:t>
            </a:r>
          </a:p>
          <a:p>
            <a:pPr marL="571500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999" dirty="0">
                <a:solidFill>
                  <a:srgbClr val="572B18"/>
                </a:solidFill>
                <a:latin typeface="Canva Sans Bold"/>
              </a:rPr>
              <a:t>Weerstand bij weinig reflectieve leerkrachten</a:t>
            </a:r>
            <a:endParaRPr kumimoji="0" lang="nl-BE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2628900"/>
            <a:ext cx="18871919" cy="7938590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537075"/>
            <a:ext cx="166497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Zaken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op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niveau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van de school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bespreekbaar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maken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6512" y="941677"/>
            <a:ext cx="17895609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ROL SCHOOLCONTACTPERSOON?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meso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-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niveau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CE5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633183"/>
            <a:ext cx="14516100" cy="1389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Doel: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leereffect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nastreven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bij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de school op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niveau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van het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zorgbeleid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2324100"/>
            <a:ext cx="18871919" cy="8243390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537075"/>
            <a:ext cx="166497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Bespreken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van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conflicten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e.a.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2391" y="941677"/>
            <a:ext cx="17895609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ROL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overleg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johan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–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besturen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(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macroniveau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CE5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7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1087515" y="310718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2097458"/>
            <a:ext cx="11449765" cy="5149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4. RANDVOORWAARDEN OM OVER TE GAAN TOT VC / CLLB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537075"/>
            <a:ext cx="162306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>
                <a:solidFill>
                  <a:srgbClr val="572B18"/>
                </a:solidFill>
                <a:latin typeface="Canva Sans Bold"/>
              </a:rPr>
              <a:t>Hele team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meenemen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in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dit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verhaal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14425"/>
            <a:ext cx="1623060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WAT ZIJN EEN AANTAL RANDVOORWAARDEN OM OVER TE GAAN TOT VC - CLLB?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4142" y="5435043"/>
            <a:ext cx="15887700" cy="2107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School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meekrijgen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in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dit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verhaal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(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volgende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slide)</a:t>
            </a:r>
          </a:p>
          <a:p>
            <a:pPr marL="1028700" lvl="1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999" dirty="0">
                <a:solidFill>
                  <a:srgbClr val="572B18"/>
                </a:solidFill>
                <a:latin typeface="Canva Sans Bold"/>
              </a:rPr>
              <a:t>“What’s in it for them?”</a:t>
            </a:r>
          </a:p>
          <a:p>
            <a:pPr marL="1028700" lvl="1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Wij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veranderen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de school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moet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niet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veranderen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59442" y="7583962"/>
            <a:ext cx="148971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Administratieve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drempel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ligt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lager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voor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dergelijke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vragen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2666893"/>
            <a:ext cx="6588554" cy="4935056"/>
          </a:xfrm>
          <a:custGeom>
            <a:avLst/>
            <a:gdLst/>
            <a:ahLst/>
            <a:cxnLst/>
            <a:rect l="l" t="t" r="r" b="b"/>
            <a:pathLst>
              <a:path w="6588554" h="4935056">
                <a:moveTo>
                  <a:pt x="0" y="0"/>
                </a:moveTo>
                <a:lnTo>
                  <a:pt x="6588554" y="0"/>
                </a:lnTo>
                <a:lnTo>
                  <a:pt x="6588554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3278634"/>
            <a:ext cx="11449765" cy="388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5. COMMUNICATIE OVER OVERGANG NAAR VC / CLLB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60" y="422617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265" y="4408760"/>
            <a:ext cx="145923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VC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komt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boven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ander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aanbod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,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vervangt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het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niet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14425"/>
            <a:ext cx="16230600" cy="234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OMMUNICatie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NAAR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DE SCHOOL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toe</a:t>
            </a: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rgbClr val="FFFCE5"/>
              </a:solidFill>
              <a:latin typeface="Bobby Jones Soft"/>
            </a:endParaRPr>
          </a:p>
          <a:p>
            <a:pPr marL="0" marR="0" lvl="0" indent="0" algn="ctr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Focussen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op “What’s in it for them?”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265" y="5295281"/>
            <a:ext cx="1695799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Leerkrachten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vroegen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reeds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af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en toe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dat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iemand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meekeek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in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hun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klas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wanneer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ze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vastzaten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(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zeker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bij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kleuters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0732" y="6867684"/>
            <a:ext cx="1657397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Voorzichtig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gestart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: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elke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school mag 1 VC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indienen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32" y="7748688"/>
            <a:ext cx="17847268" cy="2107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Voorzichtig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mindset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veranderen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: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verandering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begint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bij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>
                <a:solidFill>
                  <a:srgbClr val="572B18"/>
                </a:solidFill>
                <a:latin typeface="Canva Sans Bold"/>
              </a:rPr>
              <a:t>de leerkracht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Wijzen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op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positieve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gevolgen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: minder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administratieve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last,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sneller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iemand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bij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hen,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meer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kinderen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en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leerkrachten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kunnen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bereiken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…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pic>
        <p:nvPicPr>
          <p:cNvPr id="2050" name="Picture 2" descr="School Building Royalty Free Stock SVG Vector and Clip Art">
            <a:extLst>
              <a:ext uri="{FF2B5EF4-FFF2-40B4-BE49-F238E27FC236}">
                <a16:creationId xmlns:a16="http://schemas.microsoft.com/office/drawing/2014/main" id="{CBF94937-601D-AA16-1AB8-E1A03E39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3461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1378" y="2835766"/>
            <a:ext cx="18871919" cy="7717933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69803" y="3133853"/>
            <a:ext cx="18427606" cy="712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>
                <a:solidFill>
                  <a:srgbClr val="572B18"/>
                </a:solidFill>
                <a:latin typeface="Canva Sans Bold"/>
              </a:rPr>
              <a:t>Het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probleem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(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wachtlijsten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,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hoge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werkdruk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)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bespreken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en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samen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zoeken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naar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oplossingen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:</a:t>
            </a: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Waar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zijn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we nu mee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bezig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? Hoe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zouden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we het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kunnen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doen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?</a:t>
            </a: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>
                <a:solidFill>
                  <a:srgbClr val="572B18"/>
                </a:solidFill>
                <a:latin typeface="Canva Sans Bold"/>
              </a:rPr>
              <a:t>Als we er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vroeger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bij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zijn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,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kunnen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we dan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meer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betekenen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?</a:t>
            </a: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>
                <a:solidFill>
                  <a:srgbClr val="572B18"/>
                </a:solidFill>
                <a:latin typeface="Canva Sans Bold"/>
              </a:rPr>
              <a:t>….</a:t>
            </a:r>
          </a:p>
          <a:p>
            <a:pPr marL="888999" lvl="2">
              <a:lnSpc>
                <a:spcPts val="5599"/>
              </a:lnSpc>
              <a:defRPr/>
            </a:pP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Samen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de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voordelen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opsommen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:</a:t>
            </a: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Er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vroeger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bij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zijn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>
                <a:solidFill>
                  <a:srgbClr val="572B18"/>
                </a:solidFill>
                <a:latin typeface="Canva Sans Bold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minder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kans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dat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scholen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denken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richting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BuO</a:t>
            </a:r>
            <a:endParaRPr lang="en-US" sz="3600" dirty="0">
              <a:solidFill>
                <a:srgbClr val="572B18"/>
              </a:solidFill>
              <a:latin typeface="Canva Sans Bold"/>
            </a:endParaRP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>
                <a:solidFill>
                  <a:srgbClr val="572B18"/>
                </a:solidFill>
                <a:latin typeface="Canva Sans Bold"/>
              </a:rPr>
              <a:t>Minder PC-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tijd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,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meer</a:t>
            </a:r>
            <a:r>
              <a:rPr lang="en-US" sz="3600" dirty="0">
                <a:solidFill>
                  <a:srgbClr val="572B18"/>
                </a:solidFill>
                <a:latin typeface="Canva Sans Bold"/>
              </a:rPr>
              <a:t> warm contact met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cliënten</a:t>
            </a:r>
            <a:endParaRPr lang="en-US" sz="3600" dirty="0">
              <a:solidFill>
                <a:srgbClr val="572B18"/>
              </a:solidFill>
              <a:latin typeface="Canva Sans Bold"/>
            </a:endParaRP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>
                <a:solidFill>
                  <a:srgbClr val="572B18"/>
                </a:solidFill>
                <a:latin typeface="Canva Sans Bold"/>
              </a:rPr>
              <a:t>….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876300"/>
            <a:ext cx="16230600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OMMUNICatie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NAAR 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je </a:t>
            </a:r>
            <a:r>
              <a:rPr lang="en-US" sz="6000" dirty="0">
                <a:solidFill>
                  <a:srgbClr val="C00000"/>
                </a:solidFill>
                <a:latin typeface="Bobby Jones Soft"/>
              </a:rPr>
              <a:t>eigen team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71E5611-F747-48A4-EAB0-89460B9096CE}"/>
              </a:ext>
            </a:extLst>
          </p:cNvPr>
          <p:cNvSpPr/>
          <p:nvPr/>
        </p:nvSpPr>
        <p:spPr>
          <a:xfrm>
            <a:off x="14782800" y="160615"/>
            <a:ext cx="3032185" cy="2973238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603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1257300"/>
            <a:ext cx="18871919" cy="9310190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7DD8A668-2F7E-BDCC-C941-1497792FA9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999537"/>
              </p:ext>
            </p:extLst>
          </p:nvPr>
        </p:nvGraphicFramePr>
        <p:xfrm>
          <a:off x="8133271" y="1763916"/>
          <a:ext cx="9437571" cy="829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eeform 4">
            <a:extLst>
              <a:ext uri="{FF2B5EF4-FFF2-40B4-BE49-F238E27FC236}">
                <a16:creationId xmlns:a16="http://schemas.microsoft.com/office/drawing/2014/main" id="{0E2D914A-1A3E-0F98-D579-E4CE206BC587}"/>
              </a:ext>
            </a:extLst>
          </p:cNvPr>
          <p:cNvSpPr/>
          <p:nvPr/>
        </p:nvSpPr>
        <p:spPr>
          <a:xfrm>
            <a:off x="682652" y="2610613"/>
            <a:ext cx="5736720" cy="6629400"/>
          </a:xfrm>
          <a:custGeom>
            <a:avLst/>
            <a:gdLst/>
            <a:ahLst/>
            <a:cxnLst/>
            <a:rect l="l" t="t" r="r" b="b"/>
            <a:pathLst>
              <a:path w="6569964" h="8229600">
                <a:moveTo>
                  <a:pt x="0" y="0"/>
                </a:moveTo>
                <a:lnTo>
                  <a:pt x="6569964" y="0"/>
                </a:lnTo>
                <a:lnTo>
                  <a:pt x="65699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630" r="-12630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A58B317A-20DE-428D-D574-6EAC2FF1A049}"/>
              </a:ext>
            </a:extLst>
          </p:cNvPr>
          <p:cNvSpPr txBox="1"/>
          <p:nvPr/>
        </p:nvSpPr>
        <p:spPr>
          <a:xfrm>
            <a:off x="457200" y="116759"/>
            <a:ext cx="8474859" cy="116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JOHAN VROEGINDEWEIJ</a:t>
            </a:r>
          </a:p>
        </p:txBody>
      </p:sp>
    </p:spTree>
    <p:extLst>
      <p:ext uri="{BB962C8B-B14F-4D97-AF65-F5344CB8AC3E}">
        <p14:creationId xmlns:p14="http://schemas.microsoft.com/office/powerpoint/2010/main" val="69078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1694329" y="1354795"/>
            <a:ext cx="3831813" cy="3788705"/>
          </a:xfrm>
          <a:custGeom>
            <a:avLst/>
            <a:gdLst/>
            <a:ahLst/>
            <a:cxnLst/>
            <a:rect l="l" t="t" r="r" b="b"/>
            <a:pathLst>
              <a:path w="3831813" h="3788705">
                <a:moveTo>
                  <a:pt x="0" y="0"/>
                </a:moveTo>
                <a:lnTo>
                  <a:pt x="3831814" y="0"/>
                </a:lnTo>
                <a:lnTo>
                  <a:pt x="3831814" y="3788705"/>
                </a:lnTo>
                <a:lnTo>
                  <a:pt x="0" y="378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3278634"/>
            <a:ext cx="11449765" cy="388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6. WAT HEBBEN MENSEN NODIG OM DIE MINDSHIFT TE MAKEN?</a:t>
            </a:r>
          </a:p>
        </p:txBody>
      </p:sp>
      <p:sp>
        <p:nvSpPr>
          <p:cNvPr id="6" name="Freeform 6"/>
          <p:cNvSpPr/>
          <p:nvPr/>
        </p:nvSpPr>
        <p:spPr>
          <a:xfrm>
            <a:off x="1952331" y="5869957"/>
            <a:ext cx="2583402" cy="2583402"/>
          </a:xfrm>
          <a:custGeom>
            <a:avLst/>
            <a:gdLst/>
            <a:ahLst/>
            <a:cxnLst/>
            <a:rect l="l" t="t" r="r" b="b"/>
            <a:pathLst>
              <a:path w="2583402" h="2583402">
                <a:moveTo>
                  <a:pt x="0" y="0"/>
                </a:moveTo>
                <a:lnTo>
                  <a:pt x="2583402" y="0"/>
                </a:lnTo>
                <a:lnTo>
                  <a:pt x="2583402" y="2583402"/>
                </a:lnTo>
                <a:lnTo>
                  <a:pt x="0" y="25834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960" y="3924300"/>
            <a:ext cx="18871919" cy="6490789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37264" y="4320379"/>
            <a:ext cx="17830800" cy="5698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Inzetten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op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visie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en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mindshift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: van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blamen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van het kind 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  <a:sym typeface="Wingdings" panose="05000000000000000000" pitchFamily="2" charset="2"/>
              </a:rPr>
              <a:t>belang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  <a:sym typeface="Wingdings" panose="05000000000000000000" pitchFamily="2" charset="2"/>
              </a:rPr>
              <a:t> van leerkracht-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  <a:sym typeface="Wingdings" panose="05000000000000000000" pitchFamily="2" charset="2"/>
              </a:rPr>
              <a:t>leerlingrelatie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Professionaliseringsplatform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scholen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Voor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het eigen team: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Intervisies</a:t>
            </a:r>
            <a:endParaRPr lang="en-US" sz="3600" dirty="0">
              <a:solidFill>
                <a:srgbClr val="572B18"/>
              </a:solidFill>
              <a:latin typeface="Canva Sans Bold"/>
            </a:endParaRPr>
          </a:p>
          <a:p>
            <a:pPr marL="1777999" lvl="3" indent="-431800">
              <a:lnSpc>
                <a:spcPts val="5599"/>
              </a:lnSpc>
              <a:buFont typeface="Arial"/>
              <a:buChar char="•"/>
              <a:defRPr/>
            </a:pPr>
            <a:r>
              <a:rPr lang="en-US" sz="3600" dirty="0">
                <a:solidFill>
                  <a:srgbClr val="572B18"/>
                </a:solidFill>
                <a:latin typeface="Canva Sans Bold"/>
              </a:rPr>
              <a:t>3 </a:t>
            </a:r>
            <a:r>
              <a:rPr lang="en-US" sz="3600" dirty="0" err="1">
                <a:solidFill>
                  <a:srgbClr val="572B18"/>
                </a:solidFill>
                <a:latin typeface="Canva Sans Bold"/>
              </a:rPr>
              <a:t>professionaliseringstrajecten</a:t>
            </a:r>
            <a:endParaRPr lang="en-US" sz="3600" dirty="0">
              <a:solidFill>
                <a:srgbClr val="572B18"/>
              </a:solidFill>
              <a:latin typeface="Canva Sans Bold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Durven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‘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springen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’: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doen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en over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praten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met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collega’s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aftoetsen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aan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wetenschappelijke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inzichten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6928" y="623482"/>
            <a:ext cx="17241136" cy="3111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000"/>
              </a:lnSpc>
              <a:defRPr/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Wat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hebben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mensen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nodig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om die mindshift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te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maken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?  </a:t>
            </a:r>
          </a:p>
          <a:p>
            <a:pPr lvl="0">
              <a:lnSpc>
                <a:spcPts val="6000"/>
              </a:lnSpc>
              <a:defRPr/>
            </a:pP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Welke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competenties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(K-V-A)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zijn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nodig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?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CE5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  <a:p>
            <a:pPr>
              <a:lnSpc>
                <a:spcPts val="6000"/>
              </a:lnSpc>
              <a:defRPr/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Hoe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kan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je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hierop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inzetten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vanuit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 het </a:t>
            </a:r>
            <a:r>
              <a:rPr lang="en-US" sz="6000" dirty="0" err="1">
                <a:solidFill>
                  <a:srgbClr val="FFFCE5"/>
                </a:solidFill>
                <a:latin typeface="Bobby Jones Soft"/>
              </a:rPr>
              <a:t>beleid</a:t>
            </a:r>
            <a:r>
              <a:rPr lang="en-US" sz="6000" dirty="0">
                <a:solidFill>
                  <a:srgbClr val="FFFCE5"/>
                </a:solidFill>
                <a:latin typeface="Bobby Jones Soft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610340" y="3340223"/>
            <a:ext cx="5250144" cy="4114800"/>
          </a:xfrm>
          <a:custGeom>
            <a:avLst/>
            <a:gdLst/>
            <a:ahLst/>
            <a:cxnLst/>
            <a:rect l="l" t="t" r="r" b="b"/>
            <a:pathLst>
              <a:path w="5250144" h="4114800">
                <a:moveTo>
                  <a:pt x="0" y="0"/>
                </a:moveTo>
                <a:lnTo>
                  <a:pt x="5250144" y="0"/>
                </a:lnTo>
                <a:lnTo>
                  <a:pt x="52501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4274047"/>
            <a:ext cx="11449765" cy="134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7. TERMIJN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537075"/>
            <a:ext cx="77557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Periode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van 5 à 10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jaar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14425"/>
            <a:ext cx="1623060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HOE LANG DUURT DIE OVERGANG EN HOE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OVERBrUG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JE DIE TRANSITIEPERIODE?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633183"/>
            <a:ext cx="172593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Niet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focussen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op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achterblijvers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3439022"/>
            <a:ext cx="4022217" cy="4114800"/>
          </a:xfrm>
          <a:custGeom>
            <a:avLst/>
            <a:gdLst/>
            <a:ahLst/>
            <a:cxnLst/>
            <a:rect l="l" t="t" r="r" b="b"/>
            <a:pathLst>
              <a:path w="4022217" h="4114800">
                <a:moveTo>
                  <a:pt x="0" y="0"/>
                </a:moveTo>
                <a:lnTo>
                  <a:pt x="4022217" y="0"/>
                </a:lnTo>
                <a:lnTo>
                  <a:pt x="4022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4274047"/>
            <a:ext cx="11449765" cy="26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8. WAT NA DE OPSTART?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6012" y="7060609"/>
            <a:ext cx="11531988" cy="712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7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93" b="1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Effectmeting - voordelen - struikelblokken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537075"/>
            <a:ext cx="14668500" cy="667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Aantallen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worden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bijgehouden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Tertaalrapportage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14425"/>
            <a:ext cx="162306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CE5"/>
                </a:solidFill>
                <a:latin typeface="Bobby Jones Soft"/>
              </a:rPr>
              <a:t>8.1.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EFFECTMETING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3400" y="7685339"/>
            <a:ext cx="13144500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Vlaamse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context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: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Samenwerkingsdossier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114425"/>
            <a:ext cx="162306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8.2.Voordelen</a:t>
            </a:r>
          </a:p>
        </p:txBody>
      </p:sp>
      <p:pic>
        <p:nvPicPr>
          <p:cNvPr id="9" name="Afbeelding 8" descr="Afbeelding met clipart, Graphics, creativiteit, ontwerp&#10;&#10;Automatisch gegenereerde beschrijving">
            <a:extLst>
              <a:ext uri="{FF2B5EF4-FFF2-40B4-BE49-F238E27FC236}">
                <a16:creationId xmlns:a16="http://schemas.microsoft.com/office/drawing/2014/main" id="{3854ACD9-D09D-6D56-2EE2-E9F0D6ECC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78080"/>
            <a:ext cx="4892042" cy="48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0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698631" y="1361246"/>
            <a:ext cx="15039079" cy="83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VC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leidt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tot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meer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arbeidsvreugde</a:t>
            </a:r>
            <a:endParaRPr kumimoji="0" lang="en-US" sz="49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5000" y="3224367"/>
            <a:ext cx="15832710" cy="426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Je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kan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op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dat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moment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nog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echt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iets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betekenen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leerling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leerkracht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. CLB-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medewerker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als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toegevoegde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waarde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.</a:t>
            </a: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Leuker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om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betrokken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zijn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bij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trajecten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waar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de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leerkracht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nog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kan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leren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nog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mentale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ruimte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heeft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om het op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pakken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895600" y="1452794"/>
            <a:ext cx="1503907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Leerkrachten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stellen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vroeger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/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sneller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vragen</a:t>
            </a:r>
            <a:endParaRPr kumimoji="0" lang="en-US" sz="49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38400" y="3390900"/>
            <a:ext cx="15279856" cy="426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Tips: </a:t>
            </a: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administratie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hiervoor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vergemakkelijken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helpt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!</a:t>
            </a: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minder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voorwaarden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aan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verbonden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(school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moet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niet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eerst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zelf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vanalles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proberen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)</a:t>
            </a: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Leerkracht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helpen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om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zijn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hulpvraag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formuleren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/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verhelderen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1624460" y="4314201"/>
            <a:ext cx="15039079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Leerkrachten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voelen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zich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(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sneller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)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erkend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in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hun</a:t>
            </a:r>
            <a: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49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moeilijkheden</a:t>
            </a:r>
            <a:endParaRPr kumimoji="0" lang="en-US" sz="49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11" name="Afbeelding 10" descr="Afbeelding met tekst, kaart, schermopname, Lettertype&#10;&#10;Automatisch gegenereerde beschrijving">
            <a:extLst>
              <a:ext uri="{FF2B5EF4-FFF2-40B4-BE49-F238E27FC236}">
                <a16:creationId xmlns:a16="http://schemas.microsoft.com/office/drawing/2014/main" id="{122C1CA4-0271-C95A-A1E2-CC8DD8AAB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0" y="0"/>
            <a:ext cx="18293860" cy="105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7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654824" y="1409700"/>
            <a:ext cx="15039079" cy="187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We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bereiken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méér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leerlingen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we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zijn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er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sneller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bij</a:t>
            </a:r>
            <a:endParaRPr kumimoji="0" lang="en-US" sz="53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54824" y="3954408"/>
            <a:ext cx="14604476" cy="282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kunnen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op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dat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moment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nog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echt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iets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betekenen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de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leerling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>
                <a:solidFill>
                  <a:srgbClr val="572B18"/>
                </a:solidFill>
                <a:latin typeface="Canva Sans Bold"/>
              </a:rPr>
              <a:t>Link met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vroegdetectie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/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vroeginterventie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1624460" y="1793951"/>
            <a:ext cx="15039079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We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kunnen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meer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hulpvragen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aan</a:t>
            </a:r>
            <a:endParaRPr kumimoji="0" lang="en-US" sz="53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38400" y="4000581"/>
            <a:ext cx="15417538" cy="282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Er is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een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stijging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van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hulpvragen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maar we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kunnen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ze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opvangen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R="0" lvl="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Steunen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en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kreunen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1752600" y="2019300"/>
            <a:ext cx="15039079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Meer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aanwezig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in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scholen</a:t>
            </a:r>
            <a:endParaRPr kumimoji="0" lang="en-US" sz="53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86200" y="4381032"/>
            <a:ext cx="12161103" cy="2825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Goed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verbinding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met de school: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meer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zichtbaar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,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laagdrempelig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voor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andere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vragen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  <a:p>
            <a:pPr marL="571500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999" dirty="0">
                <a:solidFill>
                  <a:srgbClr val="572B18"/>
                </a:solidFill>
                <a:latin typeface="Canva Sans Bold"/>
              </a:rPr>
              <a:t>Minder pc-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uren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,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meer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contacturen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057400" y="3691697"/>
            <a:ext cx="15039079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HGD-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trajecten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in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aantal</a:t>
            </a:r>
            <a:r>
              <a:rPr kumimoji="0" lang="en-US" sz="5399" b="0" i="0" u="none" strike="noStrike" kern="1200" cap="none" spc="0" normalizeH="0" baseline="0" noProof="0" dirty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5399" b="0" i="0" u="none" strike="noStrike" kern="1200" cap="none" spc="0" normalizeH="0" baseline="0" noProof="0" dirty="0" err="1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gedaald</a:t>
            </a:r>
            <a:endParaRPr kumimoji="0" lang="en-US" sz="53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40380" y="3270884"/>
            <a:ext cx="18047620" cy="1872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0" i="0" u="none" strike="noStrike" kern="1200" cap="none" spc="0" normalizeH="0" baseline="0" noProof="0">
                <a:ln>
                  <a:noFill/>
                </a:ln>
                <a:solidFill>
                  <a:srgbClr val="3D5553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Minder verwijzingen naar het buitengewoon onderwijs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62800" y="6181117"/>
            <a:ext cx="962005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Verhouding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: 80/20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77494" y="9132418"/>
            <a:ext cx="19442988" cy="1574543"/>
            <a:chOff x="0" y="0"/>
            <a:chExt cx="68223458" cy="5524909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68231203" cy="5531395"/>
            </a:xfrm>
            <a:custGeom>
              <a:avLst/>
              <a:gdLst/>
              <a:ahLst/>
              <a:cxnLst/>
              <a:rect l="l" t="t" r="r" b="b"/>
              <a:pathLst>
                <a:path w="68231203" h="5531395">
                  <a:moveTo>
                    <a:pt x="67292302" y="5520208"/>
                  </a:moveTo>
                  <a:cubicBezTo>
                    <a:pt x="67292302" y="5520208"/>
                    <a:pt x="66872551" y="5531395"/>
                    <a:pt x="66409968" y="5528774"/>
                  </a:cubicBezTo>
                  <a:cubicBezTo>
                    <a:pt x="19034558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2129345" y="7673"/>
                  </a:cubicBezTo>
                  <a:cubicBezTo>
                    <a:pt x="66653625" y="0"/>
                    <a:pt x="67117553" y="7673"/>
                    <a:pt x="67117553" y="7673"/>
                  </a:cubicBezTo>
                  <a:cubicBezTo>
                    <a:pt x="67485859" y="15152"/>
                    <a:pt x="67849173" y="84484"/>
                    <a:pt x="68046916" y="207066"/>
                  </a:cubicBezTo>
                  <a:cubicBezTo>
                    <a:pt x="68197927" y="300683"/>
                    <a:pt x="68231203" y="425358"/>
                    <a:pt x="68222062" y="1828968"/>
                  </a:cubicBezTo>
                  <a:cubicBezTo>
                    <a:pt x="68222062" y="5278269"/>
                    <a:pt x="67939065" y="5492367"/>
                    <a:pt x="67292302" y="5520208"/>
                  </a:cubicBezTo>
                  <a:close/>
                </a:path>
              </a:pathLst>
            </a:custGeom>
            <a:solidFill>
              <a:srgbClr val="8B5E3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/>
          <p:cNvSpPr/>
          <p:nvPr/>
        </p:nvSpPr>
        <p:spPr>
          <a:xfrm>
            <a:off x="5732140" y="1727370"/>
            <a:ext cx="6823720" cy="6832260"/>
          </a:xfrm>
          <a:custGeom>
            <a:avLst/>
            <a:gdLst/>
            <a:ahLst/>
            <a:cxnLst/>
            <a:rect l="l" t="t" r="r" b="b"/>
            <a:pathLst>
              <a:path w="6823720" h="6832260">
                <a:moveTo>
                  <a:pt x="0" y="0"/>
                </a:moveTo>
                <a:lnTo>
                  <a:pt x="6823720" y="0"/>
                </a:lnTo>
                <a:lnTo>
                  <a:pt x="6823720" y="6832260"/>
                </a:lnTo>
                <a:lnTo>
                  <a:pt x="0" y="6832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1028700" y="1114425"/>
            <a:ext cx="162306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8.3. VALKUILEN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895600" y="1501372"/>
            <a:ext cx="15075820" cy="188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99" dirty="0">
                <a:solidFill>
                  <a:srgbClr val="3D5553"/>
                </a:solidFill>
                <a:latin typeface="Canva Sans Bold"/>
              </a:rPr>
              <a:t>Wat </a:t>
            </a: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zijn</a:t>
            </a:r>
            <a:r>
              <a:rPr lang="en-US" sz="5399" dirty="0">
                <a:solidFill>
                  <a:srgbClr val="3D5553"/>
                </a:solidFill>
                <a:latin typeface="Canva Sans Bold"/>
              </a:rPr>
              <a:t> </a:t>
            </a: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moeilijkheden</a:t>
            </a:r>
            <a:r>
              <a:rPr lang="en-US" sz="5399" dirty="0">
                <a:solidFill>
                  <a:srgbClr val="3D5553"/>
                </a:solidFill>
                <a:latin typeface="Canva Sans Bold"/>
              </a:rPr>
              <a:t> </a:t>
            </a: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waar</a:t>
            </a:r>
            <a:r>
              <a:rPr lang="en-US" sz="5399" dirty="0">
                <a:solidFill>
                  <a:srgbClr val="3D5553"/>
                </a:solidFill>
                <a:latin typeface="Canva Sans Bold"/>
              </a:rPr>
              <a:t> SWV </a:t>
            </a: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Unita</a:t>
            </a:r>
            <a:r>
              <a:rPr lang="en-US" sz="5399" dirty="0">
                <a:solidFill>
                  <a:srgbClr val="3D5553"/>
                </a:solidFill>
                <a:latin typeface="Canva Sans Bold"/>
              </a:rPr>
              <a:t> </a:t>
            </a: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tegenaan</a:t>
            </a:r>
            <a:r>
              <a:rPr lang="en-US" sz="5399" dirty="0">
                <a:solidFill>
                  <a:srgbClr val="3D5553"/>
                </a:solidFill>
                <a:latin typeface="Canva Sans Bold"/>
              </a:rPr>
              <a:t> </a:t>
            </a: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botst</a:t>
            </a:r>
            <a:r>
              <a:rPr lang="en-US" sz="5399" dirty="0">
                <a:solidFill>
                  <a:srgbClr val="3D5553"/>
                </a:solidFill>
                <a:latin typeface="Canva Sans Bold"/>
              </a:rPr>
              <a:t>?</a:t>
            </a:r>
            <a:endParaRPr kumimoji="0" lang="en-US" sz="53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0" y="4608780"/>
            <a:ext cx="14020800" cy="2107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Opportunisme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in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keuze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VC</a:t>
            </a:r>
          </a:p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Daling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speciaal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basisonderwijs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(~type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basisaanbod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), maar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stijging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speciaal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572B18"/>
                </a:solidFill>
                <a:effectLst/>
                <a:uLnTx/>
                <a:uFillTx/>
                <a:latin typeface="Canva Sans Bold"/>
                <a:ea typeface="+mn-ea"/>
                <a:cs typeface="+mn-cs"/>
              </a:rPr>
              <a:t>onderwijs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4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2778042"/>
            <a:ext cx="4533077" cy="4730916"/>
          </a:xfrm>
          <a:custGeom>
            <a:avLst/>
            <a:gdLst/>
            <a:ahLst/>
            <a:cxnLst/>
            <a:rect l="l" t="t" r="r" b="b"/>
            <a:pathLst>
              <a:path w="4533077" h="4730916">
                <a:moveTo>
                  <a:pt x="0" y="0"/>
                </a:moveTo>
                <a:lnTo>
                  <a:pt x="4533077" y="0"/>
                </a:lnTo>
                <a:lnTo>
                  <a:pt x="4533077" y="4730916"/>
                </a:lnTo>
                <a:lnTo>
                  <a:pt x="0" y="47309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4243" y="2269636"/>
            <a:ext cx="11449765" cy="518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9. REFLECTIE-OEFENING</a:t>
            </a:r>
            <a:r>
              <a:rPr lang="en-US" sz="9999" dirty="0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: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waar</a:t>
            </a:r>
            <a:r>
              <a:rPr lang="en-US" sz="9999" dirty="0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staAT</a:t>
            </a:r>
            <a:r>
              <a:rPr lang="en-US" sz="9999" dirty="0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je CLB op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vlak</a:t>
            </a:r>
            <a:r>
              <a:rPr lang="en-US" sz="9999" dirty="0">
                <a:solidFill>
                  <a:srgbClr val="FFFCE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 van CLLB?</a:t>
            </a:r>
            <a:endParaRPr kumimoji="0" lang="en-US" sz="9999" b="0" i="0" u="none" strike="noStrike" kern="1200" cap="none" spc="0" normalizeH="0" baseline="0" noProof="0" dirty="0">
              <a:ln>
                <a:noFill/>
              </a:ln>
              <a:solidFill>
                <a:srgbClr val="FFFCE5"/>
              </a:solidFill>
              <a:effectLst/>
              <a:uLnTx/>
              <a:uFillTx/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3063" y="2552700"/>
            <a:ext cx="18874126" cy="7734300"/>
            <a:chOff x="-953308" y="-5484"/>
            <a:chExt cx="66227381" cy="22260989"/>
          </a:xfrm>
        </p:grpSpPr>
        <p:sp>
          <p:nvSpPr>
            <p:cNvPr id="3" name="Freeform 3"/>
            <p:cNvSpPr/>
            <p:nvPr/>
          </p:nvSpPr>
          <p:spPr>
            <a:xfrm>
              <a:off x="-953308" y="-5484"/>
              <a:ext cx="66227381" cy="22260989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2391" y="879653"/>
            <a:ext cx="17895609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Hoe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succesvol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veranderen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?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(Model van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knoster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)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CE5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884692-6BA4-0729-3284-F9F10C129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87"/>
          <a:stretch/>
        </p:blipFill>
        <p:spPr>
          <a:xfrm>
            <a:off x="442179" y="2057400"/>
            <a:ext cx="17610294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44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116" y="9258300"/>
            <a:ext cx="19160232" cy="1574543"/>
            <a:chOff x="0" y="0"/>
            <a:chExt cx="67231296" cy="5524909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7239040" cy="5531395"/>
            </a:xfrm>
            <a:custGeom>
              <a:avLst/>
              <a:gdLst/>
              <a:ahLst/>
              <a:cxnLst/>
              <a:rect l="l" t="t" r="r" b="b"/>
              <a:pathLst>
                <a:path w="67239040" h="5531395">
                  <a:moveTo>
                    <a:pt x="66300145" y="5520208"/>
                  </a:moveTo>
                  <a:cubicBezTo>
                    <a:pt x="66300145" y="5520208"/>
                    <a:pt x="65880388" y="5531395"/>
                    <a:pt x="65417805" y="5528774"/>
                  </a:cubicBezTo>
                  <a:cubicBezTo>
                    <a:pt x="18767334" y="5526611"/>
                    <a:pt x="1057073" y="5518787"/>
                    <a:pt x="1057073" y="5518787"/>
                  </a:cubicBezTo>
                  <a:cubicBezTo>
                    <a:pt x="812931" y="5509952"/>
                    <a:pt x="565145" y="5492971"/>
                    <a:pt x="398404" y="5434794"/>
                  </a:cubicBezTo>
                  <a:cubicBezTo>
                    <a:pt x="120505" y="5337832"/>
                    <a:pt x="0" y="5160304"/>
                    <a:pt x="0" y="1828968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1355309" y="7673"/>
                  </a:cubicBezTo>
                  <a:cubicBezTo>
                    <a:pt x="65661462" y="0"/>
                    <a:pt x="66125390" y="7673"/>
                    <a:pt x="66125390" y="7673"/>
                  </a:cubicBezTo>
                  <a:cubicBezTo>
                    <a:pt x="66493696" y="15152"/>
                    <a:pt x="66857011" y="84484"/>
                    <a:pt x="67054754" y="207066"/>
                  </a:cubicBezTo>
                  <a:cubicBezTo>
                    <a:pt x="67205771" y="300683"/>
                    <a:pt x="67239040" y="425358"/>
                    <a:pt x="67229899" y="1828968"/>
                  </a:cubicBezTo>
                  <a:cubicBezTo>
                    <a:pt x="67229899" y="5278269"/>
                    <a:pt x="66946903" y="5492367"/>
                    <a:pt x="66300145" y="5520208"/>
                  </a:cubicBezTo>
                  <a:close/>
                </a:path>
              </a:pathLst>
            </a:custGeom>
            <a:solidFill>
              <a:srgbClr val="572B1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 rot="2437632">
            <a:off x="-903543" y="7515508"/>
            <a:ext cx="4974484" cy="3929843"/>
          </a:xfrm>
          <a:custGeom>
            <a:avLst/>
            <a:gdLst/>
            <a:ahLst/>
            <a:cxnLst/>
            <a:rect l="l" t="t" r="r" b="b"/>
            <a:pathLst>
              <a:path w="4974484" h="3929843">
                <a:moveTo>
                  <a:pt x="0" y="0"/>
                </a:moveTo>
                <a:lnTo>
                  <a:pt x="4974485" y="0"/>
                </a:lnTo>
                <a:lnTo>
                  <a:pt x="4974485" y="3929843"/>
                </a:lnTo>
                <a:lnTo>
                  <a:pt x="0" y="39298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Freeform 5"/>
          <p:cNvSpPr/>
          <p:nvPr/>
        </p:nvSpPr>
        <p:spPr>
          <a:xfrm rot="7260000">
            <a:off x="-970523" y="-1307948"/>
            <a:ext cx="5108445" cy="4035672"/>
          </a:xfrm>
          <a:custGeom>
            <a:avLst/>
            <a:gdLst/>
            <a:ahLst/>
            <a:cxnLst/>
            <a:rect l="l" t="t" r="r" b="b"/>
            <a:pathLst>
              <a:path w="5108445" h="4035672">
                <a:moveTo>
                  <a:pt x="0" y="0"/>
                </a:moveTo>
                <a:lnTo>
                  <a:pt x="5108445" y="0"/>
                </a:lnTo>
                <a:lnTo>
                  <a:pt x="5108445" y="4035672"/>
                </a:lnTo>
                <a:lnTo>
                  <a:pt x="0" y="40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6" name="TextBox 6"/>
          <p:cNvSpPr txBox="1"/>
          <p:nvPr/>
        </p:nvSpPr>
        <p:spPr>
          <a:xfrm>
            <a:off x="2895600" y="1501372"/>
            <a:ext cx="15075820" cy="90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99" dirty="0" err="1">
                <a:solidFill>
                  <a:srgbClr val="3D5553"/>
                </a:solidFill>
                <a:latin typeface="Canva Sans Bold"/>
              </a:rPr>
              <a:t>Opdracht</a:t>
            </a:r>
            <a:endParaRPr kumimoji="0" lang="en-US" sz="5399" b="0" i="0" u="none" strike="noStrike" kern="1200" cap="none" spc="0" normalizeH="0" baseline="0" noProof="0" dirty="0">
              <a:ln>
                <a:noFill/>
              </a:ln>
              <a:solidFill>
                <a:srgbClr val="3D5553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" y="3327672"/>
            <a:ext cx="16840200" cy="4979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Bespreek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in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groepjes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1 element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uit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het schema van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Knoster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999" dirty="0">
                <a:solidFill>
                  <a:srgbClr val="572B18"/>
                </a:solidFill>
                <a:latin typeface="Canva Sans Bold"/>
              </a:rPr>
              <a:t>	(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visie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–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belang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– plan –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middelen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–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competenties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)</a:t>
            </a:r>
          </a:p>
          <a:p>
            <a:pPr marL="1943100" lvl="3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Bespreek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waar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jullie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staan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als CLB</a:t>
            </a:r>
          </a:p>
          <a:p>
            <a:pPr marL="1943100" lvl="3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Noteer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op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een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post-it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één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tip die je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zou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geven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aan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je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collega’s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om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hieraan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te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werken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1028700" lvl="1" indent="-571500">
              <a:lnSpc>
                <a:spcPts val="5599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572B18"/>
              </a:solidFill>
              <a:effectLst/>
              <a:uLnTx/>
              <a:uFillTx/>
              <a:latin typeface="Canva Sans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4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10" name="Afbeelding 9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02901979-6056-BE8C-AC44-7FB9CBB2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62"/>
            <a:ext cx="18295534" cy="107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5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3154B-74BB-48C6-9883-C6AD4CE1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5497"/>
            <a:ext cx="14554200" cy="2614605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Discussietafel 1 : 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doen we AL? Wat kunnen we NOG doen? </a:t>
            </a:r>
            <a:endParaRPr lang="nl-B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BCD25E-52F2-404E-9BA6-44C3416B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5549825"/>
            <a:ext cx="1183005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solidFill>
                  <a:srgbClr val="92D050"/>
                </a:solidFill>
              </a:rPr>
              <a:t>Hoe</a:t>
            </a:r>
            <a:r>
              <a:rPr lang="nl-NL" sz="3600" dirty="0"/>
              <a:t> draag je die </a:t>
            </a:r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VISIE</a:t>
            </a:r>
            <a:r>
              <a:rPr lang="nl-NL" sz="3600" dirty="0"/>
              <a:t> uit in de praktijk? </a:t>
            </a:r>
          </a:p>
          <a:p>
            <a:pPr marL="400050" lvl="1" indent="0">
              <a:buNone/>
            </a:pPr>
            <a:r>
              <a:rPr lang="nl-NL" sz="3600" dirty="0"/>
              <a:t>Naar jouw medewerkers op centrumniveau?</a:t>
            </a:r>
          </a:p>
          <a:p>
            <a:pPr marL="400050" lvl="1" indent="0">
              <a:buNone/>
            </a:pPr>
            <a:r>
              <a:rPr lang="nl-NL" sz="3600" dirty="0"/>
              <a:t>naar de samenwerkingspartners, </a:t>
            </a:r>
            <a:r>
              <a:rPr lang="nl-NL" sz="3600" dirty="0" err="1"/>
              <a:t>netoverstijgend</a:t>
            </a:r>
            <a:r>
              <a:rPr lang="nl-NL" sz="3600" dirty="0"/>
              <a:t>?</a:t>
            </a:r>
          </a:p>
          <a:p>
            <a:pPr marL="400050" lvl="1" indent="0">
              <a:buNone/>
            </a:pPr>
            <a:r>
              <a:rPr lang="nl-NL" sz="3600" dirty="0"/>
              <a:t>Naar beleid toe?  </a:t>
            </a:r>
            <a:endParaRPr lang="nl-BE" sz="3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0CBC2CD-C1FD-4216-8256-53F68743CEAD}"/>
              </a:ext>
            </a:extLst>
          </p:cNvPr>
          <p:cNvSpPr txBox="1">
            <a:spLocks/>
          </p:cNvSpPr>
          <p:nvPr/>
        </p:nvSpPr>
        <p:spPr>
          <a:xfrm>
            <a:off x="-152400" y="1"/>
            <a:ext cx="13738399" cy="2535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VISIE </a:t>
            </a:r>
            <a:r>
              <a:rPr lang="nl-NL" sz="60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Leersteun &lt;-&gt; verwarring </a:t>
            </a:r>
            <a:endParaRPr lang="nl-BE" sz="60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BD22A1-A4BF-4F79-80AA-78937BB63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0" y="414200"/>
            <a:ext cx="2231756" cy="213962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78722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4EF18-F07E-9C49-811A-47CCC5C0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7696"/>
            <a:ext cx="14554200" cy="2418995"/>
          </a:xfrm>
        </p:spPr>
        <p:txBody>
          <a:bodyPr>
            <a:normAutofit/>
          </a:bodyPr>
          <a:lstStyle/>
          <a:p>
            <a:r>
              <a:rPr lang="nl-NL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BELANG  </a:t>
            </a:r>
            <a:r>
              <a:rPr lang="nl-NL" sz="60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CLLB &lt;-&gt; weerstand  </a:t>
            </a:r>
            <a:endParaRPr lang="nl-BE" sz="60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F517D2-0D2B-4274-B7B0-477BE925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255" y="488614"/>
            <a:ext cx="2231756" cy="21396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C791EF6-09D5-4C07-AB70-856140389E82}"/>
              </a:ext>
            </a:extLst>
          </p:cNvPr>
          <p:cNvSpPr txBox="1">
            <a:spLocks/>
          </p:cNvSpPr>
          <p:nvPr/>
        </p:nvSpPr>
        <p:spPr>
          <a:xfrm>
            <a:off x="152400" y="2167748"/>
            <a:ext cx="17498889" cy="261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Discussietafel 2 : 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doen we AL? Wat kunnen we NOG doen? </a:t>
            </a:r>
            <a:endParaRPr lang="nl-B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4EBB7CF3-F657-4BC7-9436-7A1E727E6041}"/>
              </a:ext>
            </a:extLst>
          </p:cNvPr>
          <p:cNvSpPr txBox="1">
            <a:spLocks/>
          </p:cNvSpPr>
          <p:nvPr/>
        </p:nvSpPr>
        <p:spPr>
          <a:xfrm>
            <a:off x="1905000" y="4542160"/>
            <a:ext cx="16002000" cy="611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Zien je medewerkers het 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BELANG</a:t>
            </a:r>
            <a:r>
              <a:rPr lang="nl-NL" dirty="0"/>
              <a:t>, het nut  van meer in te zetten op CLLB voor:</a:t>
            </a:r>
          </a:p>
          <a:p>
            <a:pPr lvl="2">
              <a:buFontTx/>
              <a:buChar char="-"/>
            </a:pPr>
            <a:r>
              <a:rPr lang="nl-NL" sz="3200" dirty="0"/>
              <a:t>de werking, de organisatie</a:t>
            </a:r>
          </a:p>
          <a:p>
            <a:pPr lvl="2">
              <a:buFontTx/>
              <a:buChar char="-"/>
            </a:pPr>
            <a:r>
              <a:rPr lang="nl-NL" sz="3200" dirty="0"/>
              <a:t>doelgroep: </a:t>
            </a:r>
            <a:r>
              <a:rPr lang="nl-NL" sz="3200" dirty="0" err="1"/>
              <a:t>lln</a:t>
            </a:r>
            <a:r>
              <a:rPr lang="nl-NL" sz="3200" dirty="0"/>
              <a:t> - ouders - </a:t>
            </a:r>
            <a:r>
              <a:rPr lang="nl-NL" sz="3200" dirty="0" err="1"/>
              <a:t>lkrn</a:t>
            </a:r>
            <a:endParaRPr lang="nl-NL" sz="3200" dirty="0"/>
          </a:p>
          <a:p>
            <a:pPr lvl="2">
              <a:buFontTx/>
              <a:buChar char="-"/>
            </a:pPr>
            <a:r>
              <a:rPr lang="nl-NL" sz="3200" dirty="0"/>
              <a:t>‘het’ onderwijs  en brede ‘</a:t>
            </a:r>
            <a:r>
              <a:rPr lang="nl-NL" sz="3200" dirty="0" err="1"/>
              <a:t>Samen’leving</a:t>
            </a:r>
            <a:endParaRPr lang="nl-NL" sz="3200" dirty="0"/>
          </a:p>
          <a:p>
            <a:pPr lvl="2">
              <a:buFontTx/>
              <a:buChar char="-"/>
            </a:pPr>
            <a:r>
              <a:rPr lang="nl-NL" sz="3200" dirty="0"/>
              <a:t>samenwerking met de scholen, LSC, PB, … </a:t>
            </a:r>
          </a:p>
          <a:p>
            <a:pPr marL="800100" lvl="2" indent="0">
              <a:buNone/>
            </a:pPr>
            <a:r>
              <a:rPr lang="nl-NL" sz="3200" dirty="0"/>
              <a:t>- vooral voor zichzelf  </a:t>
            </a:r>
            <a:r>
              <a:rPr lang="nl-NL" sz="3200" b="1" dirty="0" err="1">
                <a:solidFill>
                  <a:srgbClr val="92D050"/>
                </a:solidFill>
              </a:rPr>
              <a:t>What’s</a:t>
            </a:r>
            <a:r>
              <a:rPr lang="nl-NL" sz="3200" b="1" dirty="0">
                <a:solidFill>
                  <a:srgbClr val="92D050"/>
                </a:solidFill>
              </a:rPr>
              <a:t> in </a:t>
            </a:r>
            <a:r>
              <a:rPr lang="nl-NL" sz="3200" b="1" dirty="0" err="1">
                <a:solidFill>
                  <a:srgbClr val="92D050"/>
                </a:solidFill>
              </a:rPr>
              <a:t>for</a:t>
            </a:r>
            <a:r>
              <a:rPr lang="nl-NL" sz="3200" b="1" dirty="0">
                <a:solidFill>
                  <a:srgbClr val="92D050"/>
                </a:solidFill>
              </a:rPr>
              <a:t> me?</a:t>
            </a:r>
            <a:endParaRPr lang="nl-NL" sz="3200" dirty="0"/>
          </a:p>
          <a:p>
            <a:pPr marL="0" indent="0">
              <a:buFont typeface="Arial" pitchFamily="34" charset="0"/>
              <a:buNone/>
            </a:pPr>
            <a:r>
              <a:rPr lang="nl-NL" dirty="0"/>
              <a:t>Weten je medewerkers wat van hen verwacht wordt? </a:t>
            </a:r>
          </a:p>
          <a:p>
            <a:pPr marL="0" indent="0">
              <a:buFont typeface="Arial" pitchFamily="34" charset="0"/>
              <a:buNone/>
            </a:pPr>
            <a:r>
              <a:rPr lang="nl-NL" dirty="0">
                <a:solidFill>
                  <a:srgbClr val="92D050"/>
                </a:solidFill>
              </a:rPr>
              <a:t>Hoe</a:t>
            </a:r>
            <a:r>
              <a:rPr lang="nl-NL" dirty="0"/>
              <a:t> ga je hierover communiceren om draagvlak te creëren?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5971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3154B-74BB-48C6-9883-C6AD4CE1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726" y="2857500"/>
            <a:ext cx="11830050" cy="2614605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Discussietafel 3: 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doen we AL? Wat kunnen we NOG doen? </a:t>
            </a:r>
            <a:endParaRPr lang="nl-B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BCD25E-52F2-404E-9BA6-44C3416B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676900"/>
            <a:ext cx="12849228" cy="461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/>
              <a:t>Wat is reeds ondernomen in jouw centrum rond CLLB? </a:t>
            </a:r>
          </a:p>
          <a:p>
            <a:pPr marL="0" indent="0">
              <a:buNone/>
            </a:pPr>
            <a:r>
              <a:rPr lang="nl-NL" sz="3600" dirty="0"/>
              <a:t>Wat staat op de </a:t>
            </a:r>
            <a:r>
              <a:rPr lang="nl-N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nl-NL" sz="3600" dirty="0" err="1"/>
              <a:t>ning</a:t>
            </a:r>
            <a:r>
              <a:rPr lang="nl-NL" sz="3600" dirty="0"/>
              <a:t>? </a:t>
            </a:r>
          </a:p>
          <a:p>
            <a:pPr marL="0" indent="0">
              <a:buNone/>
            </a:pPr>
            <a:r>
              <a:rPr lang="nl-NL" sz="3600" dirty="0"/>
              <a:t>Op vlak van structuur, organisatie?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92D050"/>
                </a:solidFill>
              </a:rPr>
              <a:t>Hoe</a:t>
            </a:r>
            <a:r>
              <a:rPr lang="nl-NL" sz="3600" dirty="0"/>
              <a:t> ga je dit vorm geven? Wat is uw strategie? </a:t>
            </a:r>
          </a:p>
          <a:p>
            <a:pPr marL="0" indent="0">
              <a:buNone/>
            </a:pPr>
            <a:r>
              <a:rPr lang="nl-NL" sz="3600" dirty="0"/>
              <a:t>Hoe ga je het proces lopen? </a:t>
            </a:r>
            <a:endParaRPr lang="nl-BE" sz="3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92C0506-B5AA-436E-AEE9-A418C245E8F2}"/>
              </a:ext>
            </a:extLst>
          </p:cNvPr>
          <p:cNvSpPr txBox="1">
            <a:spLocks/>
          </p:cNvSpPr>
          <p:nvPr/>
        </p:nvSpPr>
        <p:spPr>
          <a:xfrm>
            <a:off x="0" y="547696"/>
            <a:ext cx="11353800" cy="2418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PLAN </a:t>
            </a:r>
            <a:r>
              <a:rPr lang="nl-NL" sz="60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&lt;-&gt; chaos  </a:t>
            </a:r>
            <a:endParaRPr lang="nl-BE" sz="60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759673-8263-4735-A213-F55607A1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9255" y="488614"/>
            <a:ext cx="2231756" cy="213962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5995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3154B-74BB-48C6-9883-C6AD4CE1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68" y="1950536"/>
            <a:ext cx="11830050" cy="2614605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Discussietafel 4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doen we AL? Wat kunnen we NOG doen? </a:t>
            </a:r>
            <a:endParaRPr lang="nl-B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BCD25E-52F2-404E-9BA6-44C3416B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486309"/>
            <a:ext cx="8610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MIDDELEN</a:t>
            </a:r>
            <a:r>
              <a:rPr lang="nl-NL" sz="3600" dirty="0"/>
              <a:t> zijn schaars…</a:t>
            </a:r>
          </a:p>
          <a:p>
            <a:pPr marL="0" indent="0">
              <a:buNone/>
            </a:pPr>
            <a:r>
              <a:rPr lang="nl-NL" sz="3600" dirty="0"/>
              <a:t>Welke keuzes kunnen er gemaakt worden? </a:t>
            </a:r>
          </a:p>
          <a:p>
            <a:pPr marL="0" indent="0">
              <a:buNone/>
            </a:pPr>
            <a:r>
              <a:rPr lang="nl-NL" sz="3600" dirty="0"/>
              <a:t>Kunnen we prioriteiten stellen? 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92D050"/>
                </a:solidFill>
              </a:rPr>
              <a:t>Hoe</a:t>
            </a:r>
            <a:r>
              <a:rPr lang="nl-NL" sz="3600" dirty="0"/>
              <a:t> gaan we hierover in gesprek? </a:t>
            </a:r>
            <a:endParaRPr lang="nl-BE" sz="36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31857E6-2201-48BD-AF2F-B08C32AB450F}"/>
              </a:ext>
            </a:extLst>
          </p:cNvPr>
          <p:cNvSpPr txBox="1">
            <a:spLocks/>
          </p:cNvSpPr>
          <p:nvPr/>
        </p:nvSpPr>
        <p:spPr>
          <a:xfrm>
            <a:off x="228601" y="1"/>
            <a:ext cx="12573000" cy="2535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MIDDELEN  &lt;-&gt;  frustratie</a:t>
            </a:r>
            <a:endParaRPr lang="nl-BE" sz="60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 descr="Pin van Mariëtte Verweij op 4Wordzzz | Inspirerende citaten, Citaten,  Levenswijsheid citaten">
            <a:extLst>
              <a:ext uri="{FF2B5EF4-FFF2-40B4-BE49-F238E27FC236}">
                <a16:creationId xmlns:a16="http://schemas.microsoft.com/office/drawing/2014/main" id="{A6D96402-227F-4ED9-BFD8-5846421FC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8" b="40176"/>
          <a:stretch/>
        </p:blipFill>
        <p:spPr bwMode="auto">
          <a:xfrm>
            <a:off x="0" y="7086600"/>
            <a:ext cx="440218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5 Effective Time Management Tips to Achieve Work-Life Balance">
            <a:extLst>
              <a:ext uri="{FF2B5EF4-FFF2-40B4-BE49-F238E27FC236}">
                <a16:creationId xmlns:a16="http://schemas.microsoft.com/office/drawing/2014/main" id="{82735D48-CCA4-4446-A332-C4A9A58F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218" y="6254455"/>
            <a:ext cx="5220429" cy="4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CT door de tijd - Kind, leren, media">
            <a:extLst>
              <a:ext uri="{FF2B5EF4-FFF2-40B4-BE49-F238E27FC236}">
                <a16:creationId xmlns:a16="http://schemas.microsoft.com/office/drawing/2014/main" id="{F353AA53-6AAC-4F5F-8684-075A2CC88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t="11196" r="9149" b="13386"/>
          <a:stretch/>
        </p:blipFill>
        <p:spPr bwMode="auto">
          <a:xfrm>
            <a:off x="6551195" y="7686709"/>
            <a:ext cx="3906841" cy="26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3004581-9EE2-4510-B999-39087185A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7643" y="378106"/>
            <a:ext cx="2231756" cy="213962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6820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521" y="9800039"/>
            <a:ext cx="3614480" cy="4869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5044C00-98CE-4CBE-AAA4-4CE372D58EA7}"/>
              </a:ext>
            </a:extLst>
          </p:cNvPr>
          <p:cNvSpPr txBox="1">
            <a:spLocks/>
          </p:cNvSpPr>
          <p:nvPr/>
        </p:nvSpPr>
        <p:spPr>
          <a:xfrm>
            <a:off x="3228978" y="547696"/>
            <a:ext cx="12372972" cy="1988339"/>
          </a:xfrm>
          <a:prstGeom prst="rect">
            <a:avLst/>
          </a:prstGeom>
          <a:noFill/>
          <a:ln>
            <a:noFill/>
          </a:ln>
        </p:spPr>
        <p:txBody>
          <a:bodyPr vert="horz" wrap="square" lIns="137160" tIns="68580" rIns="137160" bIns="68580" anchor="ctr" anchorCtr="0" compatLnSpc="1">
            <a:normAutofit fontScale="92500" lnSpcReduction="20000"/>
          </a:bodyPr>
          <a:lstStyle>
            <a:lvl1pPr marL="0" marR="0" lvl="0" indent="0" algn="l" defTabSz="914400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nl-NL" sz="6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COMPETENTIE  &lt;-&gt; ANGST</a:t>
            </a:r>
          </a:p>
          <a:p>
            <a:endParaRPr lang="nl-NL" sz="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495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gaan we het competentiegevoel verhogen?  </a:t>
            </a:r>
            <a:endParaRPr lang="nl-NL" sz="495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 descr="https://thumbs.dreamstime.com/z/van-kennis-vaardigheden-houding-tegenover-bekwaamheid-als-bestuurders-143478078.jpg?ct=jpeg">
            <a:extLst>
              <a:ext uri="{FF2B5EF4-FFF2-40B4-BE49-F238E27FC236}">
                <a16:creationId xmlns:a16="http://schemas.microsoft.com/office/drawing/2014/main" id="{707158D3-B534-4E57-B575-F39FF361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786538"/>
            <a:ext cx="8343900" cy="53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1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876300"/>
            <a:ext cx="13563600" cy="1194110"/>
          </a:xfrm>
        </p:spPr>
        <p:txBody>
          <a:bodyPr>
            <a:normAutofit/>
          </a:bodyPr>
          <a:lstStyle/>
          <a:p>
            <a:r>
              <a:rPr lang="nl-B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Attitude: </a:t>
            </a:r>
            <a:r>
              <a:rPr lang="nl-BE" sz="5400" dirty="0"/>
              <a:t>het zich kwetsbaar opstellen …</a:t>
            </a:r>
          </a:p>
        </p:txBody>
      </p:sp>
      <p:pic>
        <p:nvPicPr>
          <p:cNvPr id="4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017"/>
          <a:stretch/>
        </p:blipFill>
        <p:spPr>
          <a:xfrm>
            <a:off x="9633667" y="3582473"/>
            <a:ext cx="5113544" cy="51305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800" y="9800038"/>
            <a:ext cx="3614480" cy="486962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DD63DBB-ABF6-4E63-A9A7-4B5D6CF6F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80" r="71929" b="20910"/>
          <a:stretch/>
        </p:blipFill>
        <p:spPr>
          <a:xfrm>
            <a:off x="2126663" y="2933700"/>
            <a:ext cx="7029370" cy="5779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114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163800" cy="1143000"/>
          </a:xfrm>
        </p:spPr>
        <p:txBody>
          <a:bodyPr>
            <a:normAutofit/>
          </a:bodyPr>
          <a:lstStyle/>
          <a:p>
            <a:pPr algn="ctr"/>
            <a:r>
              <a:rPr lang="nl-B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Vaardigheden</a:t>
            </a:r>
            <a:r>
              <a:rPr lang="nl-BE" sz="5400" dirty="0"/>
              <a:t>: de kunst van het communiceren … </a:t>
            </a:r>
          </a:p>
        </p:txBody>
      </p:sp>
      <p:pic>
        <p:nvPicPr>
          <p:cNvPr id="4" name="Afbeelding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1714500"/>
            <a:ext cx="15011400" cy="8001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0400" y="9537819"/>
            <a:ext cx="3109856" cy="474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25" dirty="0"/>
              <a:t>Bron: </a:t>
            </a:r>
            <a:r>
              <a:rPr lang="nl-BE" sz="2025" dirty="0" err="1"/>
              <a:t>pwp</a:t>
            </a:r>
            <a:r>
              <a:rPr lang="nl-BE" sz="2025" dirty="0"/>
              <a:t> Marc Mathijssen</a:t>
            </a:r>
          </a:p>
        </p:txBody>
      </p:sp>
    </p:spTree>
    <p:extLst>
      <p:ext uri="{BB962C8B-B14F-4D97-AF65-F5344CB8AC3E}">
        <p14:creationId xmlns:p14="http://schemas.microsoft.com/office/powerpoint/2010/main" val="3652118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143500"/>
            <a:ext cx="4635420" cy="4560095"/>
          </a:xfrm>
          <a:custGeom>
            <a:avLst/>
            <a:gdLst/>
            <a:ahLst/>
            <a:cxnLst/>
            <a:rect l="l" t="t" r="r" b="b"/>
            <a:pathLst>
              <a:path w="4635420" h="4560095">
                <a:moveTo>
                  <a:pt x="0" y="0"/>
                </a:moveTo>
                <a:lnTo>
                  <a:pt x="4635420" y="0"/>
                </a:lnTo>
                <a:lnTo>
                  <a:pt x="4635420" y="4560095"/>
                </a:lnTo>
                <a:lnTo>
                  <a:pt x="0" y="456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14484038" y="315358"/>
            <a:ext cx="3391864" cy="3391864"/>
          </a:xfrm>
          <a:custGeom>
            <a:avLst/>
            <a:gdLst/>
            <a:ahLst/>
            <a:cxnLst/>
            <a:rect l="l" t="t" r="r" b="b"/>
            <a:pathLst>
              <a:path w="3391864" h="3391864">
                <a:moveTo>
                  <a:pt x="0" y="0"/>
                </a:moveTo>
                <a:lnTo>
                  <a:pt x="3391864" y="0"/>
                </a:lnTo>
                <a:lnTo>
                  <a:pt x="3391864" y="3391864"/>
                </a:lnTo>
                <a:lnTo>
                  <a:pt x="0" y="3391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TextBox 4"/>
          <p:cNvSpPr txBox="1"/>
          <p:nvPr/>
        </p:nvSpPr>
        <p:spPr>
          <a:xfrm>
            <a:off x="914400" y="321863"/>
            <a:ext cx="11449765" cy="5186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99"/>
              </a:lnSpc>
            </a:pPr>
            <a:r>
              <a:rPr lang="en-US" sz="9999" dirty="0">
                <a:solidFill>
                  <a:srgbClr val="FFFCE5"/>
                </a:solidFill>
                <a:latin typeface="Bobby Jones Soft"/>
              </a:rPr>
              <a:t>HEEL HARTELIJK BEDANKT VOOR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jullie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aandacht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 &amp; </a:t>
            </a:r>
            <a:r>
              <a:rPr lang="en-US" sz="9999" dirty="0" err="1">
                <a:solidFill>
                  <a:srgbClr val="FFFCE5"/>
                </a:solidFill>
                <a:latin typeface="Bobby Jones Soft"/>
              </a:rPr>
              <a:t>medewerking</a:t>
            </a:r>
            <a:r>
              <a:rPr lang="en-US" sz="9999" dirty="0">
                <a:solidFill>
                  <a:srgbClr val="FFFCE5"/>
                </a:solidFill>
                <a:latin typeface="Bobby Jones Soft"/>
              </a:rPr>
              <a:t> !</a:t>
            </a:r>
          </a:p>
        </p:txBody>
      </p:sp>
      <p:pic>
        <p:nvPicPr>
          <p:cNvPr id="7" name="Afbeelding 6" descr="Afbeelding met tekst, schermopname, Lettertype, patroon&#10;&#10;Automatisch gegenereerde beschrijving">
            <a:extLst>
              <a:ext uri="{FF2B5EF4-FFF2-40B4-BE49-F238E27FC236}">
                <a16:creationId xmlns:a16="http://schemas.microsoft.com/office/drawing/2014/main" id="{6EE827DB-38E5-E3E8-8BDF-C447194C0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07" y="3685849"/>
            <a:ext cx="6279288" cy="6279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1257300"/>
            <a:ext cx="18871919" cy="9310190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A58B317A-20DE-428D-D574-6EAC2FF1A049}"/>
              </a:ext>
            </a:extLst>
          </p:cNvPr>
          <p:cNvSpPr txBox="1"/>
          <p:nvPr/>
        </p:nvSpPr>
        <p:spPr>
          <a:xfrm>
            <a:off x="457200" y="116759"/>
            <a:ext cx="16002000" cy="116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D6ECC8"/>
                </a:solidFill>
                <a:latin typeface="Bobby Jones Soft"/>
              </a:rPr>
              <a:t>Wat is </a:t>
            </a:r>
            <a:r>
              <a:rPr lang="en-US" sz="5400" dirty="0" err="1">
                <a:solidFill>
                  <a:srgbClr val="D6ECC8"/>
                </a:solidFill>
                <a:latin typeface="Bobby Jones Soft"/>
              </a:rPr>
              <a:t>een</a:t>
            </a:r>
            <a:r>
              <a:rPr lang="en-US" sz="5400" dirty="0">
                <a:solidFill>
                  <a:srgbClr val="D6ECC8"/>
                </a:solidFill>
                <a:latin typeface="Bobby Jones Soft"/>
              </a:rPr>
              <a:t> </a:t>
            </a:r>
            <a:r>
              <a:rPr lang="en-US" sz="5400" dirty="0" err="1">
                <a:solidFill>
                  <a:srgbClr val="D6ECC8"/>
                </a:solidFill>
                <a:latin typeface="Bobby Jones Soft"/>
              </a:rPr>
              <a:t>samenwerkingsverband</a:t>
            </a:r>
            <a:r>
              <a:rPr lang="en-US" sz="5400" dirty="0">
                <a:solidFill>
                  <a:srgbClr val="D6ECC8"/>
                </a:solidFill>
                <a:latin typeface="Bobby Jones Soft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D6ECC8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51D38C-B9CA-FF0B-1A01-52F69DB86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12"/>
          <a:stretch/>
        </p:blipFill>
        <p:spPr>
          <a:xfrm>
            <a:off x="-99774" y="2282691"/>
            <a:ext cx="18536480" cy="72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0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70B7EA-987C-7429-0B00-0B3B889A4B76}"/>
              </a:ext>
            </a:extLst>
          </p:cNvPr>
          <p:cNvGrpSpPr/>
          <p:nvPr/>
        </p:nvGrpSpPr>
        <p:grpSpPr>
          <a:xfrm>
            <a:off x="-321615" y="1101405"/>
            <a:ext cx="18871919" cy="9310190"/>
            <a:chOff x="0" y="0"/>
            <a:chExt cx="66219637" cy="22254505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2AC4C9E7-28E3-B5FF-59BD-2D052499D596}"/>
                </a:ext>
              </a:extLst>
            </p:cNvPr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4" name="Rectangle 8">
            <a:extLst>
              <a:ext uri="{FF2B5EF4-FFF2-40B4-BE49-F238E27FC236}">
                <a16:creationId xmlns:a16="http://schemas.microsoft.com/office/drawing/2014/main" id="{FD33F953-8A61-6649-A27B-84045E6DE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5516" y="178075"/>
            <a:ext cx="16132880" cy="92333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nl-NL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  <a:ea typeface="MS PGothic" charset="0"/>
              </a:rPr>
              <a:t>Visie en model Unita </a:t>
            </a:r>
          </a:p>
        </p:txBody>
      </p:sp>
      <p:sp>
        <p:nvSpPr>
          <p:cNvPr id="6" name="Shape 177">
            <a:extLst>
              <a:ext uri="{FF2B5EF4-FFF2-40B4-BE49-F238E27FC236}">
                <a16:creationId xmlns:a16="http://schemas.microsoft.com/office/drawing/2014/main" id="{6BF72B12-A65A-824B-BA8B-530529A5B8EE}"/>
              </a:ext>
            </a:extLst>
          </p:cNvPr>
          <p:cNvSpPr/>
          <p:nvPr/>
        </p:nvSpPr>
        <p:spPr>
          <a:xfrm>
            <a:off x="3923484" y="1355443"/>
            <a:ext cx="9716613" cy="8931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 dirty="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7" name="Shape 179">
            <a:extLst>
              <a:ext uri="{FF2B5EF4-FFF2-40B4-BE49-F238E27FC236}">
                <a16:creationId xmlns:a16="http://schemas.microsoft.com/office/drawing/2014/main" id="{1FDD7212-4E4E-DA4A-822C-7AC5F800F7C5}"/>
              </a:ext>
            </a:extLst>
          </p:cNvPr>
          <p:cNvSpPr/>
          <p:nvPr/>
        </p:nvSpPr>
        <p:spPr>
          <a:xfrm>
            <a:off x="5536988" y="7240498"/>
            <a:ext cx="6383870" cy="133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8" name="Shape 180">
            <a:extLst>
              <a:ext uri="{FF2B5EF4-FFF2-40B4-BE49-F238E27FC236}">
                <a16:creationId xmlns:a16="http://schemas.microsoft.com/office/drawing/2014/main" id="{226DFD62-A5E4-C640-B291-F2245B6C09D3}"/>
              </a:ext>
            </a:extLst>
          </p:cNvPr>
          <p:cNvSpPr/>
          <p:nvPr/>
        </p:nvSpPr>
        <p:spPr>
          <a:xfrm>
            <a:off x="7891400" y="3048375"/>
            <a:ext cx="18989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>
            <a:spAutoFit/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68"/>
                </a:solidFill>
                <a:latin typeface="Calibri" charset="0"/>
                <a:ea typeface="MS PGothic" charset="0"/>
              </a:rPr>
              <a:t>SBO</a:t>
            </a:r>
            <a:r>
              <a:rPr sz="3600">
                <a:solidFill>
                  <a:srgbClr val="414141"/>
                </a:solidFill>
                <a:latin typeface="Calibri" charset="0"/>
                <a:ea typeface="MS PGothic" charset="0"/>
              </a:rPr>
              <a:t>  </a:t>
            </a:r>
          </a:p>
        </p:txBody>
      </p:sp>
      <p:sp>
        <p:nvSpPr>
          <p:cNvPr id="9" name="Shape 181">
            <a:extLst>
              <a:ext uri="{FF2B5EF4-FFF2-40B4-BE49-F238E27FC236}">
                <a16:creationId xmlns:a16="http://schemas.microsoft.com/office/drawing/2014/main" id="{57822B6E-BA0B-9C4A-B6E5-137FFD54DA1B}"/>
              </a:ext>
            </a:extLst>
          </p:cNvPr>
          <p:cNvSpPr/>
          <p:nvPr/>
        </p:nvSpPr>
        <p:spPr>
          <a:xfrm>
            <a:off x="8442686" y="2066817"/>
            <a:ext cx="67165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>
                <a:solidFill>
                  <a:srgbClr val="87312B"/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0068"/>
                </a:solidFill>
                <a:latin typeface="Calibri" charset="0"/>
                <a:ea typeface="MS PGothic" charset="0"/>
              </a:rPr>
              <a:t>SO</a:t>
            </a:r>
            <a:endParaRPr sz="360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0" name="Shape 182">
            <a:extLst>
              <a:ext uri="{FF2B5EF4-FFF2-40B4-BE49-F238E27FC236}">
                <a16:creationId xmlns:a16="http://schemas.microsoft.com/office/drawing/2014/main" id="{9898E114-7748-4C47-A2D8-7AF82C2E6AEB}"/>
              </a:ext>
            </a:extLst>
          </p:cNvPr>
          <p:cNvSpPr/>
          <p:nvPr/>
        </p:nvSpPr>
        <p:spPr>
          <a:xfrm flipH="1" flipV="1">
            <a:off x="9408901" y="3099308"/>
            <a:ext cx="6035" cy="669756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1" name="Shape 183">
            <a:extLst>
              <a:ext uri="{FF2B5EF4-FFF2-40B4-BE49-F238E27FC236}">
                <a16:creationId xmlns:a16="http://schemas.microsoft.com/office/drawing/2014/main" id="{B9FC5E09-EE03-D546-9115-1DCFD2EFB209}"/>
              </a:ext>
            </a:extLst>
          </p:cNvPr>
          <p:cNvSpPr/>
          <p:nvPr/>
        </p:nvSpPr>
        <p:spPr>
          <a:xfrm flipV="1">
            <a:off x="8161180" y="3099308"/>
            <a:ext cx="2" cy="647703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" name="Shape 185">
            <a:extLst>
              <a:ext uri="{FF2B5EF4-FFF2-40B4-BE49-F238E27FC236}">
                <a16:creationId xmlns:a16="http://schemas.microsoft.com/office/drawing/2014/main" id="{E1118051-55D9-7944-B0DE-6AC9CB88C573}"/>
              </a:ext>
            </a:extLst>
          </p:cNvPr>
          <p:cNvSpPr/>
          <p:nvPr/>
        </p:nvSpPr>
        <p:spPr>
          <a:xfrm>
            <a:off x="6975797" y="4151510"/>
            <a:ext cx="380552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>
                <a:solidFill>
                  <a:srgbClr val="496392"/>
                </a:solidFill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lang="nl-NL"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</a:p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lang="nl-NL"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Expertise pool Unita</a:t>
            </a:r>
            <a:r>
              <a:rPr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nl-NL"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endParaRPr sz="3000" dirty="0">
              <a:solidFill>
                <a:srgbClr val="000068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6" name="Shape 189">
            <a:extLst>
              <a:ext uri="{FF2B5EF4-FFF2-40B4-BE49-F238E27FC236}">
                <a16:creationId xmlns:a16="http://schemas.microsoft.com/office/drawing/2014/main" id="{D27E2CF1-0C4E-E04A-B46F-65A1DCE4B85E}"/>
              </a:ext>
            </a:extLst>
          </p:cNvPr>
          <p:cNvSpPr/>
          <p:nvPr/>
        </p:nvSpPr>
        <p:spPr>
          <a:xfrm flipH="1" flipV="1">
            <a:off x="8864061" y="6507868"/>
            <a:ext cx="16602" cy="74498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7" name="Shape 191">
            <a:extLst>
              <a:ext uri="{FF2B5EF4-FFF2-40B4-BE49-F238E27FC236}">
                <a16:creationId xmlns:a16="http://schemas.microsoft.com/office/drawing/2014/main" id="{7798BF81-DED2-B747-9E46-E3914D91BD2A}"/>
              </a:ext>
            </a:extLst>
          </p:cNvPr>
          <p:cNvSpPr/>
          <p:nvPr/>
        </p:nvSpPr>
        <p:spPr>
          <a:xfrm>
            <a:off x="5600466" y="7555720"/>
            <a:ext cx="654506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lang="nl-NL"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Arrangementen waaronder VC</a:t>
            </a:r>
          </a:p>
        </p:txBody>
      </p:sp>
      <p:sp>
        <p:nvSpPr>
          <p:cNvPr id="20" name="Shape 200">
            <a:extLst>
              <a:ext uri="{FF2B5EF4-FFF2-40B4-BE49-F238E27FC236}">
                <a16:creationId xmlns:a16="http://schemas.microsoft.com/office/drawing/2014/main" id="{0C6316D4-6D03-A749-B416-85305EA17FA4}"/>
              </a:ext>
            </a:extLst>
          </p:cNvPr>
          <p:cNvSpPr/>
          <p:nvPr/>
        </p:nvSpPr>
        <p:spPr>
          <a:xfrm>
            <a:off x="5605278" y="9212663"/>
            <a:ext cx="653544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>
                <a:solidFill>
                  <a:srgbClr val="87312B"/>
                </a:solidFill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Eigen </a:t>
            </a:r>
            <a:r>
              <a:rPr sz="3000" dirty="0" err="1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arrangementen</a:t>
            </a:r>
            <a:r>
              <a:rPr lang="nl-NL" sz="3000" dirty="0">
                <a:solidFill>
                  <a:srgbClr val="000068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van de scholen</a:t>
            </a:r>
            <a:endParaRPr sz="3000" dirty="0">
              <a:solidFill>
                <a:srgbClr val="000068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2" name="Shape 205">
            <a:extLst>
              <a:ext uri="{FF2B5EF4-FFF2-40B4-BE49-F238E27FC236}">
                <a16:creationId xmlns:a16="http://schemas.microsoft.com/office/drawing/2014/main" id="{91C3D30A-83C2-BD4E-BAB7-389B59E70FC9}"/>
              </a:ext>
            </a:extLst>
          </p:cNvPr>
          <p:cNvSpPr/>
          <p:nvPr/>
        </p:nvSpPr>
        <p:spPr>
          <a:xfrm flipH="1" flipV="1">
            <a:off x="10464191" y="6507869"/>
            <a:ext cx="16601" cy="763559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3" name="Shape 206">
            <a:extLst>
              <a:ext uri="{FF2B5EF4-FFF2-40B4-BE49-F238E27FC236}">
                <a16:creationId xmlns:a16="http://schemas.microsoft.com/office/drawing/2014/main" id="{513CA64F-5808-1645-9F34-F5714D1366AF}"/>
              </a:ext>
            </a:extLst>
          </p:cNvPr>
          <p:cNvSpPr/>
          <p:nvPr/>
        </p:nvSpPr>
        <p:spPr>
          <a:xfrm flipH="1" flipV="1">
            <a:off x="7069171" y="6457221"/>
            <a:ext cx="16604" cy="801024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4" name="Shape 207">
            <a:extLst>
              <a:ext uri="{FF2B5EF4-FFF2-40B4-BE49-F238E27FC236}">
                <a16:creationId xmlns:a16="http://schemas.microsoft.com/office/drawing/2014/main" id="{E1DA52A4-4CF7-114A-B97E-9AB31F8A8ED3}"/>
              </a:ext>
            </a:extLst>
          </p:cNvPr>
          <p:cNvSpPr/>
          <p:nvPr/>
        </p:nvSpPr>
        <p:spPr>
          <a:xfrm>
            <a:off x="7585816" y="11908114"/>
            <a:ext cx="710693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>
                <a:solidFill>
                  <a:srgbClr val="496392"/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6" name="Shape 178">
            <a:extLst>
              <a:ext uri="{FF2B5EF4-FFF2-40B4-BE49-F238E27FC236}">
                <a16:creationId xmlns:a16="http://schemas.microsoft.com/office/drawing/2014/main" id="{F0FBD150-0B0D-FA43-90C0-7DD442CC40D4}"/>
              </a:ext>
            </a:extLst>
          </p:cNvPr>
          <p:cNvSpPr/>
          <p:nvPr/>
        </p:nvSpPr>
        <p:spPr>
          <a:xfrm>
            <a:off x="7585814" y="3759552"/>
            <a:ext cx="2497920" cy="20151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7" name="Shape 178">
            <a:extLst>
              <a:ext uri="{FF2B5EF4-FFF2-40B4-BE49-F238E27FC236}">
                <a16:creationId xmlns:a16="http://schemas.microsoft.com/office/drawing/2014/main" id="{47C33EAB-55AB-C04A-A9F8-0B70292DBEE6}"/>
              </a:ext>
            </a:extLst>
          </p:cNvPr>
          <p:cNvSpPr/>
          <p:nvPr/>
        </p:nvSpPr>
        <p:spPr>
          <a:xfrm>
            <a:off x="8063882" y="2756371"/>
            <a:ext cx="1386606" cy="22418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8" name="Shape 178">
            <a:extLst>
              <a:ext uri="{FF2B5EF4-FFF2-40B4-BE49-F238E27FC236}">
                <a16:creationId xmlns:a16="http://schemas.microsoft.com/office/drawing/2014/main" id="{E8ACC6C7-49FD-B64B-9E0F-F44C7B94734D}"/>
              </a:ext>
            </a:extLst>
          </p:cNvPr>
          <p:cNvSpPr/>
          <p:nvPr/>
        </p:nvSpPr>
        <p:spPr>
          <a:xfrm>
            <a:off x="8473308" y="1820450"/>
            <a:ext cx="540060" cy="0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9" name="Shape 183">
            <a:extLst>
              <a:ext uri="{FF2B5EF4-FFF2-40B4-BE49-F238E27FC236}">
                <a16:creationId xmlns:a16="http://schemas.microsoft.com/office/drawing/2014/main" id="{25589FE7-1AAA-7C41-B533-E1CBFE78B020}"/>
              </a:ext>
            </a:extLst>
          </p:cNvPr>
          <p:cNvSpPr/>
          <p:nvPr/>
        </p:nvSpPr>
        <p:spPr>
          <a:xfrm flipV="1">
            <a:off x="8391835" y="2255666"/>
            <a:ext cx="2" cy="540060"/>
          </a:xfrm>
          <a:prstGeom prst="line">
            <a:avLst/>
          </a:prstGeom>
          <a:ln w="25400">
            <a:solidFill>
              <a:srgbClr val="414141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sp>
        <p:nvSpPr>
          <p:cNvPr id="35" name="Tijdelijke aanduiding voor dianummer 3">
            <a:extLst>
              <a:ext uri="{FF2B5EF4-FFF2-40B4-BE49-F238E27FC236}">
                <a16:creationId xmlns:a16="http://schemas.microsoft.com/office/drawing/2014/main" id="{4C309A4B-25D1-8D49-829F-BA058EA1AE9F}"/>
              </a:ext>
            </a:extLst>
          </p:cNvPr>
          <p:cNvSpPr txBox="1">
            <a:spLocks/>
          </p:cNvSpPr>
          <p:nvPr/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defRPr/>
            </a:pPr>
            <a:endParaRPr lang="nl-NL" sz="2400" b="1" dirty="0">
              <a:solidFill>
                <a:srgbClr val="000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BAE2A2-3FEE-D58D-FA72-8979AD1AC27D}"/>
              </a:ext>
            </a:extLst>
          </p:cNvPr>
          <p:cNvSpPr txBox="1"/>
          <p:nvPr/>
        </p:nvSpPr>
        <p:spPr>
          <a:xfrm>
            <a:off x="7069170" y="5659416"/>
            <a:ext cx="441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nl-NL" sz="2700" dirty="0">
                <a:solidFill>
                  <a:prstClr val="black"/>
                </a:solidFill>
                <a:latin typeface="Calibri" panose="020F0502020204030204"/>
              </a:rPr>
              <a:t>Tussenvoorzieningen</a:t>
            </a:r>
          </a:p>
        </p:txBody>
      </p:sp>
      <p:sp>
        <p:nvSpPr>
          <p:cNvPr id="14" name="Shape 177">
            <a:extLst>
              <a:ext uri="{FF2B5EF4-FFF2-40B4-BE49-F238E27FC236}">
                <a16:creationId xmlns:a16="http://schemas.microsoft.com/office/drawing/2014/main" id="{AB808D6C-A1F7-A2E4-1906-D51913990323}"/>
              </a:ext>
            </a:extLst>
          </p:cNvPr>
          <p:cNvSpPr/>
          <p:nvPr/>
        </p:nvSpPr>
        <p:spPr>
          <a:xfrm>
            <a:off x="3943413" y="1355443"/>
            <a:ext cx="9716613" cy="8931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76200" tIns="76200" rIns="76200" bIns="76200"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 sz="3200"/>
            </a:pPr>
            <a:endParaRPr sz="4800" dirty="0">
              <a:solidFill>
                <a:prstClr val="black"/>
              </a:solidFill>
              <a:latin typeface="Calibri" charset="0"/>
              <a:ea typeface="MS PGothic" charset="0"/>
            </a:endParaRP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89BBE17D-576C-F3C3-FA5A-287876FEB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9" y="-52761"/>
            <a:ext cx="17697091" cy="102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1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1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998738" y="3151573"/>
            <a:ext cx="4192073" cy="4114800"/>
          </a:xfrm>
          <a:custGeom>
            <a:avLst/>
            <a:gdLst/>
            <a:ahLst/>
            <a:cxnLst/>
            <a:rect l="l" t="t" r="r" b="b"/>
            <a:pathLst>
              <a:path w="4192073" h="4114800">
                <a:moveTo>
                  <a:pt x="0" y="0"/>
                </a:moveTo>
                <a:lnTo>
                  <a:pt x="4192073" y="0"/>
                </a:lnTo>
                <a:lnTo>
                  <a:pt x="41920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2919897"/>
            <a:ext cx="11449765" cy="26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58995" marR="0" lvl="1" indent="-1079497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999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VERKENNENDE CONSULTATIE?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06DEB10-C823-1718-77F6-6CFB5A33AD4D}"/>
              </a:ext>
            </a:extLst>
          </p:cNvPr>
          <p:cNvSpPr/>
          <p:nvPr/>
        </p:nvSpPr>
        <p:spPr>
          <a:xfrm rot="400409">
            <a:off x="11269563" y="6197692"/>
            <a:ext cx="4690130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cap="none" spc="0" dirty="0">
                <a:ln w="12700">
                  <a:solidFill>
                    <a:srgbClr val="8B5E3B"/>
                  </a:solidFill>
                  <a:prstDash val="solid"/>
                </a:ln>
                <a:solidFill>
                  <a:srgbClr val="D6ECC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VC ~ CLLB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7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8597" y="4225184"/>
            <a:ext cx="18871919" cy="6342306"/>
            <a:chOff x="0" y="0"/>
            <a:chExt cx="66219637" cy="22254505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66227381" cy="22260990"/>
            </a:xfrm>
            <a:custGeom>
              <a:avLst/>
              <a:gdLst/>
              <a:ahLst/>
              <a:cxnLst/>
              <a:rect l="l" t="t" r="r" b="b"/>
              <a:pathLst>
                <a:path w="66227381" h="22260990">
                  <a:moveTo>
                    <a:pt x="65288486" y="22249803"/>
                  </a:moveTo>
                  <a:cubicBezTo>
                    <a:pt x="65288486" y="22249803"/>
                    <a:pt x="64868729" y="22260990"/>
                    <a:pt x="64406146" y="22258369"/>
                  </a:cubicBezTo>
                  <a:cubicBezTo>
                    <a:pt x="18494857" y="22256206"/>
                    <a:pt x="1057073" y="22248382"/>
                    <a:pt x="1057073" y="22248382"/>
                  </a:cubicBezTo>
                  <a:cubicBezTo>
                    <a:pt x="812931" y="22239548"/>
                    <a:pt x="565145" y="22222566"/>
                    <a:pt x="398404" y="22164388"/>
                  </a:cubicBezTo>
                  <a:cubicBezTo>
                    <a:pt x="120505" y="22067427"/>
                    <a:pt x="0" y="21889898"/>
                    <a:pt x="0" y="6602905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50566061" y="7673"/>
                  </a:cubicBezTo>
                  <a:cubicBezTo>
                    <a:pt x="64649803" y="0"/>
                    <a:pt x="65113731" y="7673"/>
                    <a:pt x="65113731" y="7673"/>
                  </a:cubicBezTo>
                  <a:cubicBezTo>
                    <a:pt x="65482037" y="15152"/>
                    <a:pt x="65845351" y="84484"/>
                    <a:pt x="66043094" y="207066"/>
                  </a:cubicBezTo>
                  <a:cubicBezTo>
                    <a:pt x="66194112" y="300683"/>
                    <a:pt x="66227381" y="425358"/>
                    <a:pt x="66218240" y="6602905"/>
                  </a:cubicBezTo>
                  <a:cubicBezTo>
                    <a:pt x="66218240" y="22007865"/>
                    <a:pt x="65935244" y="22221962"/>
                    <a:pt x="65288486" y="22249803"/>
                  </a:cubicBezTo>
                  <a:close/>
                </a:path>
              </a:pathLst>
            </a:custGeom>
            <a:solidFill>
              <a:srgbClr val="D6ECC8"/>
            </a:solidFill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114425"/>
            <a:ext cx="16230600" cy="241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1. VERKENNENDE CONSULTATIE? </a:t>
            </a: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rgbClr val="FFFCE5"/>
              </a:solidFill>
              <a:latin typeface="Bobby Jones Soft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~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consultatieve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+mn-ea"/>
                <a:cs typeface="+mn-cs"/>
              </a:rPr>
              <a:t>leerlingenbegeleiding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CE5"/>
              </a:solidFill>
              <a:effectLst/>
              <a:uLnTx/>
              <a:uFillTx/>
              <a:latin typeface="Bobby Jones Sof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9900" y="5173980"/>
            <a:ext cx="17477132" cy="210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Kortdurende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interventie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Eerder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in de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ontwikkeling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betrokken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  <a:p>
            <a:pPr marL="863599" marR="0" lvl="1" indent="-43180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Flexibiliteit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bij</a:t>
            </a:r>
            <a:r>
              <a:rPr lang="en-US" sz="3999" dirty="0">
                <a:solidFill>
                  <a:srgbClr val="572B18"/>
                </a:solidFill>
                <a:latin typeface="Canva Sans Bold"/>
              </a:rPr>
              <a:t> de </a:t>
            </a:r>
            <a:r>
              <a:rPr lang="en-US" sz="3999" dirty="0" err="1">
                <a:solidFill>
                  <a:srgbClr val="572B18"/>
                </a:solidFill>
                <a:latin typeface="Canva Sans Bold"/>
              </a:rPr>
              <a:t>uitvoering</a:t>
            </a:r>
            <a:endParaRPr lang="en-US" sz="3999" dirty="0">
              <a:solidFill>
                <a:srgbClr val="572B18"/>
              </a:solidFill>
              <a:latin typeface="Canva Sans Bold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B8EBC7C-4B4F-4C92-90E2-14BEAB5F0717}"/>
              </a:ext>
            </a:extLst>
          </p:cNvPr>
          <p:cNvSpPr/>
          <p:nvPr/>
        </p:nvSpPr>
        <p:spPr>
          <a:xfrm>
            <a:off x="13106400" y="2652196"/>
            <a:ext cx="4991100" cy="7010400"/>
          </a:xfrm>
          <a:custGeom>
            <a:avLst/>
            <a:gdLst/>
            <a:ahLst/>
            <a:cxnLst/>
            <a:rect l="l" t="t" r="r" b="b"/>
            <a:pathLst>
              <a:path w="5863590" h="8229600">
                <a:moveTo>
                  <a:pt x="0" y="0"/>
                </a:moveTo>
                <a:lnTo>
                  <a:pt x="5863590" y="0"/>
                </a:lnTo>
                <a:lnTo>
                  <a:pt x="58635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3114433-15D3-47C0-BDD5-B64B6843F4BE}"/>
              </a:ext>
            </a:extLst>
          </p:cNvPr>
          <p:cNvSpPr/>
          <p:nvPr/>
        </p:nvSpPr>
        <p:spPr>
          <a:xfrm rot="400409">
            <a:off x="11968778" y="962551"/>
            <a:ext cx="4690130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800" b="1" cap="none" spc="0" dirty="0">
                <a:ln w="12700">
                  <a:solidFill>
                    <a:srgbClr val="8B5E3B"/>
                  </a:solidFill>
                  <a:prstDash val="solid"/>
                </a:ln>
                <a:solidFill>
                  <a:srgbClr val="D6ECC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VC ~ CLLB</a:t>
            </a:r>
          </a:p>
        </p:txBody>
      </p:sp>
    </p:spTree>
    <p:extLst>
      <p:ext uri="{BB962C8B-B14F-4D97-AF65-F5344CB8AC3E}">
        <p14:creationId xmlns:p14="http://schemas.microsoft.com/office/powerpoint/2010/main" val="277841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71" y="-560981"/>
            <a:ext cx="6616006" cy="10847981"/>
            <a:chOff x="0" y="0"/>
            <a:chExt cx="23214891" cy="38064458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22637" cy="38070943"/>
            </a:xfrm>
            <a:custGeom>
              <a:avLst/>
              <a:gdLst/>
              <a:ahLst/>
              <a:cxnLst/>
              <a:rect l="l" t="t" r="r" b="b"/>
              <a:pathLst>
                <a:path w="23222637" h="38070943">
                  <a:moveTo>
                    <a:pt x="22283738" y="38059756"/>
                  </a:moveTo>
                  <a:cubicBezTo>
                    <a:pt x="22283738" y="38059756"/>
                    <a:pt x="21863985" y="38070943"/>
                    <a:pt x="21401399" y="38068323"/>
                  </a:cubicBezTo>
                  <a:cubicBezTo>
                    <a:pt x="6912153" y="38066159"/>
                    <a:pt x="1057073" y="38058336"/>
                    <a:pt x="1057073" y="38058336"/>
                  </a:cubicBezTo>
                  <a:cubicBezTo>
                    <a:pt x="812931" y="38049503"/>
                    <a:pt x="565145" y="38032521"/>
                    <a:pt x="398404" y="37974344"/>
                  </a:cubicBezTo>
                  <a:cubicBezTo>
                    <a:pt x="120505" y="37877380"/>
                    <a:pt x="0" y="37699853"/>
                    <a:pt x="0" y="11114414"/>
                  </a:cubicBez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15851" y="7673"/>
                  </a:cubicBezTo>
                  <a:cubicBezTo>
                    <a:pt x="21645059" y="0"/>
                    <a:pt x="22108985" y="7673"/>
                    <a:pt x="22108985" y="7673"/>
                  </a:cubicBezTo>
                  <a:cubicBezTo>
                    <a:pt x="22477293" y="15152"/>
                    <a:pt x="22840606" y="84484"/>
                    <a:pt x="23038346" y="207066"/>
                  </a:cubicBezTo>
                  <a:cubicBezTo>
                    <a:pt x="23189363" y="300683"/>
                    <a:pt x="23222637" y="425358"/>
                    <a:pt x="23213496" y="11114414"/>
                  </a:cubicBezTo>
                  <a:cubicBezTo>
                    <a:pt x="23213496" y="37817817"/>
                    <a:pt x="22930500" y="38031916"/>
                    <a:pt x="22283738" y="38059756"/>
                  </a:cubicBezTo>
                  <a:close/>
                </a:path>
              </a:pathLst>
            </a:custGeom>
            <a:solidFill>
              <a:srgbClr val="CADDDB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" name="Freeform 4"/>
          <p:cNvSpPr/>
          <p:nvPr/>
        </p:nvSpPr>
        <p:spPr>
          <a:xfrm>
            <a:off x="2208321" y="3162670"/>
            <a:ext cx="2257996" cy="4114800"/>
          </a:xfrm>
          <a:custGeom>
            <a:avLst/>
            <a:gdLst/>
            <a:ahLst/>
            <a:cxnLst/>
            <a:rect l="l" t="t" r="r" b="b"/>
            <a:pathLst>
              <a:path w="2257996" h="4114800">
                <a:moveTo>
                  <a:pt x="0" y="0"/>
                </a:moveTo>
                <a:lnTo>
                  <a:pt x="2257996" y="0"/>
                </a:lnTo>
                <a:lnTo>
                  <a:pt x="225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5" name="TextBox 5"/>
          <p:cNvSpPr txBox="1"/>
          <p:nvPr/>
        </p:nvSpPr>
        <p:spPr>
          <a:xfrm>
            <a:off x="6552035" y="2919897"/>
            <a:ext cx="11449765" cy="388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99" b="0" i="0" u="none" strike="noStrike" kern="1200" cap="none" spc="0" normalizeH="0" baseline="0" noProof="0">
                <a:ln>
                  <a:noFill/>
                </a:ln>
                <a:solidFill>
                  <a:srgbClr val="FFFCE5"/>
                </a:solidFill>
                <a:effectLst/>
                <a:uLnTx/>
                <a:uFillTx/>
                <a:latin typeface="Bobby Jones Soft"/>
                <a:ea typeface="Bobby Jones Soft"/>
                <a:cs typeface="Bobby Jones Soft"/>
                <a:sym typeface="Bobby Jones Soft"/>
              </a:rPr>
              <a:t>2. WAAROM MAAKTE SWV UNITA DE OVERGANG NAAR VC?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922773-b19f-48d9-89dd-80dbcbbfdfe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A11D13E2B0140A0D84E74623FA54B" ma:contentTypeVersion="11" ma:contentTypeDescription="Een nieuw document maken." ma:contentTypeScope="" ma:versionID="51a8a5be91115e82dcd50e402745ee0d">
  <xsd:schema xmlns:xsd="http://www.w3.org/2001/XMLSchema" xmlns:xs="http://www.w3.org/2001/XMLSchema" xmlns:p="http://schemas.microsoft.com/office/2006/metadata/properties" xmlns:ns2="d8922773-b19f-48d9-89dd-80dbcbbfdfe6" targetNamespace="http://schemas.microsoft.com/office/2006/metadata/properties" ma:root="true" ma:fieldsID="4695a5bc94d0625b3a3df412f7b63125" ns2:_="">
    <xsd:import namespace="d8922773-b19f-48d9-89dd-80dbcbbfd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22773-b19f-48d9-89dd-80dbcbbfd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2b7d4d7-aa62-4847-809c-85ed79ea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52457-A45B-4295-A063-5A9FE6B00087}">
  <ds:schemaRefs>
    <ds:schemaRef ds:uri="http://schemas.openxmlformats.org/package/2006/metadata/core-properties"/>
    <ds:schemaRef ds:uri="http://schemas.microsoft.com/office/2006/documentManagement/types"/>
    <ds:schemaRef ds:uri="c2af7efd-ceb7-432d-bcce-88ac751a34bd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d8922773-b19f-48d9-89dd-80dbcbbfdfe6"/>
  </ds:schemaRefs>
</ds:datastoreItem>
</file>

<file path=customXml/itemProps2.xml><?xml version="1.0" encoding="utf-8"?>
<ds:datastoreItem xmlns:ds="http://schemas.openxmlformats.org/officeDocument/2006/customXml" ds:itemID="{3751162F-4123-4D3F-AA5C-A9BFE15DD1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479CDA-D023-4CFB-8CF9-51DFAF7BF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922773-b19f-48d9-89dd-80dbcbbfd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1233</Words>
  <Application>Microsoft Macintosh PowerPoint</Application>
  <PresentationFormat>Aangepast</PresentationFormat>
  <Paragraphs>208</Paragraphs>
  <Slides>47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3" baseType="lpstr">
      <vt:lpstr>Canva Sans Bold</vt:lpstr>
      <vt:lpstr>Arial</vt:lpstr>
      <vt:lpstr>Bobby Jones Soft</vt:lpstr>
      <vt:lpstr>Aharoni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Visie en model Unita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Discussietafel 1 :   Wat doen we AL? Wat kunnen we NOG doen? </vt:lpstr>
      <vt:lpstr>2.  BELANG  van CLLB &lt;-&gt; weerstand  </vt:lpstr>
      <vt:lpstr>Discussietafel 3:   Wat doen we AL? Wat kunnen we NOG doen? </vt:lpstr>
      <vt:lpstr>Discussietafel 4  Wat doen we AL? Wat kunnen we NOG doen? </vt:lpstr>
      <vt:lpstr>PowerPoint-presentatie</vt:lpstr>
      <vt:lpstr>Attitude: het zich kwetsbaar opstellen …</vt:lpstr>
      <vt:lpstr>Vaardigheden: de kunst van het communiceren …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Klankbordgroep PPL</dc:title>
  <dc:creator>Laetitia</dc:creator>
  <cp:lastModifiedBy>Marjolein Van Bogaert</cp:lastModifiedBy>
  <cp:revision>53</cp:revision>
  <dcterms:created xsi:type="dcterms:W3CDTF">2006-08-16T00:00:00Z</dcterms:created>
  <dcterms:modified xsi:type="dcterms:W3CDTF">2024-10-02T08:14:39Z</dcterms:modified>
  <dc:identifier>DAGAPSqQ2sU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0x010100E8FA11D13E2B0140A0D84E74623FA54B</vt:lpwstr>
  </property>
  <property fmtid="{D5CDD505-2E9C-101B-9397-08002B2CF9AE}" pid="3" name="MediaServiceImageTags">
    <vt:lpwstr/>
  </property>
</Properties>
</file>