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6"/>
  </p:notesMasterIdLst>
  <p:sldIdLst>
    <p:sldId id="256" r:id="rId5"/>
    <p:sldId id="258" r:id="rId6"/>
    <p:sldId id="269" r:id="rId7"/>
    <p:sldId id="260" r:id="rId8"/>
    <p:sldId id="261" r:id="rId9"/>
    <p:sldId id="262" r:id="rId10"/>
    <p:sldId id="263" r:id="rId11"/>
    <p:sldId id="264" r:id="rId12"/>
    <p:sldId id="265" r:id="rId13"/>
    <p:sldId id="266" r:id="rId14"/>
    <p:sldId id="268" r:id="rId15"/>
  </p:sldIdLst>
  <p:sldSz cx="18288000" cy="10287000"/>
  <p:notesSz cx="6858000" cy="9144000"/>
  <p:embeddedFontLst>
    <p:embeddedFont>
      <p:font typeface="Open Sans" panose="020B0606030504020204" pitchFamily="34" charset="0"/>
      <p:regular r:id="rId17"/>
      <p:bold r:id="rId18"/>
      <p:italic r:id="rId19"/>
      <p:boldItalic r:id="rId20"/>
    </p:embeddedFont>
    <p:embeddedFont>
      <p:font typeface="Open Sans Bold" panose="020B0806030504020204" pitchFamily="34" charset="0"/>
      <p:regular r:id="rId21"/>
      <p:bold r:id="rId22"/>
    </p:embeddedFont>
    <p:embeddedFont>
      <p:font typeface="Open Sauce" pitchFamily="2" charset="77"/>
      <p:regular r:id="rId23"/>
      <p:bold r:id="rId24"/>
      <p:italic r:id="rId25"/>
      <p:boldItalic r:id="rId26"/>
    </p:embeddedFont>
    <p:embeddedFont>
      <p:font typeface="Open Sauce Bold" pitchFamily="2" charset="77"/>
      <p:regular r:id="rId27"/>
      <p:bold r:id="rId28"/>
      <p:italic r:id="rId29"/>
      <p:boldItalic r:id="rId30"/>
    </p:embeddedFont>
    <p:embeddedFont>
      <p:font typeface="Poppins" pitchFamily="2" charset="77"/>
      <p:regular r:id="rId31"/>
      <p:bold r:id="rId32"/>
      <p:italic r:id="rId33"/>
      <p:boldItalic r:id="rId34"/>
    </p:embeddedFont>
    <p:embeddedFont>
      <p:font typeface="Poppins Bold" pitchFamily="2" charset="77"/>
      <p:regular r:id="rId35"/>
      <p:bold r:id="rId36"/>
    </p:embeddedFont>
    <p:embeddedFont>
      <p:font typeface="Segoe UI" panose="020B0502040204020203"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0A9EB3-468C-4FB2-A2B5-FD710FA34474}" v="3" dt="2024-05-11T11:56:46.068"/>
    <p1510:client id="{D333F177-27CD-4BAF-9DA7-181FB5F185D8}" v="11" dt="2024-05-11T12:17:41.2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44923" autoAdjust="0"/>
  </p:normalViewPr>
  <p:slideViewPr>
    <p:cSldViewPr>
      <p:cViewPr varScale="1">
        <p:scale>
          <a:sx n="31" d="100"/>
          <a:sy n="31" d="100"/>
        </p:scale>
        <p:origin x="308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notesMaster" Target="notesMasters/notesMaster1.xml"/><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20" Type="http://schemas.openxmlformats.org/officeDocument/2006/relationships/font" Target="fonts/font4.fntdata"/><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28.05.2024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nl-NL" sz="1800" b="0" i="0" dirty="0">
                <a:solidFill>
                  <a:srgbClr val="000000"/>
                </a:solidFill>
                <a:effectLst/>
                <a:highlight>
                  <a:srgbClr val="FFFFFF"/>
                </a:highlight>
                <a:latin typeface="Calibri" panose="020F0502020204030204" pitchFamily="34" charset="0"/>
              </a:rPr>
              <a:t>Welkom bij deze kennisclip over het Verhoogde Zorg. Mijn naam is Marjolein Van Bogaert en ik ben projectmedewerker bij het </a:t>
            </a:r>
            <a:r>
              <a:rPr lang="nl-NL" sz="1800" b="0" i="0" dirty="0" err="1">
                <a:solidFill>
                  <a:srgbClr val="000000"/>
                </a:solidFill>
                <a:effectLst/>
                <a:highlight>
                  <a:srgbClr val="FFFFFF"/>
                </a:highlight>
                <a:latin typeface="Calibri" panose="020F0502020204030204" pitchFamily="34" charset="0"/>
              </a:rPr>
              <a:t>Prodia</a:t>
            </a:r>
            <a:r>
              <a:rPr lang="nl-NL" sz="1800" b="0" i="0" dirty="0">
                <a:solidFill>
                  <a:srgbClr val="000000"/>
                </a:solidFill>
                <a:effectLst/>
                <a:highlight>
                  <a:srgbClr val="FFFFFF"/>
                </a:highlight>
                <a:latin typeface="Calibri" panose="020F0502020204030204" pitchFamily="34" charset="0"/>
              </a:rPr>
              <a:t>-team. In deze kennisclip neem ik jullie mee doorheen de verhoogde zorg als 1 van de fasen binnen het zorgcontinuüm.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rtl="0" fontAlgn="base"/>
            <a:r>
              <a:rPr lang="nl-BE" sz="1800" b="0" i="0" dirty="0">
                <a:solidFill>
                  <a:srgbClr val="0D0D0D"/>
                </a:solidFill>
                <a:effectLst/>
                <a:highlight>
                  <a:srgbClr val="FFFFFF"/>
                </a:highlight>
                <a:latin typeface="Calibri" panose="020F0502020204030204" pitchFamily="34" charset="0"/>
              </a:rPr>
              <a:t>Bij het proces van plannen, handelen en evalueren is het belangrijk om alle mensen die betrokken zijn rond de tafel te brengen. Ze</a:t>
            </a:r>
            <a:r>
              <a:rPr lang="nl-BE" sz="1800" b="0" i="0" dirty="0">
                <a:solidFill>
                  <a:srgbClr val="222222"/>
                </a:solidFill>
                <a:effectLst/>
                <a:highlight>
                  <a:srgbClr val="FFFFFF"/>
                </a:highlight>
                <a:latin typeface="Calibri" panose="020F0502020204030204" pitchFamily="34" charset="0"/>
              </a:rPr>
              <a:t> zoeken afstemming en maken afspraken over haalbare acties, een planmatige aanpak en gerichte begeleiding.  </a:t>
            </a:r>
            <a:r>
              <a:rPr lang="nl-BE" sz="1800" b="0" i="0" dirty="0">
                <a:solidFill>
                  <a:srgbClr val="0D0D0D"/>
                </a:solidFill>
                <a:effectLst/>
                <a:highlight>
                  <a:srgbClr val="FFFFFF"/>
                </a:highlight>
                <a:latin typeface="Calibri" panose="020F0502020204030204" pitchFamily="34" charset="0"/>
              </a:rPr>
              <a:t>Evaluatie van de effecten van de genomen maatregelen gebeurt na een afgesproken periode en omvat het meten van zowel directe als uitgestelde effecten. De resultaten van de evaluatie kunnen variëren van het behalen van gestelde doelen tot het bijsturen van de aanpak of bijschakelen van extra handen rond de tafel. </a:t>
            </a:r>
            <a:r>
              <a:rPr lang="nl-BE" sz="1800" b="0" i="0" dirty="0">
                <a:solidFill>
                  <a:srgbClr val="222222"/>
                </a:solidFill>
                <a:effectLst/>
                <a:highlight>
                  <a:srgbClr val="FFFFFF"/>
                </a:highlight>
                <a:latin typeface="Calibri" panose="020F0502020204030204" pitchFamily="34" charset="0"/>
              </a:rPr>
              <a:t>Indien de school twijfelt of zij voldoende tegemoet kan komen aan de noden van de leerling, de leerkracht(en) en ouders, is het van groot belang om tijdig het CLB in te schakelen.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Het CLB verheldert de vraag van het schoolteam. Wanneer het CLB samen met het schoolteam een antwoord zoekt op de ondersteuningsbehoeften van de leerkracht of wanneer de school advies vraagt over een planmatige aanpak en mogelijke interventies, kan dit binnen verhoogde zorg (consultatieve leerlingenbegeleiding). Het opstarten van een leerlinggebonden traject door het CLB valt binnen uitbreiding van zorg. </a:t>
            </a:r>
            <a:endParaRPr lang="nl-BE" b="0" i="0" dirty="0">
              <a:solidFill>
                <a:srgbClr val="000000"/>
              </a:solidFill>
              <a:effectLst/>
              <a:highlight>
                <a:srgbClr val="FFFFFF"/>
              </a:highlight>
              <a:latin typeface="Segoe UI" panose="020B0502040204020203"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algn="just" rtl="0" fontAlgn="base"/>
            <a:r>
              <a:rPr lang="nl-BE" sz="1800" b="0" i="0" dirty="0">
                <a:solidFill>
                  <a:srgbClr val="222222"/>
                </a:solidFill>
                <a:effectLst/>
                <a:highlight>
                  <a:srgbClr val="FFFFFF"/>
                </a:highlight>
                <a:latin typeface="Calibri" panose="020F0502020204030204" pitchFamily="34" charset="0"/>
              </a:rPr>
              <a:t>Wanneer brede basiszorg niet (meer) of slechts gedeeltelijk volstaat om aan de behoeften van een leerling of een groep leerlingen tegemoet te komen, wordt verhoogde zorg bijgeschakeld. Het doel in deze fase is een meer gepaste aanpak uitwerken om de verdere ontwikkeling, het welbevinden en de participatie van een of meerdere leerlingen te bevorderen.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De leerlingenbespreking binnen verhoogde zorg fungeert als scharniermoment tussen brede basiszorg en verhoogde zorg en bij ernstige signalen ook als scharniermoment tussen verhoogde zorg en uitbreiding van zorg. </a:t>
            </a:r>
            <a:endParaRPr lang="nl-BE" b="0" i="0" dirty="0">
              <a:solidFill>
                <a:srgbClr val="000000"/>
              </a:solidFill>
              <a:effectLst/>
              <a:highlight>
                <a:srgbClr val="FFFFFF"/>
              </a:highlight>
              <a:latin typeface="Segoe UI" panose="020B0502040204020203" pitchFamily="34" charset="0"/>
            </a:endParaRPr>
          </a:p>
          <a:p>
            <a:endParaRPr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177910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rtl="0" fontAlgn="base"/>
            <a:r>
              <a:rPr lang="nl-BE" sz="1800" b="0" i="0" dirty="0">
                <a:solidFill>
                  <a:srgbClr val="222222"/>
                </a:solidFill>
                <a:effectLst/>
                <a:highlight>
                  <a:srgbClr val="FFFFFF"/>
                </a:highlight>
                <a:latin typeface="Calibri" panose="020F0502020204030204" pitchFamily="34" charset="0"/>
              </a:rPr>
              <a:t>Elk overleg waarbinnen het functioneren van een individuele leerling of een aantal leerlingen wordt besproken met de zorgcoördinator/leerlingenbegeleider, kan gezien worden als een leerlingenbespreking binnen verhoogde zorg. Het kan gaan over een informele babbel tussen leerkracht en iemand van het zorgteam, maar het kan gaan over gestructeerde overlegmomenten zoals een MDO, CEL LLB of een klassenraad.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Wie aansluit op de leerlingenbespreking is afhankelijk van het doel van de bespreking en de organisatie van de verhoogde zorg op school. Wanneer de leerlingenbespreking vertrekt vanuit een vraag over een specifieke leerling worden de leerling en zijn ouders actief betrokken.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Ook wanneer de leerlingenbespreking over verschillende leerlingen gaat, denkt men na hoe er kan worden afgestemd met de leerlingen en hun ouders. Zo kunnen ouders vanuit hun ervaring in en verantwoordelijkheid voor de opvoeding van hun kind, meewerken aan het komen tot een gepaste aanpak. De CLB-medewerker kan via consultatieve leerlingenbegeleiding een coachende rol opnemen en zo ondersteunen in het denkproces over de onderwijs-, opvoedingsbehoeften van leerlingen, de ondersteuningsbehoeften van het schoolteam en de aanpak. </a:t>
            </a:r>
            <a:endParaRPr lang="nl-BE" b="0" i="0" dirty="0">
              <a:solidFill>
                <a:srgbClr val="000000"/>
              </a:solidFill>
              <a:effectLst/>
              <a:highlight>
                <a:srgbClr val="FFFFFF"/>
              </a:highlight>
              <a:latin typeface="Segoe UI" panose="020B0502040204020203" pitchFamily="34" charset="0"/>
            </a:endParaRPr>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NL" sz="1800" b="0" i="0" dirty="0">
                <a:solidFill>
                  <a:srgbClr val="000000"/>
                </a:solidFill>
                <a:effectLst/>
                <a:highlight>
                  <a:srgbClr val="FFFFFF"/>
                </a:highlight>
                <a:latin typeface="Calibri" panose="020F0502020204030204" pitchFamily="34" charset="0"/>
              </a:rPr>
              <a:t>Er zijn verschillende manieren waarop scholen hun besluitvormingsproces vormgeven. Het belangrijkste is dat men komt tot </a:t>
            </a:r>
            <a:r>
              <a:rPr lang="nl-NL" sz="1800" b="1" i="0" dirty="0">
                <a:solidFill>
                  <a:srgbClr val="000000"/>
                </a:solidFill>
                <a:effectLst/>
                <a:highlight>
                  <a:srgbClr val="FFFFFF"/>
                </a:highlight>
                <a:latin typeface="Calibri" panose="020F0502020204030204" pitchFamily="34" charset="0"/>
              </a:rPr>
              <a:t>overzicht</a:t>
            </a:r>
            <a:r>
              <a:rPr lang="nl-NL" sz="1800" b="0" i="0" dirty="0">
                <a:solidFill>
                  <a:srgbClr val="000000"/>
                </a:solidFill>
                <a:effectLst/>
                <a:highlight>
                  <a:srgbClr val="FFFFFF"/>
                </a:highlight>
                <a:latin typeface="Calibri" panose="020F0502020204030204" pitchFamily="34" charset="0"/>
              </a:rPr>
              <a:t>, </a:t>
            </a:r>
            <a:r>
              <a:rPr lang="nl-NL" sz="1800" b="1" i="0" dirty="0">
                <a:solidFill>
                  <a:srgbClr val="000000"/>
                </a:solidFill>
                <a:effectLst/>
                <a:highlight>
                  <a:srgbClr val="FFFFFF"/>
                </a:highlight>
                <a:latin typeface="Calibri" panose="020F0502020204030204" pitchFamily="34" charset="0"/>
              </a:rPr>
              <a:t>inzicht</a:t>
            </a:r>
            <a:r>
              <a:rPr lang="nl-NL" sz="1800" b="0" i="0" dirty="0">
                <a:solidFill>
                  <a:srgbClr val="000000"/>
                </a:solidFill>
                <a:effectLst/>
                <a:highlight>
                  <a:srgbClr val="FFFFFF"/>
                </a:highlight>
                <a:latin typeface="Calibri" panose="020F0502020204030204" pitchFamily="34" charset="0"/>
              </a:rPr>
              <a:t> en </a:t>
            </a:r>
            <a:r>
              <a:rPr lang="nl-NL" sz="1800" b="1" i="0" dirty="0">
                <a:solidFill>
                  <a:srgbClr val="000000"/>
                </a:solidFill>
                <a:effectLst/>
                <a:highlight>
                  <a:srgbClr val="FFFFFF"/>
                </a:highlight>
                <a:latin typeface="Calibri" panose="020F0502020204030204" pitchFamily="34" charset="0"/>
              </a:rPr>
              <a:t>uitzicht</a:t>
            </a:r>
            <a:r>
              <a:rPr lang="nl-NL" sz="1800" b="0" i="0" dirty="0">
                <a:solidFill>
                  <a:srgbClr val="000000"/>
                </a:solidFill>
                <a:effectLst/>
                <a:highlight>
                  <a:srgbClr val="FFFFFF"/>
                </a:highlight>
                <a:latin typeface="Calibri" panose="020F0502020204030204" pitchFamily="34" charset="0"/>
              </a:rPr>
              <a:t>. Dit is al een kleine </a:t>
            </a:r>
            <a:r>
              <a:rPr lang="nl-NL" sz="1800" b="0" i="0" dirty="0" err="1">
                <a:solidFill>
                  <a:srgbClr val="000000"/>
                </a:solidFill>
                <a:effectLst/>
                <a:highlight>
                  <a:srgbClr val="FFFFFF"/>
                </a:highlight>
                <a:latin typeface="Calibri" panose="020F0502020204030204" pitchFamily="34" charset="0"/>
              </a:rPr>
              <a:t>onderzoekscyclus</a:t>
            </a:r>
            <a:r>
              <a:rPr lang="nl-NL" sz="1800" b="0" i="0" dirty="0">
                <a:solidFill>
                  <a:srgbClr val="000000"/>
                </a:solidFill>
                <a:effectLst/>
                <a:highlight>
                  <a:srgbClr val="FFFFFF"/>
                </a:highlight>
                <a:latin typeface="Calibri" panose="020F0502020204030204" pitchFamily="34" charset="0"/>
              </a:rPr>
              <a:t> die de school, vanuit het zorgteam doet, voor de leerlingen. In deze visualisatie willen we jullie vooral tonen dat deze onderdelen op elkaar inhaken: wat zijn de doelen van ons overleg, weten we al voldoende, is er al een goed overzicht, hebben we inzicht van waar de moeilijkheden vandaan komen en wat de positieve factoren zijn. Indien we niet genoeg weten, gaan we het geheel onderzoeken door bijvoorbeeld een gesprek te plannen met verschillende betrokkenen of door te observeren, waarna we naar uitzicht kunnen gaan om de doelen en behoeften te bepalen om nadien weer te gaan plannen handelen en evalueren om evt. nog bij te sturen. Het CLB neemt hier een consultatieve rol in op. Het team versterkt het schoolteam in de uitbouw van hun verhoogde zorg.   </a:t>
            </a:r>
            <a:endParaRPr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656211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rtl="0" fontAlgn="base"/>
            <a:r>
              <a:rPr lang="nl-BE" sz="1800" b="0" i="0" dirty="0">
                <a:solidFill>
                  <a:srgbClr val="000000"/>
                </a:solidFill>
                <a:effectLst/>
                <a:highlight>
                  <a:srgbClr val="FFFFFF"/>
                </a:highlight>
                <a:latin typeface="Calibri" panose="020F0502020204030204" pitchFamily="34" charset="0"/>
              </a:rPr>
              <a:t>Bij het samenbrengen van informatie kijken de betrokkenen breed naar de leerlingen, over de vier begeleidingsdomeinen heen, en houden ze rekening met de nagestreefde doelen. Op basis van alle gegevens wordt duidelijk omschreven op welke vragen er antwoorden worden verwacht.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000000"/>
                </a:solidFill>
                <a:effectLst/>
                <a:highlight>
                  <a:srgbClr val="FFFFFF"/>
                </a:highlight>
                <a:latin typeface="Calibri" panose="020F0502020204030204" pitchFamily="34" charset="0"/>
              </a:rPr>
              <a:t>De vragen die hier geprojecteerd worden kunnen inspireren werken:  </a:t>
            </a:r>
            <a:endParaRPr lang="nl-BE" b="0" i="0" dirty="0">
              <a:solidFill>
                <a:srgbClr val="000000"/>
              </a:solidFill>
              <a:effectLst/>
              <a:highlight>
                <a:srgbClr val="FFFFFF"/>
              </a:highlight>
              <a:latin typeface="Segoe UI" panose="020B0502040204020203" pitchFamily="34" charset="0"/>
            </a:endParaRPr>
          </a:p>
          <a:p>
            <a:pPr algn="l" rtl="0" fontAlgn="base">
              <a:buFont typeface="Arial" panose="020B0604020202020204" pitchFamily="34" charset="0"/>
              <a:buChar char="•"/>
            </a:pPr>
            <a:r>
              <a:rPr lang="nl-BE" sz="1800" b="0" i="0" dirty="0">
                <a:solidFill>
                  <a:srgbClr val="000000"/>
                </a:solidFill>
                <a:effectLst/>
                <a:highlight>
                  <a:srgbClr val="FFFFFF"/>
                </a:highlight>
                <a:latin typeface="Calibri" panose="020F0502020204030204" pitchFamily="34" charset="0"/>
              </a:rPr>
              <a:t>Wat is de aanleiding voor deze bespreking? </a:t>
            </a:r>
          </a:p>
          <a:p>
            <a:pPr algn="l" rtl="0" fontAlgn="base">
              <a:buFont typeface="Arial" panose="020B0604020202020204" pitchFamily="34" charset="0"/>
              <a:buChar char="•"/>
            </a:pPr>
            <a:r>
              <a:rPr lang="nl-BE" sz="1800" b="0" i="0" dirty="0">
                <a:solidFill>
                  <a:srgbClr val="000000"/>
                </a:solidFill>
                <a:effectLst/>
                <a:highlight>
                  <a:srgbClr val="FFFFFF"/>
                </a:highlight>
                <a:latin typeface="Calibri" panose="020F0502020204030204" pitchFamily="34" charset="0"/>
              </a:rPr>
              <a:t>Wat gaat goed/minder goed? </a:t>
            </a:r>
          </a:p>
          <a:p>
            <a:pPr algn="l" rtl="0" fontAlgn="base">
              <a:buFont typeface="Arial" panose="020B0604020202020204" pitchFamily="34" charset="0"/>
              <a:buChar char="•"/>
            </a:pPr>
            <a:r>
              <a:rPr lang="nl-BE" sz="1800" b="0" i="0" dirty="0">
                <a:solidFill>
                  <a:srgbClr val="000000"/>
                </a:solidFill>
                <a:effectLst/>
                <a:highlight>
                  <a:srgbClr val="FFFFFF"/>
                </a:highlight>
                <a:latin typeface="Calibri" panose="020F0502020204030204" pitchFamily="34" charset="0"/>
              </a:rPr>
              <a:t>Welke drempels ondervindt de leerling(groep) in zijn/hun leren, ontwikkeling, welbevinden, participatie? </a:t>
            </a:r>
          </a:p>
          <a:p>
            <a:pPr algn="l" rtl="0" fontAlgn="base">
              <a:buFont typeface="Arial" panose="020B0604020202020204" pitchFamily="34" charset="0"/>
              <a:buChar char="•"/>
            </a:pPr>
            <a:r>
              <a:rPr lang="nl-BE" sz="1800" b="0" i="0" dirty="0">
                <a:solidFill>
                  <a:srgbClr val="000000"/>
                </a:solidFill>
                <a:effectLst/>
                <a:highlight>
                  <a:srgbClr val="FFFFFF"/>
                </a:highlight>
                <a:latin typeface="Calibri" panose="020F0502020204030204" pitchFamily="34" charset="0"/>
              </a:rPr>
              <a:t>Wat zijn de verwachtingen van de betrokkenen? Wat wensen zij te bereiken? </a:t>
            </a:r>
          </a:p>
          <a:p>
            <a:pPr algn="l" rtl="0" fontAlgn="base">
              <a:buFont typeface="Arial" panose="020B0604020202020204" pitchFamily="34" charset="0"/>
              <a:buChar char="•"/>
            </a:pPr>
            <a:r>
              <a:rPr lang="nl-BE" sz="1800" b="0" i="0" dirty="0">
                <a:solidFill>
                  <a:srgbClr val="000000"/>
                </a:solidFill>
                <a:effectLst/>
                <a:highlight>
                  <a:srgbClr val="FFFFFF"/>
                </a:highlight>
                <a:latin typeface="Calibri" panose="020F0502020204030204" pitchFamily="34" charset="0"/>
              </a:rPr>
              <a:t>Zijn de betrokkenen op zoek naar overzicht, inzicht of uitzicht?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pPr algn="just" rtl="0" fontAlgn="base"/>
            <a:r>
              <a:rPr lang="nl-BE" sz="1800" b="0" i="0" dirty="0">
                <a:solidFill>
                  <a:srgbClr val="000000"/>
                </a:solidFill>
                <a:effectLst/>
                <a:highlight>
                  <a:srgbClr val="FFFFFF"/>
                </a:highlight>
                <a:latin typeface="Calibri" panose="020F0502020204030204" pitchFamily="34" charset="0"/>
              </a:rPr>
              <a:t>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000000"/>
                </a:solidFill>
                <a:effectLst/>
                <a:highlight>
                  <a:srgbClr val="FFFFFF"/>
                </a:highlight>
                <a:latin typeface="Calibri" panose="020F0502020204030204" pitchFamily="34" charset="0"/>
              </a:rPr>
              <a:t>Om tot een goed overzicht en inzicht te komen, kan ook hier het Prodia-model inspirerend werken. Het nieuwe Prodia-model zet een bio-psycho-sociale kijk op functioneren centraal. Het is opgebouwd uit drie bouwstenen: de leerling en zijn functioneren, de thuis- en leefcontext en de schoolcontext. Het model geeft weer hoe de wisselwerking en afstemming tussen deze bouwstenen ervoor zorgt dat een leerling al dan niet zijn doelen bereikt. </a:t>
            </a:r>
            <a:r>
              <a:rPr lang="nl-BE" sz="1800" b="0" i="0" dirty="0">
                <a:solidFill>
                  <a:srgbClr val="333333"/>
                </a:solidFill>
                <a:effectLst/>
                <a:highlight>
                  <a:srgbClr val="FFFFFF"/>
                </a:highlight>
                <a:latin typeface="Calibri" panose="020F0502020204030204" pitchFamily="34" charset="0"/>
              </a:rPr>
              <a:t>Het Prodia-model vertrekt vanuit een dimensionele classificatie (ICF-CY) en zet de interactie met de context centraal. Op die manier geeft het handvatten tot handelen ongeacht de aanwezigheid van een label. Voor meer informatie rond het Prodia-model verwijs ik jullie graag naar de kennisclip van het model.  </a:t>
            </a:r>
            <a:endParaRPr lang="nl-BE" b="0" i="0" dirty="0">
              <a:solidFill>
                <a:srgbClr val="000000"/>
              </a:solidFill>
              <a:effectLst/>
              <a:highlight>
                <a:srgbClr val="FFFFFF"/>
              </a:highlight>
              <a:latin typeface="Segoe UI" panose="020B0502040204020203" pitchFamily="34" charset="0"/>
            </a:endParaRPr>
          </a:p>
          <a:p>
            <a:endParaRPr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777993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290763" y="512763"/>
            <a:ext cx="4562475" cy="2566987"/>
          </a:xfrm>
        </p:spPr>
      </p:sp>
      <p:sp>
        <p:nvSpPr>
          <p:cNvPr id="3" name="Tijdelijke aanduiding voor notities 2"/>
          <p:cNvSpPr>
            <a:spLocks noGrp="1"/>
          </p:cNvSpPr>
          <p:nvPr>
            <p:ph type="body" idx="1"/>
          </p:nvPr>
        </p:nvSpPr>
        <p:spPr/>
        <p:txBody>
          <a:bodyPr/>
          <a:lstStyle/>
          <a:p>
            <a:r>
              <a:rPr lang="nl-BE" sz="1800" b="0" i="0" dirty="0">
                <a:solidFill>
                  <a:srgbClr val="222222"/>
                </a:solidFill>
                <a:effectLst/>
                <a:highlight>
                  <a:srgbClr val="FFFFFF"/>
                </a:highlight>
                <a:latin typeface="Calibri" panose="020F0502020204030204" pitchFamily="34" charset="0"/>
              </a:rPr>
              <a:t>Als er binnen de leerlingenbespreking reeds een ruime beeldvorming is op basis waarvan de vragen beantwoord kunnen worden, is het niet nodig om extra informatie te verzamelen. Het zorgteam kan dan meteen – in afstemming met leerling en ouders – de doelen en onderwijs- en opvoedingsbehoeften bepalen en een mogelijke aanpak afspreken. Indien men nog geen antwoord kan geven op de vragen, wordt extra informatie te verzameld. Dit kan op verschillende manieren door bijv. in gesprek te gaan, te observeren, door een bepaalde aanpak uit te proberen en het effect hiervan na te gaan OF door doelgericht het leerlingendossier te analyseren.  </a:t>
            </a:r>
            <a:endParaRPr dirty="0"/>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694316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rtl="0" fontAlgn="base"/>
            <a:r>
              <a:rPr lang="nl-BE" sz="1800" b="0" i="0" dirty="0">
                <a:solidFill>
                  <a:srgbClr val="222222"/>
                </a:solidFill>
                <a:effectLst/>
                <a:highlight>
                  <a:srgbClr val="FFFFFF"/>
                </a:highlight>
                <a:latin typeface="Calibri" panose="020F0502020204030204" pitchFamily="34" charset="0"/>
              </a:rPr>
              <a:t>Op basis van de verzamelde informatie formuleren de betrokken partners tijdens een leerlingenbespreking de doelen en onderwijs- en opvoedingsbehoeften van een leerling(engroep).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D0EAF1"/>
                </a:highlight>
                <a:latin typeface="Calibri" panose="020F0502020204030204" pitchFamily="34" charset="0"/>
              </a:rPr>
              <a:t>Bij de doelen gaat het over: </a:t>
            </a:r>
            <a:r>
              <a:rPr lang="nl-BE" sz="1800" b="0" i="0" dirty="0">
                <a:solidFill>
                  <a:srgbClr val="222222"/>
                </a:solidFill>
                <a:effectLst/>
                <a:highlight>
                  <a:srgbClr val="FFFFFF"/>
                </a:highlight>
                <a:latin typeface="Calibri" panose="020F0502020204030204" pitchFamily="34" charset="0"/>
              </a:rPr>
              <a:t>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D0EAF1"/>
                </a:highlight>
                <a:latin typeface="Calibri" panose="020F0502020204030204" pitchFamily="34" charset="0"/>
              </a:rPr>
              <a:t>Waar willen we naartoe met deze leerling binnen deze context? </a:t>
            </a:r>
            <a:r>
              <a:rPr lang="nl-BE" sz="1800" b="0" i="0" dirty="0">
                <a:solidFill>
                  <a:srgbClr val="222222"/>
                </a:solidFill>
                <a:effectLst/>
                <a:highlight>
                  <a:srgbClr val="FFFFFF"/>
                </a:highlight>
                <a:latin typeface="WordVisiCarriageReturn_MSFontService"/>
              </a:rPr>
              <a:t> </a:t>
            </a:r>
            <a:r>
              <a:rPr lang="nl-BE" sz="1800" b="0" i="0" dirty="0">
                <a:solidFill>
                  <a:srgbClr val="222222"/>
                </a:solidFill>
                <a:effectLst/>
                <a:highlight>
                  <a:srgbClr val="D0EAF1"/>
                </a:highlight>
                <a:latin typeface="Calibri" panose="020F0502020204030204" pitchFamily="34" charset="0"/>
              </a:rPr>
              <a:t>Doelen kunnen leerlingspecifiek of het kunnen vastgelegde doelen zoals  leerplandoelen, ontwikkelingsdoelen enzovoort</a:t>
            </a:r>
            <a:r>
              <a:rPr lang="nl-BE" sz="1800" b="0" i="0" dirty="0">
                <a:solidFill>
                  <a:srgbClr val="222222"/>
                </a:solidFill>
                <a:effectLst/>
                <a:highlight>
                  <a:srgbClr val="FFFFFF"/>
                </a:highlight>
                <a:latin typeface="Calibri" panose="020F0502020204030204" pitchFamily="34" charset="0"/>
              </a:rPr>
              <a:t> </a:t>
            </a:r>
            <a:r>
              <a:rPr lang="nl-BE" sz="1800" b="0" i="0" dirty="0">
                <a:solidFill>
                  <a:srgbClr val="222222"/>
                </a:solidFill>
                <a:effectLst/>
                <a:highlight>
                  <a:srgbClr val="D0EAF1"/>
                </a:highlight>
                <a:latin typeface="Calibri" panose="020F0502020204030204" pitchFamily="34" charset="0"/>
              </a:rPr>
              <a:t>zijn.</a:t>
            </a:r>
            <a:r>
              <a:rPr lang="nl-BE" sz="1800" b="0" i="0" baseline="30000" dirty="0">
                <a:solidFill>
                  <a:srgbClr val="222222"/>
                </a:solidFill>
                <a:effectLst/>
                <a:highlight>
                  <a:srgbClr val="FFFFFF"/>
                </a:highlight>
                <a:latin typeface="Calibri" panose="020F0502020204030204" pitchFamily="34" charset="0"/>
              </a:rPr>
              <a:t>[</a:t>
            </a:r>
            <a:r>
              <a:rPr lang="nl-BE" sz="1800" b="0" i="0" dirty="0">
                <a:solidFill>
                  <a:srgbClr val="222222"/>
                </a:solidFill>
                <a:effectLst/>
                <a:highlight>
                  <a:srgbClr val="FFFFFF"/>
                </a:highlight>
                <a:latin typeface="Calibri" panose="020F0502020204030204" pitchFamily="34" charset="0"/>
              </a:rPr>
              <a:t>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Als we naar de behoeften kijken, maken we een onderscheid tussen onderwijsbehoeften en opvoedingsbehoeften – deze gelden voor een leerling of een groep van leerlingen. Onderwijsbehoeften zijn wat de leerling op vlak van onderwijs nodig heeft om dit doel te bereiken. Opvoedingsbehoeften zijn wat</a:t>
            </a:r>
            <a:r>
              <a:rPr lang="nl-BE" sz="1800" b="0" i="0" dirty="0">
                <a:solidFill>
                  <a:srgbClr val="222222"/>
                </a:solidFill>
                <a:effectLst/>
                <a:highlight>
                  <a:srgbClr val="D0EAF1"/>
                </a:highlight>
                <a:latin typeface="Calibri" panose="020F0502020204030204" pitchFamily="34" charset="0"/>
              </a:rPr>
              <a:t> de leerling op vlak van opvoeding op school en thuis nodig heeft om dit doel te bereiken. </a:t>
            </a:r>
            <a:r>
              <a:rPr lang="nl-BE" sz="1800" b="0" i="0" dirty="0">
                <a:solidFill>
                  <a:srgbClr val="222222"/>
                </a:solidFill>
                <a:effectLst/>
                <a:highlight>
                  <a:srgbClr val="FFFFFF"/>
                </a:highlight>
                <a:latin typeface="Calibri" panose="020F0502020204030204" pitchFamily="34" charset="0"/>
              </a:rPr>
              <a:t> Ondersteuningsbehoeften zijn wat de leerkracht/het schoolteam/de ouders nodig hebben om tegemoet te komen aan de behoeften van de leerling. </a:t>
            </a:r>
            <a:r>
              <a:rPr lang="nl-BE" sz="1800" b="0" i="0" dirty="0">
                <a:solidFill>
                  <a:srgbClr val="222222"/>
                </a:solidFill>
                <a:effectLst/>
                <a:highlight>
                  <a:srgbClr val="D0EAF1"/>
                </a:highlight>
                <a:latin typeface="Calibri" panose="020F0502020204030204" pitchFamily="34" charset="0"/>
              </a:rPr>
              <a:t>Ondersteuningsbehoeften worden geformuleerd in afstemming met de onderwijs- en opvoedingsbehoeften van de leerling.</a:t>
            </a:r>
            <a:r>
              <a:rPr lang="nl-BE" sz="1800" b="0" i="0" dirty="0">
                <a:solidFill>
                  <a:srgbClr val="222222"/>
                </a:solidFill>
                <a:effectLst/>
                <a:highlight>
                  <a:srgbClr val="FFFFFF"/>
                </a:highlight>
                <a:latin typeface="Calibri" panose="020F0502020204030204" pitchFamily="34" charset="0"/>
              </a:rPr>
              <a:t> </a:t>
            </a:r>
            <a:endParaRPr lang="nl-BE" b="0" i="0" dirty="0">
              <a:solidFill>
                <a:srgbClr val="000000"/>
              </a:solidFill>
              <a:effectLst/>
              <a:highlight>
                <a:srgbClr val="FFFFFF"/>
              </a:highlight>
              <a:latin typeface="Segoe UI" panose="020B0502040204020203"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just" rtl="0" fontAlgn="base"/>
            <a:r>
              <a:rPr lang="nl-BE" sz="1800" b="0" i="0" dirty="0">
                <a:solidFill>
                  <a:srgbClr val="222222"/>
                </a:solidFill>
                <a:effectLst/>
                <a:highlight>
                  <a:srgbClr val="FFFFFF"/>
                </a:highlight>
                <a:latin typeface="Calibri" panose="020F0502020204030204" pitchFamily="34" charset="0"/>
              </a:rPr>
              <a:t>Op basis van de onderwijs- en opvoedingsbehoeften van de leerling(en) bepalen de betrokkenen samen de aanpak en de mogelijke aanpassingen waarvan ze verwachten dat deze succesvol zullen zijn. Dit kunnen maatregelen zijn die de school neemt, maar ook interventies waarbij ouders en leerlingen actief betrokken worden. Ouders en leerkrachten stemmen hun aanpak optimaal op elkaar af. Bij de keuze van mogelijke aanpassingen genieten de minst ingrijpende aanpassingen steeds de voorkeur.  </a:t>
            </a:r>
            <a:endParaRPr lang="nl-BE" b="0" i="0" dirty="0">
              <a:solidFill>
                <a:srgbClr val="000000"/>
              </a:solidFill>
              <a:effectLst/>
              <a:highlight>
                <a:srgbClr val="FFFFFF"/>
              </a:highlight>
              <a:latin typeface="Segoe UI" panose="020B0502040204020203" pitchFamily="34" charset="0"/>
            </a:endParaRPr>
          </a:p>
          <a:p>
            <a:pPr algn="just" rtl="0" fontAlgn="base"/>
            <a:r>
              <a:rPr lang="nl-BE" sz="1800" b="0" i="0" dirty="0">
                <a:solidFill>
                  <a:srgbClr val="222222"/>
                </a:solidFill>
                <a:effectLst/>
                <a:highlight>
                  <a:srgbClr val="FFFFFF"/>
                </a:highlight>
                <a:latin typeface="Calibri" panose="020F0502020204030204" pitchFamily="34" charset="0"/>
              </a:rPr>
              <a:t>De leerkrachten passen de aanpassingen geïntegreerd toe. De aanpassingen worden zoveel mogelijk meegenomen binnen de brede basiszorg, zowel op klas- als op schoolniveau. Zo participeert de leerling of leerlingengroep zoveel mogelijk in de klas en op school. De leerkracht blijft de eindverantwoordelijke van het leerproces van de leerling, eventueel aangevuld of ondersteund door zorgleerkrachten of anderen. </a:t>
            </a:r>
            <a:endParaRPr lang="nl-BE" b="0" i="0" dirty="0">
              <a:solidFill>
                <a:srgbClr val="000000"/>
              </a:solidFill>
              <a:effectLst/>
              <a:highlight>
                <a:srgbClr val="FFFFFF"/>
              </a:highlight>
              <a:latin typeface="Segoe UI" panose="020B0502040204020203"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1.png"/><Relationship Id="rId12"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svg"/><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notesSlide" Target="../notesSlides/notesSlide10.xml"/><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31.svg"/><Relationship Id="rId12" Type="http://schemas.openxmlformats.org/officeDocument/2006/relationships/hyperlink" Target="https://prodiagnostiek.be/het-zorgcontinuum/verhoogde-zorg/#nog-meer-weten"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0.png"/><Relationship Id="rId11" Type="http://schemas.openxmlformats.org/officeDocument/2006/relationships/hyperlink" Target="https://prodiagnostiek.be/het-zorgcontinuum/brede-basiszorg/#aan-de-slag" TargetMode="External"/><Relationship Id="rId5" Type="http://schemas.openxmlformats.org/officeDocument/2006/relationships/image" Target="../media/image29.svg"/><Relationship Id="rId10" Type="http://schemas.openxmlformats.org/officeDocument/2006/relationships/hyperlink" Target="https://prodiagnostiek.be/het-zorgcontinuum/verhoogde-zorg/" TargetMode="External"/><Relationship Id="rId4" Type="http://schemas.openxmlformats.org/officeDocument/2006/relationships/image" Target="../media/image28.png"/><Relationship Id="rId9" Type="http://schemas.openxmlformats.org/officeDocument/2006/relationships/image" Target="../media/image33.sv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notesSlide" Target="../notesSlides/notesSlide7.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88304" y="-1513365"/>
            <a:ext cx="13313729" cy="133137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rot="-3270436">
            <a:off x="8467650" y="407640"/>
            <a:ext cx="12098771" cy="6654453"/>
            <a:chOff x="0" y="0"/>
            <a:chExt cx="4060919" cy="2233549"/>
          </a:xfrm>
        </p:grpSpPr>
        <p:sp>
          <p:nvSpPr>
            <p:cNvPr id="5" name="Freeform 5"/>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6" name="Freeform 6"/>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grpSp>
        <p:nvGrpSpPr>
          <p:cNvPr id="7" name="Group 7"/>
          <p:cNvGrpSpPr/>
          <p:nvPr/>
        </p:nvGrpSpPr>
        <p:grpSpPr>
          <a:xfrm>
            <a:off x="354640" y="533988"/>
            <a:ext cx="9219061" cy="9219024"/>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a:stretch>
            </a:blipFill>
          </p:spPr>
          <p:txBody>
            <a:bodyPr/>
            <a:lstStyle/>
            <a:p>
              <a:endParaRPr/>
            </a:p>
          </p:txBody>
        </p:sp>
      </p:grpSp>
      <p:sp>
        <p:nvSpPr>
          <p:cNvPr id="12" name="Freeform 12"/>
          <p:cNvSpPr/>
          <p:nvPr/>
        </p:nvSpPr>
        <p:spPr>
          <a:xfrm>
            <a:off x="10770052" y="291498"/>
            <a:ext cx="7069204" cy="1823939"/>
          </a:xfrm>
          <a:custGeom>
            <a:avLst/>
            <a:gdLst/>
            <a:ahLst/>
            <a:cxnLst/>
            <a:rect l="l" t="t" r="r" b="b"/>
            <a:pathLst>
              <a:path w="7069204" h="1823939">
                <a:moveTo>
                  <a:pt x="0" y="0"/>
                </a:moveTo>
                <a:lnTo>
                  <a:pt x="7069204" y="0"/>
                </a:lnTo>
                <a:lnTo>
                  <a:pt x="7069204" y="1823939"/>
                </a:lnTo>
                <a:lnTo>
                  <a:pt x="0" y="1823939"/>
                </a:lnTo>
                <a:lnTo>
                  <a:pt x="0" y="0"/>
                </a:lnTo>
                <a:close/>
              </a:path>
            </a:pathLst>
          </a:custGeom>
          <a:blipFill>
            <a:blip r:embed="rId6"/>
            <a:stretch>
              <a:fillRect/>
            </a:stretch>
          </a:blipFill>
        </p:spPr>
        <p:txBody>
          <a:bodyPr/>
          <a:lstStyle/>
          <a:p>
            <a:endParaRPr/>
          </a:p>
        </p:txBody>
      </p:sp>
      <p:sp>
        <p:nvSpPr>
          <p:cNvPr id="13" name="TextBox 13"/>
          <p:cNvSpPr txBox="1"/>
          <p:nvPr/>
        </p:nvSpPr>
        <p:spPr>
          <a:xfrm>
            <a:off x="9573701" y="2851036"/>
            <a:ext cx="8295772" cy="3886200"/>
          </a:xfrm>
          <a:prstGeom prst="rect">
            <a:avLst/>
          </a:prstGeom>
        </p:spPr>
        <p:txBody>
          <a:bodyPr lIns="0" tIns="0" rIns="0" bIns="0" rtlCol="0" anchor="t">
            <a:spAutoFit/>
          </a:bodyPr>
          <a:lstStyle/>
          <a:p>
            <a:pPr algn="ctr">
              <a:lnSpc>
                <a:spcPts val="9900"/>
              </a:lnSpc>
            </a:pPr>
            <a:r>
              <a:rPr lang="en-US" sz="9000" spc="-225">
                <a:solidFill>
                  <a:srgbClr val="266660"/>
                </a:solidFill>
                <a:latin typeface="Poppins Bold"/>
              </a:rPr>
              <a:t>Verhoogde  </a:t>
            </a:r>
          </a:p>
          <a:p>
            <a:pPr algn="ctr">
              <a:lnSpc>
                <a:spcPts val="9900"/>
              </a:lnSpc>
            </a:pPr>
            <a:r>
              <a:rPr lang="en-US" sz="9000" spc="-225">
                <a:solidFill>
                  <a:srgbClr val="266660"/>
                </a:solidFill>
                <a:latin typeface="Poppins Bold"/>
              </a:rPr>
              <a:t>zorg</a:t>
            </a:r>
            <a:r>
              <a:rPr lang="en-US" sz="9000" spc="-225">
                <a:solidFill>
                  <a:srgbClr val="049999"/>
                </a:solidFill>
                <a:latin typeface="Poppins Bold"/>
              </a:rPr>
              <a:t> Kennisclip</a:t>
            </a:r>
          </a:p>
        </p:txBody>
      </p:sp>
      <p:pic>
        <p:nvPicPr>
          <p:cNvPr id="19" name="Audio 18">
            <a:extLst>
              <a:ext uri="{FF2B5EF4-FFF2-40B4-BE49-F238E27FC236}">
                <a16:creationId xmlns:a16="http://schemas.microsoft.com/office/drawing/2014/main" id="{F26753DE-36EF-AD36-2A63-94529A412F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9232">
        <p159:morph option="byObject"/>
      </p:transition>
    </mc:Choice>
    <mc:Fallback xmlns="">
      <p:transition spd="slow" advTm="192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971595"/>
            <a:ext cx="7149723" cy="4852875"/>
          </a:xfrm>
          <a:custGeom>
            <a:avLst/>
            <a:gdLst/>
            <a:ahLst/>
            <a:cxnLst/>
            <a:rect l="l" t="t" r="r" b="b"/>
            <a:pathLst>
              <a:path w="7149723" h="4852875">
                <a:moveTo>
                  <a:pt x="0" y="0"/>
                </a:moveTo>
                <a:lnTo>
                  <a:pt x="7149723" y="0"/>
                </a:lnTo>
                <a:lnTo>
                  <a:pt x="7149723" y="4852875"/>
                </a:lnTo>
                <a:lnTo>
                  <a:pt x="0" y="48528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a:p>
        </p:txBody>
      </p:sp>
      <p:grpSp>
        <p:nvGrpSpPr>
          <p:cNvPr id="3" name="Group 3"/>
          <p:cNvGrpSpPr/>
          <p:nvPr/>
        </p:nvGrpSpPr>
        <p:grpSpPr>
          <a:xfrm>
            <a:off x="11141460" y="5271023"/>
            <a:ext cx="3106906" cy="3106894"/>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a:stretch>
            </a:blipFill>
          </p:spPr>
          <p:txBody>
            <a:bodyPr/>
            <a:lstStyle/>
            <a:p>
              <a:endParaRPr/>
            </a:p>
          </p:txBody>
        </p:sp>
      </p:grpSp>
      <p:sp>
        <p:nvSpPr>
          <p:cNvPr id="5" name="Freeform 5"/>
          <p:cNvSpPr/>
          <p:nvPr/>
        </p:nvSpPr>
        <p:spPr>
          <a:xfrm rot="5400000">
            <a:off x="8268865" y="4830692"/>
            <a:ext cx="2782726" cy="2695765"/>
          </a:xfrm>
          <a:custGeom>
            <a:avLst/>
            <a:gdLst/>
            <a:ahLst/>
            <a:cxnLst/>
            <a:rect l="l" t="t" r="r" b="b"/>
            <a:pathLst>
              <a:path w="2782726" h="2695765">
                <a:moveTo>
                  <a:pt x="0" y="0"/>
                </a:moveTo>
                <a:lnTo>
                  <a:pt x="2782725" y="0"/>
                </a:lnTo>
                <a:lnTo>
                  <a:pt x="2782725" y="2695765"/>
                </a:lnTo>
                <a:lnTo>
                  <a:pt x="0" y="26957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a:p>
        </p:txBody>
      </p:sp>
      <p:sp>
        <p:nvSpPr>
          <p:cNvPr id="6" name="Freeform 6"/>
          <p:cNvSpPr/>
          <p:nvPr/>
        </p:nvSpPr>
        <p:spPr>
          <a:xfrm>
            <a:off x="7094460" y="7014970"/>
            <a:ext cx="3095528" cy="3095528"/>
          </a:xfrm>
          <a:custGeom>
            <a:avLst/>
            <a:gdLst/>
            <a:ahLst/>
            <a:cxnLst/>
            <a:rect l="l" t="t" r="r" b="b"/>
            <a:pathLst>
              <a:path w="3095528" h="3095528">
                <a:moveTo>
                  <a:pt x="0" y="0"/>
                </a:moveTo>
                <a:lnTo>
                  <a:pt x="3095527" y="0"/>
                </a:lnTo>
                <a:lnTo>
                  <a:pt x="3095527" y="3095528"/>
                </a:lnTo>
                <a:lnTo>
                  <a:pt x="0" y="3095528"/>
                </a:lnTo>
                <a:lnTo>
                  <a:pt x="0" y="0"/>
                </a:lnTo>
                <a:close/>
              </a:path>
            </a:pathLst>
          </a:custGeom>
          <a:blipFill>
            <a:blip r:embed="rId10"/>
            <a:stretch>
              <a:fillRect/>
            </a:stretch>
          </a:blipFill>
        </p:spPr>
        <p:txBody>
          <a:bodyPr/>
          <a:lstStyle/>
          <a:p>
            <a:endParaRPr/>
          </a:p>
        </p:txBody>
      </p:sp>
      <p:sp>
        <p:nvSpPr>
          <p:cNvPr id="7" name="Freeform 7"/>
          <p:cNvSpPr/>
          <p:nvPr/>
        </p:nvSpPr>
        <p:spPr>
          <a:xfrm>
            <a:off x="9144000" y="1779302"/>
            <a:ext cx="3105658" cy="3105658"/>
          </a:xfrm>
          <a:custGeom>
            <a:avLst/>
            <a:gdLst/>
            <a:ahLst/>
            <a:cxnLst/>
            <a:rect l="l" t="t" r="r" b="b"/>
            <a:pathLst>
              <a:path w="3105658" h="3105658">
                <a:moveTo>
                  <a:pt x="0" y="0"/>
                </a:moveTo>
                <a:lnTo>
                  <a:pt x="3105658" y="0"/>
                </a:lnTo>
                <a:lnTo>
                  <a:pt x="3105658" y="3105658"/>
                </a:lnTo>
                <a:lnTo>
                  <a:pt x="0" y="3105658"/>
                </a:lnTo>
                <a:lnTo>
                  <a:pt x="0" y="0"/>
                </a:lnTo>
                <a:close/>
              </a:path>
            </a:pathLst>
          </a:custGeom>
          <a:blipFill>
            <a:blip r:embed="rId11"/>
            <a:stretch>
              <a:fillRect/>
            </a:stretch>
          </a:blipFill>
        </p:spPr>
        <p:txBody>
          <a:bodyPr/>
          <a:lstStyle/>
          <a:p>
            <a:endParaRPr/>
          </a:p>
        </p:txBody>
      </p:sp>
      <p:sp>
        <p:nvSpPr>
          <p:cNvPr id="8" name="TextBox 8"/>
          <p:cNvSpPr txBox="1"/>
          <p:nvPr/>
        </p:nvSpPr>
        <p:spPr>
          <a:xfrm>
            <a:off x="1914000" y="544871"/>
            <a:ext cx="14097993" cy="1234430"/>
          </a:xfrm>
          <a:prstGeom prst="rect">
            <a:avLst/>
          </a:prstGeom>
        </p:spPr>
        <p:txBody>
          <a:bodyPr lIns="0" tIns="0" rIns="0" bIns="0" rtlCol="0" anchor="t">
            <a:spAutoFit/>
          </a:bodyPr>
          <a:lstStyle/>
          <a:p>
            <a:pPr algn="ctr">
              <a:lnSpc>
                <a:spcPts val="9660"/>
              </a:lnSpc>
            </a:pPr>
            <a:r>
              <a:rPr lang="en-US" sz="6900">
                <a:solidFill>
                  <a:srgbClr val="026666"/>
                </a:solidFill>
                <a:latin typeface="Poppins Bold"/>
              </a:rPr>
              <a:t>Plannen, handelen &amp; evalueren</a:t>
            </a:r>
          </a:p>
        </p:txBody>
      </p:sp>
      <p:sp>
        <p:nvSpPr>
          <p:cNvPr id="9" name="TextBox 9"/>
          <p:cNvSpPr txBox="1"/>
          <p:nvPr/>
        </p:nvSpPr>
        <p:spPr>
          <a:xfrm>
            <a:off x="13043001" y="3380209"/>
            <a:ext cx="5503418" cy="3450382"/>
          </a:xfrm>
          <a:prstGeom prst="rect">
            <a:avLst/>
          </a:prstGeom>
        </p:spPr>
        <p:txBody>
          <a:bodyPr lIns="0" tIns="0" rIns="0" bIns="0" rtlCol="0" anchor="t">
            <a:spAutoFit/>
          </a:bodyPr>
          <a:lstStyle/>
          <a:p>
            <a:pPr algn="ctr">
              <a:lnSpc>
                <a:spcPts val="5469"/>
              </a:lnSpc>
            </a:pPr>
            <a:r>
              <a:rPr lang="en-US" sz="3907" dirty="0" err="1">
                <a:solidFill>
                  <a:srgbClr val="049999"/>
                </a:solidFill>
                <a:latin typeface="Open Sans Bold"/>
              </a:rPr>
              <a:t>Bijschakelen</a:t>
            </a:r>
            <a:r>
              <a:rPr lang="en-US" sz="3907" dirty="0">
                <a:solidFill>
                  <a:srgbClr val="049999"/>
                </a:solidFill>
                <a:latin typeface="Open Sans Bold"/>
              </a:rPr>
              <a:t>  </a:t>
            </a:r>
            <a:r>
              <a:rPr lang="en-US" sz="3907" dirty="0" err="1">
                <a:solidFill>
                  <a:srgbClr val="049999"/>
                </a:solidFill>
                <a:latin typeface="Open Sans Bold"/>
              </a:rPr>
              <a:t>wanneer</a:t>
            </a:r>
            <a:r>
              <a:rPr lang="en-US" sz="3907" dirty="0">
                <a:solidFill>
                  <a:srgbClr val="049999"/>
                </a:solidFill>
                <a:latin typeface="Open Sans Bold"/>
              </a:rPr>
              <a:t> </a:t>
            </a:r>
            <a:r>
              <a:rPr lang="en-US" sz="3907" dirty="0" err="1">
                <a:solidFill>
                  <a:srgbClr val="049999"/>
                </a:solidFill>
                <a:latin typeface="Open Sans Bold"/>
              </a:rPr>
              <a:t>nodig</a:t>
            </a:r>
            <a:r>
              <a:rPr lang="en-US" sz="3907" dirty="0">
                <a:solidFill>
                  <a:srgbClr val="049999"/>
                </a:solidFill>
                <a:latin typeface="Open Sans Bold"/>
              </a:rPr>
              <a:t> </a:t>
            </a:r>
            <a:r>
              <a:rPr lang="en-US" sz="3907" dirty="0" err="1">
                <a:solidFill>
                  <a:srgbClr val="049999"/>
                </a:solidFill>
                <a:latin typeface="Open Sans Bold"/>
              </a:rPr>
              <a:t>en</a:t>
            </a:r>
            <a:r>
              <a:rPr lang="en-US" sz="3907" dirty="0">
                <a:solidFill>
                  <a:srgbClr val="049999"/>
                </a:solidFill>
                <a:latin typeface="Open Sans Bold"/>
              </a:rPr>
              <a:t> </a:t>
            </a:r>
            <a:r>
              <a:rPr lang="en-US" sz="3907" dirty="0" err="1">
                <a:solidFill>
                  <a:srgbClr val="049999"/>
                </a:solidFill>
                <a:latin typeface="Open Sans Bold"/>
              </a:rPr>
              <a:t>terug</a:t>
            </a:r>
            <a:r>
              <a:rPr lang="en-US" sz="3907" dirty="0">
                <a:solidFill>
                  <a:srgbClr val="049999"/>
                </a:solidFill>
                <a:latin typeface="Open Sans Bold"/>
              </a:rPr>
              <a:t> </a:t>
            </a:r>
            <a:r>
              <a:rPr lang="en-US" sz="3907" dirty="0" err="1">
                <a:solidFill>
                  <a:srgbClr val="049999"/>
                </a:solidFill>
                <a:latin typeface="Open Sans Bold"/>
              </a:rPr>
              <a:t>wanneer</a:t>
            </a:r>
            <a:r>
              <a:rPr lang="en-US" sz="3907" dirty="0">
                <a:solidFill>
                  <a:srgbClr val="049999"/>
                </a:solidFill>
                <a:latin typeface="Open Sans Bold"/>
              </a:rPr>
              <a:t> </a:t>
            </a:r>
            <a:r>
              <a:rPr lang="en-US" sz="3907" dirty="0" err="1">
                <a:solidFill>
                  <a:srgbClr val="049999"/>
                </a:solidFill>
                <a:latin typeface="Open Sans Bold"/>
              </a:rPr>
              <a:t>mogelijk</a:t>
            </a:r>
            <a:r>
              <a:rPr lang="en-US" sz="3907" dirty="0">
                <a:solidFill>
                  <a:srgbClr val="049999"/>
                </a:solidFill>
                <a:latin typeface="Open Sans Bold"/>
              </a:rPr>
              <a:t>.  </a:t>
            </a:r>
          </a:p>
          <a:p>
            <a:pPr algn="ctr">
              <a:lnSpc>
                <a:spcPts val="5469"/>
              </a:lnSpc>
            </a:pPr>
            <a:endParaRPr lang="en-US" sz="3907" dirty="0">
              <a:solidFill>
                <a:srgbClr val="049999"/>
              </a:solidFill>
              <a:latin typeface="Open Sans Bold"/>
            </a:endParaRPr>
          </a:p>
        </p:txBody>
      </p:sp>
      <p:pic>
        <p:nvPicPr>
          <p:cNvPr id="31" name="Audio 30">
            <a:extLst>
              <a:ext uri="{FF2B5EF4-FFF2-40B4-BE49-F238E27FC236}">
                <a16:creationId xmlns:a16="http://schemas.microsoft.com/office/drawing/2014/main" id="{CFD59927-DDD6-FCF1-A3D4-4EFF9BCB26A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5216">
        <p159:morph option="byObject"/>
      </p:transition>
    </mc:Choice>
    <mc:Fallback xmlns="">
      <p:transition spd="slow" advTm="852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638239" y="4871736"/>
            <a:ext cx="9969865" cy="5483532"/>
            <a:chOff x="0" y="0"/>
            <a:chExt cx="4060919" cy="2233549"/>
          </a:xfrm>
        </p:grpSpPr>
        <p:sp>
          <p:nvSpPr>
            <p:cNvPr id="3" name="Freeform 3"/>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4" name="Freeform 4"/>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grpSp>
        <p:nvGrpSpPr>
          <p:cNvPr id="5" name="Group 5"/>
          <p:cNvGrpSpPr/>
          <p:nvPr/>
        </p:nvGrpSpPr>
        <p:grpSpPr>
          <a:xfrm rot="5400000">
            <a:off x="9956374" y="4871736"/>
            <a:ext cx="9969865" cy="5483532"/>
            <a:chOff x="0" y="0"/>
            <a:chExt cx="4060919" cy="2233549"/>
          </a:xfrm>
        </p:grpSpPr>
        <p:sp>
          <p:nvSpPr>
            <p:cNvPr id="6" name="Freeform 6"/>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7" name="Freeform 7"/>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grpSp>
        <p:nvGrpSpPr>
          <p:cNvPr id="8" name="Group 8"/>
          <p:cNvGrpSpPr/>
          <p:nvPr/>
        </p:nvGrpSpPr>
        <p:grpSpPr>
          <a:xfrm rot="5400000">
            <a:off x="4159068" y="4871736"/>
            <a:ext cx="9969865" cy="5483532"/>
            <a:chOff x="0" y="0"/>
            <a:chExt cx="4060919" cy="2233549"/>
          </a:xfrm>
        </p:grpSpPr>
        <p:sp>
          <p:nvSpPr>
            <p:cNvPr id="9" name="Freeform 9"/>
            <p:cNvSpPr/>
            <p:nvPr/>
          </p:nvSpPr>
          <p:spPr>
            <a:xfrm>
              <a:off x="19050" y="19050"/>
              <a:ext cx="4022947" cy="2195449"/>
            </a:xfrm>
            <a:custGeom>
              <a:avLst/>
              <a:gdLst/>
              <a:ahLst/>
              <a:cxnLst/>
              <a:rect l="l" t="t" r="r" b="b"/>
              <a:pathLst>
                <a:path w="4022947" h="2195449">
                  <a:moveTo>
                    <a:pt x="2925031" y="2195449"/>
                  </a:moveTo>
                  <a:lnTo>
                    <a:pt x="1097788" y="2195449"/>
                  </a:lnTo>
                  <a:cubicBezTo>
                    <a:pt x="491490" y="2195449"/>
                    <a:pt x="0" y="1703959"/>
                    <a:pt x="0" y="1097661"/>
                  </a:cubicBezTo>
                  <a:cubicBezTo>
                    <a:pt x="0" y="491490"/>
                    <a:pt x="491490" y="0"/>
                    <a:pt x="1097788" y="0"/>
                  </a:cubicBezTo>
                  <a:lnTo>
                    <a:pt x="2925158" y="0"/>
                  </a:lnTo>
                  <a:cubicBezTo>
                    <a:pt x="3531457" y="0"/>
                    <a:pt x="4022947" y="491490"/>
                    <a:pt x="4022947" y="1097788"/>
                  </a:cubicBezTo>
                  <a:cubicBezTo>
                    <a:pt x="4022820" y="1703959"/>
                    <a:pt x="3531329" y="2195449"/>
                    <a:pt x="2925031" y="2195449"/>
                  </a:cubicBezTo>
                  <a:close/>
                </a:path>
              </a:pathLst>
            </a:custGeom>
            <a:solidFill>
              <a:srgbClr val="D0EAF1"/>
            </a:solidFill>
          </p:spPr>
          <p:txBody>
            <a:bodyPr/>
            <a:lstStyle/>
            <a:p>
              <a:endParaRPr/>
            </a:p>
          </p:txBody>
        </p:sp>
        <p:sp>
          <p:nvSpPr>
            <p:cNvPr id="10" name="Freeform 10"/>
            <p:cNvSpPr/>
            <p:nvPr/>
          </p:nvSpPr>
          <p:spPr>
            <a:xfrm>
              <a:off x="0" y="0"/>
              <a:ext cx="4060920" cy="2233549"/>
            </a:xfrm>
            <a:custGeom>
              <a:avLst/>
              <a:gdLst/>
              <a:ahLst/>
              <a:cxnLst/>
              <a:rect l="l" t="t" r="r" b="b"/>
              <a:pathLst>
                <a:path w="4060920" h="2233549">
                  <a:moveTo>
                    <a:pt x="2944081" y="2233549"/>
                  </a:moveTo>
                  <a:lnTo>
                    <a:pt x="1116838" y="2233549"/>
                  </a:lnTo>
                  <a:cubicBezTo>
                    <a:pt x="501015" y="2233549"/>
                    <a:pt x="0" y="1732534"/>
                    <a:pt x="0" y="1116838"/>
                  </a:cubicBezTo>
                  <a:cubicBezTo>
                    <a:pt x="0" y="501015"/>
                    <a:pt x="501015" y="0"/>
                    <a:pt x="1116838" y="0"/>
                  </a:cubicBezTo>
                  <a:lnTo>
                    <a:pt x="2944208" y="0"/>
                  </a:lnTo>
                  <a:cubicBezTo>
                    <a:pt x="3559904" y="0"/>
                    <a:pt x="4060920" y="501015"/>
                    <a:pt x="4060920" y="1116838"/>
                  </a:cubicBezTo>
                  <a:cubicBezTo>
                    <a:pt x="4060920" y="1732534"/>
                    <a:pt x="3559904" y="2233549"/>
                    <a:pt x="2944081" y="2233549"/>
                  </a:cubicBezTo>
                  <a:close/>
                  <a:moveTo>
                    <a:pt x="1116838" y="38100"/>
                  </a:moveTo>
                  <a:cubicBezTo>
                    <a:pt x="521970" y="38100"/>
                    <a:pt x="38100" y="521970"/>
                    <a:pt x="38100" y="1116838"/>
                  </a:cubicBezTo>
                  <a:cubicBezTo>
                    <a:pt x="38100" y="1711579"/>
                    <a:pt x="521970" y="2195576"/>
                    <a:pt x="1116838" y="2195576"/>
                  </a:cubicBezTo>
                  <a:lnTo>
                    <a:pt x="2944208" y="2195576"/>
                  </a:lnTo>
                  <a:cubicBezTo>
                    <a:pt x="3538950" y="2195576"/>
                    <a:pt x="4022947" y="1711706"/>
                    <a:pt x="4022947" y="1116838"/>
                  </a:cubicBezTo>
                  <a:cubicBezTo>
                    <a:pt x="4022820" y="521970"/>
                    <a:pt x="3538949" y="38100"/>
                    <a:pt x="2944081" y="38100"/>
                  </a:cubicBezTo>
                  <a:lnTo>
                    <a:pt x="1116838" y="38100"/>
                  </a:lnTo>
                  <a:close/>
                </a:path>
              </a:pathLst>
            </a:custGeom>
            <a:solidFill>
              <a:srgbClr val="D0EAF1"/>
            </a:solidFill>
          </p:spPr>
          <p:txBody>
            <a:bodyPr/>
            <a:lstStyle/>
            <a:p>
              <a:endParaRPr/>
            </a:p>
          </p:txBody>
        </p:sp>
      </p:grpSp>
      <p:sp>
        <p:nvSpPr>
          <p:cNvPr id="11" name="Freeform 11"/>
          <p:cNvSpPr/>
          <p:nvPr/>
        </p:nvSpPr>
        <p:spPr>
          <a:xfrm>
            <a:off x="2101907" y="3490971"/>
            <a:ext cx="2471527" cy="1887629"/>
          </a:xfrm>
          <a:custGeom>
            <a:avLst/>
            <a:gdLst/>
            <a:ahLst/>
            <a:cxnLst/>
            <a:rect l="l" t="t" r="r" b="b"/>
            <a:pathLst>
              <a:path w="2471527" h="1887629">
                <a:moveTo>
                  <a:pt x="0" y="0"/>
                </a:moveTo>
                <a:lnTo>
                  <a:pt x="2471527" y="0"/>
                </a:lnTo>
                <a:lnTo>
                  <a:pt x="2471527" y="1887629"/>
                </a:lnTo>
                <a:lnTo>
                  <a:pt x="0" y="18876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a:p>
        </p:txBody>
      </p:sp>
      <p:sp>
        <p:nvSpPr>
          <p:cNvPr id="12" name="Freeform 12"/>
          <p:cNvSpPr/>
          <p:nvPr/>
        </p:nvSpPr>
        <p:spPr>
          <a:xfrm>
            <a:off x="8099566" y="3117137"/>
            <a:ext cx="2088869" cy="2457492"/>
          </a:xfrm>
          <a:custGeom>
            <a:avLst/>
            <a:gdLst/>
            <a:ahLst/>
            <a:cxnLst/>
            <a:rect l="l" t="t" r="r" b="b"/>
            <a:pathLst>
              <a:path w="2088869" h="2457492">
                <a:moveTo>
                  <a:pt x="0" y="0"/>
                </a:moveTo>
                <a:lnTo>
                  <a:pt x="2088868" y="0"/>
                </a:lnTo>
                <a:lnTo>
                  <a:pt x="2088868" y="2457492"/>
                </a:lnTo>
                <a:lnTo>
                  <a:pt x="0" y="24574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a:p>
        </p:txBody>
      </p:sp>
      <p:sp>
        <p:nvSpPr>
          <p:cNvPr id="13" name="Freeform 13"/>
          <p:cNvSpPr/>
          <p:nvPr/>
        </p:nvSpPr>
        <p:spPr>
          <a:xfrm>
            <a:off x="13895541" y="3335313"/>
            <a:ext cx="2138474" cy="2198945"/>
          </a:xfrm>
          <a:custGeom>
            <a:avLst/>
            <a:gdLst/>
            <a:ahLst/>
            <a:cxnLst/>
            <a:rect l="l" t="t" r="r" b="b"/>
            <a:pathLst>
              <a:path w="2138474" h="2198945">
                <a:moveTo>
                  <a:pt x="0" y="0"/>
                </a:moveTo>
                <a:lnTo>
                  <a:pt x="2138474" y="0"/>
                </a:lnTo>
                <a:lnTo>
                  <a:pt x="2138474" y="2198945"/>
                </a:lnTo>
                <a:lnTo>
                  <a:pt x="0" y="2198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a:p>
        </p:txBody>
      </p:sp>
      <p:sp>
        <p:nvSpPr>
          <p:cNvPr id="14" name="TextBox 14"/>
          <p:cNvSpPr txBox="1"/>
          <p:nvPr/>
        </p:nvSpPr>
        <p:spPr>
          <a:xfrm>
            <a:off x="1924623" y="971550"/>
            <a:ext cx="14438754" cy="1114425"/>
          </a:xfrm>
          <a:prstGeom prst="rect">
            <a:avLst/>
          </a:prstGeom>
        </p:spPr>
        <p:txBody>
          <a:bodyPr lIns="0" tIns="0" rIns="0" bIns="0" rtlCol="0" anchor="t">
            <a:spAutoFit/>
          </a:bodyPr>
          <a:lstStyle/>
          <a:p>
            <a:pPr marL="0" lvl="0" indent="0" algn="ctr">
              <a:lnSpc>
                <a:spcPts val="8399"/>
              </a:lnSpc>
            </a:pPr>
            <a:r>
              <a:rPr lang="en-US" sz="6999" spc="-139">
                <a:solidFill>
                  <a:srgbClr val="026666"/>
                </a:solidFill>
                <a:latin typeface="Poppins Bold"/>
              </a:rPr>
              <a:t>Mee(r) met Prodia? </a:t>
            </a:r>
          </a:p>
        </p:txBody>
      </p:sp>
      <p:sp>
        <p:nvSpPr>
          <p:cNvPr id="15" name="TextBox 15">
            <a:hlinkClick r:id="rId10"/>
          </p:cNvPr>
          <p:cNvSpPr txBox="1"/>
          <p:nvPr/>
        </p:nvSpPr>
        <p:spPr>
          <a:xfrm>
            <a:off x="1292336" y="7168992"/>
            <a:ext cx="3752083" cy="408253"/>
          </a:xfrm>
          <a:prstGeom prst="rect">
            <a:avLst/>
          </a:prstGeom>
        </p:spPr>
        <p:txBody>
          <a:bodyPr lIns="0" tIns="0" rIns="0" bIns="0" rtlCol="0" anchor="t">
            <a:spAutoFit/>
          </a:bodyPr>
          <a:lstStyle/>
          <a:p>
            <a:pPr algn="ctr">
              <a:lnSpc>
                <a:spcPts val="3360"/>
              </a:lnSpc>
            </a:pPr>
            <a:r>
              <a:rPr lang="en-US" sz="2400" u="sng" dirty="0">
                <a:solidFill>
                  <a:srgbClr val="1D4355"/>
                </a:solidFill>
                <a:latin typeface="Open Sauce"/>
                <a:hlinkClick r:id="rId11" tooltip="https://prodiagnostiek.be/het-zorgcontinuum/brede-basiszorg/#aan-de-slag"/>
              </a:rPr>
              <a:t>Basispagina Verhoogde zorg</a:t>
            </a:r>
          </a:p>
        </p:txBody>
      </p:sp>
      <p:sp>
        <p:nvSpPr>
          <p:cNvPr id="16" name="TextBox 16"/>
          <p:cNvSpPr txBox="1"/>
          <p:nvPr/>
        </p:nvSpPr>
        <p:spPr>
          <a:xfrm>
            <a:off x="1292336" y="6091354"/>
            <a:ext cx="3752083" cy="405130"/>
          </a:xfrm>
          <a:prstGeom prst="rect">
            <a:avLst/>
          </a:prstGeom>
        </p:spPr>
        <p:txBody>
          <a:bodyPr lIns="0" tIns="0" rIns="0" bIns="0" rtlCol="0" anchor="t">
            <a:spAutoFit/>
          </a:bodyPr>
          <a:lstStyle/>
          <a:p>
            <a:pPr algn="ctr">
              <a:lnSpc>
                <a:spcPts val="3380"/>
              </a:lnSpc>
            </a:pPr>
            <a:r>
              <a:rPr lang="en-US" sz="2600">
                <a:solidFill>
                  <a:srgbClr val="1D4355"/>
                </a:solidFill>
                <a:latin typeface="Open Sauce Bold"/>
              </a:rPr>
              <a:t>AAN DE SLAG</a:t>
            </a:r>
          </a:p>
        </p:txBody>
      </p:sp>
      <p:sp>
        <p:nvSpPr>
          <p:cNvPr id="17" name="TextBox 17"/>
          <p:cNvSpPr txBox="1"/>
          <p:nvPr/>
        </p:nvSpPr>
        <p:spPr>
          <a:xfrm>
            <a:off x="13065265" y="7171837"/>
            <a:ext cx="3752083" cy="1716304"/>
          </a:xfrm>
          <a:prstGeom prst="rect">
            <a:avLst/>
          </a:prstGeom>
        </p:spPr>
        <p:txBody>
          <a:bodyPr lIns="0" tIns="0" rIns="0" bIns="0" rtlCol="0" anchor="t">
            <a:spAutoFit/>
          </a:bodyPr>
          <a:lstStyle/>
          <a:p>
            <a:pPr algn="ctr">
              <a:lnSpc>
                <a:spcPts val="3359"/>
              </a:lnSpc>
            </a:pPr>
            <a:r>
              <a:rPr lang="en-US" sz="2400" u="sng" dirty="0">
                <a:solidFill>
                  <a:srgbClr val="1D4355"/>
                </a:solidFill>
                <a:latin typeface="Open Sauce"/>
                <a:hlinkClick r:id="rId12"/>
              </a:rPr>
              <a:t>Netgebonden specifieke materialen </a:t>
            </a:r>
            <a:endParaRPr lang="en-US" sz="2400" u="sng" dirty="0">
              <a:solidFill>
                <a:srgbClr val="1D4355"/>
              </a:solidFill>
              <a:latin typeface="Open Sauce"/>
              <a:hlinkClick r:id="" action="ppaction://noaction"/>
            </a:endParaRPr>
          </a:p>
          <a:p>
            <a:pPr>
              <a:lnSpc>
                <a:spcPts val="3359"/>
              </a:lnSpc>
            </a:pPr>
            <a:endParaRPr lang="en-US" sz="2400" u="sng" dirty="0">
              <a:solidFill>
                <a:srgbClr val="1D4355"/>
              </a:solidFill>
              <a:latin typeface="Open Sauce"/>
              <a:hlinkClick r:id="" action="ppaction://noaction"/>
            </a:endParaRPr>
          </a:p>
          <a:p>
            <a:pPr>
              <a:lnSpc>
                <a:spcPts val="3359"/>
              </a:lnSpc>
            </a:pPr>
            <a:endParaRPr lang="en-US" sz="2400" u="sng" dirty="0">
              <a:solidFill>
                <a:srgbClr val="1D4355"/>
              </a:solidFill>
              <a:latin typeface="Open Sauce"/>
              <a:hlinkClick r:id="" action="ppaction://noaction"/>
            </a:endParaRPr>
          </a:p>
        </p:txBody>
      </p:sp>
      <p:sp>
        <p:nvSpPr>
          <p:cNvPr id="18" name="TextBox 18"/>
          <p:cNvSpPr txBox="1"/>
          <p:nvPr/>
        </p:nvSpPr>
        <p:spPr>
          <a:xfrm>
            <a:off x="12614260" y="6091354"/>
            <a:ext cx="4654093" cy="405130"/>
          </a:xfrm>
          <a:prstGeom prst="rect">
            <a:avLst/>
          </a:prstGeom>
        </p:spPr>
        <p:txBody>
          <a:bodyPr lIns="0" tIns="0" rIns="0" bIns="0" rtlCol="0" anchor="t">
            <a:spAutoFit/>
          </a:bodyPr>
          <a:lstStyle/>
          <a:p>
            <a:pPr algn="ctr">
              <a:lnSpc>
                <a:spcPts val="3380"/>
              </a:lnSpc>
            </a:pPr>
            <a:r>
              <a:rPr lang="en-US" sz="2600">
                <a:solidFill>
                  <a:srgbClr val="1D4355"/>
                </a:solidFill>
                <a:latin typeface="Open Sauce Bold"/>
              </a:rPr>
              <a:t>NOG MEER WETEN </a:t>
            </a:r>
          </a:p>
        </p:txBody>
      </p:sp>
      <p:grpSp>
        <p:nvGrpSpPr>
          <p:cNvPr id="19" name="Group 19"/>
          <p:cNvGrpSpPr/>
          <p:nvPr/>
        </p:nvGrpSpPr>
        <p:grpSpPr>
          <a:xfrm>
            <a:off x="7267958" y="6100879"/>
            <a:ext cx="3752083" cy="2320502"/>
            <a:chOff x="0" y="0"/>
            <a:chExt cx="5002777" cy="3094002"/>
          </a:xfrm>
        </p:grpSpPr>
        <p:sp>
          <p:nvSpPr>
            <p:cNvPr id="20" name="TextBox 20"/>
            <p:cNvSpPr txBox="1"/>
            <p:nvPr/>
          </p:nvSpPr>
          <p:spPr>
            <a:xfrm>
              <a:off x="0" y="1451257"/>
              <a:ext cx="5002777" cy="1642745"/>
            </a:xfrm>
            <a:prstGeom prst="rect">
              <a:avLst/>
            </a:prstGeom>
          </p:spPr>
          <p:txBody>
            <a:bodyPr lIns="0" tIns="0" rIns="0" bIns="0" rtlCol="0" anchor="t">
              <a:spAutoFit/>
            </a:bodyPr>
            <a:lstStyle/>
            <a:p>
              <a:pPr algn="ctr">
                <a:lnSpc>
                  <a:spcPts val="3359"/>
                </a:lnSpc>
              </a:pPr>
              <a:r>
                <a:rPr lang="en-US" sz="2400">
                  <a:solidFill>
                    <a:srgbClr val="1D4355"/>
                  </a:solidFill>
                  <a:latin typeface="Open Sauce"/>
                </a:rPr>
                <a:t>Doe een beroep op je pedagogische begeleidingsdienst </a:t>
              </a:r>
            </a:p>
          </p:txBody>
        </p:sp>
        <p:sp>
          <p:nvSpPr>
            <p:cNvPr id="21" name="TextBox 21"/>
            <p:cNvSpPr txBox="1"/>
            <p:nvPr/>
          </p:nvSpPr>
          <p:spPr>
            <a:xfrm>
              <a:off x="0" y="-9525"/>
              <a:ext cx="5002777" cy="536998"/>
            </a:xfrm>
            <a:prstGeom prst="rect">
              <a:avLst/>
            </a:prstGeom>
          </p:spPr>
          <p:txBody>
            <a:bodyPr lIns="0" tIns="0" rIns="0" bIns="0" rtlCol="0" anchor="t">
              <a:spAutoFit/>
            </a:bodyPr>
            <a:lstStyle/>
            <a:p>
              <a:pPr algn="ctr">
                <a:lnSpc>
                  <a:spcPts val="3380"/>
                </a:lnSpc>
              </a:pPr>
              <a:r>
                <a:rPr lang="en-US" sz="2600">
                  <a:solidFill>
                    <a:srgbClr val="1D4355"/>
                  </a:solidFill>
                  <a:latin typeface="Open Sauce Bold"/>
                </a:rPr>
                <a:t>LEER BIJ </a:t>
              </a:r>
            </a:p>
          </p:txBody>
        </p:sp>
      </p:grpSp>
      <p:pic>
        <p:nvPicPr>
          <p:cNvPr id="32" name="Audio 31">
            <a:extLst>
              <a:ext uri="{FF2B5EF4-FFF2-40B4-BE49-F238E27FC236}">
                <a16:creationId xmlns:a16="http://schemas.microsoft.com/office/drawing/2014/main" id="{CEF44BC5-7A10-83DC-0679-7E13BDBE2B8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5792">
        <p159:morph option="byObject"/>
      </p:transition>
    </mc:Choice>
    <mc:Fallback xmlns="">
      <p:transition spd="slow" advTm="257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23464" y="-1360965"/>
            <a:ext cx="14833058" cy="133137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26666"/>
            </a:solidFill>
          </p:spPr>
          <p:txBody>
            <a:bodyPr/>
            <a:lstStyle/>
            <a:p>
              <a:endParaRPr/>
            </a:p>
          </p:txBody>
        </p:sp>
      </p:grpSp>
      <p:grpSp>
        <p:nvGrpSpPr>
          <p:cNvPr id="4" name="Group 4"/>
          <p:cNvGrpSpPr/>
          <p:nvPr/>
        </p:nvGrpSpPr>
        <p:grpSpPr>
          <a:xfrm>
            <a:off x="-6275864" y="-1513365"/>
            <a:ext cx="13313729" cy="1331372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49999"/>
            </a:solidFill>
          </p:spPr>
          <p:txBody>
            <a:bodyPr/>
            <a:lstStyle/>
            <a:p>
              <a:endParaRPr/>
            </a:p>
          </p:txBody>
        </p:sp>
      </p:grpSp>
      <p:sp>
        <p:nvSpPr>
          <p:cNvPr id="6" name="Freeform 6"/>
          <p:cNvSpPr/>
          <p:nvPr/>
        </p:nvSpPr>
        <p:spPr>
          <a:xfrm>
            <a:off x="9526893" y="514709"/>
            <a:ext cx="7149594" cy="9257582"/>
          </a:xfrm>
          <a:custGeom>
            <a:avLst/>
            <a:gdLst/>
            <a:ahLst/>
            <a:cxnLst/>
            <a:rect l="l" t="t" r="r" b="b"/>
            <a:pathLst>
              <a:path w="7149594" h="9257582">
                <a:moveTo>
                  <a:pt x="0" y="0"/>
                </a:moveTo>
                <a:lnTo>
                  <a:pt x="7149594" y="0"/>
                </a:lnTo>
                <a:lnTo>
                  <a:pt x="7149594" y="9257582"/>
                </a:lnTo>
                <a:lnTo>
                  <a:pt x="0" y="9257582"/>
                </a:lnTo>
                <a:lnTo>
                  <a:pt x="0" y="0"/>
                </a:lnTo>
                <a:close/>
              </a:path>
            </a:pathLst>
          </a:custGeom>
          <a:blipFill>
            <a:blip r:embed="rId5"/>
            <a:stretch>
              <a:fillRect/>
            </a:stretch>
          </a:blipFill>
        </p:spPr>
        <p:txBody>
          <a:bodyPr/>
          <a:lstStyle/>
          <a:p>
            <a:endParaRPr/>
          </a:p>
        </p:txBody>
      </p:sp>
      <p:sp>
        <p:nvSpPr>
          <p:cNvPr id="7" name="Freeform 7"/>
          <p:cNvSpPr/>
          <p:nvPr/>
        </p:nvSpPr>
        <p:spPr>
          <a:xfrm>
            <a:off x="648868" y="7348098"/>
            <a:ext cx="4108802" cy="2424193"/>
          </a:xfrm>
          <a:custGeom>
            <a:avLst/>
            <a:gdLst/>
            <a:ahLst/>
            <a:cxnLst/>
            <a:rect l="l" t="t" r="r" b="b"/>
            <a:pathLst>
              <a:path w="4108802" h="2424193">
                <a:moveTo>
                  <a:pt x="0" y="0"/>
                </a:moveTo>
                <a:lnTo>
                  <a:pt x="4108801" y="0"/>
                </a:lnTo>
                <a:lnTo>
                  <a:pt x="4108801" y="2424193"/>
                </a:lnTo>
                <a:lnTo>
                  <a:pt x="0" y="24241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a:p>
        </p:txBody>
      </p:sp>
      <p:sp>
        <p:nvSpPr>
          <p:cNvPr id="8" name="TextBox 8"/>
          <p:cNvSpPr txBox="1"/>
          <p:nvPr/>
        </p:nvSpPr>
        <p:spPr>
          <a:xfrm>
            <a:off x="381001" y="1504500"/>
            <a:ext cx="5759160" cy="5495925"/>
          </a:xfrm>
          <a:prstGeom prst="rect">
            <a:avLst/>
          </a:prstGeom>
        </p:spPr>
        <p:txBody>
          <a:bodyPr lIns="0" tIns="0" rIns="0" bIns="0" rtlCol="0" anchor="t">
            <a:spAutoFit/>
          </a:bodyPr>
          <a:lstStyle/>
          <a:p>
            <a:pPr>
              <a:lnSpc>
                <a:spcPts val="7200"/>
              </a:lnSpc>
            </a:pPr>
            <a:r>
              <a:rPr lang="en-US" sz="6000" spc="-120">
                <a:solidFill>
                  <a:srgbClr val="FFFFFF"/>
                </a:solidFill>
                <a:latin typeface="Poppins Bold"/>
              </a:rPr>
              <a:t>Verhoogde zorg:</a:t>
            </a:r>
          </a:p>
          <a:p>
            <a:pPr marL="0" lvl="0" indent="0">
              <a:lnSpc>
                <a:spcPts val="7200"/>
              </a:lnSpc>
            </a:pPr>
            <a:r>
              <a:rPr lang="en-US" sz="6000" spc="-120">
                <a:solidFill>
                  <a:srgbClr val="FFFFFF"/>
                </a:solidFill>
                <a:latin typeface="Poppins Bold"/>
              </a:rPr>
              <a:t>Leerlingen-bespreking als scharnier-moment</a:t>
            </a:r>
          </a:p>
        </p:txBody>
      </p:sp>
      <p:pic>
        <p:nvPicPr>
          <p:cNvPr id="13" name="Audio 12">
            <a:extLst>
              <a:ext uri="{FF2B5EF4-FFF2-40B4-BE49-F238E27FC236}">
                <a16:creationId xmlns:a16="http://schemas.microsoft.com/office/drawing/2014/main" id="{3A27B4E3-1BBD-026B-FC5C-B2E50F911D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4021">
        <p159:morph option="byObject"/>
      </p:transition>
    </mc:Choice>
    <mc:Fallback xmlns="">
      <p:transition spd="slow" advTm="440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25393" y="3086100"/>
            <a:ext cx="6495717" cy="6417227"/>
          </a:xfrm>
          <a:custGeom>
            <a:avLst/>
            <a:gdLst/>
            <a:ahLst/>
            <a:cxnLst/>
            <a:rect l="l" t="t" r="r" b="b"/>
            <a:pathLst>
              <a:path w="6495717" h="6417227">
                <a:moveTo>
                  <a:pt x="0" y="0"/>
                </a:moveTo>
                <a:lnTo>
                  <a:pt x="6495717" y="0"/>
                </a:lnTo>
                <a:lnTo>
                  <a:pt x="6495717" y="6417227"/>
                </a:lnTo>
                <a:lnTo>
                  <a:pt x="0" y="6417227"/>
                </a:lnTo>
                <a:lnTo>
                  <a:pt x="0" y="0"/>
                </a:lnTo>
                <a:close/>
              </a:path>
            </a:pathLst>
          </a:custGeom>
          <a:blipFill>
            <a:blip r:embed="rId5"/>
            <a:stretch>
              <a:fillRect/>
            </a:stretch>
          </a:blipFill>
        </p:spPr>
        <p:txBody>
          <a:bodyPr/>
          <a:lstStyle/>
          <a:p>
            <a:endParaRPr/>
          </a:p>
        </p:txBody>
      </p:sp>
      <p:sp>
        <p:nvSpPr>
          <p:cNvPr id="3" name="TextBox 3"/>
          <p:cNvSpPr txBox="1"/>
          <p:nvPr/>
        </p:nvSpPr>
        <p:spPr>
          <a:xfrm>
            <a:off x="2236508" y="457200"/>
            <a:ext cx="13814984" cy="2628900"/>
          </a:xfrm>
          <a:prstGeom prst="rect">
            <a:avLst/>
          </a:prstGeom>
        </p:spPr>
        <p:txBody>
          <a:bodyPr lIns="0" tIns="0" rIns="0" bIns="0" rtlCol="0" anchor="t">
            <a:spAutoFit/>
          </a:bodyPr>
          <a:lstStyle/>
          <a:p>
            <a:pPr algn="ctr">
              <a:lnSpc>
                <a:spcPts val="9900"/>
              </a:lnSpc>
            </a:pPr>
            <a:r>
              <a:rPr lang="en-US" sz="9000" spc="-225">
                <a:solidFill>
                  <a:srgbClr val="266660"/>
                </a:solidFill>
                <a:latin typeface="Poppins Bold"/>
              </a:rPr>
              <a:t>Leerlingenbespreking</a:t>
            </a:r>
          </a:p>
          <a:p>
            <a:pPr algn="ctr">
              <a:lnSpc>
                <a:spcPts val="9900"/>
              </a:lnSpc>
            </a:pPr>
            <a:r>
              <a:rPr lang="en-US" sz="9000" spc="-225">
                <a:solidFill>
                  <a:srgbClr val="049999"/>
                </a:solidFill>
                <a:latin typeface="Poppins Bold"/>
              </a:rPr>
              <a:t>Iedereen rond de tafel</a:t>
            </a:r>
          </a:p>
        </p:txBody>
      </p:sp>
      <p:sp>
        <p:nvSpPr>
          <p:cNvPr id="5" name="TextBox 7">
            <a:extLst>
              <a:ext uri="{FF2B5EF4-FFF2-40B4-BE49-F238E27FC236}">
                <a16:creationId xmlns:a16="http://schemas.microsoft.com/office/drawing/2014/main" id="{FFA3CF53-A425-4EE4-2A96-457D39EDEC96}"/>
              </a:ext>
            </a:extLst>
          </p:cNvPr>
          <p:cNvSpPr txBox="1"/>
          <p:nvPr/>
        </p:nvSpPr>
        <p:spPr>
          <a:xfrm>
            <a:off x="11622042" y="7195657"/>
            <a:ext cx="6288314" cy="863600"/>
          </a:xfrm>
          <a:prstGeom prst="rect">
            <a:avLst/>
          </a:prstGeom>
        </p:spPr>
        <p:txBody>
          <a:bodyPr lIns="0" tIns="0" rIns="0" bIns="0" rtlCol="0" anchor="t">
            <a:spAutoFit/>
          </a:bodyPr>
          <a:lstStyle/>
          <a:p>
            <a:pPr algn="ctr">
              <a:lnSpc>
                <a:spcPts val="7000"/>
              </a:lnSpc>
            </a:pPr>
            <a:r>
              <a:rPr lang="en-US" sz="4800" dirty="0">
                <a:solidFill>
                  <a:srgbClr val="049999"/>
                </a:solidFill>
                <a:latin typeface="Open Sans Bold"/>
              </a:rPr>
              <a:t>(</a:t>
            </a:r>
            <a:r>
              <a:rPr lang="en-US" sz="4800" dirty="0" err="1">
                <a:solidFill>
                  <a:srgbClr val="049999"/>
                </a:solidFill>
                <a:latin typeface="Open Sans Bold"/>
              </a:rPr>
              <a:t>zorg</a:t>
            </a:r>
            <a:r>
              <a:rPr lang="en-US" sz="4800" dirty="0">
                <a:solidFill>
                  <a:srgbClr val="049999"/>
                </a:solidFill>
                <a:latin typeface="Open Sans Bold"/>
              </a:rPr>
              <a:t>)</a:t>
            </a:r>
            <a:r>
              <a:rPr lang="en-US" sz="4800" dirty="0" err="1">
                <a:solidFill>
                  <a:srgbClr val="049999"/>
                </a:solidFill>
                <a:latin typeface="Open Sans Bold"/>
              </a:rPr>
              <a:t>leerkracht</a:t>
            </a:r>
            <a:endParaRPr lang="en-US" sz="4800" dirty="0">
              <a:solidFill>
                <a:srgbClr val="049999"/>
              </a:solidFill>
              <a:latin typeface="Open Sans Bold"/>
            </a:endParaRPr>
          </a:p>
        </p:txBody>
      </p:sp>
      <p:sp>
        <p:nvSpPr>
          <p:cNvPr id="7" name="TextBox 9">
            <a:extLst>
              <a:ext uri="{FF2B5EF4-FFF2-40B4-BE49-F238E27FC236}">
                <a16:creationId xmlns:a16="http://schemas.microsoft.com/office/drawing/2014/main" id="{B16BAE47-09AA-2AB0-AD35-B1283D744067}"/>
              </a:ext>
            </a:extLst>
          </p:cNvPr>
          <p:cNvSpPr txBox="1"/>
          <p:nvPr/>
        </p:nvSpPr>
        <p:spPr>
          <a:xfrm>
            <a:off x="12324205" y="3528261"/>
            <a:ext cx="3162399" cy="887095"/>
          </a:xfrm>
          <a:prstGeom prst="rect">
            <a:avLst/>
          </a:prstGeom>
        </p:spPr>
        <p:txBody>
          <a:bodyPr lIns="0" tIns="0" rIns="0" bIns="0" rtlCol="0" anchor="t">
            <a:spAutoFit/>
          </a:bodyPr>
          <a:lstStyle/>
          <a:p>
            <a:pPr algn="ctr">
              <a:lnSpc>
                <a:spcPts val="7279"/>
              </a:lnSpc>
            </a:pPr>
            <a:r>
              <a:rPr lang="en-US" sz="4800" dirty="0" err="1">
                <a:solidFill>
                  <a:srgbClr val="049999"/>
                </a:solidFill>
                <a:latin typeface="Open Sans Bold"/>
              </a:rPr>
              <a:t>ouder</a:t>
            </a:r>
            <a:endParaRPr lang="en-US" sz="4800" dirty="0">
              <a:solidFill>
                <a:srgbClr val="049999"/>
              </a:solidFill>
              <a:latin typeface="Open Sans Bold"/>
            </a:endParaRPr>
          </a:p>
        </p:txBody>
      </p:sp>
      <p:sp>
        <p:nvSpPr>
          <p:cNvPr id="9" name="TextBox 6">
            <a:extLst>
              <a:ext uri="{FF2B5EF4-FFF2-40B4-BE49-F238E27FC236}">
                <a16:creationId xmlns:a16="http://schemas.microsoft.com/office/drawing/2014/main" id="{313A98C1-4DCE-1C35-9E7B-6EC02A80220D}"/>
              </a:ext>
            </a:extLst>
          </p:cNvPr>
          <p:cNvSpPr txBox="1"/>
          <p:nvPr/>
        </p:nvSpPr>
        <p:spPr>
          <a:xfrm>
            <a:off x="3102375" y="3513536"/>
            <a:ext cx="1237556" cy="887095"/>
          </a:xfrm>
          <a:prstGeom prst="rect">
            <a:avLst/>
          </a:prstGeom>
        </p:spPr>
        <p:txBody>
          <a:bodyPr lIns="0" tIns="0" rIns="0" bIns="0" rtlCol="0" anchor="t">
            <a:spAutoFit/>
          </a:bodyPr>
          <a:lstStyle/>
          <a:p>
            <a:pPr algn="ctr">
              <a:lnSpc>
                <a:spcPts val="7279"/>
              </a:lnSpc>
            </a:pPr>
            <a:r>
              <a:rPr lang="en-US" sz="4800" dirty="0">
                <a:solidFill>
                  <a:srgbClr val="049999"/>
                </a:solidFill>
                <a:latin typeface="Open Sans Bold"/>
              </a:rPr>
              <a:t>CLB</a:t>
            </a:r>
          </a:p>
        </p:txBody>
      </p:sp>
      <p:sp>
        <p:nvSpPr>
          <p:cNvPr id="11" name="TextBox 8">
            <a:extLst>
              <a:ext uri="{FF2B5EF4-FFF2-40B4-BE49-F238E27FC236}">
                <a16:creationId xmlns:a16="http://schemas.microsoft.com/office/drawing/2014/main" id="{FF83B8E6-22E9-E7F8-78B0-C3E668197B3B}"/>
              </a:ext>
            </a:extLst>
          </p:cNvPr>
          <p:cNvSpPr txBox="1"/>
          <p:nvPr/>
        </p:nvSpPr>
        <p:spPr>
          <a:xfrm>
            <a:off x="201689" y="7197892"/>
            <a:ext cx="6288314" cy="887095"/>
          </a:xfrm>
          <a:prstGeom prst="rect">
            <a:avLst/>
          </a:prstGeom>
        </p:spPr>
        <p:txBody>
          <a:bodyPr wrap="square" lIns="0" tIns="0" rIns="0" bIns="0" rtlCol="0" anchor="t">
            <a:spAutoFit/>
          </a:bodyPr>
          <a:lstStyle/>
          <a:p>
            <a:pPr algn="ctr">
              <a:lnSpc>
                <a:spcPts val="7279"/>
              </a:lnSpc>
            </a:pPr>
            <a:r>
              <a:rPr lang="en-US" sz="4800" dirty="0" err="1">
                <a:solidFill>
                  <a:srgbClr val="049999"/>
                </a:solidFill>
                <a:latin typeface="Open Sans Bold"/>
              </a:rPr>
              <a:t>leerondersteuner</a:t>
            </a:r>
            <a:endParaRPr lang="en-US" sz="4800" dirty="0">
              <a:solidFill>
                <a:srgbClr val="049999"/>
              </a:solidFill>
              <a:latin typeface="Open Sans Bold"/>
            </a:endParaRPr>
          </a:p>
        </p:txBody>
      </p:sp>
      <p:pic>
        <p:nvPicPr>
          <p:cNvPr id="16" name="Audio 15">
            <a:extLst>
              <a:ext uri="{FF2B5EF4-FFF2-40B4-BE49-F238E27FC236}">
                <a16:creationId xmlns:a16="http://schemas.microsoft.com/office/drawing/2014/main" id="{74D72DA3-AFA4-5249-7C02-19F02B705E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4200970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7978">
        <p159:morph option="byObject"/>
      </p:transition>
    </mc:Choice>
    <mc:Fallback xmlns="">
      <p:transition spd="slow" advTm="879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9019" y="1331418"/>
            <a:ext cx="7149723" cy="4852875"/>
          </a:xfrm>
          <a:custGeom>
            <a:avLst/>
            <a:gdLst/>
            <a:ahLst/>
            <a:cxnLst/>
            <a:rect l="l" t="t" r="r" b="b"/>
            <a:pathLst>
              <a:path w="7149723" h="4852875">
                <a:moveTo>
                  <a:pt x="0" y="0"/>
                </a:moveTo>
                <a:lnTo>
                  <a:pt x="7149723" y="0"/>
                </a:lnTo>
                <a:lnTo>
                  <a:pt x="7149723" y="4852875"/>
                </a:lnTo>
                <a:lnTo>
                  <a:pt x="0" y="48528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a:p>
        </p:txBody>
      </p:sp>
      <p:sp>
        <p:nvSpPr>
          <p:cNvPr id="3" name="Freeform 3"/>
          <p:cNvSpPr/>
          <p:nvPr/>
        </p:nvSpPr>
        <p:spPr>
          <a:xfrm>
            <a:off x="9367525" y="514709"/>
            <a:ext cx="7149594" cy="9257582"/>
          </a:xfrm>
          <a:custGeom>
            <a:avLst/>
            <a:gdLst/>
            <a:ahLst/>
            <a:cxnLst/>
            <a:rect l="l" t="t" r="r" b="b"/>
            <a:pathLst>
              <a:path w="7149594" h="9257582">
                <a:moveTo>
                  <a:pt x="0" y="0"/>
                </a:moveTo>
                <a:lnTo>
                  <a:pt x="7149594" y="0"/>
                </a:lnTo>
                <a:lnTo>
                  <a:pt x="7149594" y="9257582"/>
                </a:lnTo>
                <a:lnTo>
                  <a:pt x="0" y="9257582"/>
                </a:lnTo>
                <a:lnTo>
                  <a:pt x="0" y="0"/>
                </a:lnTo>
                <a:close/>
              </a:path>
            </a:pathLst>
          </a:custGeom>
          <a:blipFill>
            <a:blip r:embed="rId7"/>
            <a:stretch>
              <a:fillRect/>
            </a:stretch>
          </a:blipFill>
        </p:spPr>
        <p:txBody>
          <a:bodyPr/>
          <a:lstStyle/>
          <a:p>
            <a:endParaRPr/>
          </a:p>
        </p:txBody>
      </p:sp>
      <p:sp>
        <p:nvSpPr>
          <p:cNvPr id="4" name="TextBox 4"/>
          <p:cNvSpPr txBox="1"/>
          <p:nvPr/>
        </p:nvSpPr>
        <p:spPr>
          <a:xfrm>
            <a:off x="467450" y="6367762"/>
            <a:ext cx="1547198" cy="396239"/>
          </a:xfrm>
          <a:prstGeom prst="rect">
            <a:avLst/>
          </a:prstGeom>
        </p:spPr>
        <p:txBody>
          <a:bodyPr lIns="0" tIns="0" rIns="0" bIns="0" rtlCol="0" anchor="t">
            <a:spAutoFit/>
          </a:bodyPr>
          <a:lstStyle/>
          <a:p>
            <a:pPr algn="ctr">
              <a:lnSpc>
                <a:spcPts val="3360"/>
              </a:lnSpc>
            </a:pPr>
            <a:r>
              <a:rPr lang="en-US" sz="2400">
                <a:solidFill>
                  <a:srgbClr val="000000"/>
                </a:solidFill>
                <a:latin typeface="Open Sans"/>
              </a:rPr>
              <a:t>Doelen</a:t>
            </a:r>
          </a:p>
        </p:txBody>
      </p:sp>
      <p:sp>
        <p:nvSpPr>
          <p:cNvPr id="5" name="TextBox 5"/>
          <p:cNvSpPr txBox="1"/>
          <p:nvPr/>
        </p:nvSpPr>
        <p:spPr>
          <a:xfrm>
            <a:off x="2014648" y="6337281"/>
            <a:ext cx="1547198" cy="815340"/>
          </a:xfrm>
          <a:prstGeom prst="rect">
            <a:avLst/>
          </a:prstGeom>
        </p:spPr>
        <p:txBody>
          <a:bodyPr lIns="0" tIns="0" rIns="0" bIns="0" rtlCol="0" anchor="t">
            <a:spAutoFit/>
          </a:bodyPr>
          <a:lstStyle/>
          <a:p>
            <a:pPr algn="ctr">
              <a:lnSpc>
                <a:spcPts val="3359"/>
              </a:lnSpc>
            </a:pPr>
            <a:r>
              <a:rPr lang="en-US" sz="2400">
                <a:solidFill>
                  <a:srgbClr val="000000"/>
                </a:solidFill>
                <a:latin typeface="Open Sans Bold"/>
              </a:rPr>
              <a:t>Overzicht &amp; inzicht</a:t>
            </a:r>
          </a:p>
        </p:txBody>
      </p:sp>
      <p:sp>
        <p:nvSpPr>
          <p:cNvPr id="6" name="TextBox 6"/>
          <p:cNvSpPr txBox="1"/>
          <p:nvPr/>
        </p:nvSpPr>
        <p:spPr>
          <a:xfrm>
            <a:off x="3561846" y="6367762"/>
            <a:ext cx="1766687" cy="2910840"/>
          </a:xfrm>
          <a:prstGeom prst="rect">
            <a:avLst/>
          </a:prstGeom>
        </p:spPr>
        <p:txBody>
          <a:bodyPr lIns="0" tIns="0" rIns="0" bIns="0" rtlCol="0" anchor="t">
            <a:spAutoFit/>
          </a:bodyPr>
          <a:lstStyle/>
          <a:p>
            <a:pPr algn="ctr">
              <a:lnSpc>
                <a:spcPts val="3359"/>
              </a:lnSpc>
            </a:pPr>
            <a:r>
              <a:rPr lang="en-US" sz="2400">
                <a:solidFill>
                  <a:srgbClr val="000000"/>
                </a:solidFill>
                <a:latin typeface="Open Sans"/>
              </a:rPr>
              <a:t>Weten we genoeg voor uitzicht?</a:t>
            </a:r>
          </a:p>
          <a:p>
            <a:pPr algn="ctr">
              <a:lnSpc>
                <a:spcPts val="3359"/>
              </a:lnSpc>
            </a:pPr>
            <a:r>
              <a:rPr lang="en-US" sz="2400">
                <a:solidFill>
                  <a:srgbClr val="000000"/>
                </a:solidFill>
                <a:latin typeface="Open Sans"/>
              </a:rPr>
              <a:t>Zo niet, verzamelen informatie</a:t>
            </a:r>
          </a:p>
        </p:txBody>
      </p:sp>
      <p:sp>
        <p:nvSpPr>
          <p:cNvPr id="7" name="TextBox 7"/>
          <p:cNvSpPr txBox="1"/>
          <p:nvPr/>
        </p:nvSpPr>
        <p:spPr>
          <a:xfrm>
            <a:off x="5328533" y="6367762"/>
            <a:ext cx="1547198" cy="1234440"/>
          </a:xfrm>
          <a:prstGeom prst="rect">
            <a:avLst/>
          </a:prstGeom>
        </p:spPr>
        <p:txBody>
          <a:bodyPr lIns="0" tIns="0" rIns="0" bIns="0" rtlCol="0" anchor="t">
            <a:spAutoFit/>
          </a:bodyPr>
          <a:lstStyle/>
          <a:p>
            <a:pPr algn="ctr">
              <a:lnSpc>
                <a:spcPts val="3359"/>
              </a:lnSpc>
            </a:pPr>
            <a:r>
              <a:rPr lang="en-US" sz="2400">
                <a:solidFill>
                  <a:srgbClr val="000000"/>
                </a:solidFill>
                <a:latin typeface="Open Sans Bold"/>
              </a:rPr>
              <a:t>Uitzicht</a:t>
            </a:r>
            <a:r>
              <a:rPr lang="en-US" sz="2400">
                <a:solidFill>
                  <a:srgbClr val="000000"/>
                </a:solidFill>
                <a:latin typeface="Open Sans"/>
              </a:rPr>
              <a:t>:</a:t>
            </a:r>
          </a:p>
          <a:p>
            <a:pPr algn="ctr">
              <a:lnSpc>
                <a:spcPts val="3359"/>
              </a:lnSpc>
            </a:pPr>
            <a:r>
              <a:rPr lang="en-US" sz="2400">
                <a:solidFill>
                  <a:srgbClr val="000000"/>
                </a:solidFill>
                <a:latin typeface="Open Sans"/>
              </a:rPr>
              <a:t>doelen en behoeften</a:t>
            </a:r>
          </a:p>
        </p:txBody>
      </p:sp>
      <p:sp>
        <p:nvSpPr>
          <p:cNvPr id="8" name="TextBox 8"/>
          <p:cNvSpPr txBox="1"/>
          <p:nvPr/>
        </p:nvSpPr>
        <p:spPr>
          <a:xfrm>
            <a:off x="6875731" y="6337281"/>
            <a:ext cx="1547198" cy="1653540"/>
          </a:xfrm>
          <a:prstGeom prst="rect">
            <a:avLst/>
          </a:prstGeom>
        </p:spPr>
        <p:txBody>
          <a:bodyPr lIns="0" tIns="0" rIns="0" bIns="0" rtlCol="0" anchor="t">
            <a:spAutoFit/>
          </a:bodyPr>
          <a:lstStyle/>
          <a:p>
            <a:pPr algn="ctr">
              <a:lnSpc>
                <a:spcPts val="3359"/>
              </a:lnSpc>
            </a:pPr>
            <a:r>
              <a:rPr lang="en-US" sz="2400">
                <a:solidFill>
                  <a:srgbClr val="000000"/>
                </a:solidFill>
                <a:latin typeface="Open Sans"/>
              </a:rPr>
              <a:t>Plannen handelen &amp; evalueren</a:t>
            </a:r>
          </a:p>
        </p:txBody>
      </p:sp>
      <p:pic>
        <p:nvPicPr>
          <p:cNvPr id="23" name="Audio 22">
            <a:extLst>
              <a:ext uri="{FF2B5EF4-FFF2-40B4-BE49-F238E27FC236}">
                <a16:creationId xmlns:a16="http://schemas.microsoft.com/office/drawing/2014/main" id="{D651BCC8-2470-662B-9E44-129973BF5D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7328">
        <p159:morph option="byObject"/>
      </p:transition>
    </mc:Choice>
    <mc:Fallback xmlns="">
      <p:transition spd="slow" advTm="673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36508" y="1000212"/>
            <a:ext cx="13814984" cy="2628900"/>
          </a:xfrm>
          <a:prstGeom prst="rect">
            <a:avLst/>
          </a:prstGeom>
        </p:spPr>
        <p:txBody>
          <a:bodyPr lIns="0" tIns="0" rIns="0" bIns="0" rtlCol="0" anchor="t">
            <a:spAutoFit/>
          </a:bodyPr>
          <a:lstStyle/>
          <a:p>
            <a:pPr algn="ctr">
              <a:lnSpc>
                <a:spcPts val="9900"/>
              </a:lnSpc>
            </a:pPr>
            <a:r>
              <a:rPr lang="en-US" sz="9000" spc="-225">
                <a:solidFill>
                  <a:srgbClr val="266660"/>
                </a:solidFill>
                <a:latin typeface="Poppins Bold"/>
              </a:rPr>
              <a:t>Doelen van de leerlingenbespreking</a:t>
            </a:r>
          </a:p>
        </p:txBody>
      </p:sp>
      <p:sp>
        <p:nvSpPr>
          <p:cNvPr id="3" name="TextBox 3"/>
          <p:cNvSpPr txBox="1"/>
          <p:nvPr/>
        </p:nvSpPr>
        <p:spPr>
          <a:xfrm>
            <a:off x="0" y="4671377"/>
            <a:ext cx="18288000" cy="5170169"/>
          </a:xfrm>
          <a:prstGeom prst="rect">
            <a:avLst/>
          </a:prstGeom>
        </p:spPr>
        <p:txBody>
          <a:bodyPr lIns="0" tIns="0" rIns="0" bIns="0" rtlCol="0" anchor="t">
            <a:spAutoFit/>
          </a:bodyPr>
          <a:lstStyle/>
          <a:p>
            <a:pPr marL="906785" lvl="1" indent="-453392">
              <a:lnSpc>
                <a:spcPts val="5880"/>
              </a:lnSpc>
              <a:buFont typeface="Arial"/>
              <a:buChar char="•"/>
            </a:pPr>
            <a:r>
              <a:rPr lang="en-US" sz="4200" dirty="0">
                <a:solidFill>
                  <a:srgbClr val="266660"/>
                </a:solidFill>
                <a:latin typeface="Open Sans Bold"/>
              </a:rPr>
              <a:t>Wat is de </a:t>
            </a:r>
            <a:r>
              <a:rPr lang="en-US" sz="4200" dirty="0" err="1">
                <a:solidFill>
                  <a:srgbClr val="266660"/>
                </a:solidFill>
                <a:latin typeface="Open Sans Bold"/>
              </a:rPr>
              <a:t>aanleiding</a:t>
            </a:r>
            <a:r>
              <a:rPr lang="en-US" sz="4200" dirty="0">
                <a:solidFill>
                  <a:srgbClr val="266660"/>
                </a:solidFill>
                <a:latin typeface="Open Sans Bold"/>
              </a:rPr>
              <a:t> </a:t>
            </a:r>
            <a:r>
              <a:rPr lang="en-US" sz="4200" dirty="0" err="1">
                <a:solidFill>
                  <a:srgbClr val="266660"/>
                </a:solidFill>
                <a:latin typeface="Open Sans Bold"/>
              </a:rPr>
              <a:t>voor</a:t>
            </a:r>
            <a:r>
              <a:rPr lang="en-US" sz="4200" dirty="0">
                <a:solidFill>
                  <a:srgbClr val="266660"/>
                </a:solidFill>
                <a:latin typeface="Open Sans Bold"/>
              </a:rPr>
              <a:t> </a:t>
            </a:r>
            <a:r>
              <a:rPr lang="en-US" sz="4200" dirty="0" err="1">
                <a:solidFill>
                  <a:srgbClr val="266660"/>
                </a:solidFill>
                <a:latin typeface="Open Sans Bold"/>
              </a:rPr>
              <a:t>deze</a:t>
            </a:r>
            <a:r>
              <a:rPr lang="en-US" sz="4200" dirty="0">
                <a:solidFill>
                  <a:srgbClr val="266660"/>
                </a:solidFill>
                <a:latin typeface="Open Sans Bold"/>
              </a:rPr>
              <a:t> </a:t>
            </a:r>
            <a:r>
              <a:rPr lang="en-US" sz="4200" dirty="0" err="1">
                <a:solidFill>
                  <a:srgbClr val="266660"/>
                </a:solidFill>
                <a:latin typeface="Open Sans Bold"/>
              </a:rPr>
              <a:t>bespreking</a:t>
            </a:r>
            <a:r>
              <a:rPr lang="en-US" sz="4200" dirty="0">
                <a:solidFill>
                  <a:srgbClr val="266660"/>
                </a:solidFill>
                <a:latin typeface="Open Sans Bold"/>
              </a:rPr>
              <a:t>?</a:t>
            </a:r>
          </a:p>
          <a:p>
            <a:pPr marL="906785" lvl="1" indent="-453392">
              <a:lnSpc>
                <a:spcPts val="5880"/>
              </a:lnSpc>
              <a:buFont typeface="Arial"/>
              <a:buChar char="•"/>
            </a:pPr>
            <a:r>
              <a:rPr lang="en-US" sz="4200" dirty="0">
                <a:solidFill>
                  <a:srgbClr val="266660"/>
                </a:solidFill>
                <a:latin typeface="Open Sans Bold"/>
              </a:rPr>
              <a:t>Wat </a:t>
            </a:r>
            <a:r>
              <a:rPr lang="en-US" sz="4200" dirty="0" err="1">
                <a:solidFill>
                  <a:srgbClr val="266660"/>
                </a:solidFill>
                <a:latin typeface="Open Sans Bold"/>
              </a:rPr>
              <a:t>gaat</a:t>
            </a:r>
            <a:r>
              <a:rPr lang="en-US" sz="4200" dirty="0">
                <a:solidFill>
                  <a:srgbClr val="266660"/>
                </a:solidFill>
                <a:latin typeface="Open Sans Bold"/>
              </a:rPr>
              <a:t> </a:t>
            </a:r>
            <a:r>
              <a:rPr lang="en-US" sz="4200" dirty="0" err="1">
                <a:solidFill>
                  <a:srgbClr val="266660"/>
                </a:solidFill>
                <a:latin typeface="Open Sans Bold"/>
              </a:rPr>
              <a:t>goed</a:t>
            </a:r>
            <a:r>
              <a:rPr lang="en-US" sz="4200" dirty="0">
                <a:solidFill>
                  <a:srgbClr val="266660"/>
                </a:solidFill>
                <a:latin typeface="Open Sans Bold"/>
              </a:rPr>
              <a:t>/minder </a:t>
            </a:r>
            <a:r>
              <a:rPr lang="en-US" sz="4200" dirty="0" err="1">
                <a:solidFill>
                  <a:srgbClr val="266660"/>
                </a:solidFill>
                <a:latin typeface="Open Sans Bold"/>
              </a:rPr>
              <a:t>goed</a:t>
            </a:r>
            <a:r>
              <a:rPr lang="en-US" sz="4200" dirty="0">
                <a:solidFill>
                  <a:srgbClr val="266660"/>
                </a:solidFill>
                <a:latin typeface="Open Sans Bold"/>
              </a:rPr>
              <a:t>?</a:t>
            </a:r>
          </a:p>
          <a:p>
            <a:pPr marL="906785" lvl="1" indent="-453392">
              <a:lnSpc>
                <a:spcPts val="5880"/>
              </a:lnSpc>
              <a:buFont typeface="Arial"/>
              <a:buChar char="•"/>
            </a:pPr>
            <a:r>
              <a:rPr lang="en-US" sz="4200" dirty="0" err="1">
                <a:solidFill>
                  <a:srgbClr val="266660"/>
                </a:solidFill>
                <a:latin typeface="Open Sans Bold"/>
              </a:rPr>
              <a:t>Welke</a:t>
            </a:r>
            <a:r>
              <a:rPr lang="en-US" sz="4200" dirty="0">
                <a:solidFill>
                  <a:srgbClr val="266660"/>
                </a:solidFill>
                <a:latin typeface="Open Sans Bold"/>
              </a:rPr>
              <a:t> </a:t>
            </a:r>
            <a:r>
              <a:rPr lang="en-US" sz="4200" dirty="0" err="1">
                <a:solidFill>
                  <a:srgbClr val="266660"/>
                </a:solidFill>
                <a:latin typeface="Open Sans Bold"/>
              </a:rPr>
              <a:t>drempels</a:t>
            </a:r>
            <a:r>
              <a:rPr lang="en-US" sz="4200" dirty="0">
                <a:solidFill>
                  <a:srgbClr val="266660"/>
                </a:solidFill>
                <a:latin typeface="Open Sans Bold"/>
              </a:rPr>
              <a:t> </a:t>
            </a:r>
            <a:r>
              <a:rPr lang="en-US" sz="4200" dirty="0" err="1">
                <a:solidFill>
                  <a:srgbClr val="266660"/>
                </a:solidFill>
                <a:latin typeface="Open Sans Bold"/>
              </a:rPr>
              <a:t>ondervindt</a:t>
            </a:r>
            <a:r>
              <a:rPr lang="en-US" sz="4200" dirty="0">
                <a:solidFill>
                  <a:srgbClr val="266660"/>
                </a:solidFill>
                <a:latin typeface="Open Sans Bold"/>
              </a:rPr>
              <a:t> de </a:t>
            </a:r>
            <a:r>
              <a:rPr lang="en-US" sz="4200" dirty="0" err="1">
                <a:solidFill>
                  <a:srgbClr val="266660"/>
                </a:solidFill>
                <a:latin typeface="Open Sans Bold"/>
              </a:rPr>
              <a:t>leerling</a:t>
            </a:r>
            <a:r>
              <a:rPr lang="en-US" sz="4200" dirty="0">
                <a:solidFill>
                  <a:srgbClr val="266660"/>
                </a:solidFill>
                <a:latin typeface="Open Sans Bold"/>
              </a:rPr>
              <a:t>(</a:t>
            </a:r>
            <a:r>
              <a:rPr lang="en-US" sz="4200" dirty="0" err="1">
                <a:solidFill>
                  <a:srgbClr val="266660"/>
                </a:solidFill>
                <a:latin typeface="Open Sans Bold"/>
              </a:rPr>
              <a:t>groep</a:t>
            </a:r>
            <a:r>
              <a:rPr lang="en-US" sz="4200" dirty="0">
                <a:solidFill>
                  <a:srgbClr val="266660"/>
                </a:solidFill>
                <a:latin typeface="Open Sans Bold"/>
              </a:rPr>
              <a:t>) in </a:t>
            </a:r>
            <a:r>
              <a:rPr lang="en-US" sz="4200" dirty="0" err="1">
                <a:solidFill>
                  <a:srgbClr val="266660"/>
                </a:solidFill>
                <a:latin typeface="Open Sans Bold"/>
              </a:rPr>
              <a:t>zijn</a:t>
            </a:r>
            <a:r>
              <a:rPr lang="en-US" sz="4200" dirty="0">
                <a:solidFill>
                  <a:srgbClr val="266660"/>
                </a:solidFill>
                <a:latin typeface="Open Sans Bold"/>
              </a:rPr>
              <a:t>/</a:t>
            </a:r>
            <a:r>
              <a:rPr lang="en-US" sz="4200" dirty="0" err="1">
                <a:solidFill>
                  <a:srgbClr val="266660"/>
                </a:solidFill>
                <a:latin typeface="Open Sans Bold"/>
              </a:rPr>
              <a:t>hun</a:t>
            </a:r>
            <a:r>
              <a:rPr lang="en-US" sz="4200" dirty="0">
                <a:solidFill>
                  <a:srgbClr val="266660"/>
                </a:solidFill>
                <a:latin typeface="Open Sans Bold"/>
              </a:rPr>
              <a:t> </a:t>
            </a:r>
            <a:r>
              <a:rPr lang="en-US" sz="4200" dirty="0" err="1">
                <a:solidFill>
                  <a:srgbClr val="266660"/>
                </a:solidFill>
                <a:latin typeface="Open Sans Bold"/>
              </a:rPr>
              <a:t>leren</a:t>
            </a:r>
            <a:r>
              <a:rPr lang="en-US" sz="4200" dirty="0">
                <a:solidFill>
                  <a:srgbClr val="266660"/>
                </a:solidFill>
                <a:latin typeface="Open Sans Bold"/>
              </a:rPr>
              <a:t>, </a:t>
            </a:r>
            <a:r>
              <a:rPr lang="en-US" sz="4200" dirty="0" err="1">
                <a:solidFill>
                  <a:srgbClr val="266660"/>
                </a:solidFill>
                <a:latin typeface="Open Sans Bold"/>
              </a:rPr>
              <a:t>ontwikkeling</a:t>
            </a:r>
            <a:r>
              <a:rPr lang="en-US" sz="4200" dirty="0">
                <a:solidFill>
                  <a:srgbClr val="266660"/>
                </a:solidFill>
                <a:latin typeface="Open Sans Bold"/>
              </a:rPr>
              <a:t>, </a:t>
            </a:r>
            <a:r>
              <a:rPr lang="en-US" sz="4200" dirty="0" err="1">
                <a:solidFill>
                  <a:srgbClr val="266660"/>
                </a:solidFill>
                <a:latin typeface="Open Sans Bold"/>
              </a:rPr>
              <a:t>welbevinden</a:t>
            </a:r>
            <a:r>
              <a:rPr lang="en-US" sz="4200" dirty="0">
                <a:solidFill>
                  <a:srgbClr val="266660"/>
                </a:solidFill>
                <a:latin typeface="Open Sans Bold"/>
              </a:rPr>
              <a:t>, </a:t>
            </a:r>
            <a:r>
              <a:rPr lang="en-US" sz="4200" dirty="0" err="1">
                <a:solidFill>
                  <a:srgbClr val="266660"/>
                </a:solidFill>
                <a:latin typeface="Open Sans Bold"/>
              </a:rPr>
              <a:t>participatie</a:t>
            </a:r>
            <a:r>
              <a:rPr lang="en-US" sz="4200" dirty="0">
                <a:solidFill>
                  <a:srgbClr val="266660"/>
                </a:solidFill>
                <a:latin typeface="Open Sans Bold"/>
              </a:rPr>
              <a:t>?</a:t>
            </a:r>
          </a:p>
          <a:p>
            <a:pPr marL="906785" lvl="1" indent="-453392">
              <a:lnSpc>
                <a:spcPts val="5880"/>
              </a:lnSpc>
              <a:buFont typeface="Arial"/>
              <a:buChar char="•"/>
            </a:pPr>
            <a:r>
              <a:rPr lang="en-US" sz="4200" dirty="0">
                <a:solidFill>
                  <a:srgbClr val="266660"/>
                </a:solidFill>
                <a:latin typeface="Open Sans Bold"/>
              </a:rPr>
              <a:t>Wat </a:t>
            </a:r>
            <a:r>
              <a:rPr lang="en-US" sz="4200" dirty="0" err="1">
                <a:solidFill>
                  <a:srgbClr val="266660"/>
                </a:solidFill>
                <a:latin typeface="Open Sans Bold"/>
              </a:rPr>
              <a:t>zijn</a:t>
            </a:r>
            <a:r>
              <a:rPr lang="en-US" sz="4200" dirty="0">
                <a:solidFill>
                  <a:srgbClr val="266660"/>
                </a:solidFill>
                <a:latin typeface="Open Sans Bold"/>
              </a:rPr>
              <a:t> de </a:t>
            </a:r>
            <a:r>
              <a:rPr lang="en-US" sz="4200" dirty="0" err="1">
                <a:solidFill>
                  <a:srgbClr val="266660"/>
                </a:solidFill>
                <a:latin typeface="Open Sans Bold"/>
              </a:rPr>
              <a:t>verwachtingen</a:t>
            </a:r>
            <a:r>
              <a:rPr lang="en-US" sz="4200" dirty="0">
                <a:solidFill>
                  <a:srgbClr val="266660"/>
                </a:solidFill>
                <a:latin typeface="Open Sans Bold"/>
              </a:rPr>
              <a:t> van de </a:t>
            </a:r>
            <a:r>
              <a:rPr lang="en-US" sz="4200" dirty="0" err="1">
                <a:solidFill>
                  <a:srgbClr val="266660"/>
                </a:solidFill>
                <a:latin typeface="Open Sans Bold"/>
              </a:rPr>
              <a:t>deelnemers</a:t>
            </a:r>
            <a:r>
              <a:rPr lang="en-US" sz="4200" dirty="0">
                <a:solidFill>
                  <a:srgbClr val="266660"/>
                </a:solidFill>
                <a:latin typeface="Open Sans Bold"/>
              </a:rPr>
              <a:t>? Wat </a:t>
            </a:r>
            <a:r>
              <a:rPr lang="en-US" sz="4200" dirty="0" err="1">
                <a:solidFill>
                  <a:srgbClr val="266660"/>
                </a:solidFill>
                <a:latin typeface="Open Sans Bold"/>
              </a:rPr>
              <a:t>wensen</a:t>
            </a:r>
            <a:r>
              <a:rPr lang="en-US" sz="4200" dirty="0">
                <a:solidFill>
                  <a:srgbClr val="266660"/>
                </a:solidFill>
                <a:latin typeface="Open Sans Bold"/>
              </a:rPr>
              <a:t> </a:t>
            </a:r>
            <a:r>
              <a:rPr lang="en-US" sz="4200" dirty="0" err="1">
                <a:solidFill>
                  <a:srgbClr val="266660"/>
                </a:solidFill>
                <a:latin typeface="Open Sans Bold"/>
              </a:rPr>
              <a:t>zij</a:t>
            </a:r>
            <a:r>
              <a:rPr lang="en-US" sz="4200" dirty="0">
                <a:solidFill>
                  <a:srgbClr val="266660"/>
                </a:solidFill>
                <a:latin typeface="Open Sans Bold"/>
              </a:rPr>
              <a:t> </a:t>
            </a:r>
            <a:r>
              <a:rPr lang="en-US" sz="4200" dirty="0" err="1">
                <a:solidFill>
                  <a:srgbClr val="266660"/>
                </a:solidFill>
                <a:latin typeface="Open Sans Bold"/>
              </a:rPr>
              <a:t>te</a:t>
            </a:r>
            <a:r>
              <a:rPr lang="en-US" sz="4200" dirty="0">
                <a:solidFill>
                  <a:srgbClr val="266660"/>
                </a:solidFill>
                <a:latin typeface="Open Sans Bold"/>
              </a:rPr>
              <a:t> </a:t>
            </a:r>
            <a:r>
              <a:rPr lang="en-US" sz="4200" dirty="0" err="1">
                <a:solidFill>
                  <a:srgbClr val="266660"/>
                </a:solidFill>
                <a:latin typeface="Open Sans Bold"/>
              </a:rPr>
              <a:t>bereiken</a:t>
            </a:r>
            <a:r>
              <a:rPr lang="en-US" sz="4200" dirty="0">
                <a:solidFill>
                  <a:srgbClr val="266660"/>
                </a:solidFill>
                <a:latin typeface="Open Sans Bold"/>
              </a:rPr>
              <a:t>?</a:t>
            </a:r>
          </a:p>
          <a:p>
            <a:pPr marL="906785" lvl="1" indent="-453392">
              <a:lnSpc>
                <a:spcPts val="5880"/>
              </a:lnSpc>
              <a:buFont typeface="Arial"/>
              <a:buChar char="•"/>
            </a:pPr>
            <a:r>
              <a:rPr lang="en-US" sz="4200" dirty="0" err="1">
                <a:solidFill>
                  <a:srgbClr val="266660"/>
                </a:solidFill>
                <a:latin typeface="Open Sans Bold"/>
              </a:rPr>
              <a:t>Zijn</a:t>
            </a:r>
            <a:r>
              <a:rPr lang="en-US" sz="4200" dirty="0">
                <a:solidFill>
                  <a:srgbClr val="266660"/>
                </a:solidFill>
                <a:latin typeface="Open Sans Bold"/>
              </a:rPr>
              <a:t> de </a:t>
            </a:r>
            <a:r>
              <a:rPr lang="en-US" sz="4200" dirty="0" err="1">
                <a:solidFill>
                  <a:srgbClr val="266660"/>
                </a:solidFill>
                <a:latin typeface="Open Sans Bold"/>
              </a:rPr>
              <a:t>deelnemers</a:t>
            </a:r>
            <a:r>
              <a:rPr lang="en-US" sz="4200" dirty="0">
                <a:solidFill>
                  <a:srgbClr val="266660"/>
                </a:solidFill>
                <a:latin typeface="Open Sans Bold"/>
              </a:rPr>
              <a:t> op </a:t>
            </a:r>
            <a:r>
              <a:rPr lang="en-US" sz="4200" dirty="0" err="1">
                <a:solidFill>
                  <a:srgbClr val="266660"/>
                </a:solidFill>
                <a:latin typeface="Open Sans Bold"/>
              </a:rPr>
              <a:t>zoek</a:t>
            </a:r>
            <a:r>
              <a:rPr lang="en-US" sz="4200" dirty="0">
                <a:solidFill>
                  <a:srgbClr val="266660"/>
                </a:solidFill>
                <a:latin typeface="Open Sans Bold"/>
              </a:rPr>
              <a:t> </a:t>
            </a:r>
            <a:r>
              <a:rPr lang="en-US" sz="4200" dirty="0" err="1">
                <a:solidFill>
                  <a:srgbClr val="266660"/>
                </a:solidFill>
                <a:latin typeface="Open Sans Bold"/>
              </a:rPr>
              <a:t>naar</a:t>
            </a:r>
            <a:r>
              <a:rPr lang="en-US" sz="4200" dirty="0">
                <a:solidFill>
                  <a:srgbClr val="266660"/>
                </a:solidFill>
                <a:latin typeface="Open Sans Bold"/>
              </a:rPr>
              <a:t> </a:t>
            </a:r>
            <a:r>
              <a:rPr lang="en-US" sz="4200" dirty="0" err="1">
                <a:solidFill>
                  <a:srgbClr val="266660"/>
                </a:solidFill>
                <a:latin typeface="Open Sans Bold"/>
              </a:rPr>
              <a:t>overzicht</a:t>
            </a:r>
            <a:r>
              <a:rPr lang="en-US" sz="4200" dirty="0">
                <a:solidFill>
                  <a:srgbClr val="266660"/>
                </a:solidFill>
                <a:latin typeface="Open Sans Bold"/>
              </a:rPr>
              <a:t>, </a:t>
            </a:r>
            <a:r>
              <a:rPr lang="en-US" sz="4200" dirty="0" err="1">
                <a:solidFill>
                  <a:srgbClr val="266660"/>
                </a:solidFill>
                <a:latin typeface="Open Sans Bold"/>
              </a:rPr>
              <a:t>inzicht</a:t>
            </a:r>
            <a:r>
              <a:rPr lang="en-US" sz="4200" dirty="0">
                <a:solidFill>
                  <a:srgbClr val="266660"/>
                </a:solidFill>
                <a:latin typeface="Open Sans Bold"/>
              </a:rPr>
              <a:t> of </a:t>
            </a:r>
            <a:r>
              <a:rPr lang="en-US" sz="4200" dirty="0" err="1">
                <a:solidFill>
                  <a:srgbClr val="266660"/>
                </a:solidFill>
                <a:latin typeface="Open Sans Bold"/>
              </a:rPr>
              <a:t>uitzicht</a:t>
            </a:r>
            <a:r>
              <a:rPr lang="en-US" sz="4200" dirty="0">
                <a:solidFill>
                  <a:srgbClr val="266660"/>
                </a:solidFill>
                <a:latin typeface="Open Sans Bold"/>
              </a:rPr>
              <a:t>?</a:t>
            </a:r>
          </a:p>
        </p:txBody>
      </p:sp>
      <p:pic>
        <p:nvPicPr>
          <p:cNvPr id="13" name="Audio 12">
            <a:extLst>
              <a:ext uri="{FF2B5EF4-FFF2-40B4-BE49-F238E27FC236}">
                <a16:creationId xmlns:a16="http://schemas.microsoft.com/office/drawing/2014/main" id="{EFB9FEFA-16AD-A3C3-A552-E2C45A8B93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5600">
        <p159:morph option="byObject"/>
      </p:transition>
    </mc:Choice>
    <mc:Fallback xmlns="">
      <p:transition spd="slow" advTm="45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17635" y="-820269"/>
            <a:ext cx="14335134" cy="1331372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0EAF1"/>
            </a:solidFill>
          </p:spPr>
          <p:txBody>
            <a:bodyPr/>
            <a:lstStyle/>
            <a:p>
              <a:endParaRPr/>
            </a:p>
          </p:txBody>
        </p:sp>
      </p:grpSp>
      <p:sp>
        <p:nvSpPr>
          <p:cNvPr id="4" name="Freeform 4"/>
          <p:cNvSpPr/>
          <p:nvPr/>
        </p:nvSpPr>
        <p:spPr>
          <a:xfrm>
            <a:off x="291038" y="1565310"/>
            <a:ext cx="12454905" cy="7156381"/>
          </a:xfrm>
          <a:custGeom>
            <a:avLst/>
            <a:gdLst/>
            <a:ahLst/>
            <a:cxnLst/>
            <a:rect l="l" t="t" r="r" b="b"/>
            <a:pathLst>
              <a:path w="12454905" h="7156381">
                <a:moveTo>
                  <a:pt x="0" y="0"/>
                </a:moveTo>
                <a:lnTo>
                  <a:pt x="12454905" y="0"/>
                </a:lnTo>
                <a:lnTo>
                  <a:pt x="12454905" y="7156380"/>
                </a:lnTo>
                <a:lnTo>
                  <a:pt x="0" y="7156380"/>
                </a:lnTo>
                <a:lnTo>
                  <a:pt x="0" y="0"/>
                </a:lnTo>
                <a:close/>
              </a:path>
            </a:pathLst>
          </a:custGeom>
          <a:blipFill>
            <a:blip r:embed="rId5"/>
            <a:stretch>
              <a:fillRect/>
            </a:stretch>
          </a:blipFill>
        </p:spPr>
        <p:txBody>
          <a:bodyPr/>
          <a:lstStyle/>
          <a:p>
            <a:endParaRPr/>
          </a:p>
        </p:txBody>
      </p:sp>
      <p:grpSp>
        <p:nvGrpSpPr>
          <p:cNvPr id="5" name="Group 5"/>
          <p:cNvGrpSpPr/>
          <p:nvPr/>
        </p:nvGrpSpPr>
        <p:grpSpPr>
          <a:xfrm>
            <a:off x="12745943" y="1510665"/>
            <a:ext cx="5213748" cy="7339227"/>
            <a:chOff x="0" y="0"/>
            <a:chExt cx="6951664" cy="9785636"/>
          </a:xfrm>
        </p:grpSpPr>
        <p:sp>
          <p:nvSpPr>
            <p:cNvPr id="6" name="TextBox 6"/>
            <p:cNvSpPr txBox="1"/>
            <p:nvPr/>
          </p:nvSpPr>
          <p:spPr>
            <a:xfrm>
              <a:off x="0" y="-57172"/>
              <a:ext cx="6951664" cy="3498850"/>
            </a:xfrm>
            <a:prstGeom prst="rect">
              <a:avLst/>
            </a:prstGeom>
          </p:spPr>
          <p:txBody>
            <a:bodyPr lIns="0" tIns="0" rIns="0" bIns="0" rtlCol="0" anchor="t">
              <a:spAutoFit/>
            </a:bodyPr>
            <a:lstStyle/>
            <a:p>
              <a:pPr algn="r">
                <a:lnSpc>
                  <a:spcPts val="7439"/>
                </a:lnSpc>
              </a:pPr>
              <a:r>
                <a:rPr lang="en-US" sz="6199" spc="-123">
                  <a:solidFill>
                    <a:srgbClr val="026666"/>
                  </a:solidFill>
                  <a:latin typeface="Poppins Bold"/>
                </a:rPr>
                <a:t>Overzicht</a:t>
              </a:r>
            </a:p>
            <a:p>
              <a:pPr algn="r">
                <a:lnSpc>
                  <a:spcPts val="7439"/>
                </a:lnSpc>
              </a:pPr>
              <a:r>
                <a:rPr lang="en-US" sz="6199" spc="-123">
                  <a:solidFill>
                    <a:srgbClr val="026666"/>
                  </a:solidFill>
                  <a:latin typeface="Poppins Bold"/>
                </a:rPr>
                <a:t>Inzicht</a:t>
              </a:r>
            </a:p>
            <a:p>
              <a:pPr marL="0" lvl="0" indent="0" algn="r">
                <a:lnSpc>
                  <a:spcPts val="5520"/>
                </a:lnSpc>
              </a:pPr>
              <a:r>
                <a:rPr lang="en-US" sz="4600" spc="-92">
                  <a:solidFill>
                    <a:srgbClr val="026666"/>
                  </a:solidFill>
                  <a:latin typeface="Poppins Bold"/>
                </a:rPr>
                <a:t>(Prodia-model)</a:t>
              </a:r>
            </a:p>
          </p:txBody>
        </p:sp>
        <p:sp>
          <p:nvSpPr>
            <p:cNvPr id="7" name="TextBox 7"/>
            <p:cNvSpPr txBox="1"/>
            <p:nvPr/>
          </p:nvSpPr>
          <p:spPr>
            <a:xfrm>
              <a:off x="0" y="4192732"/>
              <a:ext cx="6951664" cy="5562601"/>
            </a:xfrm>
            <a:prstGeom prst="rect">
              <a:avLst/>
            </a:prstGeom>
          </p:spPr>
          <p:txBody>
            <a:bodyPr lIns="0" tIns="0" rIns="0" bIns="0" rtlCol="0" anchor="t">
              <a:spAutoFit/>
            </a:bodyPr>
            <a:lstStyle/>
            <a:p>
              <a:pPr marL="647695" lvl="1" indent="-323848">
                <a:lnSpc>
                  <a:spcPts val="4199"/>
                </a:lnSpc>
                <a:buFont typeface="Arial"/>
                <a:buChar char="•"/>
              </a:pPr>
              <a:r>
                <a:rPr lang="en-US" sz="2999">
                  <a:solidFill>
                    <a:srgbClr val="026666"/>
                  </a:solidFill>
                  <a:latin typeface="Poppins"/>
                </a:rPr>
                <a:t>Model ontwikkeld voor diagnostiek maar inspirerend voor verhoogde zorg</a:t>
              </a:r>
            </a:p>
            <a:p>
              <a:pPr marL="647695" lvl="1" indent="-323848">
                <a:lnSpc>
                  <a:spcPts val="4199"/>
                </a:lnSpc>
                <a:buFont typeface="Arial"/>
                <a:buChar char="•"/>
              </a:pPr>
              <a:r>
                <a:rPr lang="en-US" sz="2999">
                  <a:solidFill>
                    <a:srgbClr val="026666"/>
                  </a:solidFill>
                  <a:latin typeface="Poppins"/>
                </a:rPr>
                <a:t>Wisselwerking &amp; afstemming tussen bouwstenen (bio-psycho-sociaal)</a:t>
              </a:r>
            </a:p>
          </p:txBody>
        </p:sp>
      </p:grpSp>
      <p:pic>
        <p:nvPicPr>
          <p:cNvPr id="12" name="Audio 11">
            <a:extLst>
              <a:ext uri="{FF2B5EF4-FFF2-40B4-BE49-F238E27FC236}">
                <a16:creationId xmlns:a16="http://schemas.microsoft.com/office/drawing/2014/main" id="{C3A25DBF-715C-A916-7D0E-FC53817867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9381">
        <p159:morph option="byObject"/>
      </p:transition>
    </mc:Choice>
    <mc:Fallback xmlns="">
      <p:transition spd="slow" advTm="593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04577" y="62194"/>
            <a:ext cx="15678845" cy="3672830"/>
          </a:xfrm>
          <a:prstGeom prst="rect">
            <a:avLst/>
          </a:prstGeom>
        </p:spPr>
        <p:txBody>
          <a:bodyPr lIns="0" tIns="0" rIns="0" bIns="0" rtlCol="0" anchor="t">
            <a:spAutoFit/>
          </a:bodyPr>
          <a:lstStyle/>
          <a:p>
            <a:pPr algn="ctr">
              <a:lnSpc>
                <a:spcPts val="9660"/>
              </a:lnSpc>
            </a:pPr>
            <a:r>
              <a:rPr lang="en-US" sz="6000" dirty="0" err="1">
                <a:solidFill>
                  <a:srgbClr val="026666"/>
                </a:solidFill>
                <a:latin typeface="Poppins Bold"/>
              </a:rPr>
              <a:t>Weten</a:t>
            </a:r>
            <a:r>
              <a:rPr lang="en-US" sz="6000" dirty="0">
                <a:solidFill>
                  <a:srgbClr val="026666"/>
                </a:solidFill>
                <a:latin typeface="Poppins Bold"/>
              </a:rPr>
              <a:t> we </a:t>
            </a:r>
            <a:r>
              <a:rPr lang="en-US" sz="6000" dirty="0" err="1">
                <a:solidFill>
                  <a:srgbClr val="026666"/>
                </a:solidFill>
                <a:latin typeface="Poppins Bold"/>
              </a:rPr>
              <a:t>genoeg</a:t>
            </a:r>
            <a:r>
              <a:rPr lang="en-US" sz="6000" dirty="0">
                <a:solidFill>
                  <a:srgbClr val="026666"/>
                </a:solidFill>
                <a:latin typeface="Poppins Bold"/>
              </a:rPr>
              <a:t> om </a:t>
            </a:r>
            <a:r>
              <a:rPr lang="en-US" sz="6000" dirty="0" err="1">
                <a:solidFill>
                  <a:srgbClr val="026666"/>
                </a:solidFill>
                <a:latin typeface="Poppins Bold"/>
              </a:rPr>
              <a:t>naar</a:t>
            </a:r>
            <a:r>
              <a:rPr lang="en-US" sz="6000" dirty="0">
                <a:solidFill>
                  <a:srgbClr val="026666"/>
                </a:solidFill>
                <a:latin typeface="Poppins Bold"/>
              </a:rPr>
              <a:t> </a:t>
            </a:r>
          </a:p>
          <a:p>
            <a:pPr algn="ctr">
              <a:lnSpc>
                <a:spcPts val="9660"/>
              </a:lnSpc>
            </a:pPr>
            <a:r>
              <a:rPr lang="en-US" sz="6000" dirty="0" err="1">
                <a:solidFill>
                  <a:srgbClr val="026666"/>
                </a:solidFill>
                <a:latin typeface="Poppins Bold"/>
              </a:rPr>
              <a:t>uitzicht</a:t>
            </a:r>
            <a:r>
              <a:rPr lang="en-US" sz="6000" dirty="0">
                <a:solidFill>
                  <a:srgbClr val="026666"/>
                </a:solidFill>
                <a:latin typeface="Poppins Bold"/>
              </a:rPr>
              <a:t> </a:t>
            </a:r>
            <a:r>
              <a:rPr lang="en-US" sz="6000" dirty="0" err="1">
                <a:solidFill>
                  <a:srgbClr val="026666"/>
                </a:solidFill>
                <a:latin typeface="Poppins Bold"/>
              </a:rPr>
              <a:t>te</a:t>
            </a:r>
            <a:r>
              <a:rPr lang="en-US" sz="6000" dirty="0">
                <a:solidFill>
                  <a:srgbClr val="026666"/>
                </a:solidFill>
                <a:latin typeface="Poppins Bold"/>
              </a:rPr>
              <a:t> </a:t>
            </a:r>
            <a:r>
              <a:rPr lang="en-US" sz="6000" dirty="0" err="1">
                <a:solidFill>
                  <a:srgbClr val="026666"/>
                </a:solidFill>
                <a:latin typeface="Poppins Bold"/>
              </a:rPr>
              <a:t>gaan</a:t>
            </a:r>
            <a:r>
              <a:rPr lang="en-US" sz="6000" dirty="0">
                <a:solidFill>
                  <a:srgbClr val="026666"/>
                </a:solidFill>
                <a:latin typeface="Poppins Bold"/>
              </a:rPr>
              <a:t>? </a:t>
            </a:r>
          </a:p>
          <a:p>
            <a:pPr algn="ctr">
              <a:lnSpc>
                <a:spcPts val="9660"/>
              </a:lnSpc>
            </a:pPr>
            <a:r>
              <a:rPr lang="en-US" sz="6000" dirty="0">
                <a:solidFill>
                  <a:srgbClr val="049999"/>
                </a:solidFill>
                <a:latin typeface="Poppins Bold"/>
              </a:rPr>
              <a:t>Zo </a:t>
            </a:r>
            <a:r>
              <a:rPr lang="en-US" sz="6000" dirty="0" err="1">
                <a:solidFill>
                  <a:srgbClr val="049999"/>
                </a:solidFill>
                <a:latin typeface="Poppins Bold"/>
              </a:rPr>
              <a:t>niet</a:t>
            </a:r>
            <a:r>
              <a:rPr lang="en-US" sz="6000" dirty="0">
                <a:solidFill>
                  <a:srgbClr val="049999"/>
                </a:solidFill>
                <a:latin typeface="Poppins Bold"/>
              </a:rPr>
              <a:t>, </a:t>
            </a:r>
            <a:r>
              <a:rPr lang="en-US" sz="6000" dirty="0" err="1">
                <a:solidFill>
                  <a:srgbClr val="049999"/>
                </a:solidFill>
                <a:latin typeface="Poppins Bold"/>
              </a:rPr>
              <a:t>verzamelen</a:t>
            </a:r>
            <a:r>
              <a:rPr lang="en-US" sz="6000" dirty="0">
                <a:solidFill>
                  <a:srgbClr val="049999"/>
                </a:solidFill>
                <a:latin typeface="Poppins Bold"/>
              </a:rPr>
              <a:t> van </a:t>
            </a:r>
            <a:r>
              <a:rPr lang="en-US" sz="6000" dirty="0" err="1">
                <a:solidFill>
                  <a:srgbClr val="049999"/>
                </a:solidFill>
                <a:latin typeface="Poppins Bold"/>
              </a:rPr>
              <a:t>informatie</a:t>
            </a:r>
            <a:endParaRPr lang="en-US" sz="6000" dirty="0">
              <a:solidFill>
                <a:srgbClr val="049999"/>
              </a:solidFill>
              <a:latin typeface="Poppins Bold"/>
            </a:endParaRPr>
          </a:p>
        </p:txBody>
      </p:sp>
      <p:sp>
        <p:nvSpPr>
          <p:cNvPr id="3" name="Freeform 3"/>
          <p:cNvSpPr/>
          <p:nvPr/>
        </p:nvSpPr>
        <p:spPr>
          <a:xfrm>
            <a:off x="1028700" y="4834887"/>
            <a:ext cx="2356248" cy="2151337"/>
          </a:xfrm>
          <a:custGeom>
            <a:avLst/>
            <a:gdLst/>
            <a:ahLst/>
            <a:cxnLst/>
            <a:rect l="l" t="t" r="r" b="b"/>
            <a:pathLst>
              <a:path w="3014513" h="2728134">
                <a:moveTo>
                  <a:pt x="0" y="0"/>
                </a:moveTo>
                <a:lnTo>
                  <a:pt x="3014513" y="0"/>
                </a:lnTo>
                <a:lnTo>
                  <a:pt x="3014513" y="2728134"/>
                </a:lnTo>
                <a:lnTo>
                  <a:pt x="0" y="27281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a:p>
        </p:txBody>
      </p:sp>
      <p:sp>
        <p:nvSpPr>
          <p:cNvPr id="4" name="Freeform 4"/>
          <p:cNvSpPr/>
          <p:nvPr/>
        </p:nvSpPr>
        <p:spPr>
          <a:xfrm>
            <a:off x="13792175" y="4501097"/>
            <a:ext cx="2499314" cy="2485127"/>
          </a:xfrm>
          <a:custGeom>
            <a:avLst/>
            <a:gdLst/>
            <a:ahLst/>
            <a:cxnLst/>
            <a:rect l="l" t="t" r="r" b="b"/>
            <a:pathLst>
              <a:path w="2680308" h="2973989">
                <a:moveTo>
                  <a:pt x="0" y="0"/>
                </a:moveTo>
                <a:lnTo>
                  <a:pt x="2680308" y="0"/>
                </a:lnTo>
                <a:lnTo>
                  <a:pt x="2680308" y="2973989"/>
                </a:lnTo>
                <a:lnTo>
                  <a:pt x="0" y="29739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a:p>
        </p:txBody>
      </p:sp>
      <p:sp>
        <p:nvSpPr>
          <p:cNvPr id="5" name="Freeform 5"/>
          <p:cNvSpPr/>
          <p:nvPr/>
        </p:nvSpPr>
        <p:spPr>
          <a:xfrm>
            <a:off x="5359800" y="4921510"/>
            <a:ext cx="2126155" cy="2151337"/>
          </a:xfrm>
          <a:custGeom>
            <a:avLst/>
            <a:gdLst/>
            <a:ahLst/>
            <a:cxnLst/>
            <a:rect l="l" t="t" r="r" b="b"/>
            <a:pathLst>
              <a:path w="2608832" h="2546872">
                <a:moveTo>
                  <a:pt x="0" y="0"/>
                </a:moveTo>
                <a:lnTo>
                  <a:pt x="2608833" y="0"/>
                </a:lnTo>
                <a:lnTo>
                  <a:pt x="2608833" y="2546872"/>
                </a:lnTo>
                <a:lnTo>
                  <a:pt x="0" y="25468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a:p>
        </p:txBody>
      </p:sp>
      <p:sp>
        <p:nvSpPr>
          <p:cNvPr id="6" name="Freeform 6"/>
          <p:cNvSpPr/>
          <p:nvPr/>
        </p:nvSpPr>
        <p:spPr>
          <a:xfrm>
            <a:off x="8854487" y="4501097"/>
            <a:ext cx="2499314" cy="2362200"/>
          </a:xfrm>
          <a:custGeom>
            <a:avLst/>
            <a:gdLst/>
            <a:ahLst/>
            <a:cxnLst/>
            <a:rect l="l" t="t" r="r" b="b"/>
            <a:pathLst>
              <a:path w="2962837" h="2973989">
                <a:moveTo>
                  <a:pt x="0" y="0"/>
                </a:moveTo>
                <a:lnTo>
                  <a:pt x="2962837" y="0"/>
                </a:lnTo>
                <a:lnTo>
                  <a:pt x="2962837" y="2973989"/>
                </a:lnTo>
                <a:lnTo>
                  <a:pt x="0" y="29739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a:p>
        </p:txBody>
      </p:sp>
      <p:sp>
        <p:nvSpPr>
          <p:cNvPr id="7" name="TextBox 7"/>
          <p:cNvSpPr txBox="1"/>
          <p:nvPr/>
        </p:nvSpPr>
        <p:spPr>
          <a:xfrm>
            <a:off x="-228601" y="7089096"/>
            <a:ext cx="5105723" cy="2362200"/>
          </a:xfrm>
          <a:prstGeom prst="rect">
            <a:avLst/>
          </a:prstGeom>
        </p:spPr>
        <p:txBody>
          <a:bodyPr wrap="square" lIns="0" tIns="0" rIns="0" bIns="0" rtlCol="0" anchor="t">
            <a:spAutoFit/>
          </a:bodyPr>
          <a:lstStyle/>
          <a:p>
            <a:pPr algn="ctr">
              <a:lnSpc>
                <a:spcPts val="6299"/>
              </a:lnSpc>
            </a:pPr>
            <a:r>
              <a:rPr lang="en-US" sz="4000" dirty="0" err="1">
                <a:solidFill>
                  <a:srgbClr val="026666"/>
                </a:solidFill>
                <a:latin typeface="Open Sans Bold"/>
              </a:rPr>
              <a:t>Gesprek</a:t>
            </a:r>
            <a:r>
              <a:rPr lang="en-US" sz="4000" dirty="0">
                <a:solidFill>
                  <a:srgbClr val="026666"/>
                </a:solidFill>
                <a:latin typeface="Open Sans Bold"/>
              </a:rPr>
              <a:t> met</a:t>
            </a:r>
          </a:p>
          <a:p>
            <a:pPr algn="ctr">
              <a:lnSpc>
                <a:spcPts val="6299"/>
              </a:lnSpc>
            </a:pPr>
            <a:r>
              <a:rPr lang="en-US" sz="4000" dirty="0" err="1">
                <a:solidFill>
                  <a:srgbClr val="026666"/>
                </a:solidFill>
                <a:latin typeface="Open Sans Bold"/>
              </a:rPr>
              <a:t>leerling</a:t>
            </a:r>
            <a:r>
              <a:rPr lang="en-US" sz="4000" dirty="0">
                <a:solidFill>
                  <a:srgbClr val="026666"/>
                </a:solidFill>
                <a:latin typeface="Open Sans Bold"/>
              </a:rPr>
              <a:t>, </a:t>
            </a:r>
            <a:r>
              <a:rPr lang="en-US" sz="4000" dirty="0" err="1">
                <a:solidFill>
                  <a:srgbClr val="026666"/>
                </a:solidFill>
                <a:latin typeface="Open Sans Bold"/>
              </a:rPr>
              <a:t>ouders</a:t>
            </a:r>
            <a:endParaRPr lang="en-US" sz="4000" dirty="0">
              <a:solidFill>
                <a:srgbClr val="026666"/>
              </a:solidFill>
              <a:latin typeface="Open Sans Bold"/>
            </a:endParaRPr>
          </a:p>
          <a:p>
            <a:pPr algn="ctr">
              <a:lnSpc>
                <a:spcPts val="6299"/>
              </a:lnSpc>
            </a:pPr>
            <a:r>
              <a:rPr lang="en-US" sz="4000" dirty="0" err="1">
                <a:solidFill>
                  <a:srgbClr val="026666"/>
                </a:solidFill>
                <a:latin typeface="Open Sans Bold"/>
              </a:rPr>
              <a:t>leerkracht</a:t>
            </a:r>
            <a:endParaRPr lang="en-US" sz="4000" dirty="0">
              <a:solidFill>
                <a:srgbClr val="026666"/>
              </a:solidFill>
              <a:latin typeface="Open Sans Bold"/>
            </a:endParaRPr>
          </a:p>
        </p:txBody>
      </p:sp>
      <p:sp>
        <p:nvSpPr>
          <p:cNvPr id="8" name="TextBox 8"/>
          <p:cNvSpPr txBox="1"/>
          <p:nvPr/>
        </p:nvSpPr>
        <p:spPr>
          <a:xfrm>
            <a:off x="3523034" y="7546296"/>
            <a:ext cx="5331452" cy="762000"/>
          </a:xfrm>
          <a:prstGeom prst="rect">
            <a:avLst/>
          </a:prstGeom>
        </p:spPr>
        <p:txBody>
          <a:bodyPr lIns="0" tIns="0" rIns="0" bIns="0" rtlCol="0" anchor="t">
            <a:spAutoFit/>
          </a:bodyPr>
          <a:lstStyle/>
          <a:p>
            <a:pPr algn="ctr">
              <a:lnSpc>
                <a:spcPts val="6299"/>
              </a:lnSpc>
            </a:pPr>
            <a:r>
              <a:rPr lang="en-US" sz="4000" dirty="0" err="1">
                <a:solidFill>
                  <a:srgbClr val="026666"/>
                </a:solidFill>
                <a:latin typeface="Open Sans Bold"/>
              </a:rPr>
              <a:t>Observatie</a:t>
            </a:r>
            <a:endParaRPr lang="en-US" sz="4000" dirty="0">
              <a:solidFill>
                <a:srgbClr val="026666"/>
              </a:solidFill>
              <a:latin typeface="Open Sans Bold"/>
            </a:endParaRPr>
          </a:p>
        </p:txBody>
      </p:sp>
      <p:sp>
        <p:nvSpPr>
          <p:cNvPr id="9" name="TextBox 9"/>
          <p:cNvSpPr txBox="1"/>
          <p:nvPr/>
        </p:nvSpPr>
        <p:spPr>
          <a:xfrm>
            <a:off x="7827321" y="7150260"/>
            <a:ext cx="4553645" cy="2354171"/>
          </a:xfrm>
          <a:prstGeom prst="rect">
            <a:avLst/>
          </a:prstGeom>
        </p:spPr>
        <p:txBody>
          <a:bodyPr wrap="square" lIns="0" tIns="0" rIns="0" bIns="0" rtlCol="0" anchor="t">
            <a:spAutoFit/>
          </a:bodyPr>
          <a:lstStyle/>
          <a:p>
            <a:pPr algn="ctr">
              <a:lnSpc>
                <a:spcPts val="6299"/>
              </a:lnSpc>
            </a:pPr>
            <a:r>
              <a:rPr lang="en-US" sz="4000" dirty="0" err="1">
                <a:solidFill>
                  <a:srgbClr val="026666"/>
                </a:solidFill>
                <a:latin typeface="Open Sans Bold"/>
              </a:rPr>
              <a:t>Aanpak</a:t>
            </a:r>
            <a:r>
              <a:rPr lang="en-US" sz="4000" dirty="0">
                <a:solidFill>
                  <a:srgbClr val="026666"/>
                </a:solidFill>
                <a:latin typeface="Open Sans Bold"/>
              </a:rPr>
              <a:t> </a:t>
            </a:r>
            <a:r>
              <a:rPr lang="en-US" sz="4000" dirty="0" err="1">
                <a:solidFill>
                  <a:srgbClr val="026666"/>
                </a:solidFill>
                <a:latin typeface="Open Sans Bold"/>
              </a:rPr>
              <a:t>uitproberen</a:t>
            </a:r>
            <a:r>
              <a:rPr lang="en-US" sz="4000" dirty="0">
                <a:solidFill>
                  <a:srgbClr val="026666"/>
                </a:solidFill>
                <a:latin typeface="Open Sans Bold"/>
              </a:rPr>
              <a:t> </a:t>
            </a:r>
            <a:r>
              <a:rPr lang="en-US" sz="4000" dirty="0" err="1">
                <a:solidFill>
                  <a:srgbClr val="026666"/>
                </a:solidFill>
                <a:latin typeface="Open Sans Bold"/>
              </a:rPr>
              <a:t>en</a:t>
            </a:r>
            <a:r>
              <a:rPr lang="en-US" sz="4000" dirty="0">
                <a:solidFill>
                  <a:srgbClr val="026666"/>
                </a:solidFill>
                <a:latin typeface="Open Sans Bold"/>
              </a:rPr>
              <a:t> effect </a:t>
            </a:r>
            <a:r>
              <a:rPr lang="en-US" sz="4000" dirty="0" err="1">
                <a:solidFill>
                  <a:srgbClr val="026666"/>
                </a:solidFill>
                <a:latin typeface="Open Sans Bold"/>
              </a:rPr>
              <a:t>nagaan</a:t>
            </a:r>
            <a:endParaRPr lang="en-US" sz="4000" dirty="0">
              <a:solidFill>
                <a:srgbClr val="026666"/>
              </a:solidFill>
              <a:latin typeface="Open Sans Bold"/>
            </a:endParaRPr>
          </a:p>
        </p:txBody>
      </p:sp>
      <p:sp>
        <p:nvSpPr>
          <p:cNvPr id="10" name="TextBox 10"/>
          <p:cNvSpPr txBox="1"/>
          <p:nvPr/>
        </p:nvSpPr>
        <p:spPr>
          <a:xfrm>
            <a:off x="12817407" y="7546296"/>
            <a:ext cx="4980648" cy="1562100"/>
          </a:xfrm>
          <a:prstGeom prst="rect">
            <a:avLst/>
          </a:prstGeom>
        </p:spPr>
        <p:txBody>
          <a:bodyPr lIns="0" tIns="0" rIns="0" bIns="0" rtlCol="0" anchor="t">
            <a:spAutoFit/>
          </a:bodyPr>
          <a:lstStyle/>
          <a:p>
            <a:pPr algn="ctr">
              <a:lnSpc>
                <a:spcPts val="6299"/>
              </a:lnSpc>
            </a:pPr>
            <a:r>
              <a:rPr lang="en-US" sz="4000" dirty="0" err="1">
                <a:solidFill>
                  <a:srgbClr val="026666"/>
                </a:solidFill>
                <a:latin typeface="Open Sans Bold"/>
              </a:rPr>
              <a:t>Analyse</a:t>
            </a:r>
            <a:r>
              <a:rPr lang="en-US" sz="4000" dirty="0">
                <a:solidFill>
                  <a:srgbClr val="026666"/>
                </a:solidFill>
                <a:latin typeface="Open Sans Bold"/>
              </a:rPr>
              <a:t> van het </a:t>
            </a:r>
            <a:r>
              <a:rPr lang="en-US" sz="4000" dirty="0" err="1">
                <a:solidFill>
                  <a:srgbClr val="026666"/>
                </a:solidFill>
                <a:latin typeface="Open Sans Bold"/>
              </a:rPr>
              <a:t>leerlingendossier</a:t>
            </a:r>
            <a:endParaRPr lang="en-US" sz="4000" dirty="0">
              <a:solidFill>
                <a:srgbClr val="026666"/>
              </a:solidFill>
              <a:latin typeface="Open Sans Bold"/>
            </a:endParaRPr>
          </a:p>
        </p:txBody>
      </p:sp>
      <p:pic>
        <p:nvPicPr>
          <p:cNvPr id="21" name="Audio 20">
            <a:extLst>
              <a:ext uri="{FF2B5EF4-FFF2-40B4-BE49-F238E27FC236}">
                <a16:creationId xmlns:a16="http://schemas.microsoft.com/office/drawing/2014/main" id="{D504F5EC-6DB5-4E1C-BABB-8466B5D9B84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4952">
        <p159:morph option="byObject"/>
      </p:transition>
    </mc:Choice>
    <mc:Fallback>
      <p:transition spd="slow" advTm="449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246679" y="4262083"/>
            <a:ext cx="3455011" cy="3368636"/>
          </a:xfrm>
          <a:custGeom>
            <a:avLst/>
            <a:gdLst/>
            <a:ahLst/>
            <a:cxnLst/>
            <a:rect l="l" t="t" r="r" b="b"/>
            <a:pathLst>
              <a:path w="3455011" h="3368636">
                <a:moveTo>
                  <a:pt x="0" y="0"/>
                </a:moveTo>
                <a:lnTo>
                  <a:pt x="3455011" y="0"/>
                </a:lnTo>
                <a:lnTo>
                  <a:pt x="3455011" y="3368636"/>
                </a:lnTo>
                <a:lnTo>
                  <a:pt x="0" y="33686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a:p>
        </p:txBody>
      </p:sp>
      <p:sp>
        <p:nvSpPr>
          <p:cNvPr id="4" name="TextBox 4"/>
          <p:cNvSpPr txBox="1"/>
          <p:nvPr/>
        </p:nvSpPr>
        <p:spPr>
          <a:xfrm>
            <a:off x="792857" y="62194"/>
            <a:ext cx="16702286" cy="3672830"/>
          </a:xfrm>
          <a:prstGeom prst="rect">
            <a:avLst/>
          </a:prstGeom>
        </p:spPr>
        <p:txBody>
          <a:bodyPr lIns="0" tIns="0" rIns="0" bIns="0" rtlCol="0" anchor="t">
            <a:spAutoFit/>
          </a:bodyPr>
          <a:lstStyle/>
          <a:p>
            <a:pPr algn="ctr">
              <a:lnSpc>
                <a:spcPts val="9660"/>
              </a:lnSpc>
            </a:pPr>
            <a:r>
              <a:rPr lang="en-US" sz="6000" dirty="0" err="1">
                <a:solidFill>
                  <a:srgbClr val="026666"/>
                </a:solidFill>
                <a:latin typeface="Poppins Bold"/>
              </a:rPr>
              <a:t>Doelen</a:t>
            </a:r>
            <a:endParaRPr lang="en-US" sz="6000" dirty="0">
              <a:solidFill>
                <a:srgbClr val="026666"/>
              </a:solidFill>
              <a:latin typeface="Poppins Bold"/>
            </a:endParaRPr>
          </a:p>
          <a:p>
            <a:pPr algn="ctr">
              <a:lnSpc>
                <a:spcPts val="9660"/>
              </a:lnSpc>
            </a:pPr>
            <a:r>
              <a:rPr lang="en-US" sz="6000" dirty="0" err="1">
                <a:solidFill>
                  <a:srgbClr val="026666"/>
                </a:solidFill>
                <a:latin typeface="Poppins Bold"/>
              </a:rPr>
              <a:t>Onderwijs</a:t>
            </a:r>
            <a:r>
              <a:rPr lang="en-US" sz="6000" dirty="0">
                <a:solidFill>
                  <a:srgbClr val="026666"/>
                </a:solidFill>
                <a:latin typeface="Poppins Bold"/>
              </a:rPr>
              <a:t> - </a:t>
            </a:r>
            <a:r>
              <a:rPr lang="en-US" sz="6000" dirty="0" err="1">
                <a:solidFill>
                  <a:srgbClr val="026666"/>
                </a:solidFill>
                <a:latin typeface="Poppins Bold"/>
              </a:rPr>
              <a:t>en</a:t>
            </a:r>
            <a:r>
              <a:rPr lang="en-US" sz="6000" dirty="0">
                <a:solidFill>
                  <a:srgbClr val="026666"/>
                </a:solidFill>
                <a:latin typeface="Poppins Bold"/>
              </a:rPr>
              <a:t> </a:t>
            </a:r>
            <a:r>
              <a:rPr lang="en-US" sz="6000" dirty="0" err="1">
                <a:solidFill>
                  <a:srgbClr val="026666"/>
                </a:solidFill>
                <a:latin typeface="Poppins Bold"/>
              </a:rPr>
              <a:t>opvoedingsbehoeften</a:t>
            </a:r>
            <a:endParaRPr lang="en-US" sz="6000" dirty="0">
              <a:solidFill>
                <a:srgbClr val="026666"/>
              </a:solidFill>
              <a:latin typeface="Poppins Bold"/>
            </a:endParaRPr>
          </a:p>
          <a:p>
            <a:pPr algn="ctr">
              <a:lnSpc>
                <a:spcPts val="9660"/>
              </a:lnSpc>
            </a:pPr>
            <a:r>
              <a:rPr lang="en-US" sz="6000" dirty="0" err="1">
                <a:solidFill>
                  <a:srgbClr val="026666"/>
                </a:solidFill>
                <a:latin typeface="Poppins Bold"/>
              </a:rPr>
              <a:t>Ondersteuningsbehoeften</a:t>
            </a:r>
            <a:endParaRPr lang="en-US" sz="6000" dirty="0">
              <a:solidFill>
                <a:srgbClr val="026666"/>
              </a:solidFill>
              <a:latin typeface="Poppins Bold"/>
            </a:endParaRPr>
          </a:p>
        </p:txBody>
      </p:sp>
      <p:sp>
        <p:nvSpPr>
          <p:cNvPr id="5" name="TextBox 5"/>
          <p:cNvSpPr txBox="1"/>
          <p:nvPr/>
        </p:nvSpPr>
        <p:spPr>
          <a:xfrm>
            <a:off x="497683" y="7799041"/>
            <a:ext cx="5331452" cy="1562100"/>
          </a:xfrm>
          <a:prstGeom prst="rect">
            <a:avLst/>
          </a:prstGeom>
        </p:spPr>
        <p:txBody>
          <a:bodyPr lIns="0" tIns="0" rIns="0" bIns="0" rtlCol="0" anchor="t">
            <a:spAutoFit/>
          </a:bodyPr>
          <a:lstStyle/>
          <a:p>
            <a:pPr algn="ctr">
              <a:lnSpc>
                <a:spcPts val="6299"/>
              </a:lnSpc>
            </a:pPr>
            <a:r>
              <a:rPr lang="en-US" sz="4500">
                <a:solidFill>
                  <a:srgbClr val="049999"/>
                </a:solidFill>
                <a:latin typeface="Open Sans Bold"/>
              </a:rPr>
              <a:t>Algemeen of </a:t>
            </a:r>
          </a:p>
          <a:p>
            <a:pPr algn="ctr">
              <a:lnSpc>
                <a:spcPts val="6299"/>
              </a:lnSpc>
            </a:pPr>
            <a:r>
              <a:rPr lang="en-US" sz="4500">
                <a:solidFill>
                  <a:srgbClr val="049999"/>
                </a:solidFill>
                <a:latin typeface="Open Sans Bold"/>
              </a:rPr>
              <a:t>specifiek </a:t>
            </a:r>
          </a:p>
        </p:txBody>
      </p:sp>
      <p:sp>
        <p:nvSpPr>
          <p:cNvPr id="6" name="TextBox 6"/>
          <p:cNvSpPr txBox="1"/>
          <p:nvPr/>
        </p:nvSpPr>
        <p:spPr>
          <a:xfrm>
            <a:off x="10701690" y="4481828"/>
            <a:ext cx="7645020" cy="5684761"/>
          </a:xfrm>
          <a:prstGeom prst="rect">
            <a:avLst/>
          </a:prstGeom>
        </p:spPr>
        <p:txBody>
          <a:bodyPr lIns="0" tIns="0" rIns="0" bIns="0" rtlCol="0" anchor="t">
            <a:spAutoFit/>
          </a:bodyPr>
          <a:lstStyle/>
          <a:p>
            <a:pPr algn="ctr">
              <a:lnSpc>
                <a:spcPts val="5625"/>
              </a:lnSpc>
            </a:pPr>
            <a:r>
              <a:rPr lang="en-US" sz="3600" dirty="0" err="1">
                <a:solidFill>
                  <a:srgbClr val="049999"/>
                </a:solidFill>
                <a:latin typeface="Open Sans Bold"/>
              </a:rPr>
              <a:t>onderwijs</a:t>
            </a:r>
            <a:r>
              <a:rPr lang="en-US" sz="3600" dirty="0">
                <a:solidFill>
                  <a:srgbClr val="049999"/>
                </a:solidFill>
                <a:latin typeface="Open Sans Bold"/>
              </a:rPr>
              <a:t>- </a:t>
            </a:r>
            <a:r>
              <a:rPr lang="en-US" sz="3600" dirty="0" err="1">
                <a:solidFill>
                  <a:srgbClr val="049999"/>
                </a:solidFill>
                <a:latin typeface="Open Sans Bold"/>
              </a:rPr>
              <a:t>en</a:t>
            </a:r>
            <a:r>
              <a:rPr lang="en-US" sz="3600" dirty="0">
                <a:solidFill>
                  <a:srgbClr val="049999"/>
                </a:solidFill>
                <a:latin typeface="Open Sans Bold"/>
              </a:rPr>
              <a:t> </a:t>
            </a:r>
            <a:r>
              <a:rPr lang="en-US" sz="3600" dirty="0" err="1">
                <a:solidFill>
                  <a:srgbClr val="049999"/>
                </a:solidFill>
                <a:latin typeface="Open Sans Bold"/>
              </a:rPr>
              <a:t>opvoedingsbehoeften</a:t>
            </a:r>
            <a:endParaRPr lang="en-US" sz="3600" dirty="0">
              <a:solidFill>
                <a:srgbClr val="049999"/>
              </a:solidFill>
              <a:latin typeface="Open Sans Bold"/>
            </a:endParaRPr>
          </a:p>
          <a:p>
            <a:pPr algn="ctr">
              <a:lnSpc>
                <a:spcPts val="5625"/>
              </a:lnSpc>
            </a:pPr>
            <a:r>
              <a:rPr lang="en-US" sz="3600" dirty="0">
                <a:solidFill>
                  <a:srgbClr val="049999"/>
                </a:solidFill>
                <a:latin typeface="Open Sans Bold"/>
              </a:rPr>
              <a:t>van de </a:t>
            </a:r>
            <a:r>
              <a:rPr lang="en-US" sz="3600" dirty="0" err="1">
                <a:solidFill>
                  <a:srgbClr val="049999"/>
                </a:solidFill>
                <a:latin typeface="Open Sans Bold"/>
              </a:rPr>
              <a:t>leerling</a:t>
            </a:r>
            <a:br>
              <a:rPr lang="en-US" sz="3600" dirty="0">
                <a:solidFill>
                  <a:srgbClr val="049999"/>
                </a:solidFill>
                <a:latin typeface="Open Sans Bold"/>
              </a:rPr>
            </a:br>
            <a:r>
              <a:rPr lang="en-US" sz="3600" dirty="0">
                <a:solidFill>
                  <a:srgbClr val="049999"/>
                </a:solidFill>
                <a:latin typeface="Open Sans Bold"/>
              </a:rPr>
              <a:t> </a:t>
            </a:r>
          </a:p>
          <a:p>
            <a:pPr algn="ctr">
              <a:lnSpc>
                <a:spcPts val="5625"/>
              </a:lnSpc>
            </a:pPr>
            <a:r>
              <a:rPr lang="en-US" sz="3600" dirty="0">
                <a:solidFill>
                  <a:srgbClr val="049999"/>
                </a:solidFill>
                <a:latin typeface="Open Sans Bold"/>
              </a:rPr>
              <a:t>vs</a:t>
            </a:r>
            <a:br>
              <a:rPr lang="en-US" sz="3600" dirty="0">
                <a:solidFill>
                  <a:srgbClr val="049999"/>
                </a:solidFill>
                <a:latin typeface="Open Sans Bold"/>
              </a:rPr>
            </a:br>
            <a:r>
              <a:rPr lang="en-US" sz="3600" dirty="0">
                <a:solidFill>
                  <a:srgbClr val="049999"/>
                </a:solidFill>
                <a:latin typeface="Open Sans Bold"/>
              </a:rPr>
              <a:t> </a:t>
            </a:r>
          </a:p>
          <a:p>
            <a:pPr algn="ctr">
              <a:lnSpc>
                <a:spcPts val="5625"/>
              </a:lnSpc>
            </a:pPr>
            <a:r>
              <a:rPr lang="en-US" sz="3600" dirty="0" err="1">
                <a:solidFill>
                  <a:srgbClr val="049999"/>
                </a:solidFill>
                <a:latin typeface="Open Sans Bold"/>
              </a:rPr>
              <a:t>ondersteuningsbehoeften</a:t>
            </a:r>
            <a:endParaRPr lang="en-US" sz="3600" dirty="0">
              <a:solidFill>
                <a:srgbClr val="049999"/>
              </a:solidFill>
              <a:latin typeface="Open Sans Bold"/>
            </a:endParaRPr>
          </a:p>
          <a:p>
            <a:pPr algn="ctr">
              <a:lnSpc>
                <a:spcPts val="5625"/>
              </a:lnSpc>
            </a:pPr>
            <a:r>
              <a:rPr lang="en-US" sz="3600" dirty="0">
                <a:solidFill>
                  <a:srgbClr val="049999"/>
                </a:solidFill>
                <a:latin typeface="Open Sans Bold"/>
              </a:rPr>
              <a:t>van </a:t>
            </a:r>
            <a:r>
              <a:rPr lang="en-US" sz="3600" dirty="0" err="1">
                <a:solidFill>
                  <a:srgbClr val="049999"/>
                </a:solidFill>
                <a:latin typeface="Open Sans Bold"/>
              </a:rPr>
              <a:t>leerkracht</a:t>
            </a:r>
            <a:r>
              <a:rPr lang="en-US" sz="3600" dirty="0">
                <a:solidFill>
                  <a:srgbClr val="049999"/>
                </a:solidFill>
                <a:latin typeface="Open Sans Bold"/>
              </a:rPr>
              <a:t>, school, </a:t>
            </a:r>
            <a:r>
              <a:rPr lang="en-US" sz="3600" dirty="0" err="1">
                <a:solidFill>
                  <a:srgbClr val="049999"/>
                </a:solidFill>
                <a:latin typeface="Open Sans Bold"/>
              </a:rPr>
              <a:t>ouders</a:t>
            </a:r>
            <a:r>
              <a:rPr lang="en-US" sz="3600" dirty="0">
                <a:solidFill>
                  <a:srgbClr val="049999"/>
                </a:solidFill>
                <a:latin typeface="Open Sans Bold"/>
              </a:rPr>
              <a:t> </a:t>
            </a:r>
          </a:p>
        </p:txBody>
      </p:sp>
      <p:pic>
        <p:nvPicPr>
          <p:cNvPr id="15" name="Audio 14">
            <a:extLst>
              <a:ext uri="{FF2B5EF4-FFF2-40B4-BE49-F238E27FC236}">
                <a16:creationId xmlns:a16="http://schemas.microsoft.com/office/drawing/2014/main" id="{3055AEF4-D300-ED3C-6FD0-F02CB63CEB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pic>
        <p:nvPicPr>
          <p:cNvPr id="1026" name="Picture 2">
            <a:extLst>
              <a:ext uri="{FF2B5EF4-FFF2-40B4-BE49-F238E27FC236}">
                <a16:creationId xmlns:a16="http://schemas.microsoft.com/office/drawing/2014/main" id="{067B5287-932F-9332-418F-5EC34282B2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6344" y="4126211"/>
            <a:ext cx="3672830" cy="36728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9360">
        <p159:morph option="byObject"/>
      </p:transition>
    </mc:Choice>
    <mc:Fallback xmlns="">
      <p:transition spd="slow" advTm="79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1173" y="2450404"/>
            <a:ext cx="5192835" cy="6256428"/>
          </a:xfrm>
          <a:custGeom>
            <a:avLst/>
            <a:gdLst/>
            <a:ahLst/>
            <a:cxnLst/>
            <a:rect l="l" t="t" r="r" b="b"/>
            <a:pathLst>
              <a:path w="5192835" h="6256428">
                <a:moveTo>
                  <a:pt x="0" y="0"/>
                </a:moveTo>
                <a:lnTo>
                  <a:pt x="5192835" y="0"/>
                </a:lnTo>
                <a:lnTo>
                  <a:pt x="5192835" y="6256428"/>
                </a:lnTo>
                <a:lnTo>
                  <a:pt x="0" y="62564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a:p>
        </p:txBody>
      </p:sp>
      <p:grpSp>
        <p:nvGrpSpPr>
          <p:cNvPr id="3" name="Group 3"/>
          <p:cNvGrpSpPr/>
          <p:nvPr/>
        </p:nvGrpSpPr>
        <p:grpSpPr>
          <a:xfrm>
            <a:off x="7128682" y="-1078247"/>
            <a:ext cx="14335134" cy="13313729"/>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0EAF1"/>
            </a:solidFill>
          </p:spPr>
          <p:txBody>
            <a:bodyPr/>
            <a:lstStyle/>
            <a:p>
              <a:endParaRPr/>
            </a:p>
          </p:txBody>
        </p:sp>
      </p:grpSp>
      <p:grpSp>
        <p:nvGrpSpPr>
          <p:cNvPr id="5" name="Group 5"/>
          <p:cNvGrpSpPr/>
          <p:nvPr/>
        </p:nvGrpSpPr>
        <p:grpSpPr>
          <a:xfrm>
            <a:off x="10302054" y="-714490"/>
            <a:ext cx="14335134" cy="13313729"/>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0EAF1"/>
            </a:solidFill>
          </p:spPr>
          <p:txBody>
            <a:bodyPr/>
            <a:lstStyle/>
            <a:p>
              <a:endParaRPr/>
            </a:p>
          </p:txBody>
        </p:sp>
      </p:grpSp>
      <p:sp>
        <p:nvSpPr>
          <p:cNvPr id="7" name="TextBox 7"/>
          <p:cNvSpPr txBox="1"/>
          <p:nvPr/>
        </p:nvSpPr>
        <p:spPr>
          <a:xfrm>
            <a:off x="5621238" y="62194"/>
            <a:ext cx="7045523" cy="1186863"/>
          </a:xfrm>
          <a:prstGeom prst="rect">
            <a:avLst/>
          </a:prstGeom>
        </p:spPr>
        <p:txBody>
          <a:bodyPr lIns="0" tIns="0" rIns="0" bIns="0" rtlCol="0" anchor="t">
            <a:spAutoFit/>
          </a:bodyPr>
          <a:lstStyle/>
          <a:p>
            <a:pPr algn="ctr">
              <a:lnSpc>
                <a:spcPts val="9660"/>
              </a:lnSpc>
            </a:pPr>
            <a:r>
              <a:rPr lang="en-US" sz="6600" dirty="0" err="1">
                <a:solidFill>
                  <a:srgbClr val="026666"/>
                </a:solidFill>
                <a:latin typeface="Poppins Bold"/>
              </a:rPr>
              <a:t>Aanpassingen</a:t>
            </a:r>
            <a:r>
              <a:rPr lang="en-US" sz="6600" dirty="0">
                <a:solidFill>
                  <a:srgbClr val="026666"/>
                </a:solidFill>
                <a:latin typeface="Poppins Bold"/>
              </a:rPr>
              <a:t>?</a:t>
            </a:r>
          </a:p>
        </p:txBody>
      </p:sp>
      <p:sp>
        <p:nvSpPr>
          <p:cNvPr id="8" name="TextBox 8"/>
          <p:cNvSpPr txBox="1"/>
          <p:nvPr/>
        </p:nvSpPr>
        <p:spPr>
          <a:xfrm>
            <a:off x="8004324" y="4481828"/>
            <a:ext cx="10342386" cy="4269911"/>
          </a:xfrm>
          <a:prstGeom prst="rect">
            <a:avLst/>
          </a:prstGeom>
        </p:spPr>
        <p:txBody>
          <a:bodyPr lIns="0" tIns="0" rIns="0" bIns="0" rtlCol="0" anchor="t">
            <a:spAutoFit/>
          </a:bodyPr>
          <a:lstStyle/>
          <a:p>
            <a:pPr marL="867541" lvl="1" indent="-433770">
              <a:lnSpc>
                <a:spcPts val="5625"/>
              </a:lnSpc>
              <a:buFont typeface="Arial"/>
              <a:buChar char="•"/>
            </a:pPr>
            <a:r>
              <a:rPr lang="en-US" sz="4018">
                <a:solidFill>
                  <a:srgbClr val="049999"/>
                </a:solidFill>
                <a:latin typeface="Open Sans Bold"/>
              </a:rPr>
              <a:t>afgestemd met ouders en leerling</a:t>
            </a:r>
          </a:p>
          <a:p>
            <a:pPr marL="867541" lvl="1" indent="-433770">
              <a:lnSpc>
                <a:spcPts val="5625"/>
              </a:lnSpc>
              <a:buFont typeface="Arial"/>
              <a:buChar char="•"/>
            </a:pPr>
            <a:r>
              <a:rPr lang="en-US" sz="4018">
                <a:solidFill>
                  <a:srgbClr val="049999"/>
                </a:solidFill>
                <a:latin typeface="Open Sans Bold"/>
              </a:rPr>
              <a:t>minst ingrijpende maatregelen</a:t>
            </a:r>
          </a:p>
          <a:p>
            <a:pPr marL="867541" lvl="1" indent="-433770">
              <a:lnSpc>
                <a:spcPts val="5625"/>
              </a:lnSpc>
              <a:buFont typeface="Arial"/>
              <a:buChar char="•"/>
            </a:pPr>
            <a:r>
              <a:rPr lang="en-US" sz="4018">
                <a:solidFill>
                  <a:srgbClr val="049999"/>
                </a:solidFill>
                <a:latin typeface="Open Sans Bold"/>
              </a:rPr>
              <a:t>geïntegreerde aanpak met het oog op het terugvloeien naar brede basiszorg </a:t>
            </a:r>
          </a:p>
          <a:p>
            <a:pPr algn="ctr">
              <a:lnSpc>
                <a:spcPts val="5625"/>
              </a:lnSpc>
            </a:pPr>
            <a:endParaRPr lang="en-US" sz="4018">
              <a:solidFill>
                <a:srgbClr val="049999"/>
              </a:solidFill>
              <a:latin typeface="Open Sans Bold"/>
            </a:endParaRPr>
          </a:p>
        </p:txBody>
      </p:sp>
      <p:pic>
        <p:nvPicPr>
          <p:cNvPr id="14" name="Audio 13">
            <a:extLst>
              <a:ext uri="{FF2B5EF4-FFF2-40B4-BE49-F238E27FC236}">
                <a16:creationId xmlns:a16="http://schemas.microsoft.com/office/drawing/2014/main" id="{9CDE884F-2DB0-6690-F722-08EC304EFC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9920">
        <p159:morph option="byObject"/>
      </p:transition>
    </mc:Choice>
    <mc:Fallback xmlns="">
      <p:transition spd="slow" advTm="699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8" ma:contentTypeDescription="Create a new document." ma:contentTypeScope="" ma:versionID="e799f58960bcdf773e6de24ad45fe83b">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20da0c6968f0a6c0204ab382a7b7ab84"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7B1B7-E645-4BDF-8740-4867E7D42488}">
  <ds:schemaRefs>
    <ds:schemaRef ds:uri="http://schemas.microsoft.com/sharepoint/v3/contenttype/forms"/>
  </ds:schemaRefs>
</ds:datastoreItem>
</file>

<file path=customXml/itemProps2.xml><?xml version="1.0" encoding="utf-8"?>
<ds:datastoreItem xmlns:ds="http://schemas.openxmlformats.org/officeDocument/2006/customXml" ds:itemID="{3FFB9D34-19C5-46AF-9807-7C026260E7DA}">
  <ds:schemaRefs>
    <ds:schemaRef ds:uri="http://schemas.microsoft.com/office/2006/metadata/properties"/>
    <ds:schemaRef ds:uri="http://schemas.microsoft.com/office/infopath/2007/PartnerControls"/>
    <ds:schemaRef ds:uri="0af09284-65e3-4d5f-a141-65977bef45be"/>
    <ds:schemaRef ds:uri="2c0101b5-daf1-4fcf-9f4f-355d3a42c99c"/>
  </ds:schemaRefs>
</ds:datastoreItem>
</file>

<file path=customXml/itemProps3.xml><?xml version="1.0" encoding="utf-8"?>
<ds:datastoreItem xmlns:ds="http://schemas.openxmlformats.org/officeDocument/2006/customXml" ds:itemID="{41BD5B2B-BD5C-44A1-A865-D6B4077CE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f09284-65e3-4d5f-a141-65977bef45be"/>
    <ds:schemaRef ds:uri="2c0101b5-daf1-4fcf-9f4f-355d3a42c9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TotalTime>
  <Words>1607</Words>
  <Application>Microsoft Macintosh PowerPoint</Application>
  <PresentationFormat>Aangepast</PresentationFormat>
  <Paragraphs>106</Paragraphs>
  <Slides>11</Slides>
  <Notes>10</Notes>
  <HiddenSlides>0</HiddenSlides>
  <MMClips>11</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11</vt:i4>
      </vt:variant>
    </vt:vector>
  </HeadingPairs>
  <TitlesOfParts>
    <vt:vector size="22" baseType="lpstr">
      <vt:lpstr>Open Sans Bold</vt:lpstr>
      <vt:lpstr>WordVisiCarriageReturn_MSFontService</vt:lpstr>
      <vt:lpstr>Segoe UI</vt:lpstr>
      <vt:lpstr>Poppins Bold</vt:lpstr>
      <vt:lpstr>Open Sauce Bold</vt:lpstr>
      <vt:lpstr>Open Sauce</vt:lpstr>
      <vt:lpstr>Poppins</vt:lpstr>
      <vt:lpstr>Arial</vt:lpstr>
      <vt:lpstr>Open Sans</vt:lpstr>
      <vt:lpstr>Calibri</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Kennisclip Verhoogde zorg</dc:title>
  <cp:lastModifiedBy>Marjolein Van Bogaert</cp:lastModifiedBy>
  <cp:revision>21</cp:revision>
  <dcterms:created xsi:type="dcterms:W3CDTF">2006-08-16T00:00:00Z</dcterms:created>
  <dcterms:modified xsi:type="dcterms:W3CDTF">2024-05-28T09:03:37Z</dcterms:modified>
  <dc:identifier>DAF9Q8ezM-4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y fmtid="{D5CDD505-2E9C-101B-9397-08002B2CF9AE}" pid="3" name="MediaServiceImageTags">
    <vt:lpwstr/>
  </property>
</Properties>
</file>