
<file path=[Content_Types].xml><?xml version="1.0" encoding="utf-8"?>
<Types xmlns="http://schemas.openxmlformats.org/package/2006/content-types">
  <Default Extension="fntdata" ContentType="application/x-fontdata"/>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7"/>
  </p:notesMasterIdLst>
  <p:sldIdLst>
    <p:sldId id="256" r:id="rId5"/>
    <p:sldId id="257" r:id="rId6"/>
    <p:sldId id="258" r:id="rId7"/>
    <p:sldId id="260" r:id="rId8"/>
    <p:sldId id="261" r:id="rId9"/>
    <p:sldId id="269" r:id="rId10"/>
    <p:sldId id="263" r:id="rId11"/>
    <p:sldId id="270" r:id="rId12"/>
    <p:sldId id="271" r:id="rId13"/>
    <p:sldId id="266" r:id="rId14"/>
    <p:sldId id="267" r:id="rId15"/>
    <p:sldId id="268" r:id="rId16"/>
  </p:sldIdLst>
  <p:sldSz cx="18288000" cy="10287000"/>
  <p:notesSz cx="6858000" cy="9144000"/>
  <p:embeddedFontLst>
    <p:embeddedFont>
      <p:font typeface="Open Sans" panose="020B0606030504020204" pitchFamily="34" charset="0"/>
      <p:regular r:id="rId18"/>
      <p:bold r:id="rId19"/>
      <p:italic r:id="rId20"/>
      <p:boldItalic r:id="rId21"/>
    </p:embeddedFont>
    <p:embeddedFont>
      <p:font typeface="Open Sans Bold" panose="020B0806030504020204" pitchFamily="34" charset="0"/>
      <p:regular r:id="rId22"/>
      <p:bold r:id="rId23"/>
    </p:embeddedFont>
    <p:embeddedFont>
      <p:font typeface="Open Sauce" pitchFamily="2" charset="77"/>
      <p:regular r:id="rId24"/>
    </p:embeddedFont>
    <p:embeddedFont>
      <p:font typeface="Open Sauce Bold" pitchFamily="2" charset="77"/>
      <p:regular r:id="rId25"/>
      <p:bold r:id="rId26"/>
    </p:embeddedFont>
    <p:embeddedFont>
      <p:font typeface="Poppins Bold" pitchFamily="2" charset="77"/>
      <p:regular r:id="rId27"/>
      <p:bold r:id="rId28"/>
    </p:embeddedFont>
    <p:embeddedFont>
      <p:font typeface="Segoe UI" panose="020B0502040204020203"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BB1166-C004-406F-BC76-362DCA73FBBC}" v="21" dt="2024-05-11T12:10:00.3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75077" autoAdjust="0"/>
  </p:normalViewPr>
  <p:slideViewPr>
    <p:cSldViewPr>
      <p:cViewPr varScale="1">
        <p:scale>
          <a:sx n="55" d="100"/>
          <a:sy n="55" d="100"/>
        </p:scale>
        <p:origin x="172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font" Target="fonts/font15.fntdata"/><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14.05.2024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nl-NL" sz="1800" b="0" i="0" dirty="0">
                <a:solidFill>
                  <a:srgbClr val="000000"/>
                </a:solidFill>
                <a:effectLst/>
                <a:highlight>
                  <a:srgbClr val="FFFFFF"/>
                </a:highlight>
                <a:latin typeface="Calibri" panose="020F0502020204030204" pitchFamily="34" charset="0"/>
              </a:rPr>
              <a:t>Welkom bij deze kennisclip over het Brede Basiszorg. Mijn naam is Marjolein Van Bogaert en ik ben projectmedewerker bij het </a:t>
            </a:r>
            <a:r>
              <a:rPr lang="nl-NL" sz="1800" b="0" i="0" dirty="0" err="1">
                <a:solidFill>
                  <a:srgbClr val="000000"/>
                </a:solidFill>
                <a:effectLst/>
                <a:highlight>
                  <a:srgbClr val="FFFFFF"/>
                </a:highlight>
                <a:latin typeface="Calibri" panose="020F0502020204030204" pitchFamily="34" charset="0"/>
              </a:rPr>
              <a:t>Prodia</a:t>
            </a:r>
            <a:r>
              <a:rPr lang="nl-NL" sz="1800" b="0" i="0" dirty="0">
                <a:solidFill>
                  <a:srgbClr val="000000"/>
                </a:solidFill>
                <a:effectLst/>
                <a:highlight>
                  <a:srgbClr val="FFFFFF"/>
                </a:highlight>
                <a:latin typeface="Calibri" panose="020F0502020204030204" pitchFamily="34" charset="0"/>
              </a:rPr>
              <a:t>-team. In deze kennisclip neem ik jullie mee doorheen de brede basiszorg als 1 van de fasen binnen het </a:t>
            </a:r>
            <a:r>
              <a:rPr lang="nl-NL" sz="1800" b="0" i="0" dirty="0" err="1">
                <a:solidFill>
                  <a:srgbClr val="000000"/>
                </a:solidFill>
                <a:effectLst/>
                <a:highlight>
                  <a:srgbClr val="FFFFFF"/>
                </a:highlight>
                <a:latin typeface="Calibri" panose="020F0502020204030204" pitchFamily="34" charset="0"/>
              </a:rPr>
              <a:t>zorgcontinuum</a:t>
            </a:r>
            <a:r>
              <a:rPr lang="nl-NL" sz="1800" b="0" i="0" dirty="0">
                <a:solidFill>
                  <a:srgbClr val="000000"/>
                </a:solidFill>
                <a:effectLst/>
                <a:highlight>
                  <a:srgbClr val="FFFFFF"/>
                </a:highlight>
                <a:latin typeface="Calibri" panose="020F0502020204030204" pitchFamily="34" charset="0"/>
              </a:rPr>
              <a:t>.  </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rtl="0" fontAlgn="base"/>
            <a:r>
              <a:rPr lang="nl-BE" sz="1800" b="0" i="0" dirty="0">
                <a:solidFill>
                  <a:srgbClr val="0D0D0D"/>
                </a:solidFill>
                <a:effectLst/>
                <a:highlight>
                  <a:srgbClr val="FFFFFF"/>
                </a:highlight>
                <a:latin typeface="Calibri" panose="020F0502020204030204" pitchFamily="34" charset="0"/>
              </a:rPr>
              <a:t>Lesgeven en begeleiden van leerlingen vereist voortdurende monitoring en aanpassing. Groeigerichte feedback is essentieel voor het versterken van het leerproces en de motivatie van leerlingen.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0D0D0D"/>
                </a:solidFill>
                <a:effectLst/>
                <a:highlight>
                  <a:srgbClr val="FFFFFF"/>
                </a:highlight>
                <a:latin typeface="Calibri" panose="020F0502020204030204" pitchFamily="34" charset="0"/>
              </a:rPr>
              <a:t>F</a:t>
            </a:r>
            <a:r>
              <a:rPr lang="nl-BE" sz="1800" b="0" i="0" dirty="0">
                <a:solidFill>
                  <a:srgbClr val="222222"/>
                </a:solidFill>
                <a:effectLst/>
                <a:highlight>
                  <a:srgbClr val="FFFFFF"/>
                </a:highlight>
                <a:latin typeface="Calibri" panose="020F0502020204030204" pitchFamily="34" charset="0"/>
              </a:rPr>
              <a:t>eedback geven draait volgens Hattie rond drie belangrijke vragen: waar werk ik naartoe, wat is het doel (</a:t>
            </a:r>
            <a:r>
              <a:rPr lang="nl-BE" sz="1800" b="1" i="0" dirty="0">
                <a:solidFill>
                  <a:srgbClr val="222222"/>
                </a:solidFill>
                <a:effectLst/>
                <a:highlight>
                  <a:srgbClr val="FFFFFF"/>
                </a:highlight>
                <a:latin typeface="Calibri" panose="020F0502020204030204" pitchFamily="34" charset="0"/>
              </a:rPr>
              <a:t>feedup</a:t>
            </a:r>
            <a:r>
              <a:rPr lang="nl-BE" sz="1800" b="0" i="0" dirty="0">
                <a:solidFill>
                  <a:srgbClr val="222222"/>
                </a:solidFill>
                <a:effectLst/>
                <a:highlight>
                  <a:srgbClr val="FFFFFF"/>
                </a:highlight>
                <a:latin typeface="Calibri" panose="020F0502020204030204" pitchFamily="34" charset="0"/>
              </a:rPr>
              <a:t>)? Hoe doe ik het tot nu toe, ben ik dichtbij of is het doel nog veraf (feedback)? Hoe moet ik nu verder, wat kan ik doen om dichter bij het doel te komen (feedforward)?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222222"/>
                </a:solidFill>
                <a:effectLst/>
                <a:highlight>
                  <a:srgbClr val="FFFFFF"/>
                </a:highlight>
                <a:latin typeface="Calibri" panose="020F0502020204030204" pitchFamily="34" charset="0"/>
              </a:rPr>
              <a:t>De meest effectieve feedback is de feedback die tijdens het leren wordt gegeven.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0D0D0D"/>
                </a:solidFill>
                <a:effectLst/>
                <a:highlight>
                  <a:srgbClr val="FFFFFF"/>
                </a:highlight>
                <a:latin typeface="Calibri" panose="020F0502020204030204" pitchFamily="34" charset="0"/>
              </a:rPr>
              <a:t>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0D0D0D"/>
                </a:solidFill>
                <a:effectLst/>
                <a:highlight>
                  <a:srgbClr val="FFFFFF"/>
                </a:highlight>
                <a:latin typeface="Calibri" panose="020F0502020204030204" pitchFamily="34" charset="0"/>
              </a:rPr>
              <a:t>Een feedbackcultuur in de klas bevordert de interactie tussen leerkracht en leerling, maar ook feedback van leerling tot leerling (zogenaamde peerfeedback) en zelfevaluatie dragen bij aan het leerproces.  </a:t>
            </a:r>
            <a:endParaRPr lang="nl-BE" b="0" i="0" dirty="0">
              <a:solidFill>
                <a:srgbClr val="000000"/>
              </a:solidFill>
              <a:effectLst/>
              <a:highlight>
                <a:srgbClr val="FFFFFF"/>
              </a:highlight>
              <a:latin typeface="Segoe UI" panose="020B0502040204020203"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rtl="0" fontAlgn="base"/>
            <a:r>
              <a:rPr lang="nl-BE" sz="1800" b="0" i="0" dirty="0">
                <a:solidFill>
                  <a:srgbClr val="222222"/>
                </a:solidFill>
                <a:effectLst/>
                <a:highlight>
                  <a:srgbClr val="FFFFFF"/>
                </a:highlight>
                <a:latin typeface="Calibri" panose="020F0502020204030204" pitchFamily="34" charset="0"/>
              </a:rPr>
              <a:t>De leerkracht volgt de leerlingen op en heeft hierbij oog voor hun onderwijs- en opvoedingsbehoeften. Leerlingen en ouders zijn hierbij belangrijke bronnen van feedback. Opvolging is de eerste stap in het aanpassen van de onderwijsleeromgeving aan de noden van de (klas)groep. Hiervoor kan de leerkracht een beroep doen op collega’s waarmee hij samenwerkt.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222222"/>
                </a:solidFill>
                <a:effectLst/>
                <a:highlight>
                  <a:srgbClr val="FFFFFF"/>
                </a:highlight>
                <a:latin typeface="Calibri" panose="020F0502020204030204" pitchFamily="34" charset="0"/>
              </a:rPr>
              <a:t>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222222"/>
                </a:solidFill>
                <a:effectLst/>
                <a:highlight>
                  <a:srgbClr val="FFFFFF"/>
                </a:highlight>
                <a:latin typeface="Calibri" panose="020F0502020204030204" pitchFamily="34" charset="0"/>
              </a:rPr>
              <a:t>Door alle leerlingen systematisch op te volgen en breed te evalueren, kan men het leerproces van elke leerling zo goed mogelijk begeleiden. Daarnaast stelt het opvolgen het schoolteam ook in staat om eventuele hindernissen proactief op te merken en problemen te voorkomen of mogelijke problemen tijdig op te merken en te signaleren.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222222"/>
                </a:solidFill>
                <a:effectLst/>
                <a:highlight>
                  <a:srgbClr val="FFFFFF"/>
                </a:highlight>
                <a:latin typeface="Calibri" panose="020F0502020204030204" pitchFamily="34" charset="0"/>
              </a:rPr>
              <a:t>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222222"/>
                </a:solidFill>
                <a:effectLst/>
                <a:highlight>
                  <a:srgbClr val="FFFFFF"/>
                </a:highlight>
                <a:latin typeface="Calibri" panose="020F0502020204030204" pitchFamily="34" charset="0"/>
              </a:rPr>
              <a:t>Tijdens een klasbespreking bekijken de leerkrachten samen met de zorgverantwoordelijke of er nog elementen uit de brede basiszorg kunnen ingezet worden om tegemoet te komen aan de onderwijs- en opvoedingsbehoeften van de leerling. Hoe meer een school zicht heeft op de brede basiszorg die wordt aangeboden, hoe gemakkelijker er kan worden bijgestuurd wanneer nodig. Deze bespreking vormt ook het scharniermoment tussen brede basiszorg en verhoogde zorg, als maatregelen en aanpassingen binnen de brede basiszorg onvoldoende blijken voor een leerling of een groep van leerlingen.</a:t>
            </a:r>
            <a:endParaRPr lang="nl-BE" b="0" i="0" dirty="0">
              <a:solidFill>
                <a:srgbClr val="000000"/>
              </a:solidFill>
              <a:effectLst/>
              <a:highlight>
                <a:srgbClr val="FFFFFF"/>
              </a:highlight>
              <a:latin typeface="Segoe UI" panose="020B0502040204020203"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rtl="0" fontAlgn="base"/>
            <a:r>
              <a:rPr lang="nl-BE" sz="1800" b="0" i="0" dirty="0">
                <a:solidFill>
                  <a:srgbClr val="000000"/>
                </a:solidFill>
                <a:effectLst/>
                <a:highlight>
                  <a:srgbClr val="FFFFFF"/>
                </a:highlight>
                <a:latin typeface="Calibri" panose="020F0502020204030204" pitchFamily="34" charset="0"/>
              </a:rPr>
              <a:t>Brede basiszorg is de motor van de leerlingenbegeleiding. Als de motor niet draait, kan je nog zo veel proberen, het zal moeilijk zijn om aan de noden van de leerling tegemoet te komen. Het is hier dat de basale kracht van de leerkracht in zijn klas zit. De leerkracht gebruikt zijn of haar professionele ruimte om in zijn klas de brede basiszorg vorm te geven en de ontwikkeling te stimuleren van elke leerling.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000000"/>
                </a:solidFill>
                <a:effectLst/>
                <a:highlight>
                  <a:srgbClr val="FFFFFF"/>
                </a:highlight>
                <a:latin typeface="Calibri" panose="020F0502020204030204" pitchFamily="34" charset="0"/>
              </a:rPr>
              <a:t>Niet enkel op klasniveau maar ook op schoolniveau wordt brede basiszorg vormgegeven: het hele schoolteam bouwt hier samen aan.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000000"/>
                </a:solidFill>
                <a:effectLst/>
                <a:highlight>
                  <a:srgbClr val="FFFFFF"/>
                </a:highlight>
                <a:latin typeface="Calibri" panose="020F0502020204030204" pitchFamily="34" charset="0"/>
              </a:rPr>
              <a:t>Brede basiszorg benoemen we ook als motor omdat de verdere fasen van zorg telkens bijgeschakeld worden aan de brede basiszorg. Meer over geschakelde zorg kan je ontdekken in de materialen rond zorgcontinuüm en visie en beleid op leerlingenbegeleiding.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000000"/>
                </a:solidFill>
                <a:effectLst/>
                <a:highlight>
                  <a:srgbClr val="FFFFFF"/>
                </a:highlight>
                <a:latin typeface="Calibri" panose="020F0502020204030204" pitchFamily="34" charset="0"/>
              </a:rPr>
              <a:t>Herkennen jullie hier in het schema de tussentitels uit onze visualisatie rond brede basiszorg? </a:t>
            </a:r>
            <a:endParaRPr lang="nl-BE" b="0" i="0" dirty="0">
              <a:solidFill>
                <a:srgbClr val="000000"/>
              </a:solidFill>
              <a:effectLst/>
              <a:highlight>
                <a:srgbClr val="FFFFFF"/>
              </a:highlight>
              <a:latin typeface="Segoe UI" panose="020B0502040204020203"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rtl="0" fontAlgn="base"/>
            <a:r>
              <a:rPr lang="nl-BE" sz="1800" b="0" i="0" dirty="0">
                <a:solidFill>
                  <a:srgbClr val="000000"/>
                </a:solidFill>
                <a:effectLst/>
                <a:highlight>
                  <a:srgbClr val="FFFFFF"/>
                </a:highlight>
                <a:latin typeface="Calibri" panose="020F0502020204030204" pitchFamily="34" charset="0"/>
              </a:rPr>
              <a:t>Inderdaad, dat zijn dezelfde tussentitels als in de kleinste cirkel van het “Referentiekader Onderwijskwaliteit”. Deze termen zijn integraal overgenomen binnen de tekst van Brede Basiszorg.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000000"/>
                </a:solidFill>
                <a:effectLst/>
                <a:highlight>
                  <a:srgbClr val="FFFFFF"/>
                </a:highlight>
                <a:latin typeface="Calibri" panose="020F0502020204030204" pitchFamily="34" charset="0"/>
              </a:rPr>
              <a:t>Het is met het nieuwe Algemeen Diagnostisch Protocol niet de bedoeling om met andere termen en inzichten te komen die je er nog eens bovenop moet kennen en kunnen. Het is de bedoeling om te komen tot een gemeenschappelijke taal aan de hand waarvan alle actoren over brede basiszorg kunnen praten mét en niet naast elkaar. De verschillende stappen geven het cyclisch handelen en bijsturen weer. Elke leerkracht doorloopt deze stappen binnen zijn klas of groep maar ook de school doorloopt deze stappen op schoolniveau. </a:t>
            </a:r>
            <a:endParaRPr lang="nl-BE" b="0" i="0" dirty="0">
              <a:solidFill>
                <a:srgbClr val="000000"/>
              </a:solidFill>
              <a:effectLst/>
              <a:highlight>
                <a:srgbClr val="FFFFFF"/>
              </a:highlight>
              <a:latin typeface="Segoe UI" panose="020B0502040204020203"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rtl="0" fontAlgn="base"/>
            <a:r>
              <a:rPr lang="nl-BE" sz="1800" b="0" i="0" dirty="0">
                <a:solidFill>
                  <a:srgbClr val="000000"/>
                </a:solidFill>
                <a:effectLst/>
                <a:highlight>
                  <a:srgbClr val="FFFFFF"/>
                </a:highlight>
                <a:latin typeface="Calibri" panose="020F0502020204030204" pitchFamily="34" charset="0"/>
              </a:rPr>
              <a:t>Om het woord bij de daad te voegen zie je hier meteen al een visualisatie van de website onderwijsdoelen. Het stellen van doelen vertrekt vanuit onderwijsdoelen, eindtermen en leerplannen. </a:t>
            </a:r>
            <a:r>
              <a:rPr lang="nl-BE" sz="1800" b="0" i="0" dirty="0">
                <a:solidFill>
                  <a:srgbClr val="222222"/>
                </a:solidFill>
                <a:effectLst/>
                <a:highlight>
                  <a:srgbClr val="FFFFFF"/>
                </a:highlight>
                <a:latin typeface="Calibri" panose="020F0502020204030204" pitchFamily="34" charset="0"/>
              </a:rPr>
              <a:t>Bij het opmaken van doelen vertrekken leerkrachten van de leerplannen. Leerkrachten kennen de eigen leerplannen als centraal referentiekader en de differentiatiemogelijkheden die deze bieden.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222222"/>
                </a:solidFill>
                <a:effectLst/>
                <a:highlight>
                  <a:srgbClr val="FFFFFF"/>
                </a:highlight>
                <a:latin typeface="Calibri" panose="020F0502020204030204" pitchFamily="34" charset="0"/>
              </a:rPr>
              <a:t>De school heeft aandacht voor het bieden van nieuwe kansen en het </a:t>
            </a:r>
            <a:r>
              <a:rPr lang="nl-BE" sz="1800" b="1" i="0" dirty="0">
                <a:solidFill>
                  <a:srgbClr val="222222"/>
                </a:solidFill>
                <a:effectLst/>
                <a:highlight>
                  <a:srgbClr val="FFFFFF"/>
                </a:highlight>
                <a:latin typeface="Calibri" panose="020F0502020204030204" pitchFamily="34" charset="0"/>
              </a:rPr>
              <a:t>inzetten op sterktes</a:t>
            </a:r>
            <a:r>
              <a:rPr lang="nl-BE" sz="1800" b="0" i="0" dirty="0">
                <a:solidFill>
                  <a:srgbClr val="222222"/>
                </a:solidFill>
                <a:effectLst/>
                <a:highlight>
                  <a:srgbClr val="FFFFFF"/>
                </a:highlight>
                <a:latin typeface="Calibri" panose="020F0502020204030204" pitchFamily="34" charset="0"/>
              </a:rPr>
              <a:t> van leerlingen. Dit vertaalt zich in uitdagende doelen voor alle leerlingen met voldoende kans op succeservaringen. Effectieve leerdoelen en succescriteria kennen volgens Hattie vijf essentiële elementen: uitdaging, vertrouwen, betrokkenheid, hoge verwachtingen en conceptueel begrip.  </a:t>
            </a:r>
            <a:endParaRPr lang="nl-BE" b="0" i="0" dirty="0">
              <a:solidFill>
                <a:srgbClr val="000000"/>
              </a:solidFill>
              <a:effectLst/>
              <a:highlight>
                <a:srgbClr val="FFFFFF"/>
              </a:highlight>
              <a:latin typeface="Segoe UI" panose="020B0502040204020203"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rtl="0" fontAlgn="base"/>
            <a:r>
              <a:rPr lang="nl-BE" sz="1800" b="0" i="0" dirty="0">
                <a:solidFill>
                  <a:srgbClr val="0D0D0D"/>
                </a:solidFill>
                <a:effectLst/>
                <a:highlight>
                  <a:srgbClr val="FFFFFF"/>
                </a:highlight>
                <a:latin typeface="Calibri" panose="020F0502020204030204" pitchFamily="34" charset="0"/>
              </a:rPr>
              <a:t>Om uitdagende en haalbare doelen voor alle leerlingen te kunnen bereiken, geven leerkrachten vorm aan het onderwijsleerproces en de school als leef- en leeromgeving. Leerkrachten ontwerpen de omgeving op basis van leerlingenkenmerken en -doelen, waarbij contextfactoren meespelen in de keuze van leerstrategieën.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0D0D0D"/>
                </a:solidFill>
                <a:effectLst/>
                <a:highlight>
                  <a:srgbClr val="FFFFFF"/>
                </a:highlight>
                <a:latin typeface="Calibri" panose="020F0502020204030204" pitchFamily="34" charset="0"/>
              </a:rPr>
              <a:t>Belangrijke principes om leerprocessen op school optimaal te stimuleren zijn onder andere een positief en veilig leerklimaat, betekenisvol leren, variatie en flexibiliteit in doelen en werkvormen.  Oog hebben voor de totaalontwikkeling van leerlingen en het creëren van gelijke onderwijskansen en inclusie is hierbij cruciaal.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0D0D0D"/>
                </a:solidFill>
                <a:effectLst/>
                <a:highlight>
                  <a:srgbClr val="FFFFFF"/>
                </a:highlight>
                <a:latin typeface="Calibri" panose="020F0502020204030204" pitchFamily="34" charset="0"/>
              </a:rPr>
              <a:t>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0D0D0D"/>
                </a:solidFill>
                <a:effectLst/>
                <a:highlight>
                  <a:srgbClr val="FFFFFF"/>
                </a:highlight>
                <a:latin typeface="Calibri" panose="020F0502020204030204" pitchFamily="34" charset="0"/>
              </a:rPr>
              <a:t>Scholen maken keuzes over hun onderwijsleeromgeving op basis van hun pedagogisch project, met aandacht voor maatschappelijk relevante doelen en samenwerking met ouders. Leerkrachten kunnen zowel de klas als individuele leerlingen ondersteunen, waarbij de nadruk ligt op het ontwerpen van een krachtige leeromgeving binnen de brede basiszorg, om zo het aantal bijkomende aanpassingen voor individuele leerlingen te minimaliseren. </a:t>
            </a:r>
            <a:endParaRPr lang="nl-BE" b="0" i="0" dirty="0">
              <a:solidFill>
                <a:srgbClr val="000000"/>
              </a:solidFill>
              <a:effectLst/>
              <a:highlight>
                <a:srgbClr val="FFFFFF"/>
              </a:highlight>
              <a:latin typeface="Segoe UI" panose="020B0502040204020203"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rtl="0" fontAlgn="base"/>
            <a:r>
              <a:rPr lang="nl-BE" sz="1800" b="0" i="0" dirty="0">
                <a:solidFill>
                  <a:srgbClr val="000000"/>
                </a:solidFill>
                <a:effectLst/>
                <a:highlight>
                  <a:srgbClr val="FFFFFF"/>
                </a:highlight>
                <a:latin typeface="Calibri" panose="020F0502020204030204" pitchFamily="34" charset="0"/>
              </a:rPr>
              <a:t>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000000"/>
                </a:solidFill>
                <a:effectLst/>
                <a:highlight>
                  <a:srgbClr val="FFFFFF"/>
                </a:highlight>
                <a:latin typeface="Calibri" panose="020F0502020204030204" pitchFamily="34" charset="0"/>
              </a:rPr>
              <a:t>Het vormgeven van het onderwijsleerproces en de leef- en leeromgeving is niet alleen afgestemd op alle leerlingen, maar ook MET de leerlingen. Leerlingen mee inspraak geven, verhoogt hun betrokkenheid en geeft hen het gevoel van mee eigenaar te zijn van hun leertraject. </a:t>
            </a:r>
            <a:r>
              <a:rPr lang="nl-BE" sz="1800" b="0" i="0" dirty="0">
                <a:solidFill>
                  <a:srgbClr val="222222"/>
                </a:solidFill>
                <a:effectLst/>
                <a:highlight>
                  <a:srgbClr val="FFFFFF"/>
                </a:highlight>
                <a:latin typeface="Calibri" panose="020F0502020204030204" pitchFamily="34" charset="0"/>
              </a:rPr>
              <a:t>Een basisgevoel van verbondenheid verandert de houding van iemand tegenover zijn omgeving. Aandacht en erkenning geven aan de leerling als unieke persoon en zijn thuis- en leefcontext draagt bij aan verbondenheid binnen diversiteit. Rekening houden met die diversiteit is erg belangrijk. Net voor leerlingen die kwetsbaar zijn (omwille van kind- of contextfactoren) is hier mee rekening houden cruciaal.  </a:t>
            </a:r>
            <a:endParaRPr lang="nl-BE" b="0" i="0" dirty="0">
              <a:solidFill>
                <a:srgbClr val="000000"/>
              </a:solidFill>
              <a:effectLst/>
              <a:highlight>
                <a:srgbClr val="FFFFFF"/>
              </a:highlight>
              <a:latin typeface="Segoe UI" panose="020B0502040204020203"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nl-BE" b="0" i="0" dirty="0">
                <a:solidFill>
                  <a:srgbClr val="0D0D0D"/>
                </a:solidFill>
                <a:effectLst/>
                <a:latin typeface="WordVisi_MSFontService"/>
              </a:rPr>
              <a:t>Bij brede basiszorg staat de reguliere werking in de klas en op school centraal, waar leerkrachten ervoor zorgen dat leerlingen maximaal tot leren komen en hun welbevinden bevorderen. Om kwaliteitsvol onderwijs te bieden, moeten leerkrachten beschikken over diverse competenties, waaronder pedagogische, didactische en organisatorische vaardigheden. Elke leerkracht speelt een cruciale rol bij het begeleiden van leerlingen en kan het verschil maken. Ook andere schoolteamleden, zoals opvoedkundige en administratieve krachten, dragen bij aan de ondersteuning van leerlingen. </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rtl="0" fontAlgn="base"/>
            <a:r>
              <a:rPr lang="nl-BE" sz="1800" b="0" i="0" dirty="0">
                <a:solidFill>
                  <a:srgbClr val="0D0D0D"/>
                </a:solidFill>
                <a:effectLst/>
                <a:highlight>
                  <a:srgbClr val="FFFFFF"/>
                </a:highlight>
                <a:latin typeface="Calibri" panose="020F0502020204030204" pitchFamily="34" charset="0"/>
              </a:rPr>
              <a:t>De leerkracht-leerlingrelatie speelt een essentiële rol in zowel het cognitieve als emotionele leerproces, waarbij het welbevinden van beide partijen van belang is. Tijd nemen voor gesprekken met leerlingen versterkt deze relatie, en bij moeilijkheden kan het schoolteam samenwerken om verbeteringen aan te brengen.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0D0D0D"/>
                </a:solidFill>
                <a:effectLst/>
                <a:highlight>
                  <a:srgbClr val="FFFFFF"/>
                </a:highlight>
                <a:latin typeface="Calibri" panose="020F0502020204030204" pitchFamily="34" charset="0"/>
              </a:rPr>
              <a:t>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222222"/>
                </a:solidFill>
                <a:effectLst/>
                <a:highlight>
                  <a:srgbClr val="FFFFFF"/>
                </a:highlight>
                <a:latin typeface="Calibri" panose="020F0502020204030204" pitchFamily="34" charset="0"/>
              </a:rPr>
              <a:t>Leren gebeurt ook in interactie tussen leerlingen. De leerkracht en het schoolteam creëren een basis voor goede relaties binnen de klas en de school en sturen bij wanneer er interactieproblemen zijn of wanneer een leerling de binding met zijn klasgroep dreigt te verliezen.  </a:t>
            </a:r>
            <a:endParaRPr lang="nl-BE" b="0" i="0" dirty="0">
              <a:solidFill>
                <a:srgbClr val="000000"/>
              </a:solidFill>
              <a:effectLst/>
              <a:highlight>
                <a:srgbClr val="FFFFFF"/>
              </a:highlight>
              <a:latin typeface="Segoe UI" panose="020B0502040204020203"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rtl="0" fontAlgn="base"/>
            <a:r>
              <a:rPr lang="nl-BE" sz="1800" b="0" i="0" dirty="0">
                <a:solidFill>
                  <a:srgbClr val="222222"/>
                </a:solidFill>
                <a:effectLst/>
                <a:highlight>
                  <a:srgbClr val="FFFFFF"/>
                </a:highlight>
                <a:latin typeface="Calibri" panose="020F0502020204030204" pitchFamily="34" charset="0"/>
              </a:rPr>
              <a:t>School, ouders en leerlingen zijn samen verantwoordelijk voor het leerproces en schoolsucces. Daarom is de samenwerking met ouders cruciaal.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000000"/>
                </a:solidFill>
                <a:effectLst/>
                <a:highlight>
                  <a:srgbClr val="FFFFFF"/>
                </a:highlight>
                <a:latin typeface="Calibri" panose="020F0502020204030204" pitchFamily="34" charset="0"/>
              </a:rPr>
              <a:t>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222222"/>
                </a:solidFill>
                <a:effectLst/>
                <a:highlight>
                  <a:srgbClr val="FFFFFF"/>
                </a:highlight>
                <a:latin typeface="Calibri" panose="020F0502020204030204" pitchFamily="34" charset="0"/>
              </a:rPr>
              <a:t>Leerkrachten maken deel uit van een schoolteam dat samen met hen toewerkt naar een sterke brede basiszorg. Ook schoolexterne partners zoals PBD, CLB en leersteuncentra werken direct en indirect mee aan de versterking van brede basiszorg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000000"/>
                </a:solidFill>
                <a:effectLst/>
                <a:highlight>
                  <a:srgbClr val="FFFFFF"/>
                </a:highlight>
                <a:latin typeface="Calibri" panose="020F0502020204030204" pitchFamily="34" charset="0"/>
              </a:rPr>
              <a:t>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222222"/>
                </a:solidFill>
                <a:effectLst/>
                <a:highlight>
                  <a:srgbClr val="FFFFFF"/>
                </a:highlight>
                <a:latin typeface="Calibri" panose="020F0502020204030204" pitchFamily="34" charset="0"/>
              </a:rPr>
              <a:t>Samen wordt nagedacht hoe aanpassingen geïntegreerd kunnen worden in de klas- en schoolwerking en hoe dit de brede basiszorg kan versterken. Omdat de leerkracht aan het stuur zit, is hij een bepalende factor in deze vertaling. </a:t>
            </a:r>
            <a:endParaRPr lang="nl-BE" b="0" i="0" dirty="0">
              <a:solidFill>
                <a:srgbClr val="000000"/>
              </a:solidFill>
              <a:effectLst/>
              <a:highlight>
                <a:srgbClr val="FFFFFF"/>
              </a:highlight>
              <a:latin typeface="Segoe UI" panose="020B0502040204020203"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2.gif"/><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6.svg"/><Relationship Id="rId12"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5.png"/><Relationship Id="rId11" Type="http://schemas.openxmlformats.org/officeDocument/2006/relationships/hyperlink" Target="https://www.prodiagnostiek.be/het-zorgcontinuum/brede-basiszorg/#nog-meer-weten" TargetMode="External"/><Relationship Id="rId5" Type="http://schemas.openxmlformats.org/officeDocument/2006/relationships/image" Target="../media/image24.svg"/><Relationship Id="rId10" Type="http://schemas.openxmlformats.org/officeDocument/2006/relationships/hyperlink" Target="https://prodiagnostiek.be/het-zorgcontinuum/brede-basiszorg/#aan-de-slag" TargetMode="External"/><Relationship Id="rId4" Type="http://schemas.openxmlformats.org/officeDocument/2006/relationships/image" Target="../media/image23.png"/><Relationship Id="rId9" Type="http://schemas.openxmlformats.org/officeDocument/2006/relationships/image" Target="../media/image28.sv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88304" y="-1513365"/>
            <a:ext cx="13313729" cy="1331372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6666"/>
            </a:solidFill>
          </p:spPr>
          <p:txBody>
            <a:bodyPr/>
            <a:lstStyle/>
            <a:p>
              <a:endParaRPr/>
            </a:p>
          </p:txBody>
        </p:sp>
      </p:grpSp>
      <p:grpSp>
        <p:nvGrpSpPr>
          <p:cNvPr id="4" name="Group 4"/>
          <p:cNvGrpSpPr/>
          <p:nvPr/>
        </p:nvGrpSpPr>
        <p:grpSpPr>
          <a:xfrm rot="-3270436">
            <a:off x="8467650" y="407640"/>
            <a:ext cx="12098771" cy="6654453"/>
            <a:chOff x="0" y="0"/>
            <a:chExt cx="4060919" cy="2233549"/>
          </a:xfrm>
        </p:grpSpPr>
        <p:sp>
          <p:nvSpPr>
            <p:cNvPr id="5" name="Freeform 5"/>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D0EAF1"/>
            </a:solidFill>
          </p:spPr>
          <p:txBody>
            <a:bodyPr/>
            <a:lstStyle/>
            <a:p>
              <a:endParaRPr/>
            </a:p>
          </p:txBody>
        </p:sp>
        <p:sp>
          <p:nvSpPr>
            <p:cNvPr id="6" name="Freeform 6"/>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D0EAF1"/>
            </a:solidFill>
          </p:spPr>
          <p:txBody>
            <a:bodyPr/>
            <a:lstStyle/>
            <a:p>
              <a:endParaRPr/>
            </a:p>
          </p:txBody>
        </p:sp>
      </p:grpSp>
      <p:grpSp>
        <p:nvGrpSpPr>
          <p:cNvPr id="7" name="Group 7"/>
          <p:cNvGrpSpPr/>
          <p:nvPr/>
        </p:nvGrpSpPr>
        <p:grpSpPr>
          <a:xfrm>
            <a:off x="354640" y="659414"/>
            <a:ext cx="9219061" cy="9219024"/>
            <a:chOff x="0" y="0"/>
            <a:chExt cx="6350000" cy="6349975"/>
          </a:xfrm>
        </p:grpSpPr>
        <p:sp>
          <p:nvSpPr>
            <p:cNvPr id="8" name="Freeform 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a:stretch>
            </a:blipFill>
          </p:spPr>
          <p:txBody>
            <a:bodyPr/>
            <a:lstStyle/>
            <a:p>
              <a:endParaRPr/>
            </a:p>
          </p:txBody>
        </p:sp>
      </p:grpSp>
      <p:sp>
        <p:nvSpPr>
          <p:cNvPr id="12" name="Freeform 12"/>
          <p:cNvSpPr/>
          <p:nvPr/>
        </p:nvSpPr>
        <p:spPr>
          <a:xfrm>
            <a:off x="10770052" y="291498"/>
            <a:ext cx="7069204" cy="1823939"/>
          </a:xfrm>
          <a:custGeom>
            <a:avLst/>
            <a:gdLst/>
            <a:ahLst/>
            <a:cxnLst/>
            <a:rect l="l" t="t" r="r" b="b"/>
            <a:pathLst>
              <a:path w="7069204" h="1823939">
                <a:moveTo>
                  <a:pt x="0" y="0"/>
                </a:moveTo>
                <a:lnTo>
                  <a:pt x="7069204" y="0"/>
                </a:lnTo>
                <a:lnTo>
                  <a:pt x="7069204" y="1823939"/>
                </a:lnTo>
                <a:lnTo>
                  <a:pt x="0" y="1823939"/>
                </a:lnTo>
                <a:lnTo>
                  <a:pt x="0" y="0"/>
                </a:lnTo>
                <a:close/>
              </a:path>
            </a:pathLst>
          </a:custGeom>
          <a:blipFill>
            <a:blip r:embed="rId6"/>
            <a:stretch>
              <a:fillRect/>
            </a:stretch>
          </a:blipFill>
        </p:spPr>
        <p:txBody>
          <a:bodyPr/>
          <a:lstStyle/>
          <a:p>
            <a:endParaRPr/>
          </a:p>
        </p:txBody>
      </p:sp>
      <p:sp>
        <p:nvSpPr>
          <p:cNvPr id="13" name="TextBox 13"/>
          <p:cNvSpPr txBox="1"/>
          <p:nvPr/>
        </p:nvSpPr>
        <p:spPr>
          <a:xfrm>
            <a:off x="9573701" y="2851036"/>
            <a:ext cx="8295772" cy="3886200"/>
          </a:xfrm>
          <a:prstGeom prst="rect">
            <a:avLst/>
          </a:prstGeom>
        </p:spPr>
        <p:txBody>
          <a:bodyPr lIns="0" tIns="0" rIns="0" bIns="0" rtlCol="0" anchor="t">
            <a:spAutoFit/>
          </a:bodyPr>
          <a:lstStyle/>
          <a:p>
            <a:pPr algn="ctr">
              <a:lnSpc>
                <a:spcPts val="9900"/>
              </a:lnSpc>
            </a:pPr>
            <a:r>
              <a:rPr lang="en-US" sz="9000" spc="-225">
                <a:solidFill>
                  <a:srgbClr val="266660"/>
                </a:solidFill>
                <a:latin typeface="Poppins Bold"/>
              </a:rPr>
              <a:t>Brede  </a:t>
            </a:r>
          </a:p>
          <a:p>
            <a:pPr algn="ctr">
              <a:lnSpc>
                <a:spcPts val="9900"/>
              </a:lnSpc>
            </a:pPr>
            <a:r>
              <a:rPr lang="en-US" sz="9000" spc="-225">
                <a:solidFill>
                  <a:srgbClr val="266660"/>
                </a:solidFill>
                <a:latin typeface="Poppins Bold"/>
              </a:rPr>
              <a:t>basiszorg</a:t>
            </a:r>
            <a:r>
              <a:rPr lang="en-US" sz="9000" spc="-225">
                <a:solidFill>
                  <a:srgbClr val="049999"/>
                </a:solidFill>
                <a:latin typeface="Poppins Bold"/>
              </a:rPr>
              <a:t> Kennisclip</a:t>
            </a:r>
          </a:p>
        </p:txBody>
      </p:sp>
      <p:pic>
        <p:nvPicPr>
          <p:cNvPr id="14" name="Audio 13">
            <a:extLst>
              <a:ext uri="{FF2B5EF4-FFF2-40B4-BE49-F238E27FC236}">
                <a16:creationId xmlns:a16="http://schemas.microsoft.com/office/drawing/2014/main" id="{FA5C0CA7-C371-B759-D4B0-F0DA522CD2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8154">
        <p159:morph option="byObject"/>
      </p:transition>
    </mc:Choice>
    <mc:Fallback xmlns="">
      <p:transition spd="slow" advTm="181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746465">
            <a:off x="1808840" y="4027503"/>
            <a:ext cx="1440148" cy="1440148"/>
          </a:xfrm>
          <a:custGeom>
            <a:avLst/>
            <a:gdLst/>
            <a:ahLst/>
            <a:cxnLst/>
            <a:rect l="l" t="t" r="r" b="b"/>
            <a:pathLst>
              <a:path w="1440148" h="1440148">
                <a:moveTo>
                  <a:pt x="0" y="0"/>
                </a:moveTo>
                <a:lnTo>
                  <a:pt x="1440148" y="0"/>
                </a:lnTo>
                <a:lnTo>
                  <a:pt x="1440148" y="1440148"/>
                </a:lnTo>
                <a:lnTo>
                  <a:pt x="0" y="14401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a:p>
        </p:txBody>
      </p:sp>
      <p:sp>
        <p:nvSpPr>
          <p:cNvPr id="3" name="TextBox 3"/>
          <p:cNvSpPr txBox="1"/>
          <p:nvPr/>
        </p:nvSpPr>
        <p:spPr>
          <a:xfrm>
            <a:off x="452571" y="111125"/>
            <a:ext cx="16876415" cy="854075"/>
          </a:xfrm>
          <a:prstGeom prst="rect">
            <a:avLst/>
          </a:prstGeom>
        </p:spPr>
        <p:txBody>
          <a:bodyPr lIns="0" tIns="0" rIns="0" bIns="0" rtlCol="0" anchor="t">
            <a:spAutoFit/>
          </a:bodyPr>
          <a:lstStyle/>
          <a:p>
            <a:pPr algn="ctr">
              <a:lnSpc>
                <a:spcPts val="7000"/>
              </a:lnSpc>
            </a:pPr>
            <a:r>
              <a:rPr lang="en-US" sz="5000">
                <a:solidFill>
                  <a:srgbClr val="026666"/>
                </a:solidFill>
                <a:latin typeface="Poppins Bold"/>
              </a:rPr>
              <a:t>4. De school volgt de ontwikkeling vd lerenden op</a:t>
            </a:r>
          </a:p>
        </p:txBody>
      </p:sp>
      <p:sp>
        <p:nvSpPr>
          <p:cNvPr id="4" name="TextBox 4"/>
          <p:cNvSpPr txBox="1"/>
          <p:nvPr/>
        </p:nvSpPr>
        <p:spPr>
          <a:xfrm>
            <a:off x="5267111" y="1499540"/>
            <a:ext cx="7247334" cy="679450"/>
          </a:xfrm>
          <a:prstGeom prst="rect">
            <a:avLst/>
          </a:prstGeom>
        </p:spPr>
        <p:txBody>
          <a:bodyPr lIns="0" tIns="0" rIns="0" bIns="0" rtlCol="0" anchor="t">
            <a:spAutoFit/>
          </a:bodyPr>
          <a:lstStyle/>
          <a:p>
            <a:pPr algn="ctr">
              <a:lnSpc>
                <a:spcPts val="5599"/>
              </a:lnSpc>
            </a:pPr>
            <a:r>
              <a:rPr lang="en-US" sz="3999">
                <a:solidFill>
                  <a:srgbClr val="049999"/>
                </a:solidFill>
                <a:latin typeface="Open Sans Bold"/>
              </a:rPr>
              <a:t>Feedback geven en bijsturen</a:t>
            </a:r>
          </a:p>
        </p:txBody>
      </p:sp>
      <p:sp>
        <p:nvSpPr>
          <p:cNvPr id="5" name="TextBox 5"/>
          <p:cNvSpPr txBox="1"/>
          <p:nvPr/>
        </p:nvSpPr>
        <p:spPr>
          <a:xfrm>
            <a:off x="4849250" y="4256405"/>
            <a:ext cx="10314549" cy="887095"/>
          </a:xfrm>
          <a:prstGeom prst="rect">
            <a:avLst/>
          </a:prstGeom>
        </p:spPr>
        <p:txBody>
          <a:bodyPr wrap="square" lIns="0" tIns="0" rIns="0" bIns="0" rtlCol="0" anchor="t">
            <a:spAutoFit/>
          </a:bodyPr>
          <a:lstStyle/>
          <a:p>
            <a:pPr>
              <a:lnSpc>
                <a:spcPts val="7279"/>
              </a:lnSpc>
            </a:pPr>
            <a:r>
              <a:rPr lang="en-US" sz="5199" dirty="0">
                <a:solidFill>
                  <a:srgbClr val="000000"/>
                </a:solidFill>
                <a:latin typeface="Open Sans Bold"/>
              </a:rPr>
              <a:t>Feed up: wat is het </a:t>
            </a:r>
            <a:r>
              <a:rPr lang="en-US" sz="5199" dirty="0" err="1">
                <a:solidFill>
                  <a:srgbClr val="000000"/>
                </a:solidFill>
                <a:latin typeface="Open Sans Bold"/>
              </a:rPr>
              <a:t>doel</a:t>
            </a:r>
            <a:r>
              <a:rPr lang="en-US" sz="5199" dirty="0">
                <a:solidFill>
                  <a:srgbClr val="000000"/>
                </a:solidFill>
                <a:latin typeface="Open Sans Bold"/>
              </a:rPr>
              <a:t>?</a:t>
            </a:r>
          </a:p>
        </p:txBody>
      </p:sp>
      <p:sp>
        <p:nvSpPr>
          <p:cNvPr id="6" name="TextBox 6"/>
          <p:cNvSpPr txBox="1"/>
          <p:nvPr/>
        </p:nvSpPr>
        <p:spPr>
          <a:xfrm>
            <a:off x="4849251" y="6021336"/>
            <a:ext cx="9698435" cy="887095"/>
          </a:xfrm>
          <a:prstGeom prst="rect">
            <a:avLst/>
          </a:prstGeom>
        </p:spPr>
        <p:txBody>
          <a:bodyPr lIns="0" tIns="0" rIns="0" bIns="0" rtlCol="0" anchor="t">
            <a:spAutoFit/>
          </a:bodyPr>
          <a:lstStyle/>
          <a:p>
            <a:pPr algn="ctr">
              <a:lnSpc>
                <a:spcPts val="7279"/>
              </a:lnSpc>
            </a:pPr>
            <a:r>
              <a:rPr lang="en-US" sz="5199" dirty="0">
                <a:solidFill>
                  <a:srgbClr val="000000"/>
                </a:solidFill>
                <a:latin typeface="Open Sans Bold"/>
              </a:rPr>
              <a:t>Feed back: hoe doe </a:t>
            </a:r>
            <a:r>
              <a:rPr lang="en-US" sz="5199" dirty="0" err="1">
                <a:solidFill>
                  <a:srgbClr val="000000"/>
                </a:solidFill>
                <a:latin typeface="Open Sans Bold"/>
              </a:rPr>
              <a:t>ik</a:t>
            </a:r>
            <a:r>
              <a:rPr lang="en-US" sz="5199" dirty="0">
                <a:solidFill>
                  <a:srgbClr val="000000"/>
                </a:solidFill>
                <a:latin typeface="Open Sans Bold"/>
              </a:rPr>
              <a:t> het nu?</a:t>
            </a:r>
          </a:p>
        </p:txBody>
      </p:sp>
      <p:sp>
        <p:nvSpPr>
          <p:cNvPr id="7" name="TextBox 7"/>
          <p:cNvSpPr txBox="1"/>
          <p:nvPr/>
        </p:nvSpPr>
        <p:spPr>
          <a:xfrm>
            <a:off x="4849251" y="7786267"/>
            <a:ext cx="12358787" cy="1810367"/>
          </a:xfrm>
          <a:prstGeom prst="rect">
            <a:avLst/>
          </a:prstGeom>
        </p:spPr>
        <p:txBody>
          <a:bodyPr lIns="0" tIns="0" rIns="0" bIns="0" rtlCol="0" anchor="t">
            <a:spAutoFit/>
          </a:bodyPr>
          <a:lstStyle/>
          <a:p>
            <a:pPr>
              <a:lnSpc>
                <a:spcPts val="7279"/>
              </a:lnSpc>
            </a:pPr>
            <a:r>
              <a:rPr lang="en-US" sz="5199" dirty="0">
                <a:solidFill>
                  <a:srgbClr val="000000"/>
                </a:solidFill>
                <a:latin typeface="Open Sans Bold"/>
              </a:rPr>
              <a:t>Feed forward: hoe </a:t>
            </a:r>
            <a:r>
              <a:rPr lang="en-US" sz="5199" dirty="0" err="1">
                <a:solidFill>
                  <a:srgbClr val="000000"/>
                </a:solidFill>
                <a:latin typeface="Open Sans Bold"/>
              </a:rPr>
              <a:t>moet</a:t>
            </a:r>
            <a:r>
              <a:rPr lang="en-US" sz="5199" dirty="0">
                <a:solidFill>
                  <a:srgbClr val="000000"/>
                </a:solidFill>
                <a:latin typeface="Open Sans Bold"/>
              </a:rPr>
              <a:t> </a:t>
            </a:r>
            <a:r>
              <a:rPr lang="en-US" sz="5199" dirty="0" err="1">
                <a:solidFill>
                  <a:srgbClr val="000000"/>
                </a:solidFill>
                <a:latin typeface="Open Sans Bold"/>
              </a:rPr>
              <a:t>ik</a:t>
            </a:r>
            <a:r>
              <a:rPr lang="en-US" sz="5199" dirty="0">
                <a:solidFill>
                  <a:srgbClr val="000000"/>
                </a:solidFill>
                <a:latin typeface="Open Sans Bold"/>
              </a:rPr>
              <a:t> nu </a:t>
            </a:r>
            <a:r>
              <a:rPr lang="en-US" sz="5199" dirty="0" err="1">
                <a:solidFill>
                  <a:srgbClr val="000000"/>
                </a:solidFill>
                <a:latin typeface="Open Sans Bold"/>
              </a:rPr>
              <a:t>verder</a:t>
            </a:r>
            <a:r>
              <a:rPr lang="en-US" sz="5199" dirty="0">
                <a:solidFill>
                  <a:srgbClr val="000000"/>
                </a:solidFill>
                <a:latin typeface="Open Sans Bold"/>
              </a:rPr>
              <a:t>?</a:t>
            </a:r>
          </a:p>
        </p:txBody>
      </p:sp>
      <p:sp>
        <p:nvSpPr>
          <p:cNvPr id="8" name="Freeform 8"/>
          <p:cNvSpPr/>
          <p:nvPr/>
        </p:nvSpPr>
        <p:spPr>
          <a:xfrm rot="-10734166">
            <a:off x="1795183" y="5884485"/>
            <a:ext cx="1440148" cy="1440148"/>
          </a:xfrm>
          <a:custGeom>
            <a:avLst/>
            <a:gdLst/>
            <a:ahLst/>
            <a:cxnLst/>
            <a:rect l="l" t="t" r="r" b="b"/>
            <a:pathLst>
              <a:path w="1440148" h="1440148">
                <a:moveTo>
                  <a:pt x="0" y="0"/>
                </a:moveTo>
                <a:lnTo>
                  <a:pt x="1440148" y="0"/>
                </a:lnTo>
                <a:lnTo>
                  <a:pt x="1440148" y="1440149"/>
                </a:lnTo>
                <a:lnTo>
                  <a:pt x="0" y="14401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a:p>
        </p:txBody>
      </p:sp>
      <p:sp>
        <p:nvSpPr>
          <p:cNvPr id="9" name="Freeform 9"/>
          <p:cNvSpPr/>
          <p:nvPr/>
        </p:nvSpPr>
        <p:spPr>
          <a:xfrm>
            <a:off x="1781527" y="7557365"/>
            <a:ext cx="1440148" cy="1440148"/>
          </a:xfrm>
          <a:custGeom>
            <a:avLst/>
            <a:gdLst/>
            <a:ahLst/>
            <a:cxnLst/>
            <a:rect l="l" t="t" r="r" b="b"/>
            <a:pathLst>
              <a:path w="1440148" h="1440148">
                <a:moveTo>
                  <a:pt x="0" y="0"/>
                </a:moveTo>
                <a:lnTo>
                  <a:pt x="1440148" y="0"/>
                </a:lnTo>
                <a:lnTo>
                  <a:pt x="1440148" y="1440148"/>
                </a:lnTo>
                <a:lnTo>
                  <a:pt x="0" y="14401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a:p>
        </p:txBody>
      </p:sp>
      <p:pic>
        <p:nvPicPr>
          <p:cNvPr id="15" name="Audio 14">
            <a:extLst>
              <a:ext uri="{FF2B5EF4-FFF2-40B4-BE49-F238E27FC236}">
                <a16:creationId xmlns:a16="http://schemas.microsoft.com/office/drawing/2014/main" id="{FCDD07CD-CFF7-48C3-006F-0F3D36507F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6282">
        <p159:morph option="byObject"/>
      </p:transition>
    </mc:Choice>
    <mc:Fallback xmlns="">
      <p:transition spd="slow" advTm="662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16175" y="3719154"/>
            <a:ext cx="4125113" cy="4114800"/>
          </a:xfrm>
          <a:custGeom>
            <a:avLst/>
            <a:gdLst/>
            <a:ahLst/>
            <a:cxnLst/>
            <a:rect l="l" t="t" r="r" b="b"/>
            <a:pathLst>
              <a:path w="4125113" h="4114800">
                <a:moveTo>
                  <a:pt x="0" y="0"/>
                </a:moveTo>
                <a:lnTo>
                  <a:pt x="4125113" y="0"/>
                </a:lnTo>
                <a:lnTo>
                  <a:pt x="412511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a:p>
        </p:txBody>
      </p:sp>
      <p:pic>
        <p:nvPicPr>
          <p:cNvPr id="3" name="Picture 3"/>
          <p:cNvPicPr>
            <a:picLocks noChangeAspect="1"/>
          </p:cNvPicPr>
          <p:nvPr/>
        </p:nvPicPr>
        <p:blipFill>
          <a:blip r:embed="rId7"/>
          <a:srcRect/>
          <a:stretch>
            <a:fillRect/>
          </a:stretch>
        </p:blipFill>
        <p:spPr>
          <a:xfrm>
            <a:off x="9682145" y="2788590"/>
            <a:ext cx="6267133" cy="6267133"/>
          </a:xfrm>
          <a:prstGeom prst="rect">
            <a:avLst/>
          </a:prstGeom>
        </p:spPr>
      </p:pic>
      <p:sp>
        <p:nvSpPr>
          <p:cNvPr id="4" name="TextBox 4"/>
          <p:cNvSpPr txBox="1"/>
          <p:nvPr/>
        </p:nvSpPr>
        <p:spPr>
          <a:xfrm>
            <a:off x="452571" y="111125"/>
            <a:ext cx="16876415" cy="854075"/>
          </a:xfrm>
          <a:prstGeom prst="rect">
            <a:avLst/>
          </a:prstGeom>
        </p:spPr>
        <p:txBody>
          <a:bodyPr lIns="0" tIns="0" rIns="0" bIns="0" rtlCol="0" anchor="t">
            <a:spAutoFit/>
          </a:bodyPr>
          <a:lstStyle/>
          <a:p>
            <a:pPr algn="ctr">
              <a:lnSpc>
                <a:spcPts val="7000"/>
              </a:lnSpc>
            </a:pPr>
            <a:r>
              <a:rPr lang="en-US" sz="5000">
                <a:solidFill>
                  <a:srgbClr val="026666"/>
                </a:solidFill>
                <a:latin typeface="Poppins Bold"/>
              </a:rPr>
              <a:t>4. De school volgt de ontwikkeling vd lerenden op</a:t>
            </a:r>
          </a:p>
        </p:txBody>
      </p:sp>
      <p:sp>
        <p:nvSpPr>
          <p:cNvPr id="5" name="TextBox 5"/>
          <p:cNvSpPr txBox="1"/>
          <p:nvPr/>
        </p:nvSpPr>
        <p:spPr>
          <a:xfrm>
            <a:off x="3101067" y="1499540"/>
            <a:ext cx="11579423" cy="679450"/>
          </a:xfrm>
          <a:prstGeom prst="rect">
            <a:avLst/>
          </a:prstGeom>
        </p:spPr>
        <p:txBody>
          <a:bodyPr lIns="0" tIns="0" rIns="0" bIns="0" rtlCol="0" anchor="t">
            <a:spAutoFit/>
          </a:bodyPr>
          <a:lstStyle/>
          <a:p>
            <a:pPr algn="ctr">
              <a:lnSpc>
                <a:spcPts val="5599"/>
              </a:lnSpc>
            </a:pPr>
            <a:r>
              <a:rPr lang="en-US" sz="3999">
                <a:solidFill>
                  <a:srgbClr val="049999"/>
                </a:solidFill>
                <a:latin typeface="Open Sans Bold"/>
              </a:rPr>
              <a:t>Proactief en preventief opvolgen en handelen</a:t>
            </a:r>
          </a:p>
        </p:txBody>
      </p:sp>
      <p:pic>
        <p:nvPicPr>
          <p:cNvPr id="7" name="Audio 6">
            <a:extLst>
              <a:ext uri="{FF2B5EF4-FFF2-40B4-BE49-F238E27FC236}">
                <a16:creationId xmlns:a16="http://schemas.microsoft.com/office/drawing/2014/main" id="{2ED8BED8-7734-C87E-DB77-835ED5A003D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650">
        <p159:morph option="byObject"/>
      </p:transition>
    </mc:Choice>
    <mc:Fallback xmlns="">
      <p:transition spd="slow" advTm="966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638239" y="4871736"/>
            <a:ext cx="9969865" cy="5483532"/>
            <a:chOff x="0" y="0"/>
            <a:chExt cx="4060919" cy="2233549"/>
          </a:xfrm>
        </p:grpSpPr>
        <p:sp>
          <p:nvSpPr>
            <p:cNvPr id="3" name="Freeform 3"/>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D0EAF1"/>
            </a:solidFill>
          </p:spPr>
          <p:txBody>
            <a:bodyPr/>
            <a:lstStyle/>
            <a:p>
              <a:endParaRPr/>
            </a:p>
          </p:txBody>
        </p:sp>
        <p:sp>
          <p:nvSpPr>
            <p:cNvPr id="4" name="Freeform 4"/>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D0EAF1"/>
            </a:solidFill>
          </p:spPr>
          <p:txBody>
            <a:bodyPr/>
            <a:lstStyle/>
            <a:p>
              <a:endParaRPr/>
            </a:p>
          </p:txBody>
        </p:sp>
      </p:grpSp>
      <p:grpSp>
        <p:nvGrpSpPr>
          <p:cNvPr id="5" name="Group 5"/>
          <p:cNvGrpSpPr/>
          <p:nvPr/>
        </p:nvGrpSpPr>
        <p:grpSpPr>
          <a:xfrm rot="5400000">
            <a:off x="9956374" y="4871736"/>
            <a:ext cx="9969865" cy="5483532"/>
            <a:chOff x="0" y="0"/>
            <a:chExt cx="4060919" cy="2233549"/>
          </a:xfrm>
        </p:grpSpPr>
        <p:sp>
          <p:nvSpPr>
            <p:cNvPr id="6" name="Freeform 6"/>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D0EAF1"/>
            </a:solidFill>
          </p:spPr>
          <p:txBody>
            <a:bodyPr/>
            <a:lstStyle/>
            <a:p>
              <a:endParaRPr/>
            </a:p>
          </p:txBody>
        </p:sp>
        <p:sp>
          <p:nvSpPr>
            <p:cNvPr id="7" name="Freeform 7"/>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D0EAF1"/>
            </a:solidFill>
          </p:spPr>
          <p:txBody>
            <a:bodyPr/>
            <a:lstStyle/>
            <a:p>
              <a:endParaRPr/>
            </a:p>
          </p:txBody>
        </p:sp>
      </p:grpSp>
      <p:grpSp>
        <p:nvGrpSpPr>
          <p:cNvPr id="8" name="Group 8"/>
          <p:cNvGrpSpPr/>
          <p:nvPr/>
        </p:nvGrpSpPr>
        <p:grpSpPr>
          <a:xfrm rot="5400000">
            <a:off x="4159068" y="4871736"/>
            <a:ext cx="9969865" cy="5483532"/>
            <a:chOff x="0" y="0"/>
            <a:chExt cx="4060919" cy="2233549"/>
          </a:xfrm>
        </p:grpSpPr>
        <p:sp>
          <p:nvSpPr>
            <p:cNvPr id="9" name="Freeform 9"/>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D0EAF1"/>
            </a:solidFill>
          </p:spPr>
          <p:txBody>
            <a:bodyPr/>
            <a:lstStyle/>
            <a:p>
              <a:endParaRPr/>
            </a:p>
          </p:txBody>
        </p:sp>
        <p:sp>
          <p:nvSpPr>
            <p:cNvPr id="10" name="Freeform 10"/>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D0EAF1"/>
            </a:solidFill>
          </p:spPr>
          <p:txBody>
            <a:bodyPr/>
            <a:lstStyle/>
            <a:p>
              <a:endParaRPr/>
            </a:p>
          </p:txBody>
        </p:sp>
      </p:grpSp>
      <p:sp>
        <p:nvSpPr>
          <p:cNvPr id="11" name="Freeform 11"/>
          <p:cNvSpPr/>
          <p:nvPr/>
        </p:nvSpPr>
        <p:spPr>
          <a:xfrm>
            <a:off x="2101907" y="3490971"/>
            <a:ext cx="2471527" cy="1887629"/>
          </a:xfrm>
          <a:custGeom>
            <a:avLst/>
            <a:gdLst/>
            <a:ahLst/>
            <a:cxnLst/>
            <a:rect l="l" t="t" r="r" b="b"/>
            <a:pathLst>
              <a:path w="2471527" h="1887629">
                <a:moveTo>
                  <a:pt x="0" y="0"/>
                </a:moveTo>
                <a:lnTo>
                  <a:pt x="2471527" y="0"/>
                </a:lnTo>
                <a:lnTo>
                  <a:pt x="2471527" y="1887629"/>
                </a:lnTo>
                <a:lnTo>
                  <a:pt x="0" y="18876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a:p>
        </p:txBody>
      </p:sp>
      <p:sp>
        <p:nvSpPr>
          <p:cNvPr id="12" name="Freeform 12"/>
          <p:cNvSpPr/>
          <p:nvPr/>
        </p:nvSpPr>
        <p:spPr>
          <a:xfrm>
            <a:off x="8099566" y="3117137"/>
            <a:ext cx="2088869" cy="2457492"/>
          </a:xfrm>
          <a:custGeom>
            <a:avLst/>
            <a:gdLst/>
            <a:ahLst/>
            <a:cxnLst/>
            <a:rect l="l" t="t" r="r" b="b"/>
            <a:pathLst>
              <a:path w="2088869" h="2457492">
                <a:moveTo>
                  <a:pt x="0" y="0"/>
                </a:moveTo>
                <a:lnTo>
                  <a:pt x="2088868" y="0"/>
                </a:lnTo>
                <a:lnTo>
                  <a:pt x="2088868" y="2457492"/>
                </a:lnTo>
                <a:lnTo>
                  <a:pt x="0" y="24574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a:p>
        </p:txBody>
      </p:sp>
      <p:sp>
        <p:nvSpPr>
          <p:cNvPr id="13" name="Freeform 13"/>
          <p:cNvSpPr/>
          <p:nvPr/>
        </p:nvSpPr>
        <p:spPr>
          <a:xfrm>
            <a:off x="13895541" y="3335313"/>
            <a:ext cx="2138474" cy="2198945"/>
          </a:xfrm>
          <a:custGeom>
            <a:avLst/>
            <a:gdLst/>
            <a:ahLst/>
            <a:cxnLst/>
            <a:rect l="l" t="t" r="r" b="b"/>
            <a:pathLst>
              <a:path w="2138474" h="2198945">
                <a:moveTo>
                  <a:pt x="0" y="0"/>
                </a:moveTo>
                <a:lnTo>
                  <a:pt x="2138474" y="0"/>
                </a:lnTo>
                <a:lnTo>
                  <a:pt x="2138474" y="2198945"/>
                </a:lnTo>
                <a:lnTo>
                  <a:pt x="0" y="2198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a:p>
        </p:txBody>
      </p:sp>
      <p:sp>
        <p:nvSpPr>
          <p:cNvPr id="14" name="TextBox 14"/>
          <p:cNvSpPr txBox="1"/>
          <p:nvPr/>
        </p:nvSpPr>
        <p:spPr>
          <a:xfrm>
            <a:off x="1924623" y="971550"/>
            <a:ext cx="14438754" cy="1114425"/>
          </a:xfrm>
          <a:prstGeom prst="rect">
            <a:avLst/>
          </a:prstGeom>
        </p:spPr>
        <p:txBody>
          <a:bodyPr lIns="0" tIns="0" rIns="0" bIns="0" rtlCol="0" anchor="t">
            <a:spAutoFit/>
          </a:bodyPr>
          <a:lstStyle/>
          <a:p>
            <a:pPr marL="0" lvl="0" indent="0" algn="ctr">
              <a:lnSpc>
                <a:spcPts val="8399"/>
              </a:lnSpc>
            </a:pPr>
            <a:r>
              <a:rPr lang="en-US" sz="6999" spc="-139">
                <a:solidFill>
                  <a:srgbClr val="026666"/>
                </a:solidFill>
                <a:latin typeface="Poppins Bold"/>
              </a:rPr>
              <a:t>Mee(r) met Prodia? </a:t>
            </a:r>
          </a:p>
        </p:txBody>
      </p:sp>
      <p:sp>
        <p:nvSpPr>
          <p:cNvPr id="15" name="TextBox 15"/>
          <p:cNvSpPr txBox="1"/>
          <p:nvPr/>
        </p:nvSpPr>
        <p:spPr>
          <a:xfrm>
            <a:off x="1292336" y="7168992"/>
            <a:ext cx="3752083" cy="824865"/>
          </a:xfrm>
          <a:prstGeom prst="rect">
            <a:avLst/>
          </a:prstGeom>
        </p:spPr>
        <p:txBody>
          <a:bodyPr lIns="0" tIns="0" rIns="0" bIns="0" rtlCol="0" anchor="t">
            <a:spAutoFit/>
          </a:bodyPr>
          <a:lstStyle/>
          <a:p>
            <a:pPr algn="ctr">
              <a:lnSpc>
                <a:spcPts val="3360"/>
              </a:lnSpc>
            </a:pPr>
            <a:r>
              <a:rPr lang="en-US" sz="2400" u="sng">
                <a:solidFill>
                  <a:srgbClr val="1D4355"/>
                </a:solidFill>
                <a:latin typeface="Open Sauce"/>
                <a:hlinkClick r:id="rId10" tooltip="https://prodiagnostiek.be/het-zorgcontinuum/brede-basiszorg/#aan-de-slag"/>
              </a:rPr>
              <a:t>Basispagina Brede Basiszorg</a:t>
            </a:r>
          </a:p>
        </p:txBody>
      </p:sp>
      <p:sp>
        <p:nvSpPr>
          <p:cNvPr id="16" name="TextBox 16"/>
          <p:cNvSpPr txBox="1"/>
          <p:nvPr/>
        </p:nvSpPr>
        <p:spPr>
          <a:xfrm>
            <a:off x="1292336" y="6091354"/>
            <a:ext cx="3752083" cy="405130"/>
          </a:xfrm>
          <a:prstGeom prst="rect">
            <a:avLst/>
          </a:prstGeom>
        </p:spPr>
        <p:txBody>
          <a:bodyPr lIns="0" tIns="0" rIns="0" bIns="0" rtlCol="0" anchor="t">
            <a:spAutoFit/>
          </a:bodyPr>
          <a:lstStyle/>
          <a:p>
            <a:pPr algn="ctr">
              <a:lnSpc>
                <a:spcPts val="3380"/>
              </a:lnSpc>
            </a:pPr>
            <a:r>
              <a:rPr lang="en-US" sz="2600">
                <a:solidFill>
                  <a:srgbClr val="1D4355"/>
                </a:solidFill>
                <a:latin typeface="Open Sauce Bold"/>
              </a:rPr>
              <a:t>AAN DE SLAG</a:t>
            </a:r>
          </a:p>
        </p:txBody>
      </p:sp>
      <p:sp>
        <p:nvSpPr>
          <p:cNvPr id="17" name="TextBox 17"/>
          <p:cNvSpPr txBox="1"/>
          <p:nvPr/>
        </p:nvSpPr>
        <p:spPr>
          <a:xfrm>
            <a:off x="13065265" y="7171837"/>
            <a:ext cx="3752083" cy="1663065"/>
          </a:xfrm>
          <a:prstGeom prst="rect">
            <a:avLst/>
          </a:prstGeom>
        </p:spPr>
        <p:txBody>
          <a:bodyPr lIns="0" tIns="0" rIns="0" bIns="0" rtlCol="0" anchor="t">
            <a:spAutoFit/>
          </a:bodyPr>
          <a:lstStyle/>
          <a:p>
            <a:pPr algn="ctr">
              <a:lnSpc>
                <a:spcPts val="3359"/>
              </a:lnSpc>
            </a:pPr>
            <a:r>
              <a:rPr lang="en-US" sz="2400" u="sng">
                <a:solidFill>
                  <a:srgbClr val="1D4355"/>
                </a:solidFill>
                <a:latin typeface="Open Sauce"/>
                <a:hlinkClick r:id="rId11" tooltip="https://www.prodiagnostiek.be/het-zorgcontinuum/brede-basiszorg/#nog-meer-weten"/>
              </a:rPr>
              <a:t>Netgebonden specifieke materialen </a:t>
            </a:r>
          </a:p>
          <a:p>
            <a:pPr>
              <a:lnSpc>
                <a:spcPts val="3359"/>
              </a:lnSpc>
            </a:pPr>
            <a:endParaRPr lang="en-US" sz="2400" u="sng">
              <a:solidFill>
                <a:srgbClr val="1D4355"/>
              </a:solidFill>
              <a:latin typeface="Open Sauce"/>
              <a:hlinkClick r:id="rId11" tooltip="https://www.prodiagnostiek.be/het-zorgcontinuum/brede-basiszorg/#nog-meer-weten"/>
            </a:endParaRPr>
          </a:p>
          <a:p>
            <a:pPr>
              <a:lnSpc>
                <a:spcPts val="3359"/>
              </a:lnSpc>
            </a:pPr>
            <a:endParaRPr lang="en-US" sz="2400" u="sng">
              <a:solidFill>
                <a:srgbClr val="1D4355"/>
              </a:solidFill>
              <a:latin typeface="Open Sauce"/>
              <a:hlinkClick r:id="rId11" tooltip="https://www.prodiagnostiek.be/het-zorgcontinuum/brede-basiszorg/#nog-meer-weten"/>
            </a:endParaRPr>
          </a:p>
        </p:txBody>
      </p:sp>
      <p:sp>
        <p:nvSpPr>
          <p:cNvPr id="18" name="TextBox 18"/>
          <p:cNvSpPr txBox="1"/>
          <p:nvPr/>
        </p:nvSpPr>
        <p:spPr>
          <a:xfrm>
            <a:off x="12614260" y="6091354"/>
            <a:ext cx="4654093" cy="405130"/>
          </a:xfrm>
          <a:prstGeom prst="rect">
            <a:avLst/>
          </a:prstGeom>
        </p:spPr>
        <p:txBody>
          <a:bodyPr lIns="0" tIns="0" rIns="0" bIns="0" rtlCol="0" anchor="t">
            <a:spAutoFit/>
          </a:bodyPr>
          <a:lstStyle/>
          <a:p>
            <a:pPr algn="ctr">
              <a:lnSpc>
                <a:spcPts val="3380"/>
              </a:lnSpc>
            </a:pPr>
            <a:r>
              <a:rPr lang="en-US" sz="2600">
                <a:solidFill>
                  <a:srgbClr val="1D4355"/>
                </a:solidFill>
                <a:latin typeface="Open Sauce Bold"/>
              </a:rPr>
              <a:t>NOG MEER WETEN </a:t>
            </a:r>
          </a:p>
        </p:txBody>
      </p:sp>
      <p:grpSp>
        <p:nvGrpSpPr>
          <p:cNvPr id="19" name="Group 19"/>
          <p:cNvGrpSpPr/>
          <p:nvPr/>
        </p:nvGrpSpPr>
        <p:grpSpPr>
          <a:xfrm>
            <a:off x="7267958" y="6100879"/>
            <a:ext cx="3752083" cy="2320502"/>
            <a:chOff x="0" y="0"/>
            <a:chExt cx="5002777" cy="3094002"/>
          </a:xfrm>
        </p:grpSpPr>
        <p:sp>
          <p:nvSpPr>
            <p:cNvPr id="20" name="TextBox 20"/>
            <p:cNvSpPr txBox="1"/>
            <p:nvPr/>
          </p:nvSpPr>
          <p:spPr>
            <a:xfrm>
              <a:off x="0" y="1451257"/>
              <a:ext cx="5002777" cy="1642745"/>
            </a:xfrm>
            <a:prstGeom prst="rect">
              <a:avLst/>
            </a:prstGeom>
          </p:spPr>
          <p:txBody>
            <a:bodyPr lIns="0" tIns="0" rIns="0" bIns="0" rtlCol="0" anchor="t">
              <a:spAutoFit/>
            </a:bodyPr>
            <a:lstStyle/>
            <a:p>
              <a:pPr algn="ctr">
                <a:lnSpc>
                  <a:spcPts val="3359"/>
                </a:lnSpc>
              </a:pPr>
              <a:r>
                <a:rPr lang="en-US" sz="2400">
                  <a:solidFill>
                    <a:srgbClr val="1D4355"/>
                  </a:solidFill>
                  <a:latin typeface="Open Sauce"/>
                </a:rPr>
                <a:t>Doe een beroep op je pedagogische begeleidingsdienst </a:t>
              </a:r>
            </a:p>
          </p:txBody>
        </p:sp>
        <p:sp>
          <p:nvSpPr>
            <p:cNvPr id="21" name="TextBox 21"/>
            <p:cNvSpPr txBox="1"/>
            <p:nvPr/>
          </p:nvSpPr>
          <p:spPr>
            <a:xfrm>
              <a:off x="0" y="-9525"/>
              <a:ext cx="5002777" cy="536998"/>
            </a:xfrm>
            <a:prstGeom prst="rect">
              <a:avLst/>
            </a:prstGeom>
          </p:spPr>
          <p:txBody>
            <a:bodyPr lIns="0" tIns="0" rIns="0" bIns="0" rtlCol="0" anchor="t">
              <a:spAutoFit/>
            </a:bodyPr>
            <a:lstStyle/>
            <a:p>
              <a:pPr algn="ctr">
                <a:lnSpc>
                  <a:spcPts val="3380"/>
                </a:lnSpc>
              </a:pPr>
              <a:r>
                <a:rPr lang="en-US" sz="2600">
                  <a:solidFill>
                    <a:srgbClr val="1D4355"/>
                  </a:solidFill>
                  <a:latin typeface="Open Sauce Bold"/>
                </a:rPr>
                <a:t>LEER BIJ </a:t>
              </a:r>
            </a:p>
          </p:txBody>
        </p:sp>
      </p:grpSp>
      <p:pic>
        <p:nvPicPr>
          <p:cNvPr id="27" name="Audio 26">
            <a:extLst>
              <a:ext uri="{FF2B5EF4-FFF2-40B4-BE49-F238E27FC236}">
                <a16:creationId xmlns:a16="http://schemas.microsoft.com/office/drawing/2014/main" id="{FE72B016-7E42-33FA-3C36-DD8469879F7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5069">
        <p159:morph option="byObject"/>
      </p:transition>
    </mc:Choice>
    <mc:Fallback xmlns="">
      <p:transition spd="slow" advTm="350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275864" y="-1513365"/>
            <a:ext cx="13313729" cy="1331372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6666"/>
            </a:solidFill>
          </p:spPr>
          <p:txBody>
            <a:bodyPr/>
            <a:lstStyle/>
            <a:p>
              <a:endParaRPr/>
            </a:p>
          </p:txBody>
        </p:sp>
      </p:grpSp>
      <p:sp>
        <p:nvSpPr>
          <p:cNvPr id="4" name="Freeform 4"/>
          <p:cNvSpPr/>
          <p:nvPr/>
        </p:nvSpPr>
        <p:spPr>
          <a:xfrm>
            <a:off x="9144000" y="775479"/>
            <a:ext cx="7428488" cy="8229600"/>
          </a:xfrm>
          <a:custGeom>
            <a:avLst/>
            <a:gdLst/>
            <a:ahLst/>
            <a:cxnLst/>
            <a:rect l="l" t="t" r="r" b="b"/>
            <a:pathLst>
              <a:path w="7428488" h="8229600">
                <a:moveTo>
                  <a:pt x="0" y="0"/>
                </a:moveTo>
                <a:lnTo>
                  <a:pt x="7428488" y="0"/>
                </a:lnTo>
                <a:lnTo>
                  <a:pt x="7428488" y="8229600"/>
                </a:lnTo>
                <a:lnTo>
                  <a:pt x="0" y="8229600"/>
                </a:lnTo>
                <a:lnTo>
                  <a:pt x="0" y="0"/>
                </a:lnTo>
                <a:close/>
              </a:path>
            </a:pathLst>
          </a:custGeom>
          <a:blipFill>
            <a:blip r:embed="rId5"/>
            <a:stretch>
              <a:fillRect/>
            </a:stretch>
          </a:blipFill>
        </p:spPr>
        <p:txBody>
          <a:bodyPr/>
          <a:lstStyle/>
          <a:p>
            <a:endParaRPr/>
          </a:p>
        </p:txBody>
      </p:sp>
      <p:sp>
        <p:nvSpPr>
          <p:cNvPr id="5" name="Freeform 5"/>
          <p:cNvSpPr/>
          <p:nvPr/>
        </p:nvSpPr>
        <p:spPr>
          <a:xfrm>
            <a:off x="1313574" y="7076281"/>
            <a:ext cx="3006221" cy="2979917"/>
          </a:xfrm>
          <a:custGeom>
            <a:avLst/>
            <a:gdLst/>
            <a:ahLst/>
            <a:cxnLst/>
            <a:rect l="l" t="t" r="r" b="b"/>
            <a:pathLst>
              <a:path w="3006221" h="2979917">
                <a:moveTo>
                  <a:pt x="0" y="0"/>
                </a:moveTo>
                <a:lnTo>
                  <a:pt x="3006222" y="0"/>
                </a:lnTo>
                <a:lnTo>
                  <a:pt x="3006222" y="2979917"/>
                </a:lnTo>
                <a:lnTo>
                  <a:pt x="0" y="29799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a:p>
        </p:txBody>
      </p:sp>
      <p:sp>
        <p:nvSpPr>
          <p:cNvPr id="6" name="TextBox 6"/>
          <p:cNvSpPr txBox="1"/>
          <p:nvPr/>
        </p:nvSpPr>
        <p:spPr>
          <a:xfrm>
            <a:off x="381001" y="525176"/>
            <a:ext cx="5759160" cy="6334125"/>
          </a:xfrm>
          <a:prstGeom prst="rect">
            <a:avLst/>
          </a:prstGeom>
        </p:spPr>
        <p:txBody>
          <a:bodyPr lIns="0" tIns="0" rIns="0" bIns="0" rtlCol="0" anchor="t">
            <a:spAutoFit/>
          </a:bodyPr>
          <a:lstStyle/>
          <a:p>
            <a:pPr>
              <a:lnSpc>
                <a:spcPts val="8399"/>
              </a:lnSpc>
            </a:pPr>
            <a:r>
              <a:rPr lang="en-US" sz="6999" spc="-139">
                <a:solidFill>
                  <a:srgbClr val="FFFFFF"/>
                </a:solidFill>
                <a:latin typeface="Poppins Bold"/>
              </a:rPr>
              <a:t>Brede basiszorg</a:t>
            </a:r>
          </a:p>
          <a:p>
            <a:pPr>
              <a:lnSpc>
                <a:spcPts val="8399"/>
              </a:lnSpc>
            </a:pPr>
            <a:r>
              <a:rPr lang="en-US" sz="6999" spc="-139">
                <a:solidFill>
                  <a:srgbClr val="FFFFFF"/>
                </a:solidFill>
                <a:latin typeface="Poppins Bold"/>
              </a:rPr>
              <a:t>als motor</a:t>
            </a:r>
          </a:p>
          <a:p>
            <a:pPr marL="0" lvl="0" indent="0">
              <a:lnSpc>
                <a:spcPts val="8399"/>
              </a:lnSpc>
            </a:pPr>
            <a:r>
              <a:rPr lang="en-US" sz="6999" spc="-139">
                <a:solidFill>
                  <a:srgbClr val="FFFFFF"/>
                </a:solidFill>
                <a:latin typeface="Poppins Bold"/>
              </a:rPr>
              <a:t>voor leerlingen- begeleiding</a:t>
            </a:r>
          </a:p>
        </p:txBody>
      </p:sp>
      <p:pic>
        <p:nvPicPr>
          <p:cNvPr id="8" name="Audio 7">
            <a:extLst>
              <a:ext uri="{FF2B5EF4-FFF2-40B4-BE49-F238E27FC236}">
                <a16:creationId xmlns:a16="http://schemas.microsoft.com/office/drawing/2014/main" id="{70A6EB9D-AE5E-9D8B-F2A7-4DF258946D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7434">
        <p159:morph option="byObject"/>
      </p:transition>
    </mc:Choice>
    <mc:Fallback xmlns="">
      <p:transition spd="slow" advTm="674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11349" y="472633"/>
            <a:ext cx="12426136" cy="8785667"/>
          </a:xfrm>
          <a:custGeom>
            <a:avLst/>
            <a:gdLst/>
            <a:ahLst/>
            <a:cxnLst/>
            <a:rect l="l" t="t" r="r" b="b"/>
            <a:pathLst>
              <a:path w="12426136" h="8785667">
                <a:moveTo>
                  <a:pt x="0" y="0"/>
                </a:moveTo>
                <a:lnTo>
                  <a:pt x="12426136" y="0"/>
                </a:lnTo>
                <a:lnTo>
                  <a:pt x="12426136" y="8785667"/>
                </a:lnTo>
                <a:lnTo>
                  <a:pt x="0" y="8785667"/>
                </a:lnTo>
                <a:lnTo>
                  <a:pt x="0" y="0"/>
                </a:lnTo>
                <a:close/>
              </a:path>
            </a:pathLst>
          </a:custGeom>
          <a:blipFill>
            <a:blip r:embed="rId5"/>
            <a:stretch>
              <a:fillRect/>
            </a:stretch>
          </a:blipFill>
        </p:spPr>
        <p:txBody>
          <a:bodyPr/>
          <a:lstStyle/>
          <a:p>
            <a:endParaRPr/>
          </a:p>
        </p:txBody>
      </p:sp>
      <p:sp>
        <p:nvSpPr>
          <p:cNvPr id="3" name="Freeform 3"/>
          <p:cNvSpPr/>
          <p:nvPr/>
        </p:nvSpPr>
        <p:spPr>
          <a:xfrm>
            <a:off x="9830812" y="1028700"/>
            <a:ext cx="7428488" cy="8229600"/>
          </a:xfrm>
          <a:custGeom>
            <a:avLst/>
            <a:gdLst/>
            <a:ahLst/>
            <a:cxnLst/>
            <a:rect l="l" t="t" r="r" b="b"/>
            <a:pathLst>
              <a:path w="7428488" h="8229600">
                <a:moveTo>
                  <a:pt x="0" y="0"/>
                </a:moveTo>
                <a:lnTo>
                  <a:pt x="7428488" y="0"/>
                </a:lnTo>
                <a:lnTo>
                  <a:pt x="7428488" y="8229600"/>
                </a:lnTo>
                <a:lnTo>
                  <a:pt x="0" y="8229600"/>
                </a:lnTo>
                <a:lnTo>
                  <a:pt x="0" y="0"/>
                </a:lnTo>
                <a:close/>
              </a:path>
            </a:pathLst>
          </a:custGeom>
          <a:blipFill>
            <a:blip r:embed="rId6"/>
            <a:stretch>
              <a:fillRect/>
            </a:stretch>
          </a:blipFill>
        </p:spPr>
        <p:txBody>
          <a:bodyPr/>
          <a:lstStyle/>
          <a:p>
            <a:endParaRPr/>
          </a:p>
        </p:txBody>
      </p:sp>
      <p:pic>
        <p:nvPicPr>
          <p:cNvPr id="9" name="Audio 8">
            <a:extLst>
              <a:ext uri="{FF2B5EF4-FFF2-40B4-BE49-F238E27FC236}">
                <a16:creationId xmlns:a16="http://schemas.microsoft.com/office/drawing/2014/main" id="{4C72B9D0-3485-3C47-55BD-96EAD66AF9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944">
        <p159:morph option="byObject"/>
      </p:transition>
    </mc:Choice>
    <mc:Fallback xmlns="">
      <p:transition spd="slow" advTm="509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640189" y="2002848"/>
            <a:ext cx="9007623" cy="6281304"/>
          </a:xfrm>
          <a:custGeom>
            <a:avLst/>
            <a:gdLst/>
            <a:ahLst/>
            <a:cxnLst/>
            <a:rect l="l" t="t" r="r" b="b"/>
            <a:pathLst>
              <a:path w="9007623" h="6281304">
                <a:moveTo>
                  <a:pt x="0" y="0"/>
                </a:moveTo>
                <a:lnTo>
                  <a:pt x="9007622" y="0"/>
                </a:lnTo>
                <a:lnTo>
                  <a:pt x="9007622" y="6281304"/>
                </a:lnTo>
                <a:lnTo>
                  <a:pt x="0" y="6281304"/>
                </a:lnTo>
                <a:lnTo>
                  <a:pt x="0" y="0"/>
                </a:lnTo>
                <a:close/>
              </a:path>
            </a:pathLst>
          </a:custGeom>
          <a:blipFill>
            <a:blip r:embed="rId5"/>
            <a:stretch>
              <a:fillRect/>
            </a:stretch>
          </a:blipFill>
        </p:spPr>
        <p:txBody>
          <a:bodyPr/>
          <a:lstStyle/>
          <a:p>
            <a:endParaRPr/>
          </a:p>
        </p:txBody>
      </p:sp>
      <p:sp>
        <p:nvSpPr>
          <p:cNvPr id="3" name="TextBox 3"/>
          <p:cNvSpPr txBox="1"/>
          <p:nvPr/>
        </p:nvSpPr>
        <p:spPr>
          <a:xfrm>
            <a:off x="1832948" y="554038"/>
            <a:ext cx="13989051" cy="854075"/>
          </a:xfrm>
          <a:prstGeom prst="rect">
            <a:avLst/>
          </a:prstGeom>
        </p:spPr>
        <p:txBody>
          <a:bodyPr lIns="0" tIns="0" rIns="0" bIns="0" rtlCol="0" anchor="t">
            <a:spAutoFit/>
          </a:bodyPr>
          <a:lstStyle/>
          <a:p>
            <a:pPr algn="ctr">
              <a:lnSpc>
                <a:spcPts val="7000"/>
              </a:lnSpc>
            </a:pPr>
            <a:r>
              <a:rPr lang="en-US" sz="5000">
                <a:solidFill>
                  <a:srgbClr val="026666"/>
                </a:solidFill>
                <a:latin typeface="Poppins Bold"/>
              </a:rPr>
              <a:t>1. De school stelt doelen voor de lerenden</a:t>
            </a:r>
          </a:p>
        </p:txBody>
      </p:sp>
      <p:sp>
        <p:nvSpPr>
          <p:cNvPr id="4" name="TextBox 4"/>
          <p:cNvSpPr txBox="1"/>
          <p:nvPr/>
        </p:nvSpPr>
        <p:spPr>
          <a:xfrm>
            <a:off x="1832948" y="8677910"/>
            <a:ext cx="13989051" cy="1180465"/>
          </a:xfrm>
          <a:prstGeom prst="rect">
            <a:avLst/>
          </a:prstGeom>
        </p:spPr>
        <p:txBody>
          <a:bodyPr lIns="0" tIns="0" rIns="0" bIns="0" rtlCol="0" anchor="t">
            <a:spAutoFit/>
          </a:bodyPr>
          <a:lstStyle/>
          <a:p>
            <a:pPr algn="ctr">
              <a:lnSpc>
                <a:spcPts val="4759"/>
              </a:lnSpc>
            </a:pPr>
            <a:r>
              <a:rPr lang="en-US" sz="3399">
                <a:solidFill>
                  <a:srgbClr val="026666"/>
                </a:solidFill>
                <a:latin typeface="Open Sans"/>
              </a:rPr>
              <a:t>www.onderwijsdoelen.be</a:t>
            </a:r>
          </a:p>
          <a:p>
            <a:pPr algn="ctr">
              <a:lnSpc>
                <a:spcPts val="4759"/>
              </a:lnSpc>
            </a:pPr>
            <a:r>
              <a:rPr lang="en-US" sz="3399">
                <a:solidFill>
                  <a:srgbClr val="026666"/>
                </a:solidFill>
                <a:latin typeface="Open Sans"/>
              </a:rPr>
              <a:t>Leerplannen en ondersteunende materialen </a:t>
            </a:r>
          </a:p>
        </p:txBody>
      </p:sp>
      <p:pic>
        <p:nvPicPr>
          <p:cNvPr id="6" name="Audio 5">
            <a:extLst>
              <a:ext uri="{FF2B5EF4-FFF2-40B4-BE49-F238E27FC236}">
                <a16:creationId xmlns:a16="http://schemas.microsoft.com/office/drawing/2014/main" id="{DDA21990-E939-6A3B-2207-3AD1EFBAB5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3082">
        <p159:morph option="byObject"/>
      </p:transition>
    </mc:Choice>
    <mc:Fallback xmlns="">
      <p:transition spd="slow" advTm="630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94006" y="3802866"/>
            <a:ext cx="12690443" cy="6381899"/>
          </a:xfrm>
          <a:custGeom>
            <a:avLst/>
            <a:gdLst/>
            <a:ahLst/>
            <a:cxnLst/>
            <a:rect l="l" t="t" r="r" b="b"/>
            <a:pathLst>
              <a:path w="12690443" h="6381899">
                <a:moveTo>
                  <a:pt x="0" y="0"/>
                </a:moveTo>
                <a:lnTo>
                  <a:pt x="12690443" y="0"/>
                </a:lnTo>
                <a:lnTo>
                  <a:pt x="12690443" y="6381899"/>
                </a:lnTo>
                <a:lnTo>
                  <a:pt x="0" y="6381899"/>
                </a:lnTo>
                <a:lnTo>
                  <a:pt x="0" y="0"/>
                </a:lnTo>
                <a:close/>
              </a:path>
            </a:pathLst>
          </a:custGeom>
          <a:blipFill>
            <a:blip r:embed="rId5"/>
            <a:stretch>
              <a:fillRect/>
            </a:stretch>
          </a:blipFill>
        </p:spPr>
        <p:txBody>
          <a:bodyPr/>
          <a:lstStyle/>
          <a:p>
            <a:endParaRPr/>
          </a:p>
        </p:txBody>
      </p:sp>
      <p:sp>
        <p:nvSpPr>
          <p:cNvPr id="3" name="Freeform 3"/>
          <p:cNvSpPr/>
          <p:nvPr/>
        </p:nvSpPr>
        <p:spPr>
          <a:xfrm>
            <a:off x="10262873" y="4421272"/>
            <a:ext cx="3526725" cy="1782466"/>
          </a:xfrm>
          <a:custGeom>
            <a:avLst/>
            <a:gdLst/>
            <a:ahLst/>
            <a:cxnLst/>
            <a:rect l="l" t="t" r="r" b="b"/>
            <a:pathLst>
              <a:path w="3526725" h="1782466">
                <a:moveTo>
                  <a:pt x="0" y="0"/>
                </a:moveTo>
                <a:lnTo>
                  <a:pt x="3526726" y="0"/>
                </a:lnTo>
                <a:lnTo>
                  <a:pt x="3526726" y="1782466"/>
                </a:lnTo>
                <a:lnTo>
                  <a:pt x="0" y="1782466"/>
                </a:lnTo>
                <a:lnTo>
                  <a:pt x="0" y="0"/>
                </a:lnTo>
                <a:close/>
              </a:path>
            </a:pathLst>
          </a:custGeom>
          <a:blipFill>
            <a:blip r:embed="rId6"/>
            <a:stretch>
              <a:fillRect/>
            </a:stretch>
          </a:blipFill>
        </p:spPr>
        <p:txBody>
          <a:bodyPr/>
          <a:lstStyle/>
          <a:p>
            <a:endParaRPr/>
          </a:p>
        </p:txBody>
      </p:sp>
      <p:sp>
        <p:nvSpPr>
          <p:cNvPr id="4" name="Freeform 4"/>
          <p:cNvSpPr/>
          <p:nvPr/>
        </p:nvSpPr>
        <p:spPr>
          <a:xfrm>
            <a:off x="5560443" y="3586374"/>
            <a:ext cx="3584535" cy="1669796"/>
          </a:xfrm>
          <a:custGeom>
            <a:avLst/>
            <a:gdLst/>
            <a:ahLst/>
            <a:cxnLst/>
            <a:rect l="l" t="t" r="r" b="b"/>
            <a:pathLst>
              <a:path w="3584535" h="1669796">
                <a:moveTo>
                  <a:pt x="0" y="0"/>
                </a:moveTo>
                <a:lnTo>
                  <a:pt x="3584534" y="0"/>
                </a:lnTo>
                <a:lnTo>
                  <a:pt x="3584534" y="1669796"/>
                </a:lnTo>
                <a:lnTo>
                  <a:pt x="0" y="1669796"/>
                </a:lnTo>
                <a:lnTo>
                  <a:pt x="0" y="0"/>
                </a:lnTo>
                <a:close/>
              </a:path>
            </a:pathLst>
          </a:custGeom>
          <a:blipFill>
            <a:blip r:embed="rId7"/>
            <a:stretch>
              <a:fillRect/>
            </a:stretch>
          </a:blipFill>
        </p:spPr>
        <p:txBody>
          <a:bodyPr/>
          <a:lstStyle/>
          <a:p>
            <a:endParaRPr/>
          </a:p>
        </p:txBody>
      </p:sp>
      <p:sp>
        <p:nvSpPr>
          <p:cNvPr id="5" name="Freeform 5"/>
          <p:cNvSpPr/>
          <p:nvPr/>
        </p:nvSpPr>
        <p:spPr>
          <a:xfrm>
            <a:off x="2001756" y="7060313"/>
            <a:ext cx="2555354" cy="2001840"/>
          </a:xfrm>
          <a:custGeom>
            <a:avLst/>
            <a:gdLst/>
            <a:ahLst/>
            <a:cxnLst/>
            <a:rect l="l" t="t" r="r" b="b"/>
            <a:pathLst>
              <a:path w="2555354" h="2001840">
                <a:moveTo>
                  <a:pt x="0" y="0"/>
                </a:moveTo>
                <a:lnTo>
                  <a:pt x="2555355" y="0"/>
                </a:lnTo>
                <a:lnTo>
                  <a:pt x="2555355" y="2001840"/>
                </a:lnTo>
                <a:lnTo>
                  <a:pt x="0" y="2001840"/>
                </a:lnTo>
                <a:lnTo>
                  <a:pt x="0" y="0"/>
                </a:lnTo>
                <a:close/>
              </a:path>
            </a:pathLst>
          </a:custGeom>
          <a:blipFill>
            <a:blip r:embed="rId8"/>
            <a:stretch>
              <a:fillRect/>
            </a:stretch>
          </a:blipFill>
        </p:spPr>
        <p:txBody>
          <a:bodyPr/>
          <a:lstStyle/>
          <a:p>
            <a:endParaRPr/>
          </a:p>
        </p:txBody>
      </p:sp>
      <p:sp>
        <p:nvSpPr>
          <p:cNvPr id="6" name="Freeform 6"/>
          <p:cNvSpPr/>
          <p:nvPr/>
        </p:nvSpPr>
        <p:spPr>
          <a:xfrm>
            <a:off x="3005382" y="4421272"/>
            <a:ext cx="2002610" cy="2002610"/>
          </a:xfrm>
          <a:custGeom>
            <a:avLst/>
            <a:gdLst/>
            <a:ahLst/>
            <a:cxnLst/>
            <a:rect l="l" t="t" r="r" b="b"/>
            <a:pathLst>
              <a:path w="2002610" h="2002610">
                <a:moveTo>
                  <a:pt x="0" y="0"/>
                </a:moveTo>
                <a:lnTo>
                  <a:pt x="2002611" y="0"/>
                </a:lnTo>
                <a:lnTo>
                  <a:pt x="2002611" y="2002611"/>
                </a:lnTo>
                <a:lnTo>
                  <a:pt x="0" y="2002611"/>
                </a:lnTo>
                <a:lnTo>
                  <a:pt x="0" y="0"/>
                </a:lnTo>
                <a:close/>
              </a:path>
            </a:pathLst>
          </a:custGeom>
          <a:blipFill>
            <a:blip r:embed="rId9"/>
            <a:stretch>
              <a:fillRect/>
            </a:stretch>
          </a:blipFill>
        </p:spPr>
        <p:txBody>
          <a:bodyPr/>
          <a:lstStyle/>
          <a:p>
            <a:endParaRPr/>
          </a:p>
        </p:txBody>
      </p:sp>
      <p:sp>
        <p:nvSpPr>
          <p:cNvPr id="7" name="TextBox 7"/>
          <p:cNvSpPr txBox="1"/>
          <p:nvPr/>
        </p:nvSpPr>
        <p:spPr>
          <a:xfrm>
            <a:off x="189916" y="111125"/>
            <a:ext cx="17401725" cy="1739900"/>
          </a:xfrm>
          <a:prstGeom prst="rect">
            <a:avLst/>
          </a:prstGeom>
        </p:spPr>
        <p:txBody>
          <a:bodyPr lIns="0" tIns="0" rIns="0" bIns="0" rtlCol="0" anchor="t">
            <a:spAutoFit/>
          </a:bodyPr>
          <a:lstStyle/>
          <a:p>
            <a:pPr algn="ctr">
              <a:lnSpc>
                <a:spcPts val="7000"/>
              </a:lnSpc>
            </a:pPr>
            <a:r>
              <a:rPr lang="en-US" sz="5000">
                <a:solidFill>
                  <a:srgbClr val="026666"/>
                </a:solidFill>
                <a:latin typeface="Poppins Bold"/>
              </a:rPr>
              <a:t>2. De school geeft het onderwijsleerproces en de leer- en leefomgeving vorm</a:t>
            </a:r>
          </a:p>
        </p:txBody>
      </p:sp>
      <p:sp>
        <p:nvSpPr>
          <p:cNvPr id="8" name="TextBox 8"/>
          <p:cNvSpPr txBox="1"/>
          <p:nvPr/>
        </p:nvSpPr>
        <p:spPr>
          <a:xfrm>
            <a:off x="299988" y="2449120"/>
            <a:ext cx="17688025" cy="679450"/>
          </a:xfrm>
          <a:prstGeom prst="rect">
            <a:avLst/>
          </a:prstGeom>
        </p:spPr>
        <p:txBody>
          <a:bodyPr lIns="0" tIns="0" rIns="0" bIns="0" rtlCol="0" anchor="t">
            <a:spAutoFit/>
          </a:bodyPr>
          <a:lstStyle/>
          <a:p>
            <a:pPr algn="ctr">
              <a:lnSpc>
                <a:spcPts val="5599"/>
              </a:lnSpc>
            </a:pPr>
            <a:r>
              <a:rPr lang="en-US" sz="3999">
                <a:solidFill>
                  <a:srgbClr val="049999"/>
                </a:solidFill>
                <a:latin typeface="Open Sans Bold"/>
              </a:rPr>
              <a:t>Leerlingen, doelen en context als basiselementen voor de vormgeving</a:t>
            </a:r>
          </a:p>
        </p:txBody>
      </p:sp>
      <p:pic>
        <p:nvPicPr>
          <p:cNvPr id="14" name="Audio 13">
            <a:extLst>
              <a:ext uri="{FF2B5EF4-FFF2-40B4-BE49-F238E27FC236}">
                <a16:creationId xmlns:a16="http://schemas.microsoft.com/office/drawing/2014/main" id="{F6C4FE5B-0011-7D3F-1FC9-ECD87A546A5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4992">
        <p159:morph option="byObject"/>
      </p:transition>
    </mc:Choice>
    <mc:Fallback xmlns="">
      <p:transition spd="slow" advTm="849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1368" y="2512144"/>
            <a:ext cx="11627316" cy="7150799"/>
          </a:xfrm>
          <a:custGeom>
            <a:avLst/>
            <a:gdLst/>
            <a:ahLst/>
            <a:cxnLst/>
            <a:rect l="l" t="t" r="r" b="b"/>
            <a:pathLst>
              <a:path w="11627316" h="7150799">
                <a:moveTo>
                  <a:pt x="0" y="0"/>
                </a:moveTo>
                <a:lnTo>
                  <a:pt x="11627316" y="0"/>
                </a:lnTo>
                <a:lnTo>
                  <a:pt x="11627316" y="7150799"/>
                </a:lnTo>
                <a:lnTo>
                  <a:pt x="0" y="7150799"/>
                </a:lnTo>
                <a:lnTo>
                  <a:pt x="0" y="0"/>
                </a:lnTo>
                <a:close/>
              </a:path>
            </a:pathLst>
          </a:custGeom>
          <a:blipFill>
            <a:blip r:embed="rId5"/>
            <a:stretch>
              <a:fillRect/>
            </a:stretch>
          </a:blipFill>
        </p:spPr>
        <p:txBody>
          <a:bodyPr/>
          <a:lstStyle/>
          <a:p>
            <a:endParaRPr/>
          </a:p>
        </p:txBody>
      </p:sp>
      <p:sp>
        <p:nvSpPr>
          <p:cNvPr id="3" name="TextBox 3"/>
          <p:cNvSpPr txBox="1"/>
          <p:nvPr/>
        </p:nvSpPr>
        <p:spPr>
          <a:xfrm>
            <a:off x="440574" y="452020"/>
            <a:ext cx="17401725" cy="1739900"/>
          </a:xfrm>
          <a:prstGeom prst="rect">
            <a:avLst/>
          </a:prstGeom>
        </p:spPr>
        <p:txBody>
          <a:bodyPr lIns="0" tIns="0" rIns="0" bIns="0" rtlCol="0" anchor="t">
            <a:spAutoFit/>
          </a:bodyPr>
          <a:lstStyle/>
          <a:p>
            <a:pPr algn="ctr">
              <a:lnSpc>
                <a:spcPts val="7000"/>
              </a:lnSpc>
            </a:pPr>
            <a:r>
              <a:rPr lang="en-US" sz="5000">
                <a:solidFill>
                  <a:srgbClr val="026666"/>
                </a:solidFill>
                <a:latin typeface="Poppins Bold"/>
              </a:rPr>
              <a:t>2. De school geeft het onderwijsleerproces en de leer- en leefomgeving vorm</a:t>
            </a:r>
          </a:p>
        </p:txBody>
      </p:sp>
      <p:sp>
        <p:nvSpPr>
          <p:cNvPr id="4" name="TextBox 4"/>
          <p:cNvSpPr txBox="1"/>
          <p:nvPr/>
        </p:nvSpPr>
        <p:spPr>
          <a:xfrm>
            <a:off x="12936325" y="2781300"/>
            <a:ext cx="5360819" cy="2794000"/>
          </a:xfrm>
          <a:prstGeom prst="rect">
            <a:avLst/>
          </a:prstGeom>
        </p:spPr>
        <p:txBody>
          <a:bodyPr wrap="square" lIns="0" tIns="0" rIns="0" bIns="0" rtlCol="0" anchor="t">
            <a:spAutoFit/>
          </a:bodyPr>
          <a:lstStyle/>
          <a:p>
            <a:pPr>
              <a:lnSpc>
                <a:spcPts val="5599"/>
              </a:lnSpc>
            </a:pPr>
            <a:r>
              <a:rPr lang="en-US" sz="3600" dirty="0">
                <a:solidFill>
                  <a:srgbClr val="049999"/>
                </a:solidFill>
                <a:latin typeface="Open Sans Bold"/>
              </a:rPr>
              <a:t>Samen </a:t>
            </a:r>
            <a:r>
              <a:rPr lang="en-US" sz="3600" dirty="0" err="1">
                <a:solidFill>
                  <a:srgbClr val="049999"/>
                </a:solidFill>
                <a:latin typeface="Open Sans Bold"/>
              </a:rPr>
              <a:t>een</a:t>
            </a:r>
            <a:r>
              <a:rPr lang="en-US" sz="3600" dirty="0">
                <a:solidFill>
                  <a:srgbClr val="049999"/>
                </a:solidFill>
                <a:latin typeface="Open Sans Bold"/>
              </a:rPr>
              <a:t> leer- </a:t>
            </a:r>
            <a:r>
              <a:rPr lang="en-US" sz="3600" dirty="0" err="1">
                <a:solidFill>
                  <a:srgbClr val="049999"/>
                </a:solidFill>
                <a:latin typeface="Open Sans Bold"/>
              </a:rPr>
              <a:t>en</a:t>
            </a:r>
            <a:r>
              <a:rPr lang="en-US" sz="3600" dirty="0">
                <a:solidFill>
                  <a:srgbClr val="049999"/>
                </a:solidFill>
                <a:latin typeface="Open Sans Bold"/>
              </a:rPr>
              <a:t> </a:t>
            </a:r>
            <a:r>
              <a:rPr lang="en-US" sz="3600" dirty="0" err="1">
                <a:solidFill>
                  <a:srgbClr val="049999"/>
                </a:solidFill>
                <a:latin typeface="Open Sans Bold"/>
              </a:rPr>
              <a:t>leefomgeving</a:t>
            </a:r>
            <a:r>
              <a:rPr lang="en-US" sz="3600" dirty="0">
                <a:solidFill>
                  <a:srgbClr val="049999"/>
                </a:solidFill>
                <a:latin typeface="Open Sans Bold"/>
              </a:rPr>
              <a:t> </a:t>
            </a:r>
            <a:r>
              <a:rPr lang="en-US" sz="3600" dirty="0" err="1">
                <a:solidFill>
                  <a:srgbClr val="049999"/>
                </a:solidFill>
                <a:latin typeface="Open Sans Bold"/>
              </a:rPr>
              <a:t>creëren</a:t>
            </a:r>
            <a:r>
              <a:rPr lang="en-US" sz="3600" dirty="0">
                <a:solidFill>
                  <a:srgbClr val="049999"/>
                </a:solidFill>
                <a:latin typeface="Open Sans Bold"/>
              </a:rPr>
              <a:t> </a:t>
            </a:r>
            <a:r>
              <a:rPr lang="en-US" sz="3600" dirty="0" err="1">
                <a:solidFill>
                  <a:srgbClr val="049999"/>
                </a:solidFill>
                <a:latin typeface="Open Sans Bold"/>
              </a:rPr>
              <a:t>waar</a:t>
            </a:r>
            <a:r>
              <a:rPr lang="en-US" sz="3600" dirty="0">
                <a:solidFill>
                  <a:srgbClr val="049999"/>
                </a:solidFill>
                <a:latin typeface="Open Sans Bold"/>
              </a:rPr>
              <a:t> alle </a:t>
            </a:r>
            <a:r>
              <a:rPr lang="en-US" sz="3600" dirty="0" err="1">
                <a:solidFill>
                  <a:srgbClr val="049999"/>
                </a:solidFill>
                <a:latin typeface="Open Sans Bold"/>
              </a:rPr>
              <a:t>leerlingen</a:t>
            </a:r>
            <a:r>
              <a:rPr lang="en-US" sz="3600" dirty="0">
                <a:solidFill>
                  <a:srgbClr val="049999"/>
                </a:solidFill>
                <a:latin typeface="Open Sans Bold"/>
              </a:rPr>
              <a:t> </a:t>
            </a:r>
            <a:r>
              <a:rPr lang="en-US" sz="3600" dirty="0" err="1">
                <a:solidFill>
                  <a:srgbClr val="049999"/>
                </a:solidFill>
                <a:latin typeface="Open Sans Bold"/>
              </a:rPr>
              <a:t>zich</a:t>
            </a:r>
            <a:r>
              <a:rPr lang="en-US" sz="3600" dirty="0">
                <a:solidFill>
                  <a:srgbClr val="049999"/>
                </a:solidFill>
                <a:latin typeface="Open Sans Bold"/>
              </a:rPr>
              <a:t> </a:t>
            </a:r>
            <a:r>
              <a:rPr lang="en-US" sz="3600" dirty="0" err="1">
                <a:solidFill>
                  <a:srgbClr val="049999"/>
                </a:solidFill>
                <a:latin typeface="Open Sans Bold"/>
              </a:rPr>
              <a:t>thuis</a:t>
            </a:r>
            <a:r>
              <a:rPr lang="en-US" sz="3600" dirty="0">
                <a:solidFill>
                  <a:srgbClr val="049999"/>
                </a:solidFill>
                <a:latin typeface="Open Sans Bold"/>
              </a:rPr>
              <a:t> </a:t>
            </a:r>
            <a:r>
              <a:rPr lang="en-US" sz="3600" dirty="0" err="1">
                <a:solidFill>
                  <a:srgbClr val="049999"/>
                </a:solidFill>
                <a:latin typeface="Open Sans Bold"/>
              </a:rPr>
              <a:t>voelen</a:t>
            </a:r>
            <a:endParaRPr lang="en-US" sz="3600" dirty="0">
              <a:solidFill>
                <a:srgbClr val="049999"/>
              </a:solidFill>
              <a:latin typeface="Open Sans Bold"/>
              <a:ea typeface="Open Sans Bold"/>
              <a:cs typeface="Open Sans Bold"/>
            </a:endParaRPr>
          </a:p>
        </p:txBody>
      </p:sp>
      <p:pic>
        <p:nvPicPr>
          <p:cNvPr id="6" name="Audio 5">
            <a:extLst>
              <a:ext uri="{FF2B5EF4-FFF2-40B4-BE49-F238E27FC236}">
                <a16:creationId xmlns:a16="http://schemas.microsoft.com/office/drawing/2014/main" id="{1602F22F-AF39-2F2B-D3BD-6A9AACD37A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3709431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6448">
        <p159:morph option="byObject"/>
      </p:transition>
    </mc:Choice>
    <mc:Fallback xmlns="">
      <p:transition spd="slow" advTm="564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32176" y="2918722"/>
            <a:ext cx="9623648" cy="6339578"/>
          </a:xfrm>
          <a:custGeom>
            <a:avLst/>
            <a:gdLst/>
            <a:ahLst/>
            <a:cxnLst/>
            <a:rect l="l" t="t" r="r" b="b"/>
            <a:pathLst>
              <a:path w="9623648" h="6339578">
                <a:moveTo>
                  <a:pt x="0" y="0"/>
                </a:moveTo>
                <a:lnTo>
                  <a:pt x="9623648" y="0"/>
                </a:lnTo>
                <a:lnTo>
                  <a:pt x="9623648" y="6339578"/>
                </a:lnTo>
                <a:lnTo>
                  <a:pt x="0" y="6339578"/>
                </a:lnTo>
                <a:lnTo>
                  <a:pt x="0" y="0"/>
                </a:lnTo>
                <a:close/>
              </a:path>
            </a:pathLst>
          </a:custGeom>
          <a:blipFill>
            <a:blip r:embed="rId5"/>
            <a:stretch>
              <a:fillRect/>
            </a:stretch>
          </a:blipFill>
        </p:spPr>
        <p:txBody>
          <a:bodyPr/>
          <a:lstStyle/>
          <a:p>
            <a:endParaRPr/>
          </a:p>
        </p:txBody>
      </p:sp>
      <p:sp>
        <p:nvSpPr>
          <p:cNvPr id="3" name="TextBox 3"/>
          <p:cNvSpPr txBox="1"/>
          <p:nvPr/>
        </p:nvSpPr>
        <p:spPr>
          <a:xfrm>
            <a:off x="3070656" y="111125"/>
            <a:ext cx="11640245" cy="854075"/>
          </a:xfrm>
          <a:prstGeom prst="rect">
            <a:avLst/>
          </a:prstGeom>
        </p:spPr>
        <p:txBody>
          <a:bodyPr lIns="0" tIns="0" rIns="0" bIns="0" rtlCol="0" anchor="t">
            <a:spAutoFit/>
          </a:bodyPr>
          <a:lstStyle/>
          <a:p>
            <a:pPr algn="ctr">
              <a:lnSpc>
                <a:spcPts val="7000"/>
              </a:lnSpc>
            </a:pPr>
            <a:r>
              <a:rPr lang="en-US" sz="5000">
                <a:solidFill>
                  <a:srgbClr val="026666"/>
                </a:solidFill>
                <a:latin typeface="Poppins Bold"/>
              </a:rPr>
              <a:t>3. De school begeleidt de lerenden</a:t>
            </a:r>
          </a:p>
        </p:txBody>
      </p:sp>
      <p:sp>
        <p:nvSpPr>
          <p:cNvPr id="4" name="TextBox 4"/>
          <p:cNvSpPr txBox="1"/>
          <p:nvPr/>
        </p:nvSpPr>
        <p:spPr>
          <a:xfrm>
            <a:off x="5766727" y="1499540"/>
            <a:ext cx="6248102" cy="679450"/>
          </a:xfrm>
          <a:prstGeom prst="rect">
            <a:avLst/>
          </a:prstGeom>
        </p:spPr>
        <p:txBody>
          <a:bodyPr lIns="0" tIns="0" rIns="0" bIns="0" rtlCol="0" anchor="t">
            <a:spAutoFit/>
          </a:bodyPr>
          <a:lstStyle/>
          <a:p>
            <a:pPr algn="ctr">
              <a:lnSpc>
                <a:spcPts val="5599"/>
              </a:lnSpc>
            </a:pPr>
            <a:r>
              <a:rPr lang="en-US" sz="3999">
                <a:solidFill>
                  <a:srgbClr val="049999"/>
                </a:solidFill>
                <a:latin typeface="Open Sans Bold"/>
              </a:rPr>
              <a:t>De leerkracht doet ertoe</a:t>
            </a:r>
          </a:p>
        </p:txBody>
      </p:sp>
      <p:pic>
        <p:nvPicPr>
          <p:cNvPr id="6" name="Audio 5">
            <a:extLst>
              <a:ext uri="{FF2B5EF4-FFF2-40B4-BE49-F238E27FC236}">
                <a16:creationId xmlns:a16="http://schemas.microsoft.com/office/drawing/2014/main" id="{885B474F-F514-D791-9D5D-ADFAA94E3B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7242">
        <p159:morph option="byObject"/>
      </p:transition>
    </mc:Choice>
    <mc:Fallback xmlns="">
      <p:transition spd="slow" advTm="472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070656" y="111125"/>
            <a:ext cx="11640245" cy="854075"/>
          </a:xfrm>
          <a:prstGeom prst="rect">
            <a:avLst/>
          </a:prstGeom>
        </p:spPr>
        <p:txBody>
          <a:bodyPr lIns="0" tIns="0" rIns="0" bIns="0" rtlCol="0" anchor="t">
            <a:spAutoFit/>
          </a:bodyPr>
          <a:lstStyle/>
          <a:p>
            <a:pPr algn="ctr">
              <a:lnSpc>
                <a:spcPts val="7000"/>
              </a:lnSpc>
            </a:pPr>
            <a:r>
              <a:rPr lang="en-US" sz="5000">
                <a:solidFill>
                  <a:srgbClr val="026666"/>
                </a:solidFill>
                <a:latin typeface="Poppins Bold"/>
              </a:rPr>
              <a:t>3. De school begeleidt de lerenden</a:t>
            </a:r>
          </a:p>
        </p:txBody>
      </p:sp>
      <p:sp>
        <p:nvSpPr>
          <p:cNvPr id="3" name="TextBox 3"/>
          <p:cNvSpPr txBox="1"/>
          <p:nvPr/>
        </p:nvSpPr>
        <p:spPr>
          <a:xfrm>
            <a:off x="5484003" y="1499540"/>
            <a:ext cx="6813550" cy="679450"/>
          </a:xfrm>
          <a:prstGeom prst="rect">
            <a:avLst/>
          </a:prstGeom>
        </p:spPr>
        <p:txBody>
          <a:bodyPr lIns="0" tIns="0" rIns="0" bIns="0" rtlCol="0" anchor="t">
            <a:spAutoFit/>
          </a:bodyPr>
          <a:lstStyle/>
          <a:p>
            <a:pPr algn="ctr">
              <a:lnSpc>
                <a:spcPts val="5599"/>
              </a:lnSpc>
            </a:pPr>
            <a:r>
              <a:rPr lang="en-US" sz="3999">
                <a:solidFill>
                  <a:srgbClr val="049999"/>
                </a:solidFill>
                <a:latin typeface="Open Sans Bold"/>
              </a:rPr>
              <a:t>Leren gebeurt in interactie</a:t>
            </a:r>
          </a:p>
        </p:txBody>
      </p:sp>
      <p:sp>
        <p:nvSpPr>
          <p:cNvPr id="4" name="Freeform 4"/>
          <p:cNvSpPr/>
          <p:nvPr/>
        </p:nvSpPr>
        <p:spPr>
          <a:xfrm>
            <a:off x="3859703" y="2551825"/>
            <a:ext cx="10568595" cy="7041326"/>
          </a:xfrm>
          <a:custGeom>
            <a:avLst/>
            <a:gdLst/>
            <a:ahLst/>
            <a:cxnLst/>
            <a:rect l="l" t="t" r="r" b="b"/>
            <a:pathLst>
              <a:path w="10568595" h="7041326">
                <a:moveTo>
                  <a:pt x="0" y="0"/>
                </a:moveTo>
                <a:lnTo>
                  <a:pt x="10568594" y="0"/>
                </a:lnTo>
                <a:lnTo>
                  <a:pt x="10568594" y="7041326"/>
                </a:lnTo>
                <a:lnTo>
                  <a:pt x="0" y="7041326"/>
                </a:lnTo>
                <a:lnTo>
                  <a:pt x="0" y="0"/>
                </a:lnTo>
                <a:close/>
              </a:path>
            </a:pathLst>
          </a:custGeom>
          <a:blipFill>
            <a:blip r:embed="rId5"/>
            <a:stretch>
              <a:fillRect/>
            </a:stretch>
          </a:blipFill>
        </p:spPr>
        <p:txBody>
          <a:bodyPr/>
          <a:lstStyle/>
          <a:p>
            <a:endParaRPr/>
          </a:p>
        </p:txBody>
      </p:sp>
      <p:pic>
        <p:nvPicPr>
          <p:cNvPr id="6" name="Audio 5">
            <a:extLst>
              <a:ext uri="{FF2B5EF4-FFF2-40B4-BE49-F238E27FC236}">
                <a16:creationId xmlns:a16="http://schemas.microsoft.com/office/drawing/2014/main" id="{4A3B573C-AC6D-9B02-E942-3A9688AEA5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069977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5909">
        <p159:morph option="byObject"/>
      </p:transition>
    </mc:Choice>
    <mc:Fallback xmlns="">
      <p:transition spd="slow" advTm="459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35413" y="3824144"/>
            <a:ext cx="9162146" cy="5153707"/>
          </a:xfrm>
          <a:custGeom>
            <a:avLst/>
            <a:gdLst/>
            <a:ahLst/>
            <a:cxnLst/>
            <a:rect l="l" t="t" r="r" b="b"/>
            <a:pathLst>
              <a:path w="9162146" h="5153707">
                <a:moveTo>
                  <a:pt x="0" y="0"/>
                </a:moveTo>
                <a:lnTo>
                  <a:pt x="9162146" y="0"/>
                </a:lnTo>
                <a:lnTo>
                  <a:pt x="9162146" y="5153708"/>
                </a:lnTo>
                <a:lnTo>
                  <a:pt x="0" y="5153708"/>
                </a:lnTo>
                <a:lnTo>
                  <a:pt x="0" y="0"/>
                </a:lnTo>
                <a:close/>
              </a:path>
            </a:pathLst>
          </a:custGeom>
          <a:blipFill>
            <a:blip r:embed="rId5"/>
            <a:stretch>
              <a:fillRect t="-9222" b="-9222"/>
            </a:stretch>
          </a:blipFill>
        </p:spPr>
        <p:txBody>
          <a:bodyPr/>
          <a:lstStyle/>
          <a:p>
            <a:endParaRPr/>
          </a:p>
        </p:txBody>
      </p:sp>
      <p:sp>
        <p:nvSpPr>
          <p:cNvPr id="3" name="TextBox 3"/>
          <p:cNvSpPr txBox="1"/>
          <p:nvPr/>
        </p:nvSpPr>
        <p:spPr>
          <a:xfrm>
            <a:off x="3070656" y="111125"/>
            <a:ext cx="11640245" cy="854075"/>
          </a:xfrm>
          <a:prstGeom prst="rect">
            <a:avLst/>
          </a:prstGeom>
        </p:spPr>
        <p:txBody>
          <a:bodyPr lIns="0" tIns="0" rIns="0" bIns="0" rtlCol="0" anchor="t">
            <a:spAutoFit/>
          </a:bodyPr>
          <a:lstStyle/>
          <a:p>
            <a:pPr algn="ctr">
              <a:lnSpc>
                <a:spcPts val="7000"/>
              </a:lnSpc>
            </a:pPr>
            <a:r>
              <a:rPr lang="en-US" sz="5000">
                <a:solidFill>
                  <a:srgbClr val="026666"/>
                </a:solidFill>
                <a:latin typeface="Poppins Bold"/>
              </a:rPr>
              <a:t>3. De school begeleidt de lerenden</a:t>
            </a:r>
          </a:p>
        </p:txBody>
      </p:sp>
      <p:sp>
        <p:nvSpPr>
          <p:cNvPr id="4" name="TextBox 4"/>
          <p:cNvSpPr txBox="1"/>
          <p:nvPr/>
        </p:nvSpPr>
        <p:spPr>
          <a:xfrm>
            <a:off x="4684152" y="1499540"/>
            <a:ext cx="8413254" cy="679450"/>
          </a:xfrm>
          <a:prstGeom prst="rect">
            <a:avLst/>
          </a:prstGeom>
        </p:spPr>
        <p:txBody>
          <a:bodyPr lIns="0" tIns="0" rIns="0" bIns="0" rtlCol="0" anchor="t">
            <a:spAutoFit/>
          </a:bodyPr>
          <a:lstStyle/>
          <a:p>
            <a:pPr algn="ctr">
              <a:lnSpc>
                <a:spcPts val="5599"/>
              </a:lnSpc>
            </a:pPr>
            <a:r>
              <a:rPr lang="en-US" sz="3999">
                <a:solidFill>
                  <a:srgbClr val="049999"/>
                </a:solidFill>
                <a:latin typeface="Open Sans Bold"/>
              </a:rPr>
              <a:t>Partners in leerlingenbegeleiding</a:t>
            </a:r>
          </a:p>
        </p:txBody>
      </p:sp>
      <p:sp>
        <p:nvSpPr>
          <p:cNvPr id="5" name="TextBox 5"/>
          <p:cNvSpPr txBox="1"/>
          <p:nvPr/>
        </p:nvSpPr>
        <p:spPr>
          <a:xfrm>
            <a:off x="2188221" y="5909825"/>
            <a:ext cx="1347192" cy="887095"/>
          </a:xfrm>
          <a:prstGeom prst="rect">
            <a:avLst/>
          </a:prstGeom>
        </p:spPr>
        <p:txBody>
          <a:bodyPr lIns="0" tIns="0" rIns="0" bIns="0" rtlCol="0" anchor="t">
            <a:spAutoFit/>
          </a:bodyPr>
          <a:lstStyle/>
          <a:p>
            <a:pPr algn="ctr">
              <a:lnSpc>
                <a:spcPts val="7279"/>
              </a:lnSpc>
            </a:pPr>
            <a:r>
              <a:rPr lang="en-US" sz="5199">
                <a:solidFill>
                  <a:srgbClr val="049999"/>
                </a:solidFill>
                <a:latin typeface="Open Sans Bold"/>
              </a:rPr>
              <a:t>PBD</a:t>
            </a:r>
          </a:p>
        </p:txBody>
      </p:sp>
      <p:sp>
        <p:nvSpPr>
          <p:cNvPr id="6" name="TextBox 6"/>
          <p:cNvSpPr txBox="1"/>
          <p:nvPr/>
        </p:nvSpPr>
        <p:spPr>
          <a:xfrm>
            <a:off x="12697559" y="5909825"/>
            <a:ext cx="1237556" cy="887095"/>
          </a:xfrm>
          <a:prstGeom prst="rect">
            <a:avLst/>
          </a:prstGeom>
        </p:spPr>
        <p:txBody>
          <a:bodyPr lIns="0" tIns="0" rIns="0" bIns="0" rtlCol="0" anchor="t">
            <a:spAutoFit/>
          </a:bodyPr>
          <a:lstStyle/>
          <a:p>
            <a:pPr algn="ctr">
              <a:lnSpc>
                <a:spcPts val="7279"/>
              </a:lnSpc>
            </a:pPr>
            <a:r>
              <a:rPr lang="en-US" sz="5199">
                <a:solidFill>
                  <a:srgbClr val="049999"/>
                </a:solidFill>
                <a:latin typeface="Open Sans Bold"/>
              </a:rPr>
              <a:t>CLB</a:t>
            </a:r>
          </a:p>
        </p:txBody>
      </p:sp>
      <p:sp>
        <p:nvSpPr>
          <p:cNvPr id="7" name="TextBox 7"/>
          <p:cNvSpPr txBox="1"/>
          <p:nvPr/>
        </p:nvSpPr>
        <p:spPr>
          <a:xfrm>
            <a:off x="5746621" y="2683815"/>
            <a:ext cx="6288314" cy="863600"/>
          </a:xfrm>
          <a:prstGeom prst="rect">
            <a:avLst/>
          </a:prstGeom>
        </p:spPr>
        <p:txBody>
          <a:bodyPr lIns="0" tIns="0" rIns="0" bIns="0" rtlCol="0" anchor="t">
            <a:spAutoFit/>
          </a:bodyPr>
          <a:lstStyle/>
          <a:p>
            <a:pPr algn="ctr">
              <a:lnSpc>
                <a:spcPts val="7000"/>
              </a:lnSpc>
            </a:pPr>
            <a:r>
              <a:rPr lang="en-US" sz="5000">
                <a:solidFill>
                  <a:srgbClr val="049999"/>
                </a:solidFill>
                <a:latin typeface="Open Sans Bold"/>
              </a:rPr>
              <a:t>(zorg)leerkracht</a:t>
            </a:r>
          </a:p>
        </p:txBody>
      </p:sp>
      <p:sp>
        <p:nvSpPr>
          <p:cNvPr id="8" name="TextBox 8"/>
          <p:cNvSpPr txBox="1"/>
          <p:nvPr/>
        </p:nvSpPr>
        <p:spPr>
          <a:xfrm>
            <a:off x="10418505" y="9163050"/>
            <a:ext cx="7488495" cy="874214"/>
          </a:xfrm>
          <a:prstGeom prst="rect">
            <a:avLst/>
          </a:prstGeom>
        </p:spPr>
        <p:txBody>
          <a:bodyPr wrap="square" lIns="0" tIns="0" rIns="0" bIns="0" rtlCol="0" anchor="t">
            <a:spAutoFit/>
          </a:bodyPr>
          <a:lstStyle/>
          <a:p>
            <a:pPr algn="ctr">
              <a:lnSpc>
                <a:spcPts val="7279"/>
              </a:lnSpc>
            </a:pPr>
            <a:r>
              <a:rPr lang="en-US" sz="5199" dirty="0" err="1">
                <a:solidFill>
                  <a:srgbClr val="049999"/>
                </a:solidFill>
                <a:latin typeface="Open Sans Bold"/>
              </a:rPr>
              <a:t>leerondersteuner</a:t>
            </a:r>
            <a:endParaRPr lang="en-US" sz="5199" dirty="0">
              <a:solidFill>
                <a:srgbClr val="049999"/>
              </a:solidFill>
              <a:latin typeface="Open Sans Bold"/>
            </a:endParaRPr>
          </a:p>
        </p:txBody>
      </p:sp>
      <p:sp>
        <p:nvSpPr>
          <p:cNvPr id="9" name="TextBox 9"/>
          <p:cNvSpPr txBox="1"/>
          <p:nvPr/>
        </p:nvSpPr>
        <p:spPr>
          <a:xfrm>
            <a:off x="4684152" y="9163050"/>
            <a:ext cx="3162399" cy="887095"/>
          </a:xfrm>
          <a:prstGeom prst="rect">
            <a:avLst/>
          </a:prstGeom>
        </p:spPr>
        <p:txBody>
          <a:bodyPr lIns="0" tIns="0" rIns="0" bIns="0" rtlCol="0" anchor="t">
            <a:spAutoFit/>
          </a:bodyPr>
          <a:lstStyle/>
          <a:p>
            <a:pPr algn="ctr">
              <a:lnSpc>
                <a:spcPts val="7279"/>
              </a:lnSpc>
            </a:pPr>
            <a:r>
              <a:rPr lang="en-US" sz="5199">
                <a:solidFill>
                  <a:srgbClr val="049999"/>
                </a:solidFill>
                <a:latin typeface="Open Sans Bold"/>
              </a:rPr>
              <a:t>ouder</a:t>
            </a:r>
          </a:p>
        </p:txBody>
      </p:sp>
      <p:pic>
        <p:nvPicPr>
          <p:cNvPr id="11" name="Audio 10">
            <a:extLst>
              <a:ext uri="{FF2B5EF4-FFF2-40B4-BE49-F238E27FC236}">
                <a16:creationId xmlns:a16="http://schemas.microsoft.com/office/drawing/2014/main" id="{DE1CABAF-0698-5238-4C99-F1BB5B9D1B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59073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4421">
        <p159:morph option="byObject"/>
      </p:transition>
    </mc:Choice>
    <mc:Fallback xmlns="">
      <p:transition spd="slow" advTm="544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7295A05875B940BE7985CF3DE47FBF" ma:contentTypeVersion="18" ma:contentTypeDescription="Create a new document." ma:contentTypeScope="" ma:versionID="e799f58960bcdf773e6de24ad45fe83b">
  <xsd:schema xmlns:xsd="http://www.w3.org/2001/XMLSchema" xmlns:xs="http://www.w3.org/2001/XMLSchema" xmlns:p="http://schemas.microsoft.com/office/2006/metadata/properties" xmlns:ns2="0af09284-65e3-4d5f-a141-65977bef45be" xmlns:ns3="2c0101b5-daf1-4fcf-9f4f-355d3a42c99c" targetNamespace="http://schemas.microsoft.com/office/2006/metadata/properties" ma:root="true" ma:fieldsID="20da0c6968f0a6c0204ab382a7b7ab84" ns2:_="" ns3:_="">
    <xsd:import namespace="0af09284-65e3-4d5f-a141-65977bef45be"/>
    <xsd:import namespace="2c0101b5-daf1-4fcf-9f4f-355d3a42c9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f09284-65e3-4d5f-a141-65977bef45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2b7d4d7-aa62-4847-809c-85ed79ea1db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0101b5-daf1-4fcf-9f4f-355d3a42c99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6545f2c-e290-4a26-bc2f-3ed41dba63e5}" ma:internalName="TaxCatchAll" ma:showField="CatchAllData" ma:web="2c0101b5-daf1-4fcf-9f4f-355d3a42c99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af09284-65e3-4d5f-a141-65977bef45be">
      <Terms xmlns="http://schemas.microsoft.com/office/infopath/2007/PartnerControls"/>
    </lcf76f155ced4ddcb4097134ff3c332f>
    <TaxCatchAll xmlns="2c0101b5-daf1-4fcf-9f4f-355d3a42c99c" xsi:nil="true"/>
  </documentManagement>
</p:properties>
</file>

<file path=customXml/itemProps1.xml><?xml version="1.0" encoding="utf-8"?>
<ds:datastoreItem xmlns:ds="http://schemas.openxmlformats.org/officeDocument/2006/customXml" ds:itemID="{6A815E2A-0A76-415F-A8CE-EEEF62577E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f09284-65e3-4d5f-a141-65977bef45be"/>
    <ds:schemaRef ds:uri="2c0101b5-daf1-4fcf-9f4f-355d3a42c9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1A9CF2C-0E92-4557-9675-27236D26ABB1}">
  <ds:schemaRefs>
    <ds:schemaRef ds:uri="http://schemas.microsoft.com/sharepoint/v3/contenttype/forms"/>
  </ds:schemaRefs>
</ds:datastoreItem>
</file>

<file path=customXml/itemProps3.xml><?xml version="1.0" encoding="utf-8"?>
<ds:datastoreItem xmlns:ds="http://schemas.openxmlformats.org/officeDocument/2006/customXml" ds:itemID="{A0BB4806-7D1D-4DD8-A13C-F46CEB3ABBA2}">
  <ds:schemaRefs>
    <ds:schemaRef ds:uri="http://schemas.microsoft.com/office/2006/metadata/properties"/>
    <ds:schemaRef ds:uri="http://schemas.microsoft.com/office/infopath/2007/PartnerControls"/>
    <ds:schemaRef ds:uri="0af09284-65e3-4d5f-a141-65977bef45be"/>
    <ds:schemaRef ds:uri="2c0101b5-daf1-4fcf-9f4f-355d3a42c99c"/>
  </ds:schemaRefs>
</ds:datastoreItem>
</file>

<file path=docProps/app.xml><?xml version="1.0" encoding="utf-8"?>
<Properties xmlns="http://schemas.openxmlformats.org/officeDocument/2006/extended-properties" xmlns:vt="http://schemas.openxmlformats.org/officeDocument/2006/docPropsVTypes">
  <TotalTime>18</TotalTime>
  <Words>1541</Words>
  <Application>Microsoft Macintosh PowerPoint</Application>
  <PresentationFormat>Aangepast</PresentationFormat>
  <Paragraphs>93</Paragraphs>
  <Slides>12</Slides>
  <Notes>11</Notes>
  <HiddenSlides>0</HiddenSlides>
  <MMClips>12</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12</vt:i4>
      </vt:variant>
    </vt:vector>
  </HeadingPairs>
  <TitlesOfParts>
    <vt:vector size="22" baseType="lpstr">
      <vt:lpstr>Open Sans Bold</vt:lpstr>
      <vt:lpstr>Segoe UI</vt:lpstr>
      <vt:lpstr>Poppins Bold</vt:lpstr>
      <vt:lpstr>Open Sauce Bold</vt:lpstr>
      <vt:lpstr>Open Sauce</vt:lpstr>
      <vt:lpstr>WordVisi_MSFontService</vt:lpstr>
      <vt:lpstr>Arial</vt:lpstr>
      <vt:lpstr>Open Sans</vt:lpstr>
      <vt:lpstr>Calibri</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Kennisclip Brede basiszorg</dc:title>
  <cp:lastModifiedBy>Marjolein Van Bogaert</cp:lastModifiedBy>
  <cp:revision>23</cp:revision>
  <dcterms:created xsi:type="dcterms:W3CDTF">2006-08-16T00:00:00Z</dcterms:created>
  <dcterms:modified xsi:type="dcterms:W3CDTF">2024-05-14T13:25:50Z</dcterms:modified>
  <dc:identifier>DAF83tBYc2g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0x010100327295A05875B940BE7985CF3DE47FBF</vt:lpwstr>
  </property>
  <property fmtid="{D5CDD505-2E9C-101B-9397-08002B2CF9AE}" pid="3" name="MediaServiceImageTags">
    <vt:lpwstr/>
  </property>
</Properties>
</file>