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8288000" cy="10287000"/>
  <p:notesSz cx="6858000" cy="9144000"/>
  <p:embeddedFontLst>
    <p:embeddedFont>
      <p:font typeface="Open Sauce" pitchFamily="2" charset="77"/>
      <p:regular r:id="rId20"/>
    </p:embeddedFont>
    <p:embeddedFont>
      <p:font typeface="Open Sauce Bold" pitchFamily="2" charset="77"/>
      <p:regular r:id="rId21"/>
      <p:bold r:id="rId22"/>
    </p:embeddedFont>
    <p:embeddedFont>
      <p:font typeface="Poppins" pitchFamily="2" charset="77"/>
      <p:regular r:id="rId23"/>
      <p:bold r:id="rId24"/>
      <p:italic r:id="rId25"/>
      <p:boldItalic r:id="rId26"/>
    </p:embeddedFont>
    <p:embeddedFont>
      <p:font typeface="Poppins Bold" pitchFamily="2" charset="77"/>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1" autoAdjust="0"/>
    <p:restoredTop sz="94622" autoAdjust="0"/>
  </p:normalViewPr>
  <p:slideViewPr>
    <p:cSldViewPr>
      <p:cViewPr varScale="1">
        <p:scale>
          <a:sx n="60" d="100"/>
          <a:sy n="60" d="100"/>
        </p:scale>
        <p:origin x="200" y="-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52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14.05.2024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rodiagnostiek.be/het-zorgcontinuum/uitbreiding-van-zorg/onthaal-en-vraagverhelder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r>
              <a:rPr lang="nl-NL" sz="1800" dirty="0">
                <a:solidFill>
                  <a:srgbClr val="000000"/>
                </a:solidFill>
                <a:effectLst/>
                <a:highlight>
                  <a:srgbClr val="FFFFFF"/>
                </a:highlight>
                <a:latin typeface="Calibri" panose="020F0502020204030204" pitchFamily="34" charset="0"/>
                <a:ea typeface="Times New Roman" panose="02020603050405020304" pitchFamily="18" charset="0"/>
              </a:rPr>
              <a:t>Welkom bij deze kennisclip rond Uitbreiding van Zorg. Mijn naam is Marjolein Van Bogaert en ik ben projectmedewerker bij het </a:t>
            </a:r>
            <a:r>
              <a:rPr lang="nl-NL" sz="1800" dirty="0" err="1">
                <a:solidFill>
                  <a:srgbClr val="000000"/>
                </a:solidFill>
                <a:effectLst/>
                <a:highlight>
                  <a:srgbClr val="FFFFFF"/>
                </a:highlight>
                <a:latin typeface="Calibri" panose="020F0502020204030204" pitchFamily="34" charset="0"/>
                <a:ea typeface="Times New Roman" panose="02020603050405020304" pitchFamily="18" charset="0"/>
              </a:rPr>
              <a:t>Prodia</a:t>
            </a:r>
            <a:r>
              <a:rPr lang="nl-NL" sz="1800" dirty="0">
                <a:solidFill>
                  <a:srgbClr val="000000"/>
                </a:solidFill>
                <a:effectLst/>
                <a:highlight>
                  <a:srgbClr val="FFFFFF"/>
                </a:highlight>
                <a:latin typeface="Calibri" panose="020F0502020204030204" pitchFamily="34" charset="0"/>
                <a:ea typeface="Times New Roman" panose="02020603050405020304" pitchFamily="18" charset="0"/>
              </a:rPr>
              <a:t>-team. In deze kennisclip neem ik jullie mee door de verschillende onderdelen van het HGD-traject. </a:t>
            </a:r>
            <a:endParaRPr lang="nl-BE" sz="1800" dirty="0">
              <a:effectLst/>
              <a:latin typeface="Times New Roman" panose="02020603050405020304" pitchFamily="18" charset="0"/>
              <a:ea typeface="Times New Roman" panose="02020603050405020304" pitchFamily="18"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a:r>
              <a:rPr lang="nl-BE" sz="1800" spc="10" dirty="0">
                <a:solidFill>
                  <a:srgbClr val="222222"/>
                </a:solidFill>
                <a:effectLst/>
                <a:latin typeface="Calibri" panose="020F0502020204030204" pitchFamily="34" charset="0"/>
                <a:ea typeface="Times New Roman" panose="02020603050405020304" pitchFamily="18" charset="0"/>
              </a:rPr>
              <a:t>Deze fase is een moment van reflectie dat bij voorkeur plaatsvindt in het multidisciplinaire CLB-team en dient ter voorbereiding van de adviesfase. In de integratie- en aanbevelingsfase brengt het CLB-team alle relevante informatie over de leerling en zijn context samen tot één overkoepelend beeld: het integratief beeld. Het beeld is de basis om de hypotheses vanuit de strategiefase te toetsen: ze worden aanvaard, verworpen of aangehouden. Het integratief beeld omvat een antwoord op de diverse onderzoeksvragen en vormt het uitgangspunt voor het opstellen van veranderingsdoelen. Het CLB-team formuleert onderwijs-, opvoedings- en ondersteuningsbehoeften evenals aanbevelingen voor mogelijke aanpassingen. Het gaat hier louter om een ‘formuleren van’, er wordt nog niets beslist. De geformuleerde doelen en behoeften worden in de adviesfase ten gronde besproken met alle betrokkenen en aanpassingen worden gekozen.</a:t>
            </a:r>
            <a:endParaRPr lang="nl-BE" sz="1800" dirty="0">
              <a:effectLst/>
              <a:latin typeface="Times New Roman" panose="02020603050405020304" pitchFamily="18" charset="0"/>
              <a:ea typeface="Times New Roman" panose="02020603050405020304" pitchFamily="18" charset="0"/>
            </a:endParaRPr>
          </a:p>
          <a:p>
            <a:pPr algn="just"/>
            <a:r>
              <a:rPr lang="nl-BE" sz="1800" spc="10" dirty="0">
                <a:solidFill>
                  <a:srgbClr val="222222"/>
                </a:solidFill>
                <a:effectLst/>
                <a:latin typeface="Calibri" panose="020F0502020204030204" pitchFamily="34" charset="0"/>
                <a:ea typeface="Times New Roman" panose="02020603050405020304" pitchFamily="18" charset="0"/>
              </a:rPr>
              <a:t>De integratie- en aanbevelingsfase heeft dus tot doel om, op basis van de informatie uit de vorige fases, na te gaan welk handelen het meest wenselijk is voor deze leerling en zijn context. Het team steunt hierbij vooral op inzichten over verandering en veranderbaarheid.</a:t>
            </a:r>
            <a:endParaRPr lang="nl-BE" sz="1800" dirty="0">
              <a:effectLst/>
              <a:latin typeface="Times New Roman" panose="02020603050405020304" pitchFamily="18" charset="0"/>
              <a:ea typeface="Times New Roman" panose="02020603050405020304" pitchFamily="18" charset="0"/>
            </a:endParaRPr>
          </a:p>
          <a:p>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46620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spc="10" dirty="0">
                <a:solidFill>
                  <a:srgbClr val="222222"/>
                </a:solidFill>
                <a:effectLst/>
                <a:latin typeface="Calibri" panose="020F0502020204030204" pitchFamily="34" charset="0"/>
                <a:ea typeface="Times New Roman" panose="02020603050405020304" pitchFamily="18" charset="0"/>
              </a:rPr>
              <a:t>Met deze slide willen we jullie tonen dat het </a:t>
            </a:r>
            <a:r>
              <a:rPr lang="nl-NL" sz="1800" spc="10" dirty="0" err="1">
                <a:solidFill>
                  <a:srgbClr val="222222"/>
                </a:solidFill>
                <a:effectLst/>
                <a:latin typeface="Calibri" panose="020F0502020204030204" pitchFamily="34" charset="0"/>
                <a:ea typeface="Times New Roman" panose="02020603050405020304" pitchFamily="18" charset="0"/>
              </a:rPr>
              <a:t>Prodia</a:t>
            </a:r>
            <a:r>
              <a:rPr lang="nl-NL" sz="1800" spc="10" dirty="0">
                <a:solidFill>
                  <a:srgbClr val="222222"/>
                </a:solidFill>
                <a:effectLst/>
                <a:latin typeface="Calibri" panose="020F0502020204030204" pitchFamily="34" charset="0"/>
                <a:ea typeface="Times New Roman" panose="02020603050405020304" pitchFamily="18" charset="0"/>
              </a:rPr>
              <a:t>-model ons helpt om te komen tot een integratief beeld a.d.h.v. ICF. Daarnaast toont het ook de doelen waarmee verder aan de slag wordt gegaan om te komen tot onderwijs- en opvoedingsbehoeften van de leerling en ondersteuningsbehoeften van de leerkracht(en) en ouders. Nadien worden aanbevelingen geformuleerd, waarbij we kijken wat de leerling, leerkracht en ouders kunnen worden aangereikt ter ondersteuning van deze behoeften. </a:t>
            </a:r>
            <a:endParaRPr lang="nl-BE" sz="1800" dirty="0">
              <a:effectLst/>
              <a:latin typeface="Times New Roman" panose="02020603050405020304" pitchFamily="18" charset="0"/>
              <a:ea typeface="Times New Roman" panose="02020603050405020304" pitchFamily="18" charset="0"/>
            </a:endParaRPr>
          </a:p>
          <a:p>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689405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a:r>
              <a:rPr lang="nl-BE" sz="1800" spc="10" dirty="0">
                <a:solidFill>
                  <a:srgbClr val="222222"/>
                </a:solidFill>
                <a:effectLst/>
                <a:latin typeface="Calibri" panose="020F0502020204030204" pitchFamily="34" charset="0"/>
                <a:ea typeface="Times New Roman" panose="02020603050405020304" pitchFamily="18" charset="0"/>
              </a:rPr>
              <a:t>In de adviesfase worden de aanzetten uit de integratie- en aanbevelingsfase samen met de betrokkenen verder vormgegeven. Leerling, ouders en school staan hier op de voorgrond. De CLB-medewerker neemt de rol op van samenwerkingspartner. De leerling, ongeacht zijn leeftijd, wordt zoveel als mogelijk betrokken tijdens de adviesfase. Het resultaat van deze fase is een advies op maat van de leerling dat voldoende draagvlak heeft om met succes te worden uitgevoerd.</a:t>
            </a:r>
            <a:endParaRPr lang="nl-BE" sz="1800" dirty="0">
              <a:effectLst/>
              <a:latin typeface="Times New Roman" panose="02020603050405020304" pitchFamily="18" charset="0"/>
              <a:ea typeface="Times New Roman" panose="02020603050405020304" pitchFamily="18" charset="0"/>
            </a:endParaRPr>
          </a:p>
          <a:p>
            <a:pPr algn="just"/>
            <a:r>
              <a:rPr lang="nl-BE" sz="1800" spc="10" dirty="0">
                <a:solidFill>
                  <a:srgbClr val="222222"/>
                </a:solidFill>
                <a:effectLst/>
                <a:latin typeface="Calibri" panose="020F0502020204030204" pitchFamily="34" charset="0"/>
                <a:ea typeface="Times New Roman" panose="02020603050405020304" pitchFamily="18" charset="0"/>
              </a:rPr>
              <a:t>Op het eind van het overleg is er een akkoord over:</a:t>
            </a:r>
            <a:endParaRPr lang="nl-BE" sz="1800" dirty="0">
              <a:effectLst/>
              <a:latin typeface="Times New Roman" panose="02020603050405020304" pitchFamily="18" charset="0"/>
              <a:ea typeface="Times New Roman" panose="02020603050405020304" pitchFamily="18" charset="0"/>
            </a:endParaRPr>
          </a:p>
          <a:p>
            <a:pPr marL="342900" lvl="0" indent="-342900" algn="just">
              <a:buSzPts val="1000"/>
              <a:buFont typeface="Symbol" pitchFamily="2" charset="2"/>
              <a:buChar char=""/>
              <a:tabLst>
                <a:tab pos="457200" algn="l"/>
              </a:tabLst>
            </a:pPr>
            <a:r>
              <a:rPr lang="nl-BE" sz="1800" spc="10" dirty="0">
                <a:solidFill>
                  <a:srgbClr val="222222"/>
                </a:solidFill>
                <a:effectLst/>
                <a:latin typeface="Calibri" panose="020F0502020204030204" pitchFamily="34" charset="0"/>
                <a:ea typeface="Times New Roman" panose="02020603050405020304" pitchFamily="18" charset="0"/>
              </a:rPr>
              <a:t>het langetermijnperspectief en de concrete doelen op korte en lange termijn;</a:t>
            </a:r>
            <a:endParaRPr lang="nl-BE" sz="1800" dirty="0">
              <a:effectLst/>
              <a:latin typeface="Times New Roman" panose="02020603050405020304" pitchFamily="18" charset="0"/>
              <a:ea typeface="Times New Roman" panose="02020603050405020304" pitchFamily="18" charset="0"/>
            </a:endParaRPr>
          </a:p>
          <a:p>
            <a:pPr marL="342900" lvl="0" indent="-342900" algn="just">
              <a:buSzPts val="1000"/>
              <a:buFont typeface="Symbol" pitchFamily="2" charset="2"/>
              <a:buChar char=""/>
              <a:tabLst>
                <a:tab pos="457200" algn="l"/>
              </a:tabLst>
            </a:pPr>
            <a:r>
              <a:rPr lang="nl-BE" sz="1800" spc="10" dirty="0">
                <a:solidFill>
                  <a:srgbClr val="222222"/>
                </a:solidFill>
                <a:effectLst/>
                <a:latin typeface="Calibri" panose="020F0502020204030204" pitchFamily="34" charset="0"/>
                <a:ea typeface="Times New Roman" panose="02020603050405020304" pitchFamily="18" charset="0"/>
              </a:rPr>
              <a:t>de onderwijs-, opvoedings- en ondersteuningsbehoeften;</a:t>
            </a:r>
            <a:endParaRPr lang="nl-BE" sz="1800" dirty="0">
              <a:effectLst/>
              <a:latin typeface="Times New Roman" panose="02020603050405020304" pitchFamily="18" charset="0"/>
              <a:ea typeface="Times New Roman" panose="02020603050405020304" pitchFamily="18" charset="0"/>
            </a:endParaRPr>
          </a:p>
          <a:p>
            <a:pPr marL="342900" lvl="0" indent="-342900" algn="just">
              <a:buSzPts val="1000"/>
              <a:buFont typeface="Symbol" pitchFamily="2" charset="2"/>
              <a:buChar char=""/>
              <a:tabLst>
                <a:tab pos="457200" algn="l"/>
              </a:tabLst>
            </a:pPr>
            <a:r>
              <a:rPr lang="nl-BE" sz="1800" spc="10" dirty="0">
                <a:solidFill>
                  <a:srgbClr val="222222"/>
                </a:solidFill>
                <a:effectLst/>
                <a:latin typeface="Calibri" panose="020F0502020204030204" pitchFamily="34" charset="0"/>
                <a:ea typeface="Times New Roman" panose="02020603050405020304" pitchFamily="18" charset="0"/>
              </a:rPr>
              <a:t>de aanbevelingen;</a:t>
            </a:r>
            <a:endParaRPr lang="nl-BE" sz="1800" dirty="0">
              <a:effectLst/>
              <a:latin typeface="Times New Roman" panose="02020603050405020304" pitchFamily="18" charset="0"/>
              <a:ea typeface="Times New Roman" panose="02020603050405020304" pitchFamily="18" charset="0"/>
            </a:endParaRPr>
          </a:p>
          <a:p>
            <a:pPr marL="342900" lvl="0" indent="-342900" algn="just">
              <a:buSzPts val="1000"/>
              <a:buFont typeface="Symbol" pitchFamily="2" charset="2"/>
              <a:buChar char=""/>
              <a:tabLst>
                <a:tab pos="457200" algn="l"/>
              </a:tabLst>
            </a:pPr>
            <a:r>
              <a:rPr lang="nl-BE" sz="1800" spc="10" dirty="0">
                <a:solidFill>
                  <a:srgbClr val="222222"/>
                </a:solidFill>
                <a:effectLst/>
                <a:latin typeface="Calibri" panose="020F0502020204030204" pitchFamily="34" charset="0"/>
                <a:ea typeface="Times New Roman" panose="02020603050405020304" pitchFamily="18" charset="0"/>
              </a:rPr>
              <a:t>de uitvoering van het advies;</a:t>
            </a:r>
            <a:endParaRPr lang="nl-BE" sz="1800" dirty="0">
              <a:effectLst/>
              <a:latin typeface="Times New Roman" panose="02020603050405020304" pitchFamily="18" charset="0"/>
              <a:ea typeface="Times New Roman" panose="02020603050405020304" pitchFamily="18" charset="0"/>
            </a:endParaRPr>
          </a:p>
          <a:p>
            <a:pPr marL="342900" lvl="0" indent="-342900" algn="just">
              <a:buSzPts val="1000"/>
              <a:buFont typeface="Symbol" pitchFamily="2" charset="2"/>
              <a:buChar char=""/>
              <a:tabLst>
                <a:tab pos="457200" algn="l"/>
              </a:tabLst>
            </a:pPr>
            <a:r>
              <a:rPr lang="nl-BE" sz="1800" spc="10" dirty="0">
                <a:solidFill>
                  <a:srgbClr val="222222"/>
                </a:solidFill>
                <a:effectLst/>
                <a:latin typeface="Calibri" panose="020F0502020204030204" pitchFamily="34" charset="0"/>
                <a:ea typeface="Times New Roman" panose="02020603050405020304" pitchFamily="18" charset="0"/>
              </a:rPr>
              <a:t>de evaluatie van de interventies</a:t>
            </a:r>
            <a:endParaRPr lang="nl-BE" sz="1800" dirty="0">
              <a:effectLst/>
              <a:latin typeface="Times New Roman" panose="02020603050405020304" pitchFamily="18" charset="0"/>
              <a:ea typeface="Times New Roman" panose="02020603050405020304" pitchFamily="18" charset="0"/>
            </a:endParaRPr>
          </a:p>
          <a:p>
            <a:pPr algn="just"/>
            <a:r>
              <a:rPr lang="nl-BE" sz="1800" spc="10" dirty="0">
                <a:solidFill>
                  <a:srgbClr val="222222"/>
                </a:solidFill>
                <a:effectLst/>
                <a:latin typeface="Calibri" panose="020F0502020204030204" pitchFamily="34" charset="0"/>
                <a:ea typeface="Times New Roman" panose="02020603050405020304" pitchFamily="18" charset="0"/>
              </a:rPr>
              <a:t>In de loop van de adviesfase wordt het HGD-verslag van het handelingsgericht diagnostisch traject aangevuld, afgewerkt en opgenomen in het multidisciplinair dossier van de leerling.</a:t>
            </a:r>
            <a:endParaRPr lang="nl-BE" sz="1800" dirty="0">
              <a:effectLst/>
              <a:latin typeface="Times New Roman" panose="02020603050405020304" pitchFamily="18" charset="0"/>
              <a:ea typeface="Times New Roman" panose="02020603050405020304" pitchFamily="18" charset="0"/>
            </a:endParaRPr>
          </a:p>
          <a:p>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514138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a:r>
              <a:rPr lang="nl-BE" sz="1800" spc="10" dirty="0">
                <a:solidFill>
                  <a:srgbClr val="222222"/>
                </a:solidFill>
                <a:effectLst/>
                <a:latin typeface="Calibri" panose="020F0502020204030204" pitchFamily="34" charset="0"/>
                <a:ea typeface="Times New Roman" panose="02020603050405020304" pitchFamily="18" charset="0"/>
              </a:rPr>
              <a:t>Wat onder ‘Handelen en evalueren’ staat, zijn suggesties voor de taken en rollen  die school, leerlingen, ouders, CLB en evt. andere betrokken opnemen. Essentieel is dat er gericht wordt gehandeld met het oog op het bevorderen van de ontwikkeling, participatie en het welbevinden van de leerling. Het concreet maken van het advies en verder planmatig uitwerken van acties op school gebeurt in afstemming met ouders, leerlingen en leerkrachten.</a:t>
            </a:r>
            <a:endParaRPr lang="nl-BE" sz="1800" dirty="0">
              <a:effectLst/>
              <a:latin typeface="Times New Roman" panose="02020603050405020304" pitchFamily="18" charset="0"/>
              <a:ea typeface="Times New Roman" panose="02020603050405020304" pitchFamily="18" charset="0"/>
            </a:endParaRPr>
          </a:p>
          <a:p>
            <a:pPr algn="just"/>
            <a:r>
              <a:rPr lang="nl-BE" sz="1800" spc="10" dirty="0">
                <a:solidFill>
                  <a:srgbClr val="222222"/>
                </a:solidFill>
                <a:effectLst/>
                <a:latin typeface="Calibri" panose="020F0502020204030204" pitchFamily="34" charset="0"/>
                <a:ea typeface="Times New Roman" panose="02020603050405020304" pitchFamily="18" charset="0"/>
              </a:rPr>
              <a:t>Het gericht handelen sluit aan bij vragen uit de integratie/aanbevelings- en adviesfase en wordt in deze fase bekeken of we goed met deze vragen op weg zijn </a:t>
            </a:r>
            <a:endParaRPr lang="nl-BE" sz="1800" dirty="0">
              <a:effectLst/>
              <a:latin typeface="Times New Roman" panose="02020603050405020304" pitchFamily="18" charset="0"/>
              <a:ea typeface="Times New Roman" panose="02020603050405020304" pitchFamily="18" charset="0"/>
            </a:endParaRPr>
          </a:p>
          <a:p>
            <a:pPr algn="just"/>
            <a:r>
              <a:rPr lang="nl-BE" sz="1800" spc="10" dirty="0">
                <a:solidFill>
                  <a:srgbClr val="222222"/>
                </a:solidFill>
                <a:effectLst/>
                <a:latin typeface="Calibri" panose="020F0502020204030204" pitchFamily="34" charset="0"/>
                <a:ea typeface="Times New Roman" panose="02020603050405020304" pitchFamily="18" charset="0"/>
              </a:rPr>
              <a:t>Waar de regie van het diagnostisch traject bij het CLB-team ligt, neemt het schoolteam de regie op van het (verdere) zorgtraject op school, eventueel ondersteund door pedagogische begeleiding, leersteuncentrum of externe partners.</a:t>
            </a:r>
            <a:endParaRPr lang="nl-BE" sz="1800" dirty="0">
              <a:effectLst/>
              <a:latin typeface="Times New Roman" panose="02020603050405020304" pitchFamily="18" charset="0"/>
              <a:ea typeface="Times New Roman" panose="02020603050405020304" pitchFamily="18" charset="0"/>
            </a:endParaRPr>
          </a:p>
          <a:p>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563410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a:r>
              <a:rPr lang="nl-BE" sz="1800" dirty="0">
                <a:effectLst/>
                <a:latin typeface="Calibri" panose="020F0502020204030204" pitchFamily="34" charset="0"/>
                <a:ea typeface="Times New Roman" panose="02020603050405020304" pitchFamily="18" charset="0"/>
              </a:rPr>
              <a:t>Dit brengt ons bij het einde van deze kennisclip rond Uitbreiding van zorg. Wil je zelf aan de slag: neem dan zeker een kijkje bij de teamtool van Prodia. Via de link op deze slide kan je ook doorklikken naar de volledige tekst rond Uitbreiding van Zorg. </a:t>
            </a:r>
            <a:endParaRPr lang="nl-BE" sz="1800" dirty="0">
              <a:effectLst/>
              <a:latin typeface="Times New Roman" panose="02020603050405020304" pitchFamily="18" charset="0"/>
              <a:ea typeface="Times New Roman" panose="02020603050405020304" pitchFamily="18" charset="0"/>
            </a:endParaRPr>
          </a:p>
          <a:p>
            <a:pPr algn="just"/>
            <a:r>
              <a:rPr lang="nl-BE" sz="1800" dirty="0">
                <a:effectLst/>
                <a:latin typeface="Calibri" panose="020F0502020204030204" pitchFamily="34" charset="0"/>
                <a:ea typeface="Times New Roman" panose="02020603050405020304" pitchFamily="18" charset="0"/>
              </a:rPr>
              <a:t>Wil je graag nog meer bijleren, bekijk dan zeker de kennisclips rond het Prodia-model en deze van het zorgcontinuum. </a:t>
            </a:r>
            <a:endParaRPr lang="nl-BE" sz="1800" dirty="0">
              <a:effectLst/>
              <a:latin typeface="Times New Roman" panose="02020603050405020304" pitchFamily="18" charset="0"/>
              <a:ea typeface="Times New Roman" panose="02020603050405020304" pitchFamily="18" charset="0"/>
            </a:endParaRPr>
          </a:p>
          <a:p>
            <a:pPr algn="just"/>
            <a:r>
              <a:rPr lang="nl-BE" sz="1800" dirty="0">
                <a:effectLst/>
                <a:latin typeface="Calibri" panose="020F0502020204030204" pitchFamily="34" charset="0"/>
                <a:ea typeface="Times New Roman" panose="02020603050405020304" pitchFamily="18" charset="0"/>
              </a:rPr>
              <a:t>Nog meer weten? </a:t>
            </a:r>
            <a:r>
              <a:rPr lang="nl-NL" sz="1800" dirty="0">
                <a:solidFill>
                  <a:srgbClr val="000000"/>
                </a:solidFill>
                <a:effectLst/>
                <a:latin typeface="Calibri" panose="020F0502020204030204" pitchFamily="34" charset="0"/>
                <a:ea typeface="Aptos" panose="020B0004020202020204" pitchFamily="34" charset="0"/>
              </a:rPr>
              <a:t>Wil je nog meer weten over kwaliteitsvolle diagnostiek binnen Vlaanderen? Via deze links kan je doorklikken naar de Algemene interdisciplinaire richtlijn Diagnostiek</a:t>
            </a:r>
            <a:r>
              <a:rPr lang="nl-BE" sz="1800">
                <a:effectLst/>
                <a:latin typeface="Calibri" panose="020F0502020204030204" pitchFamily="34" charset="0"/>
                <a:ea typeface="Times New Roman" panose="02020603050405020304" pitchFamily="18" charset="0"/>
              </a:rPr>
              <a:t> alsook de richtlijn rond casusformulering van het Kwaliteitscentrum Diagnostiek. </a:t>
            </a:r>
            <a:endParaRPr lang="nl-BE" sz="1800">
              <a:effectLst/>
              <a:latin typeface="Times New Roman" panose="02020603050405020304" pitchFamily="18" charset="0"/>
              <a:ea typeface="Times New Roman" panose="02020603050405020304" pitchFamily="18" charset="0"/>
            </a:endParaRPr>
          </a:p>
          <a:p>
            <a:endParaRP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4106016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a:r>
              <a:rPr lang="nl-BE" sz="1800" dirty="0">
                <a:solidFill>
                  <a:srgbClr val="000000"/>
                </a:solidFill>
                <a:effectLst/>
                <a:highlight>
                  <a:srgbClr val="FFFFFF"/>
                </a:highlight>
                <a:latin typeface="Calibri" panose="020F0502020204030204" pitchFamily="34" charset="0"/>
                <a:ea typeface="Times New Roman" panose="02020603050405020304" pitchFamily="18" charset="0"/>
              </a:rPr>
              <a:t>Met deze dia tonen we jullie dat er doorheen het zorgcontinuum steeds meer actoren betrokken worden in de zorg rond een leerling of een groep van leerlingen. </a:t>
            </a:r>
            <a:endParaRPr lang="nl-BE" sz="1800" dirty="0">
              <a:effectLst/>
              <a:latin typeface="Times New Roman" panose="02020603050405020304" pitchFamily="18" charset="0"/>
              <a:ea typeface="Times New Roman" panose="02020603050405020304" pitchFamily="18" charset="0"/>
            </a:endParaRPr>
          </a:p>
          <a:p>
            <a:pPr algn="just"/>
            <a:r>
              <a:rPr lang="nl-BE" sz="1800" dirty="0">
                <a:solidFill>
                  <a:srgbClr val="000000"/>
                </a:solidFill>
                <a:effectLst/>
                <a:highlight>
                  <a:srgbClr val="FFFFFF"/>
                </a:highlight>
                <a:latin typeface="Calibri" panose="020F0502020204030204" pitchFamily="34" charset="0"/>
                <a:ea typeface="Times New Roman" panose="02020603050405020304" pitchFamily="18" charset="0"/>
              </a:rPr>
              <a:t>Binnen de brede basiszorg vormt de leerkracht de spilfiguur. </a:t>
            </a:r>
            <a:endParaRPr lang="nl-BE" sz="1800" dirty="0">
              <a:effectLst/>
              <a:latin typeface="Times New Roman" panose="02020603050405020304" pitchFamily="18" charset="0"/>
              <a:ea typeface="Times New Roman" panose="02020603050405020304" pitchFamily="18" charset="0"/>
            </a:endParaRPr>
          </a:p>
          <a:p>
            <a:pPr algn="just"/>
            <a:r>
              <a:rPr lang="nl-BE" sz="1800" dirty="0">
                <a:solidFill>
                  <a:srgbClr val="000000"/>
                </a:solidFill>
                <a:effectLst/>
                <a:highlight>
                  <a:srgbClr val="FFFFFF"/>
                </a:highlight>
                <a:latin typeface="Calibri" panose="020F0502020204030204" pitchFamily="34" charset="0"/>
                <a:ea typeface="Times New Roman" panose="02020603050405020304" pitchFamily="18" charset="0"/>
              </a:rPr>
              <a:t>Wanneer brede basiszorg onvoldoende blijkt om tegemoet te komen aan de noden van een leerling, vormt de leerlingenbespreking het scharniermoment, waarbij de leerkracht extra hulp inschakelt van de zorgcoordinator of de leerlingenbegelleider. Samen kunnen zij ook beslissen om de hulp van het CLB in te roepen via de kernactiviteit consultatieve leerlingenbegeleiding. </a:t>
            </a:r>
            <a:endParaRPr lang="nl-BE" sz="1800" dirty="0">
              <a:effectLst/>
              <a:latin typeface="Times New Roman" panose="02020603050405020304" pitchFamily="18" charset="0"/>
              <a:ea typeface="Times New Roman" panose="02020603050405020304" pitchFamily="18" charset="0"/>
            </a:endParaRPr>
          </a:p>
          <a:p>
            <a:pPr algn="just"/>
            <a:r>
              <a:rPr lang="nl-BE" sz="1800" dirty="0">
                <a:solidFill>
                  <a:srgbClr val="000000"/>
                </a:solidFill>
                <a:effectLst/>
                <a:highlight>
                  <a:srgbClr val="FFFFFF"/>
                </a:highlight>
                <a:latin typeface="Calibri" panose="020F0502020204030204" pitchFamily="34" charset="0"/>
                <a:ea typeface="Times New Roman" panose="02020603050405020304" pitchFamily="18" charset="0"/>
              </a:rPr>
              <a:t>Voor een aantal leerlingen volstaan de acties binnen verhoogde zorg niet. In dit geval betrekt het schoolteam in samenspraak met de ouders en/of de leerling tijdig de contactpersoon van het CLB-team. Er komen dus opnieuw extra handen rond de tafel en we komen in de fase van uitbreiding van zorg. </a:t>
            </a:r>
            <a:endParaRPr lang="nl-BE" sz="1800" dirty="0">
              <a:effectLst/>
              <a:latin typeface="Times New Roman" panose="02020603050405020304" pitchFamily="18" charset="0"/>
              <a:ea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87605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solidFill>
                  <a:srgbClr val="000000"/>
                </a:solidFill>
                <a:effectLst/>
                <a:highlight>
                  <a:srgbClr val="FFFFFF"/>
                </a:highlight>
                <a:latin typeface="Calibri" panose="020F0502020204030204" pitchFamily="34" charset="0"/>
                <a:ea typeface="Times New Roman" panose="02020603050405020304" pitchFamily="18" charset="0"/>
              </a:rPr>
              <a:t>In deze kennisclip nemen we jullie binnen Uitbreiding van Zorg mee doorheen de verschillende stappen van een HGD-traject. Deze afbeelding biedt een volledig overzicht voor zo’n traject, het zogenaamde HGD-stramien. We zullen deze in wat volgt, stap voor stap met jullie doorlopen. </a:t>
            </a:r>
            <a:endParaRPr lang="nl-BE" sz="1800" dirty="0">
              <a:effectLst/>
              <a:latin typeface="Times New Roman" panose="02020603050405020304" pitchFamily="18" charset="0"/>
              <a:ea typeface="Times New Roman" panose="02020603050405020304" pitchFamily="18" charset="0"/>
            </a:endParaRPr>
          </a:p>
          <a:p>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704919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r>
              <a:rPr lang="nl-NL" sz="1800" spc="10" dirty="0">
                <a:solidFill>
                  <a:srgbClr val="222222"/>
                </a:solidFill>
                <a:effectLst/>
                <a:latin typeface="Calibri" panose="020F0502020204030204" pitchFamily="34" charset="0"/>
                <a:ea typeface="Times New Roman" panose="02020603050405020304" pitchFamily="18" charset="0"/>
              </a:rPr>
              <a:t>Een traject start altijd met het onthalen en verhelderen van een hulpvraag. </a:t>
            </a:r>
            <a:r>
              <a:rPr lang="nl-BE" sz="1800" spc="10" dirty="0">
                <a:solidFill>
                  <a:srgbClr val="222222"/>
                </a:solidFill>
                <a:effectLst/>
                <a:latin typeface="Calibri" panose="020F0502020204030204" pitchFamily="34" charset="0"/>
                <a:ea typeface="Times New Roman" panose="02020603050405020304" pitchFamily="18" charset="0"/>
              </a:rPr>
              <a:t>Het onthaal is het eerste contact tussen het CLB en de leerling, de ouders, de school en/of de netwerkpartner(s) rond een leerlinggebonden vraag. Het CLB onthaalt als partner binnen de rechtstreeks toegankelijke jeugdhulp alle vragen die binnen komen. </a:t>
            </a:r>
            <a:endParaRPr lang="nl-BE" sz="1800" dirty="0">
              <a:effectLst/>
              <a:latin typeface="Times New Roman" panose="02020603050405020304" pitchFamily="18" charset="0"/>
              <a:ea typeface="Times New Roman" panose="02020603050405020304" pitchFamily="18" charset="0"/>
            </a:endParaRPr>
          </a:p>
          <a:p>
            <a:pPr algn="just"/>
            <a:r>
              <a:rPr lang="nl-BE" sz="1800" spc="10" dirty="0">
                <a:solidFill>
                  <a:srgbClr val="222222"/>
                </a:solidFill>
                <a:effectLst/>
                <a:latin typeface="Calibri" panose="020F0502020204030204" pitchFamily="34" charset="0"/>
                <a:ea typeface="Times New Roman" panose="02020603050405020304" pitchFamily="18" charset="0"/>
              </a:rPr>
              <a:t>Bij het verhelderen van de vraag werkt het CLB samen met de hulpvrager om de problemen van de leerling systematisch in kaart te brengen. De vraagverheldering heeft steeds als doel het vervolgaanbod te verkennen. Hierbij toetst het CLB af welke kernactiviteit al dan niet aangewezen is bij de aangemelde problemen. </a:t>
            </a:r>
            <a:r>
              <a:rPr lang="nl-BE" sz="1800" spc="10" dirty="0">
                <a:solidFill>
                  <a:srgbClr val="222222"/>
                </a:solidFill>
                <a:effectLst/>
                <a:highlight>
                  <a:srgbClr val="FFFF00"/>
                </a:highlight>
                <a:latin typeface="Calibri" panose="020F0502020204030204" pitchFamily="34" charset="0"/>
                <a:ea typeface="Times New Roman" panose="02020603050405020304" pitchFamily="18" charset="0"/>
              </a:rPr>
              <a:t>Het kan gaan over een handelingsgericht diagnostisch traject, een handelingsgericht advies, begeleiding en draaischijffunctie. Deze verschillende kernactiviteiten kunnen afzonderlijk, gezamenlijk en/of gelijktijdig worden ingezet.</a:t>
            </a:r>
            <a:endParaRPr lang="nl-BE" sz="1800" dirty="0">
              <a:effectLst/>
              <a:latin typeface="Times New Roman" panose="02020603050405020304" pitchFamily="18" charset="0"/>
              <a:ea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fontAlgn="base"/>
            <a:r>
              <a:rPr lang="nl-BE" sz="1800" spc="10" dirty="0">
                <a:solidFill>
                  <a:srgbClr val="222222"/>
                </a:solidFill>
                <a:effectLst/>
                <a:latin typeface="Calibri" panose="020F0502020204030204" pitchFamily="34" charset="0"/>
                <a:ea typeface="Times New Roman" panose="02020603050405020304" pitchFamily="18" charset="0"/>
              </a:rPr>
              <a:t>Wanneer uit de </a:t>
            </a:r>
            <a:r>
              <a:rPr lang="nl-BE" sz="1800" u="sng" spc="10" dirty="0">
                <a:solidFill>
                  <a:srgbClr val="049999"/>
                </a:solidFill>
                <a:effectLst/>
                <a:latin typeface="Calibri" panose="020F0502020204030204" pitchFamily="34" charset="0"/>
                <a:ea typeface="Times New Roman" panose="02020603050405020304" pitchFamily="18" charset="0"/>
                <a:hlinkClick r:id="rId3"/>
              </a:rPr>
              <a:t>vraagverheldering</a:t>
            </a:r>
            <a:r>
              <a:rPr lang="nl-BE" sz="1800" spc="10" dirty="0">
                <a:solidFill>
                  <a:srgbClr val="222222"/>
                </a:solidFill>
                <a:effectLst/>
                <a:latin typeface="Calibri" panose="020F0502020204030204" pitchFamily="34" charset="0"/>
                <a:ea typeface="Times New Roman" panose="02020603050405020304" pitchFamily="18" charset="0"/>
              </a:rPr>
              <a:t> blijkt dat een HGD-traject nodig is om een antwoord te formuleren op de vraag, bouwen we het traject verder op via de intakefase.</a:t>
            </a:r>
            <a:endParaRPr lang="nl-BE" sz="1800" dirty="0">
              <a:effectLst/>
              <a:latin typeface="Times New Roman" panose="02020603050405020304" pitchFamily="18" charset="0"/>
              <a:ea typeface="Times New Roman" panose="02020603050405020304" pitchFamily="18" charset="0"/>
            </a:endParaRPr>
          </a:p>
          <a:p>
            <a:pPr algn="just" fontAlgn="base"/>
            <a:r>
              <a:rPr lang="nl-BE" sz="1800" spc="10" dirty="0">
                <a:solidFill>
                  <a:srgbClr val="222222"/>
                </a:solidFill>
                <a:effectLst/>
                <a:latin typeface="Calibri" panose="020F0502020204030204" pitchFamily="34" charset="0"/>
                <a:ea typeface="Times New Roman" panose="02020603050405020304" pitchFamily="18" charset="0"/>
              </a:rPr>
              <a:t>Vanuit een goede voorbereiding, brengt het CLB-team, samen met de leerling, ouders, schoolteam en evt. Externe betrokkenen de gemelde zorgen en het brede functioneren van de leerling verder in kaart. Daarnaast worden de attributies, relevante voorgeschiedenis en reeds ondernomen activiteiten en effecten bevraagd.</a:t>
            </a:r>
            <a:endParaRPr lang="nl-BE" sz="1800" dirty="0">
              <a:effectLst/>
              <a:latin typeface="Times New Roman" panose="02020603050405020304" pitchFamily="18" charset="0"/>
              <a:ea typeface="Times New Roman" panose="02020603050405020304" pitchFamily="18" charset="0"/>
            </a:endParaRPr>
          </a:p>
          <a:p>
            <a:pPr algn="just" fontAlgn="base"/>
            <a:r>
              <a:rPr lang="nl-BE" sz="1800" spc="10" dirty="0">
                <a:solidFill>
                  <a:srgbClr val="222222"/>
                </a:solidFill>
                <a:effectLst/>
                <a:latin typeface="Calibri" panose="020F0502020204030204" pitchFamily="34" charset="0"/>
                <a:ea typeface="Times New Roman" panose="02020603050405020304" pitchFamily="18" charset="0"/>
              </a:rPr>
              <a:t>Het hanteren van de bouwstenen van het Prodia-model kan een handige hulpmiddel zijn om tot overzicht te komen. We verzamelen informatie over de bouwsteen van de leerling en zijn functioneren, zijn thuis</a:t>
            </a:r>
            <a:r>
              <a:rPr lang="nl-BE" sz="1800" dirty="0">
                <a:solidFill>
                  <a:srgbClr val="222222"/>
                </a:solidFill>
                <a:effectLst/>
                <a:latin typeface="Calibri" panose="020F0502020204030204" pitchFamily="34" charset="0"/>
                <a:ea typeface="Times New Roman" panose="02020603050405020304" pitchFamily="18" charset="0"/>
              </a:rPr>
              <a:t>- en </a:t>
            </a:r>
            <a:r>
              <a:rPr lang="nl-BE" sz="1800" spc="10" dirty="0">
                <a:solidFill>
                  <a:srgbClr val="222222"/>
                </a:solidFill>
                <a:effectLst/>
                <a:latin typeface="Calibri" panose="020F0502020204030204" pitchFamily="34" charset="0"/>
                <a:ea typeface="Times New Roman" panose="02020603050405020304" pitchFamily="18" charset="0"/>
              </a:rPr>
              <a:t>leefcontext en zijn schoolcontext.</a:t>
            </a:r>
            <a:endParaRPr lang="nl-BE" sz="1800" dirty="0">
              <a:effectLst/>
              <a:latin typeface="Times New Roman" panose="02020603050405020304" pitchFamily="18" charset="0"/>
              <a:ea typeface="Times New Roman" panose="02020603050405020304" pitchFamily="18" charset="0"/>
            </a:endParaRPr>
          </a:p>
          <a:p>
            <a:pPr algn="just" fontAlgn="base"/>
            <a:r>
              <a:rPr lang="nl-BE" sz="1800" spc="10" dirty="0">
                <a:solidFill>
                  <a:srgbClr val="222222"/>
                </a:solidFill>
                <a:effectLst/>
                <a:latin typeface="Calibri" panose="020F0502020204030204" pitchFamily="34" charset="0"/>
                <a:ea typeface="Times New Roman" panose="02020603050405020304" pitchFamily="18" charset="0"/>
              </a:rPr>
              <a:t>Vanuit de vragen van de verschillende betrokkenen zoekt de CLB-medewerker samen naar afstemming over de hulpvraag die moet worden beantwoord. Het is belangrijk om letterlijk af te toetsen bij de betrokkenen of je hun vraag goed hebt begrepen. De hulpvraag is namelijk sturend voor het hele traject. Soms kan het nodig zijn om een vraag te herformuleren of nog concreter te maken. Als CLB-medewerker is het belangrijk om voldoende oog te hebben voor een eventuele verborgen vraag achter de uitgesproken vraag. Zo’n impliciete vraag komt pas boven tafel als je er gericht naar op zoek gaat.</a:t>
            </a:r>
            <a:endParaRPr lang="nl-BE" sz="1800" dirty="0">
              <a:effectLst/>
              <a:latin typeface="Times New Roman" panose="02020603050405020304" pitchFamily="18" charset="0"/>
              <a:ea typeface="Times New Roman" panose="02020603050405020304" pitchFamily="18" charset="0"/>
            </a:endParaRPr>
          </a:p>
          <a:p>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562157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a:r>
              <a:rPr lang="nl-BE" sz="1800" spc="10" dirty="0">
                <a:solidFill>
                  <a:srgbClr val="222222"/>
                </a:solidFill>
                <a:effectLst/>
                <a:latin typeface="Calibri" panose="020F0502020204030204" pitchFamily="34" charset="0"/>
                <a:ea typeface="Times New Roman" panose="02020603050405020304" pitchFamily="18" charset="0"/>
              </a:rPr>
              <a:t>De CLB-medewerker gaat met deze informatie naar het multidisciplinaire team om samen na te denken over het verdere verloop van het traject. We komen in de strategiefase. </a:t>
            </a:r>
            <a:endParaRPr lang="nl-BE" sz="1800" dirty="0">
              <a:effectLst/>
              <a:latin typeface="Times New Roman" panose="02020603050405020304" pitchFamily="18" charset="0"/>
              <a:ea typeface="Times New Roman" panose="02020603050405020304" pitchFamily="18" charset="0"/>
            </a:endParaRPr>
          </a:p>
          <a:p>
            <a:pPr algn="just"/>
            <a:r>
              <a:rPr lang="nl-BE" sz="1800" spc="10" dirty="0">
                <a:solidFill>
                  <a:srgbClr val="222222"/>
                </a:solidFill>
                <a:effectLst/>
                <a:latin typeface="Calibri" panose="020F0502020204030204" pitchFamily="34" charset="0"/>
                <a:ea typeface="Times New Roman" panose="02020603050405020304" pitchFamily="18" charset="0"/>
              </a:rPr>
              <a:t>Indien uit de reflectie blijkt dat voldoende informatie beschikbaar is om de hulpvraag te beantwoorden, kan er onmiddellijk overgegaan worden tot de integratie- en aanbevelingsfase waarbij het CLB-team nadenkt over het formuleren van doelen, behoeften en aanbevelingen. Indien echter blijkt dat het doorlopen van een onderzoeksfase nodig is, komen de teamleden vanuit de clustering tot het formuleren van hypotheses en onderzoeksvragen. Het Prodia-model helpt de CLB-medewerker en zijn multidisciplinair team om het overzicht te creëren, om tot reflectie te komen, mogelijke verbanden te leggen tussen de verschillende bouwstenen en elementen en mogelijke blinde vlekken en denkfouten op te sporen.</a:t>
            </a:r>
            <a:endParaRPr lang="nl-BE" sz="1800" dirty="0">
              <a:effectLst/>
              <a:latin typeface="Times New Roman" panose="02020603050405020304" pitchFamily="18" charset="0"/>
              <a:ea typeface="Times New Roman" panose="02020603050405020304" pitchFamily="18" charset="0"/>
            </a:endParaRPr>
          </a:p>
          <a:p>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563004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a:r>
              <a:rPr lang="nl-BE" sz="1800" spc="10" dirty="0">
                <a:solidFill>
                  <a:srgbClr val="222222"/>
                </a:solidFill>
                <a:effectLst/>
                <a:latin typeface="Calibri" panose="020F0502020204030204" pitchFamily="34" charset="0"/>
                <a:ea typeface="Times New Roman" panose="02020603050405020304" pitchFamily="18" charset="0"/>
              </a:rPr>
              <a:t>Tijdens </a:t>
            </a:r>
            <a:r>
              <a:rPr lang="nl-BE" sz="1800" b="1" spc="10" dirty="0">
                <a:solidFill>
                  <a:srgbClr val="222222"/>
                </a:solidFill>
                <a:effectLst/>
                <a:latin typeface="Calibri" panose="020F0502020204030204" pitchFamily="34" charset="0"/>
                <a:ea typeface="Times New Roman" panose="02020603050405020304" pitchFamily="18" charset="0"/>
              </a:rPr>
              <a:t>de strategiefase</a:t>
            </a:r>
            <a:r>
              <a:rPr lang="nl-BE" sz="1800" spc="10" dirty="0">
                <a:solidFill>
                  <a:srgbClr val="222222"/>
                </a:solidFill>
                <a:effectLst/>
                <a:latin typeface="Calibri" panose="020F0502020204030204" pitchFamily="34" charset="0"/>
                <a:ea typeface="Times New Roman" panose="02020603050405020304" pitchFamily="18" charset="0"/>
              </a:rPr>
              <a:t> vertrekt het CLB-team vanuit de ICF-clustering. </a:t>
            </a:r>
            <a:r>
              <a:rPr lang="nl-NL" sz="1800" dirty="0">
                <a:solidFill>
                  <a:srgbClr val="000000"/>
                </a:solidFill>
                <a:effectLst/>
                <a:latin typeface="Calibri" panose="020F0502020204030204" pitchFamily="34" charset="0"/>
                <a:ea typeface="Aptos" panose="020B0004020202020204" pitchFamily="34" charset="0"/>
              </a:rPr>
              <a:t>Het </a:t>
            </a:r>
            <a:r>
              <a:rPr lang="nl-NL" sz="1800" dirty="0" err="1">
                <a:solidFill>
                  <a:srgbClr val="000000"/>
                </a:solidFill>
                <a:effectLst/>
                <a:latin typeface="Calibri" panose="020F0502020204030204" pitchFamily="34" charset="0"/>
                <a:ea typeface="Aptos" panose="020B0004020202020204" pitchFamily="34" charset="0"/>
              </a:rPr>
              <a:t>Prodia</a:t>
            </a:r>
            <a:r>
              <a:rPr lang="nl-NL" sz="1800" dirty="0">
                <a:solidFill>
                  <a:srgbClr val="000000"/>
                </a:solidFill>
                <a:effectLst/>
                <a:latin typeface="Calibri" panose="020F0502020204030204" pitchFamily="34" charset="0"/>
                <a:ea typeface="Aptos" panose="020B0004020202020204" pitchFamily="34" charset="0"/>
              </a:rPr>
              <a:t>-model ondersteunt CLB-medewerkers bij het clusteren in ICF en bij het formuleren van hypotheses die wetenschappelijk onderbouwd zijn. </a:t>
            </a:r>
            <a:r>
              <a:rPr lang="nl-BE" sz="1800" spc="10" dirty="0">
                <a:solidFill>
                  <a:srgbClr val="222222"/>
                </a:solidFill>
                <a:effectLst/>
                <a:latin typeface="Calibri" panose="020F0502020204030204" pitchFamily="34" charset="0"/>
                <a:ea typeface="Times New Roman" panose="02020603050405020304" pitchFamily="18" charset="0"/>
              </a:rPr>
              <a:t>Het Prodia-model ondersteunt CLB-medewerkers om de focus ruim te houden: alle bouwstenen worden onder de loep genomen en er wordt nagegaan of de externe bouwstenen thuis- en leefcontext en schoolcontext een positieve dan wel een negatieve invloed hebben op het functioneren van de leerling. Wat op het eerste zicht geen invloed lijkt te hebben, kan toch een belangrijke factor zijn.</a:t>
            </a:r>
            <a:endParaRPr lang="nl-BE" sz="1800" dirty="0">
              <a:effectLst/>
              <a:latin typeface="Times New Roman" panose="02020603050405020304" pitchFamily="18" charset="0"/>
              <a:ea typeface="Times New Roman" panose="02020603050405020304" pitchFamily="18" charset="0"/>
            </a:endParaRPr>
          </a:p>
          <a:p>
            <a:pPr algn="just"/>
            <a:r>
              <a:rPr lang="nl-BE" sz="1800" spc="10" dirty="0">
                <a:solidFill>
                  <a:srgbClr val="222222"/>
                </a:solidFill>
                <a:effectLst/>
                <a:latin typeface="Calibri" panose="020F0502020204030204" pitchFamily="34" charset="0"/>
                <a:ea typeface="Times New Roman" panose="02020603050405020304" pitchFamily="18" charset="0"/>
              </a:rPr>
              <a:t>De clustering in ICF biedt ‘overzicht’. Ze geeft aan wat we al weten en welke informatie eventueel nog ontbreekt om de hulpvraag te beantwoorden. Het bestuderen van de wisselwerking tussen de verschillende componenten, de dubbele pijlen in het ICF-CY-schema, verhoogt het ‘inzicht’ in de situatie. ICF-CY helpt om in een latere fase de transfer te maken van het integratief beeld naar doelen, behoeften en aanbevelingen.</a:t>
            </a:r>
            <a:endParaRPr lang="nl-BE" sz="1800" dirty="0">
              <a:effectLst/>
              <a:latin typeface="Times New Roman" panose="02020603050405020304" pitchFamily="18" charset="0"/>
              <a:ea typeface="Times New Roman" panose="02020603050405020304" pitchFamily="18" charset="0"/>
            </a:endParaRPr>
          </a:p>
          <a:p>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88296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fontAlgn="base"/>
            <a:r>
              <a:rPr lang="nl-BE" sz="1800" spc="10" dirty="0">
                <a:solidFill>
                  <a:srgbClr val="222222"/>
                </a:solidFill>
                <a:effectLst/>
                <a:latin typeface="Calibri" panose="020F0502020204030204" pitchFamily="34" charset="0"/>
                <a:ea typeface="Times New Roman" panose="02020603050405020304" pitchFamily="18" charset="0"/>
              </a:rPr>
              <a:t>Indien uit de besluitvorming van de strategiefase blijkt dat de hulpvraag nog niet of nog onvolledig kan beantwoord worden op basis van de reeds beschikbare informatie, start de CLB-medewerker met de onderzoeksfase.</a:t>
            </a:r>
            <a:endParaRPr lang="nl-BE" sz="1800" dirty="0">
              <a:effectLst/>
              <a:latin typeface="Times New Roman" panose="02020603050405020304" pitchFamily="18" charset="0"/>
              <a:ea typeface="Times New Roman" panose="02020603050405020304" pitchFamily="18" charset="0"/>
            </a:endParaRPr>
          </a:p>
          <a:p>
            <a:r>
              <a:rPr lang="nl-BE" sz="1800" kern="0" spc="10" dirty="0">
                <a:solidFill>
                  <a:srgbClr val="222222"/>
                </a:solidFill>
                <a:effectLst/>
                <a:latin typeface="Calibri" panose="020F0502020204030204" pitchFamily="34" charset="0"/>
                <a:ea typeface="Times New Roman" panose="02020603050405020304" pitchFamily="18" charset="0"/>
              </a:rPr>
              <a:t>De onderzoeksfase heeft als doel de onderzoeksvragen te beantwoorden aan de hand van kwaliteitsvol onderzoek. Met onderzoek doelen we niet alleen op psychodiagnostisch onderzoeken, maar ook op andere onderzoeksmethoden zoals observatie en gesprek. Binnen deze fase heeft de CLB-medewerker de regie. Dit betekent echter niet dat het CLB alle onderzoek zelf uitvoert. Leerlingen, ouders, school  en evt. Externe betrokkenen worden zo actief mogelijk betrokken. Hun ervaringen en deskundigheid worden optimaal ingezet</a:t>
            </a:r>
            <a:r>
              <a:rPr lang="nl-BE" dirty="0">
                <a:effectLst/>
              </a:rPr>
              <a:t> </a:t>
            </a:r>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514347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a:r>
              <a:rPr lang="nl-BE" sz="1800" spc="10" dirty="0">
                <a:solidFill>
                  <a:srgbClr val="222222"/>
                </a:solidFill>
                <a:effectLst/>
                <a:latin typeface="Calibri" panose="020F0502020204030204" pitchFamily="34" charset="0"/>
                <a:ea typeface="Times New Roman" panose="02020603050405020304" pitchFamily="18" charset="0"/>
              </a:rPr>
              <a:t>In het nieuw ADP is de tabel hoe en wat onderzoeken écht uniek. Voor elke bouwsteen worden suggesties geboden wat we moeten onderzoeken, waar dit een plaats heeft binnen ICF en over hoe dit te onderzoeken. Het brengt veel helderheid. Met de tabel kan de clb-medewerker concreet aan de slag en krijgt het onderzoek vorm. Hier zie je hoe de tabel er uitziet per bouwsteen. Tevens vind je hier de weg naar de tabel op onze website. </a:t>
            </a:r>
            <a:br>
              <a:rPr lang="nl-BE" sz="1800" dirty="0">
                <a:effectLst/>
                <a:latin typeface="Times New Roman" panose="02020603050405020304" pitchFamily="18" charset="0"/>
                <a:ea typeface="Times New Roman" panose="02020603050405020304" pitchFamily="18" charset="0"/>
              </a:rPr>
            </a:br>
            <a:endParaRPr lang="nl-BE" sz="1800" dirty="0">
              <a:effectLst/>
              <a:latin typeface="Times New Roman" panose="02020603050405020304" pitchFamily="18" charset="0"/>
              <a:ea typeface="Times New Roman" panose="02020603050405020304" pitchFamily="18" charset="0"/>
            </a:endParaRPr>
          </a:p>
          <a:p>
            <a:pPr algn="just"/>
            <a:r>
              <a:rPr lang="nl-BE" sz="1800" spc="10" dirty="0">
                <a:solidFill>
                  <a:srgbClr val="222222"/>
                </a:solidFill>
                <a:effectLst/>
                <a:latin typeface="Calibri" panose="020F0502020204030204" pitchFamily="34" charset="0"/>
                <a:ea typeface="Times New Roman" panose="02020603050405020304" pitchFamily="18" charset="0"/>
              </a:rPr>
              <a:t>Tijdens het onderzoek wordt geprobeerd de invloed van mogelijk beïnvloedende factoren, zoals taal- en culturele verschillen, onzekerheid, geringe motivatie en gedrags- en emotionele problemen, zoveel mogelijk te beperken.</a:t>
            </a:r>
            <a:endParaRPr lang="nl-BE" sz="1800" dirty="0">
              <a:effectLst/>
              <a:latin typeface="Times New Roman" panose="02020603050405020304" pitchFamily="18" charset="0"/>
              <a:ea typeface="Times New Roman" panose="02020603050405020304" pitchFamily="18" charset="0"/>
            </a:endParaRPr>
          </a:p>
          <a:p>
            <a:pPr algn="just"/>
            <a:r>
              <a:rPr lang="nl-BE" sz="1800" spc="10" dirty="0">
                <a:solidFill>
                  <a:srgbClr val="222222"/>
                </a:solidFill>
                <a:effectLst/>
                <a:latin typeface="Calibri" panose="020F0502020204030204" pitchFamily="34" charset="0"/>
                <a:ea typeface="Times New Roman" panose="02020603050405020304" pitchFamily="18" charset="0"/>
              </a:rPr>
              <a:t>De CLB-medewerker legt bij de verwerking en interpretatie van de onderzoeksresultaten zowel kwalitatieve als kwantitatieve gegevens uit de verschillende bronnen samen. Zo wordt het integratief beeld al voorbereid bij de verwerking van de gegevens en denkt de CLB-medewerker, eventueel samen met het team, na over wat de onderzoeksresultaten vertellen over verschillende onderdelen van het ICF model. Nadien volgt de integratie- en aanbevelingsfase. </a:t>
            </a:r>
            <a:endParaRPr lang="nl-BE" sz="1800" dirty="0">
              <a:effectLst/>
              <a:latin typeface="Times New Roman" panose="02020603050405020304" pitchFamily="18" charset="0"/>
              <a:ea typeface="Times New Roman" panose="02020603050405020304" pitchFamily="18" charset="0"/>
            </a:endParaRPr>
          </a:p>
          <a:p>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067398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hyperlink" Target="https://portaal.kwaliteitscentrumdiagnostiek.be/wp-content/uploads/2020/10/AIRD-Mei-2020-1.pdf" TargetMode="External"/><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hyperlink" Target="https://prodiagnostiek.be/het-zorgcontinuum/uitbreiding-van-zorg/het-handelingsgericht-diagnostisch-traject/?preview=true"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svg"/><Relationship Id="rId11" Type="http://schemas.openxmlformats.org/officeDocument/2006/relationships/hyperlink" Target="https://www.prodiagnostiek.be/aan-de-slag/teamtool-hgd-traject/" TargetMode="External"/><Relationship Id="rId5" Type="http://schemas.openxmlformats.org/officeDocument/2006/relationships/image" Target="../media/image24.png"/><Relationship Id="rId15" Type="http://schemas.openxmlformats.org/officeDocument/2006/relationships/image" Target="../media/image3.png"/><Relationship Id="rId10" Type="http://schemas.openxmlformats.org/officeDocument/2006/relationships/image" Target="../media/image29.svg"/><Relationship Id="rId4" Type="http://schemas.openxmlformats.org/officeDocument/2006/relationships/notesSlide" Target="../notesSlides/notesSlide14.xml"/><Relationship Id="rId9" Type="http://schemas.openxmlformats.org/officeDocument/2006/relationships/image" Target="../media/image28.png"/><Relationship Id="rId14" Type="http://schemas.openxmlformats.org/officeDocument/2006/relationships/hyperlink" Target="https://portaal.kwaliteitscentrumdiagnostiek.be/wp-content/uploads/2023/11/Richtlijn-Casusformulering_KwaliteitscentrumvoorDiagnostiek.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sv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2.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prodiagnostiek.be/wp-content/uploads/2024/01/Wat-en-hoe-onderzoeken_ADP.pdf" TargetMode="External"/><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88304" y="-1513365"/>
            <a:ext cx="13313729"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3270436">
            <a:off x="8467650" y="407640"/>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7" name="Group 7"/>
          <p:cNvGrpSpPr/>
          <p:nvPr/>
        </p:nvGrpSpPr>
        <p:grpSpPr>
          <a:xfrm>
            <a:off x="354640" y="533988"/>
            <a:ext cx="9219061" cy="9219024"/>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a:stretch>
            </a:blipFill>
          </p:spPr>
          <p:txBody>
            <a:bodyPr/>
            <a:lstStyle/>
            <a:p>
              <a:endParaRPr/>
            </a:p>
          </p:txBody>
        </p:sp>
      </p:grpSp>
      <p:sp>
        <p:nvSpPr>
          <p:cNvPr id="9" name="Freeform 9"/>
          <p:cNvSpPr/>
          <p:nvPr/>
        </p:nvSpPr>
        <p:spPr>
          <a:xfrm>
            <a:off x="10770052" y="291498"/>
            <a:ext cx="7069204" cy="1823939"/>
          </a:xfrm>
          <a:custGeom>
            <a:avLst/>
            <a:gdLst/>
            <a:ahLst/>
            <a:cxnLst/>
            <a:rect l="l" t="t" r="r" b="b"/>
            <a:pathLst>
              <a:path w="7069204" h="1823939">
                <a:moveTo>
                  <a:pt x="0" y="0"/>
                </a:moveTo>
                <a:lnTo>
                  <a:pt x="7069204" y="0"/>
                </a:lnTo>
                <a:lnTo>
                  <a:pt x="7069204" y="1823939"/>
                </a:lnTo>
                <a:lnTo>
                  <a:pt x="0" y="1823939"/>
                </a:lnTo>
                <a:lnTo>
                  <a:pt x="0" y="0"/>
                </a:lnTo>
                <a:close/>
              </a:path>
            </a:pathLst>
          </a:custGeom>
          <a:blipFill>
            <a:blip r:embed="rId6"/>
            <a:stretch>
              <a:fillRect/>
            </a:stretch>
          </a:blipFill>
        </p:spPr>
        <p:txBody>
          <a:bodyPr/>
          <a:lstStyle/>
          <a:p>
            <a:endParaRPr/>
          </a:p>
        </p:txBody>
      </p:sp>
      <p:sp>
        <p:nvSpPr>
          <p:cNvPr id="10" name="TextBox 10"/>
          <p:cNvSpPr txBox="1"/>
          <p:nvPr/>
        </p:nvSpPr>
        <p:spPr>
          <a:xfrm>
            <a:off x="9573701" y="2851036"/>
            <a:ext cx="8295772" cy="3886200"/>
          </a:xfrm>
          <a:prstGeom prst="rect">
            <a:avLst/>
          </a:prstGeom>
        </p:spPr>
        <p:txBody>
          <a:bodyPr lIns="0" tIns="0" rIns="0" bIns="0" rtlCol="0" anchor="t">
            <a:spAutoFit/>
          </a:bodyPr>
          <a:lstStyle/>
          <a:p>
            <a:pPr algn="ctr">
              <a:lnSpc>
                <a:spcPts val="9900"/>
              </a:lnSpc>
            </a:pPr>
            <a:r>
              <a:rPr lang="en-US" sz="9000" spc="-225">
                <a:solidFill>
                  <a:srgbClr val="266660"/>
                </a:solidFill>
                <a:latin typeface="Poppins Bold"/>
              </a:rPr>
              <a:t>Uitbreiding van zorg</a:t>
            </a:r>
            <a:r>
              <a:rPr lang="en-US" sz="9000" spc="-225">
                <a:solidFill>
                  <a:srgbClr val="049999"/>
                </a:solidFill>
                <a:latin typeface="Poppins Bold"/>
              </a:rPr>
              <a:t> Kennisclip</a:t>
            </a:r>
          </a:p>
        </p:txBody>
      </p:sp>
      <p:pic>
        <p:nvPicPr>
          <p:cNvPr id="16" name="Audio 15">
            <a:extLst>
              <a:ext uri="{FF2B5EF4-FFF2-40B4-BE49-F238E27FC236}">
                <a16:creationId xmlns:a16="http://schemas.microsoft.com/office/drawing/2014/main" id="{35BEB53F-773D-7969-3406-71DC646861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069">
        <p159:morph option="byObject"/>
      </p:transition>
    </mc:Choice>
    <mc:Fallback xmlns="">
      <p:transition spd="slow" advTm="180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829029" y="-2732565"/>
            <a:ext cx="15752129" cy="157521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2700000">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7" name="Freeform 7"/>
          <p:cNvSpPr/>
          <p:nvPr/>
        </p:nvSpPr>
        <p:spPr>
          <a:xfrm>
            <a:off x="10608587" y="2737222"/>
            <a:ext cx="7923920" cy="4349219"/>
          </a:xfrm>
          <a:custGeom>
            <a:avLst/>
            <a:gdLst/>
            <a:ahLst/>
            <a:cxnLst/>
            <a:rect l="l" t="t" r="r" b="b"/>
            <a:pathLst>
              <a:path w="7923920" h="4349219">
                <a:moveTo>
                  <a:pt x="0" y="0"/>
                </a:moveTo>
                <a:lnTo>
                  <a:pt x="7923919" y="0"/>
                </a:lnTo>
                <a:lnTo>
                  <a:pt x="7923919" y="4349219"/>
                </a:lnTo>
                <a:lnTo>
                  <a:pt x="0" y="4349219"/>
                </a:lnTo>
                <a:lnTo>
                  <a:pt x="0" y="0"/>
                </a:lnTo>
                <a:close/>
              </a:path>
            </a:pathLst>
          </a:custGeom>
          <a:blipFill>
            <a:blip r:embed="rId5"/>
            <a:stretch>
              <a:fillRect/>
            </a:stretch>
          </a:blipFill>
        </p:spPr>
        <p:txBody>
          <a:bodyPr/>
          <a:lstStyle/>
          <a:p>
            <a:endParaRPr/>
          </a:p>
        </p:txBody>
      </p:sp>
      <p:sp>
        <p:nvSpPr>
          <p:cNvPr id="8" name="TextBox 8"/>
          <p:cNvSpPr txBox="1"/>
          <p:nvPr/>
        </p:nvSpPr>
        <p:spPr>
          <a:xfrm>
            <a:off x="1028462" y="4063007"/>
            <a:ext cx="9100702" cy="3701504"/>
          </a:xfrm>
          <a:prstGeom prst="rect">
            <a:avLst/>
          </a:prstGeom>
        </p:spPr>
        <p:txBody>
          <a:bodyPr lIns="0" tIns="0" rIns="0" bIns="0" rtlCol="0" anchor="t">
            <a:spAutoFit/>
          </a:bodyPr>
          <a:lstStyle/>
          <a:p>
            <a:pPr marL="693775" lvl="1" indent="-346888">
              <a:lnSpc>
                <a:spcPts val="4177"/>
              </a:lnSpc>
              <a:buFont typeface="Arial"/>
              <a:buChar char="•"/>
            </a:pPr>
            <a:r>
              <a:rPr lang="en-US" sz="3213">
                <a:solidFill>
                  <a:srgbClr val="F7F7F7"/>
                </a:solidFill>
                <a:latin typeface="Open Sauce"/>
              </a:rPr>
              <a:t>Vertrekt vanuit het integratief beeld </a:t>
            </a:r>
          </a:p>
          <a:p>
            <a:pPr marL="693775" lvl="1" indent="-346888">
              <a:lnSpc>
                <a:spcPts val="4177"/>
              </a:lnSpc>
              <a:buFont typeface="Arial"/>
              <a:buChar char="•"/>
            </a:pPr>
            <a:r>
              <a:rPr lang="en-US" sz="3213">
                <a:solidFill>
                  <a:srgbClr val="F7F7F7"/>
                </a:solidFill>
                <a:latin typeface="Open Sauce"/>
              </a:rPr>
              <a:t>Vormt uitgangspunt voor veranderingsdoelen</a:t>
            </a:r>
          </a:p>
          <a:p>
            <a:pPr marL="693775" lvl="1" indent="-346888">
              <a:lnSpc>
                <a:spcPts val="4177"/>
              </a:lnSpc>
              <a:buFont typeface="Arial"/>
              <a:buChar char="•"/>
            </a:pPr>
            <a:r>
              <a:rPr lang="en-US" sz="3213">
                <a:solidFill>
                  <a:srgbClr val="F7F7F7"/>
                </a:solidFill>
                <a:latin typeface="Open Sauce"/>
              </a:rPr>
              <a:t>Formuleer onderwijs- en opvoedingsbehoeften van de leerling </a:t>
            </a:r>
          </a:p>
          <a:p>
            <a:pPr marL="693775" lvl="1" indent="-346888">
              <a:lnSpc>
                <a:spcPts val="4177"/>
              </a:lnSpc>
              <a:buFont typeface="Arial"/>
              <a:buChar char="•"/>
            </a:pPr>
            <a:r>
              <a:rPr lang="en-US" sz="3213">
                <a:solidFill>
                  <a:srgbClr val="F7F7F7"/>
                </a:solidFill>
                <a:latin typeface="Open Sauce"/>
              </a:rPr>
              <a:t>Formuleer ondersteuningsbehoeften van de leerkracht(en) en ouders</a:t>
            </a:r>
          </a:p>
        </p:txBody>
      </p:sp>
      <p:sp>
        <p:nvSpPr>
          <p:cNvPr id="9" name="TextBox 9"/>
          <p:cNvSpPr txBox="1"/>
          <p:nvPr/>
        </p:nvSpPr>
        <p:spPr>
          <a:xfrm>
            <a:off x="319392" y="89272"/>
            <a:ext cx="10518842" cy="2257425"/>
          </a:xfrm>
          <a:prstGeom prst="rect">
            <a:avLst/>
          </a:prstGeom>
        </p:spPr>
        <p:txBody>
          <a:bodyPr lIns="0" tIns="0" rIns="0" bIns="0" rtlCol="0" anchor="t">
            <a:spAutoFit/>
          </a:bodyPr>
          <a:lstStyle/>
          <a:p>
            <a:pPr marL="0" lvl="0" indent="0" algn="ctr">
              <a:lnSpc>
                <a:spcPts val="8673"/>
              </a:lnSpc>
            </a:pPr>
            <a:r>
              <a:rPr lang="en-US" sz="7228" spc="-144">
                <a:solidFill>
                  <a:srgbClr val="F7F7F7"/>
                </a:solidFill>
                <a:latin typeface="Poppins Bold"/>
              </a:rPr>
              <a:t>Integratie- en aanbevelingsfase </a:t>
            </a:r>
          </a:p>
        </p:txBody>
      </p:sp>
      <p:sp>
        <p:nvSpPr>
          <p:cNvPr id="10" name="TextBox 10"/>
          <p:cNvSpPr txBox="1"/>
          <p:nvPr/>
        </p:nvSpPr>
        <p:spPr>
          <a:xfrm>
            <a:off x="319630" y="2289547"/>
            <a:ext cx="10518842" cy="838200"/>
          </a:xfrm>
          <a:prstGeom prst="rect">
            <a:avLst/>
          </a:prstGeom>
        </p:spPr>
        <p:txBody>
          <a:bodyPr lIns="0" tIns="0" rIns="0" bIns="0" rtlCol="0" anchor="t">
            <a:spAutoFit/>
          </a:bodyPr>
          <a:lstStyle/>
          <a:p>
            <a:pPr marL="0" lvl="0" indent="0" algn="ctr">
              <a:lnSpc>
                <a:spcPts val="6153"/>
              </a:lnSpc>
            </a:pPr>
            <a:r>
              <a:rPr lang="en-US" sz="5128" spc="-102">
                <a:solidFill>
                  <a:srgbClr val="F7F7F7"/>
                </a:solidFill>
                <a:latin typeface="Poppins Bold"/>
              </a:rPr>
              <a:t>Reflectie binnen MDT </a:t>
            </a:r>
          </a:p>
        </p:txBody>
      </p:sp>
      <p:pic>
        <p:nvPicPr>
          <p:cNvPr id="20" name="Audio 19">
            <a:extLst>
              <a:ext uri="{FF2B5EF4-FFF2-40B4-BE49-F238E27FC236}">
                <a16:creationId xmlns:a16="http://schemas.microsoft.com/office/drawing/2014/main" id="{4E648BB5-1E8D-034B-DFAC-875B32203D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1818">
        <p159:morph option="byObject"/>
      </p:transition>
    </mc:Choice>
    <mc:Fallback xmlns="">
      <p:transition spd="slow" advTm="918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829029" y="-2732565"/>
            <a:ext cx="15752129" cy="157521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2700000">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7" name="Freeform 7"/>
          <p:cNvSpPr/>
          <p:nvPr/>
        </p:nvSpPr>
        <p:spPr>
          <a:xfrm>
            <a:off x="2181583" y="3816159"/>
            <a:ext cx="13312564" cy="5664921"/>
          </a:xfrm>
          <a:custGeom>
            <a:avLst/>
            <a:gdLst/>
            <a:ahLst/>
            <a:cxnLst/>
            <a:rect l="l" t="t" r="r" b="b"/>
            <a:pathLst>
              <a:path w="13312564" h="5664921">
                <a:moveTo>
                  <a:pt x="0" y="0"/>
                </a:moveTo>
                <a:lnTo>
                  <a:pt x="13312564" y="0"/>
                </a:lnTo>
                <a:lnTo>
                  <a:pt x="13312564" y="5664921"/>
                </a:lnTo>
                <a:lnTo>
                  <a:pt x="0" y="5664921"/>
                </a:lnTo>
                <a:lnTo>
                  <a:pt x="0" y="0"/>
                </a:lnTo>
                <a:close/>
              </a:path>
            </a:pathLst>
          </a:custGeom>
          <a:blipFill>
            <a:blip r:embed="rId5"/>
            <a:stretch>
              <a:fillRect/>
            </a:stretch>
          </a:blipFill>
        </p:spPr>
        <p:txBody>
          <a:bodyPr/>
          <a:lstStyle/>
          <a:p>
            <a:endParaRPr/>
          </a:p>
        </p:txBody>
      </p:sp>
      <p:sp>
        <p:nvSpPr>
          <p:cNvPr id="8" name="TextBox 8"/>
          <p:cNvSpPr txBox="1"/>
          <p:nvPr/>
        </p:nvSpPr>
        <p:spPr>
          <a:xfrm>
            <a:off x="319392" y="89272"/>
            <a:ext cx="10518842" cy="2257425"/>
          </a:xfrm>
          <a:prstGeom prst="rect">
            <a:avLst/>
          </a:prstGeom>
        </p:spPr>
        <p:txBody>
          <a:bodyPr lIns="0" tIns="0" rIns="0" bIns="0" rtlCol="0" anchor="t">
            <a:spAutoFit/>
          </a:bodyPr>
          <a:lstStyle/>
          <a:p>
            <a:pPr marL="0" lvl="0" indent="0" algn="ctr">
              <a:lnSpc>
                <a:spcPts val="8673"/>
              </a:lnSpc>
            </a:pPr>
            <a:r>
              <a:rPr lang="en-US" sz="7228" spc="-144">
                <a:solidFill>
                  <a:srgbClr val="F7F7F7"/>
                </a:solidFill>
                <a:latin typeface="Poppins Bold"/>
              </a:rPr>
              <a:t>Integratie- en aanbevelingsfase </a:t>
            </a:r>
          </a:p>
        </p:txBody>
      </p:sp>
      <p:sp>
        <p:nvSpPr>
          <p:cNvPr id="9" name="TextBox 9"/>
          <p:cNvSpPr txBox="1"/>
          <p:nvPr/>
        </p:nvSpPr>
        <p:spPr>
          <a:xfrm>
            <a:off x="319630" y="2289547"/>
            <a:ext cx="10518842" cy="838200"/>
          </a:xfrm>
          <a:prstGeom prst="rect">
            <a:avLst/>
          </a:prstGeom>
        </p:spPr>
        <p:txBody>
          <a:bodyPr lIns="0" tIns="0" rIns="0" bIns="0" rtlCol="0" anchor="t">
            <a:spAutoFit/>
          </a:bodyPr>
          <a:lstStyle/>
          <a:p>
            <a:pPr marL="0" lvl="0" indent="0" algn="ctr">
              <a:lnSpc>
                <a:spcPts val="6153"/>
              </a:lnSpc>
            </a:pPr>
            <a:r>
              <a:rPr lang="en-US" sz="5128" spc="-102">
                <a:solidFill>
                  <a:srgbClr val="F7F7F7"/>
                </a:solidFill>
                <a:latin typeface="Poppins Bold"/>
              </a:rPr>
              <a:t>Reflectie binnen MDT </a:t>
            </a:r>
          </a:p>
        </p:txBody>
      </p:sp>
      <p:pic>
        <p:nvPicPr>
          <p:cNvPr id="15" name="Audio 14">
            <a:extLst>
              <a:ext uri="{FF2B5EF4-FFF2-40B4-BE49-F238E27FC236}">
                <a16:creationId xmlns:a16="http://schemas.microsoft.com/office/drawing/2014/main" id="{82A5920F-A6D0-FD6B-423C-466119652C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4325">
        <p159:morph option="byObject"/>
      </p:transition>
    </mc:Choice>
    <mc:Fallback xmlns="">
      <p:transition spd="slow" advTm="343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829029" y="-2732565"/>
            <a:ext cx="15752129" cy="157521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2700000">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7" name="Freeform 7"/>
          <p:cNvSpPr/>
          <p:nvPr/>
        </p:nvSpPr>
        <p:spPr>
          <a:xfrm>
            <a:off x="10129164" y="3163713"/>
            <a:ext cx="8320340" cy="2898096"/>
          </a:xfrm>
          <a:custGeom>
            <a:avLst/>
            <a:gdLst/>
            <a:ahLst/>
            <a:cxnLst/>
            <a:rect l="l" t="t" r="r" b="b"/>
            <a:pathLst>
              <a:path w="8320340" h="2898096">
                <a:moveTo>
                  <a:pt x="0" y="0"/>
                </a:moveTo>
                <a:lnTo>
                  <a:pt x="8320339" y="0"/>
                </a:lnTo>
                <a:lnTo>
                  <a:pt x="8320339" y="2898096"/>
                </a:lnTo>
                <a:lnTo>
                  <a:pt x="0" y="2898096"/>
                </a:lnTo>
                <a:lnTo>
                  <a:pt x="0" y="0"/>
                </a:lnTo>
                <a:close/>
              </a:path>
            </a:pathLst>
          </a:custGeom>
          <a:blipFill>
            <a:blip r:embed="rId5"/>
            <a:stretch>
              <a:fillRect/>
            </a:stretch>
          </a:blipFill>
        </p:spPr>
        <p:txBody>
          <a:bodyPr/>
          <a:lstStyle/>
          <a:p>
            <a:endParaRPr/>
          </a:p>
        </p:txBody>
      </p:sp>
      <p:sp>
        <p:nvSpPr>
          <p:cNvPr id="8" name="TextBox 8"/>
          <p:cNvSpPr txBox="1"/>
          <p:nvPr/>
        </p:nvSpPr>
        <p:spPr>
          <a:xfrm>
            <a:off x="1028700" y="3666704"/>
            <a:ext cx="9100702" cy="4762572"/>
          </a:xfrm>
          <a:prstGeom prst="rect">
            <a:avLst/>
          </a:prstGeom>
        </p:spPr>
        <p:txBody>
          <a:bodyPr lIns="0" tIns="0" rIns="0" bIns="0" rtlCol="0" anchor="t">
            <a:spAutoFit/>
          </a:bodyPr>
          <a:lstStyle/>
          <a:p>
            <a:pPr marL="693775" lvl="1" indent="-346888">
              <a:lnSpc>
                <a:spcPts val="4177"/>
              </a:lnSpc>
              <a:buFont typeface="Arial"/>
              <a:buChar char="•"/>
            </a:pPr>
            <a:r>
              <a:rPr lang="en-US" sz="3213">
                <a:solidFill>
                  <a:srgbClr val="F7F7F7"/>
                </a:solidFill>
                <a:latin typeface="Open Sauce"/>
              </a:rPr>
              <a:t>Op het eind van het overleg is er een akkoord over: </a:t>
            </a:r>
          </a:p>
          <a:p>
            <a:pPr>
              <a:lnSpc>
                <a:spcPts val="4177"/>
              </a:lnSpc>
            </a:pPr>
            <a:endParaRPr lang="en-US" sz="3213">
              <a:solidFill>
                <a:srgbClr val="F7F7F7"/>
              </a:solidFill>
              <a:latin typeface="Open Sauce"/>
            </a:endParaRPr>
          </a:p>
          <a:p>
            <a:pPr marL="1387551" lvl="2" indent="-462517">
              <a:lnSpc>
                <a:spcPts val="4177"/>
              </a:lnSpc>
              <a:buFont typeface="Arial"/>
              <a:buChar char="⚬"/>
            </a:pPr>
            <a:r>
              <a:rPr lang="en-US" sz="3213">
                <a:solidFill>
                  <a:srgbClr val="F7F7F7"/>
                </a:solidFill>
                <a:latin typeface="Open Sauce"/>
              </a:rPr>
              <a:t>het LT perspectief en concrete doelen </a:t>
            </a:r>
          </a:p>
          <a:p>
            <a:pPr marL="1387551" lvl="2" indent="-462517">
              <a:lnSpc>
                <a:spcPts val="4177"/>
              </a:lnSpc>
              <a:buFont typeface="Arial"/>
              <a:buChar char="⚬"/>
            </a:pPr>
            <a:r>
              <a:rPr lang="en-US" sz="3213">
                <a:solidFill>
                  <a:srgbClr val="F7F7F7"/>
                </a:solidFill>
                <a:latin typeface="Open Sauce"/>
              </a:rPr>
              <a:t>de onderwijs-, opvoedings- en ondersteuningsbehoeften </a:t>
            </a:r>
          </a:p>
          <a:p>
            <a:pPr marL="1387551" lvl="2" indent="-462517">
              <a:lnSpc>
                <a:spcPts val="4177"/>
              </a:lnSpc>
              <a:buFont typeface="Arial"/>
              <a:buChar char="⚬"/>
            </a:pPr>
            <a:r>
              <a:rPr lang="en-US" sz="3213">
                <a:solidFill>
                  <a:srgbClr val="F7F7F7"/>
                </a:solidFill>
                <a:latin typeface="Open Sauce"/>
              </a:rPr>
              <a:t>de aanbevelingen </a:t>
            </a:r>
          </a:p>
          <a:p>
            <a:pPr marL="1387551" lvl="2" indent="-462517">
              <a:lnSpc>
                <a:spcPts val="4177"/>
              </a:lnSpc>
              <a:buFont typeface="Arial"/>
              <a:buChar char="⚬"/>
            </a:pPr>
            <a:r>
              <a:rPr lang="en-US" sz="3213">
                <a:solidFill>
                  <a:srgbClr val="F7F7F7"/>
                </a:solidFill>
                <a:latin typeface="Open Sauce"/>
              </a:rPr>
              <a:t>de uitvoering van het advies </a:t>
            </a:r>
          </a:p>
          <a:p>
            <a:pPr marL="1387551" lvl="2" indent="-462517">
              <a:lnSpc>
                <a:spcPts val="4177"/>
              </a:lnSpc>
              <a:buFont typeface="Arial"/>
              <a:buChar char="⚬"/>
            </a:pPr>
            <a:r>
              <a:rPr lang="en-US" sz="3213">
                <a:solidFill>
                  <a:srgbClr val="F7F7F7"/>
                </a:solidFill>
                <a:latin typeface="Open Sauce"/>
              </a:rPr>
              <a:t>de evaluatie van de interventies </a:t>
            </a:r>
          </a:p>
        </p:txBody>
      </p:sp>
      <p:sp>
        <p:nvSpPr>
          <p:cNvPr id="9" name="TextBox 9"/>
          <p:cNvSpPr txBox="1"/>
          <p:nvPr/>
        </p:nvSpPr>
        <p:spPr>
          <a:xfrm>
            <a:off x="319392" y="1184647"/>
            <a:ext cx="10518842" cy="1162050"/>
          </a:xfrm>
          <a:prstGeom prst="rect">
            <a:avLst/>
          </a:prstGeom>
        </p:spPr>
        <p:txBody>
          <a:bodyPr lIns="0" tIns="0" rIns="0" bIns="0" rtlCol="0" anchor="t">
            <a:spAutoFit/>
          </a:bodyPr>
          <a:lstStyle/>
          <a:p>
            <a:pPr marL="0" lvl="0" indent="0" algn="ctr">
              <a:lnSpc>
                <a:spcPts val="8673"/>
              </a:lnSpc>
            </a:pPr>
            <a:r>
              <a:rPr lang="en-US" sz="7228" spc="-144">
                <a:solidFill>
                  <a:srgbClr val="F7F7F7"/>
                </a:solidFill>
                <a:latin typeface="Poppins Bold"/>
              </a:rPr>
              <a:t>Adviesfase</a:t>
            </a:r>
          </a:p>
        </p:txBody>
      </p:sp>
      <p:sp>
        <p:nvSpPr>
          <p:cNvPr id="10" name="TextBox 10"/>
          <p:cNvSpPr txBox="1"/>
          <p:nvPr/>
        </p:nvSpPr>
        <p:spPr>
          <a:xfrm>
            <a:off x="319630" y="2289547"/>
            <a:ext cx="10518842" cy="838200"/>
          </a:xfrm>
          <a:prstGeom prst="rect">
            <a:avLst/>
          </a:prstGeom>
        </p:spPr>
        <p:txBody>
          <a:bodyPr lIns="0" tIns="0" rIns="0" bIns="0" rtlCol="0" anchor="t">
            <a:spAutoFit/>
          </a:bodyPr>
          <a:lstStyle/>
          <a:p>
            <a:pPr marL="0" lvl="0" indent="0" algn="ctr">
              <a:lnSpc>
                <a:spcPts val="6153"/>
              </a:lnSpc>
            </a:pPr>
            <a:r>
              <a:rPr lang="en-US" sz="5128" spc="-102">
                <a:solidFill>
                  <a:srgbClr val="F7F7F7"/>
                </a:solidFill>
                <a:latin typeface="Poppins Bold"/>
              </a:rPr>
              <a:t>Tot uitzicht komen</a:t>
            </a:r>
          </a:p>
        </p:txBody>
      </p:sp>
      <p:pic>
        <p:nvPicPr>
          <p:cNvPr id="24" name="Audio 23">
            <a:extLst>
              <a:ext uri="{FF2B5EF4-FFF2-40B4-BE49-F238E27FC236}">
                <a16:creationId xmlns:a16="http://schemas.microsoft.com/office/drawing/2014/main" id="{D8F1C0B6-0A11-006A-6F0A-833E2C4011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9216">
        <p159:morph option="byObject"/>
      </p:transition>
    </mc:Choice>
    <mc:Fallback xmlns="">
      <p:transition spd="slow" advTm="692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829029" y="-2732565"/>
            <a:ext cx="15752129" cy="157521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2700000">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7" name="Freeform 7"/>
          <p:cNvSpPr/>
          <p:nvPr/>
        </p:nvSpPr>
        <p:spPr>
          <a:xfrm>
            <a:off x="10549552" y="3199816"/>
            <a:ext cx="8108617" cy="4581821"/>
          </a:xfrm>
          <a:custGeom>
            <a:avLst/>
            <a:gdLst/>
            <a:ahLst/>
            <a:cxnLst/>
            <a:rect l="l" t="t" r="r" b="b"/>
            <a:pathLst>
              <a:path w="8108617" h="4581821">
                <a:moveTo>
                  <a:pt x="0" y="0"/>
                </a:moveTo>
                <a:lnTo>
                  <a:pt x="8108617" y="0"/>
                </a:lnTo>
                <a:lnTo>
                  <a:pt x="8108617" y="4581821"/>
                </a:lnTo>
                <a:lnTo>
                  <a:pt x="0" y="4581821"/>
                </a:lnTo>
                <a:lnTo>
                  <a:pt x="0" y="0"/>
                </a:lnTo>
                <a:close/>
              </a:path>
            </a:pathLst>
          </a:custGeom>
          <a:blipFill>
            <a:blip r:embed="rId5"/>
            <a:stretch>
              <a:fillRect/>
            </a:stretch>
          </a:blipFill>
        </p:spPr>
        <p:txBody>
          <a:bodyPr/>
          <a:lstStyle/>
          <a:p>
            <a:endParaRPr/>
          </a:p>
        </p:txBody>
      </p:sp>
      <p:sp>
        <p:nvSpPr>
          <p:cNvPr id="8" name="TextBox 8"/>
          <p:cNvSpPr txBox="1"/>
          <p:nvPr/>
        </p:nvSpPr>
        <p:spPr>
          <a:xfrm>
            <a:off x="319392" y="89272"/>
            <a:ext cx="10518842" cy="2257425"/>
          </a:xfrm>
          <a:prstGeom prst="rect">
            <a:avLst/>
          </a:prstGeom>
        </p:spPr>
        <p:txBody>
          <a:bodyPr lIns="0" tIns="0" rIns="0" bIns="0" rtlCol="0" anchor="t">
            <a:spAutoFit/>
          </a:bodyPr>
          <a:lstStyle/>
          <a:p>
            <a:pPr marL="0" lvl="0" indent="0" algn="ctr">
              <a:lnSpc>
                <a:spcPts val="8673"/>
              </a:lnSpc>
            </a:pPr>
            <a:r>
              <a:rPr lang="en-US" sz="7228" spc="-144">
                <a:solidFill>
                  <a:srgbClr val="F7F7F7"/>
                </a:solidFill>
                <a:latin typeface="Poppins Bold"/>
              </a:rPr>
              <a:t>Handelen en evalueren</a:t>
            </a:r>
          </a:p>
        </p:txBody>
      </p:sp>
      <p:sp>
        <p:nvSpPr>
          <p:cNvPr id="9" name="TextBox 9"/>
          <p:cNvSpPr txBox="1"/>
          <p:nvPr/>
        </p:nvSpPr>
        <p:spPr>
          <a:xfrm>
            <a:off x="30709" y="2486580"/>
            <a:ext cx="10518842" cy="2105025"/>
          </a:xfrm>
          <a:prstGeom prst="rect">
            <a:avLst/>
          </a:prstGeom>
        </p:spPr>
        <p:txBody>
          <a:bodyPr lIns="0" tIns="0" rIns="0" bIns="0" rtlCol="0" anchor="t">
            <a:spAutoFit/>
          </a:bodyPr>
          <a:lstStyle/>
          <a:p>
            <a:pPr marL="0" lvl="0" indent="0" algn="ctr">
              <a:lnSpc>
                <a:spcPts val="5433"/>
              </a:lnSpc>
            </a:pPr>
            <a:r>
              <a:rPr lang="en-US" sz="4528" spc="-90">
                <a:solidFill>
                  <a:srgbClr val="F7F7F7"/>
                </a:solidFill>
                <a:latin typeface="Poppins Bold"/>
              </a:rPr>
              <a:t>Een gedeelde verantwoordelijkheid voor schoolteam, ouders en leerlingen </a:t>
            </a:r>
          </a:p>
        </p:txBody>
      </p:sp>
      <p:sp>
        <p:nvSpPr>
          <p:cNvPr id="10" name="TextBox 10"/>
          <p:cNvSpPr txBox="1"/>
          <p:nvPr/>
        </p:nvSpPr>
        <p:spPr>
          <a:xfrm>
            <a:off x="1028462" y="5114925"/>
            <a:ext cx="9100702" cy="3701504"/>
          </a:xfrm>
          <a:prstGeom prst="rect">
            <a:avLst/>
          </a:prstGeom>
        </p:spPr>
        <p:txBody>
          <a:bodyPr lIns="0" tIns="0" rIns="0" bIns="0" rtlCol="0" anchor="t">
            <a:spAutoFit/>
          </a:bodyPr>
          <a:lstStyle/>
          <a:p>
            <a:pPr marL="693775" lvl="1" indent="-346888">
              <a:lnSpc>
                <a:spcPts val="4177"/>
              </a:lnSpc>
              <a:buFont typeface="Arial"/>
              <a:buChar char="•"/>
            </a:pPr>
            <a:r>
              <a:rPr lang="en-US" sz="3213">
                <a:solidFill>
                  <a:srgbClr val="F7F7F7"/>
                </a:solidFill>
                <a:latin typeface="Open Sauce"/>
              </a:rPr>
              <a:t>Gericht handelen </a:t>
            </a:r>
          </a:p>
          <a:p>
            <a:pPr>
              <a:lnSpc>
                <a:spcPts val="4177"/>
              </a:lnSpc>
            </a:pPr>
            <a:endParaRPr lang="en-US" sz="3213">
              <a:solidFill>
                <a:srgbClr val="F7F7F7"/>
              </a:solidFill>
              <a:latin typeface="Open Sauce"/>
            </a:endParaRPr>
          </a:p>
          <a:p>
            <a:pPr marL="1387551" lvl="2" indent="-462517">
              <a:lnSpc>
                <a:spcPts val="4177"/>
              </a:lnSpc>
              <a:buFont typeface="Arial"/>
              <a:buChar char="⚬"/>
            </a:pPr>
            <a:r>
              <a:rPr lang="en-US" sz="3213">
                <a:solidFill>
                  <a:srgbClr val="F7F7F7"/>
                </a:solidFill>
                <a:latin typeface="Open Sauce"/>
              </a:rPr>
              <a:t>Welke doelen willen we bereiken?</a:t>
            </a:r>
          </a:p>
          <a:p>
            <a:pPr marL="1387551" lvl="2" indent="-462517">
              <a:lnSpc>
                <a:spcPts val="4177"/>
              </a:lnSpc>
              <a:buFont typeface="Arial"/>
              <a:buChar char="⚬"/>
            </a:pPr>
            <a:r>
              <a:rPr lang="en-US" sz="3213">
                <a:solidFill>
                  <a:srgbClr val="F7F7F7"/>
                </a:solidFill>
                <a:latin typeface="Open Sauce"/>
              </a:rPr>
              <a:t>Wat zijn de onderwijs-, opvoedings- en ondersteuningsbehoeften? </a:t>
            </a:r>
          </a:p>
          <a:p>
            <a:pPr marL="1387551" lvl="2" indent="-462517">
              <a:lnSpc>
                <a:spcPts val="4177"/>
              </a:lnSpc>
              <a:buFont typeface="Arial"/>
              <a:buChar char="⚬"/>
            </a:pPr>
            <a:r>
              <a:rPr lang="en-US" sz="3213">
                <a:solidFill>
                  <a:srgbClr val="F7F7F7"/>
                </a:solidFill>
                <a:latin typeface="Open Sauce"/>
              </a:rPr>
              <a:t>Welke aanpak is wenselijk, haalbaar en minimaal noodzakelijk?</a:t>
            </a:r>
          </a:p>
        </p:txBody>
      </p:sp>
      <p:pic>
        <p:nvPicPr>
          <p:cNvPr id="20" name="Audio 19">
            <a:extLst>
              <a:ext uri="{FF2B5EF4-FFF2-40B4-BE49-F238E27FC236}">
                <a16:creationId xmlns:a16="http://schemas.microsoft.com/office/drawing/2014/main" id="{4E0185E7-45D7-36AC-1D8D-E974770AA6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3669">
        <p159:morph option="byObject"/>
      </p:transition>
    </mc:Choice>
    <mc:Fallback xmlns="">
      <p:transition spd="slow" advTm="63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638239" y="4871736"/>
            <a:ext cx="9969865" cy="5483532"/>
            <a:chOff x="0" y="0"/>
            <a:chExt cx="4060919" cy="2233549"/>
          </a:xfrm>
        </p:grpSpPr>
        <p:sp>
          <p:nvSpPr>
            <p:cNvPr id="3" name="Freeform 3"/>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4" name="Freeform 4"/>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5" name="Group 5"/>
          <p:cNvGrpSpPr/>
          <p:nvPr/>
        </p:nvGrpSpPr>
        <p:grpSpPr>
          <a:xfrm rot="5400000">
            <a:off x="9956374" y="4871736"/>
            <a:ext cx="9969865" cy="5483532"/>
            <a:chOff x="0" y="0"/>
            <a:chExt cx="4060919" cy="2233549"/>
          </a:xfrm>
        </p:grpSpPr>
        <p:sp>
          <p:nvSpPr>
            <p:cNvPr id="6" name="Freeform 6"/>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7" name="Freeform 7"/>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8" name="Group 8"/>
          <p:cNvGrpSpPr/>
          <p:nvPr/>
        </p:nvGrpSpPr>
        <p:grpSpPr>
          <a:xfrm rot="5400000">
            <a:off x="4159068" y="4871736"/>
            <a:ext cx="9969865" cy="5483532"/>
            <a:chOff x="0" y="0"/>
            <a:chExt cx="4060919" cy="2233549"/>
          </a:xfrm>
        </p:grpSpPr>
        <p:sp>
          <p:nvSpPr>
            <p:cNvPr id="9" name="Freeform 9"/>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10" name="Freeform 10"/>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sp>
        <p:nvSpPr>
          <p:cNvPr id="11" name="Freeform 11"/>
          <p:cNvSpPr/>
          <p:nvPr/>
        </p:nvSpPr>
        <p:spPr>
          <a:xfrm>
            <a:off x="2101907" y="3490971"/>
            <a:ext cx="2471527" cy="1887629"/>
          </a:xfrm>
          <a:custGeom>
            <a:avLst/>
            <a:gdLst/>
            <a:ahLst/>
            <a:cxnLst/>
            <a:rect l="l" t="t" r="r" b="b"/>
            <a:pathLst>
              <a:path w="2471527" h="1887629">
                <a:moveTo>
                  <a:pt x="0" y="0"/>
                </a:moveTo>
                <a:lnTo>
                  <a:pt x="2471527" y="0"/>
                </a:lnTo>
                <a:lnTo>
                  <a:pt x="2471527" y="1887629"/>
                </a:lnTo>
                <a:lnTo>
                  <a:pt x="0" y="1887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sp>
        <p:nvSpPr>
          <p:cNvPr id="12" name="Freeform 12"/>
          <p:cNvSpPr/>
          <p:nvPr/>
        </p:nvSpPr>
        <p:spPr>
          <a:xfrm>
            <a:off x="8099566" y="3117137"/>
            <a:ext cx="2088869" cy="2457492"/>
          </a:xfrm>
          <a:custGeom>
            <a:avLst/>
            <a:gdLst/>
            <a:ahLst/>
            <a:cxnLst/>
            <a:rect l="l" t="t" r="r" b="b"/>
            <a:pathLst>
              <a:path w="2088869" h="2457492">
                <a:moveTo>
                  <a:pt x="0" y="0"/>
                </a:moveTo>
                <a:lnTo>
                  <a:pt x="2088868" y="0"/>
                </a:lnTo>
                <a:lnTo>
                  <a:pt x="2088868" y="2457492"/>
                </a:lnTo>
                <a:lnTo>
                  <a:pt x="0" y="2457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a:p>
        </p:txBody>
      </p:sp>
      <p:sp>
        <p:nvSpPr>
          <p:cNvPr id="13" name="Freeform 13"/>
          <p:cNvSpPr/>
          <p:nvPr/>
        </p:nvSpPr>
        <p:spPr>
          <a:xfrm>
            <a:off x="13895541" y="3335313"/>
            <a:ext cx="2138474" cy="2198945"/>
          </a:xfrm>
          <a:custGeom>
            <a:avLst/>
            <a:gdLst/>
            <a:ahLst/>
            <a:cxnLst/>
            <a:rect l="l" t="t" r="r" b="b"/>
            <a:pathLst>
              <a:path w="2138474" h="2198945">
                <a:moveTo>
                  <a:pt x="0" y="0"/>
                </a:moveTo>
                <a:lnTo>
                  <a:pt x="2138474" y="0"/>
                </a:lnTo>
                <a:lnTo>
                  <a:pt x="2138474" y="2198945"/>
                </a:lnTo>
                <a:lnTo>
                  <a:pt x="0" y="2198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a:p>
        </p:txBody>
      </p:sp>
      <p:sp>
        <p:nvSpPr>
          <p:cNvPr id="14" name="TextBox 14"/>
          <p:cNvSpPr txBox="1"/>
          <p:nvPr/>
        </p:nvSpPr>
        <p:spPr>
          <a:xfrm>
            <a:off x="1924623" y="971550"/>
            <a:ext cx="14438754" cy="1114425"/>
          </a:xfrm>
          <a:prstGeom prst="rect">
            <a:avLst/>
          </a:prstGeom>
        </p:spPr>
        <p:txBody>
          <a:bodyPr lIns="0" tIns="0" rIns="0" bIns="0" rtlCol="0" anchor="t">
            <a:spAutoFit/>
          </a:bodyPr>
          <a:lstStyle/>
          <a:p>
            <a:pPr marL="0" lvl="0" indent="0" algn="ctr">
              <a:lnSpc>
                <a:spcPts val="8399"/>
              </a:lnSpc>
            </a:pPr>
            <a:r>
              <a:rPr lang="en-US" sz="6999" spc="-139">
                <a:solidFill>
                  <a:srgbClr val="026666"/>
                </a:solidFill>
                <a:latin typeface="Poppins Bold"/>
              </a:rPr>
              <a:t>Mee(r) met Prodia? </a:t>
            </a:r>
          </a:p>
        </p:txBody>
      </p:sp>
      <p:sp>
        <p:nvSpPr>
          <p:cNvPr id="15" name="TextBox 15"/>
          <p:cNvSpPr txBox="1"/>
          <p:nvPr/>
        </p:nvSpPr>
        <p:spPr>
          <a:xfrm>
            <a:off x="1292336" y="7168992"/>
            <a:ext cx="3752083" cy="2141868"/>
          </a:xfrm>
          <a:prstGeom prst="rect">
            <a:avLst/>
          </a:prstGeom>
        </p:spPr>
        <p:txBody>
          <a:bodyPr lIns="0" tIns="0" rIns="0" bIns="0" rtlCol="0" anchor="t">
            <a:spAutoFit/>
          </a:bodyPr>
          <a:lstStyle/>
          <a:p>
            <a:pPr algn="ctr">
              <a:lnSpc>
                <a:spcPts val="3360"/>
              </a:lnSpc>
            </a:pPr>
            <a:endParaRPr dirty="0"/>
          </a:p>
          <a:p>
            <a:pPr algn="ctr">
              <a:lnSpc>
                <a:spcPts val="3360"/>
              </a:lnSpc>
            </a:pPr>
            <a:r>
              <a:rPr lang="en-US" sz="2400" u="sng" dirty="0" err="1">
                <a:solidFill>
                  <a:srgbClr val="1D4355"/>
                </a:solidFill>
                <a:latin typeface="Open Sauce"/>
                <a:hlinkClick r:id="rId11"/>
              </a:rPr>
              <a:t>Teamtool</a:t>
            </a:r>
            <a:r>
              <a:rPr lang="en-US" sz="2400" u="sng" dirty="0">
                <a:solidFill>
                  <a:srgbClr val="1D4355"/>
                </a:solidFill>
                <a:latin typeface="Open Sauce"/>
                <a:hlinkClick r:id="rId11"/>
              </a:rPr>
              <a:t> </a:t>
            </a:r>
            <a:r>
              <a:rPr lang="en-US" sz="2400" u="sng" dirty="0" err="1">
                <a:solidFill>
                  <a:srgbClr val="1D4355"/>
                </a:solidFill>
                <a:latin typeface="Open Sauce"/>
                <a:hlinkClick r:id="rId11"/>
              </a:rPr>
              <a:t>Prodia</a:t>
            </a:r>
            <a:r>
              <a:rPr lang="en-US" sz="2400" u="sng" dirty="0">
                <a:solidFill>
                  <a:srgbClr val="1D4355"/>
                </a:solidFill>
                <a:latin typeface="Open Sauce"/>
                <a:hlinkClick r:id="rId11"/>
              </a:rPr>
              <a:t> </a:t>
            </a:r>
            <a:endParaRPr lang="en-US" sz="2400" u="sng" dirty="0">
              <a:solidFill>
                <a:srgbClr val="1D4355"/>
              </a:solidFill>
              <a:latin typeface="Open Sauce"/>
            </a:endParaRPr>
          </a:p>
          <a:p>
            <a:pPr algn="ctr">
              <a:lnSpc>
                <a:spcPts val="3360"/>
              </a:lnSpc>
            </a:pPr>
            <a:endParaRPr lang="en-US" sz="2400" u="sng" dirty="0">
              <a:solidFill>
                <a:srgbClr val="1D4355"/>
              </a:solidFill>
              <a:latin typeface="Open Sauce"/>
            </a:endParaRPr>
          </a:p>
          <a:p>
            <a:pPr algn="ctr">
              <a:lnSpc>
                <a:spcPts val="3360"/>
              </a:lnSpc>
            </a:pPr>
            <a:r>
              <a:rPr lang="en-US" sz="2400" u="sng" dirty="0" err="1">
                <a:solidFill>
                  <a:srgbClr val="1D4355"/>
                </a:solidFill>
                <a:latin typeface="Open Sauce"/>
                <a:hlinkClick r:id="rId12"/>
              </a:rPr>
              <a:t>Uitbreiding</a:t>
            </a:r>
            <a:r>
              <a:rPr lang="en-US" sz="2400" u="sng" dirty="0">
                <a:solidFill>
                  <a:srgbClr val="1D4355"/>
                </a:solidFill>
                <a:latin typeface="Open Sauce"/>
                <a:hlinkClick r:id="rId12"/>
              </a:rPr>
              <a:t> van Zorg </a:t>
            </a:r>
            <a:endParaRPr lang="en-US" sz="2400" u="sng" dirty="0">
              <a:solidFill>
                <a:srgbClr val="1D4355"/>
              </a:solidFill>
              <a:latin typeface="Open Sauce"/>
            </a:endParaRPr>
          </a:p>
          <a:p>
            <a:pPr algn="ctr">
              <a:lnSpc>
                <a:spcPts val="3360"/>
              </a:lnSpc>
            </a:pPr>
            <a:endParaRPr lang="en-US" sz="2400" u="sng" dirty="0">
              <a:solidFill>
                <a:srgbClr val="1D4355"/>
              </a:solidFill>
              <a:latin typeface="Open Sauce"/>
            </a:endParaRPr>
          </a:p>
        </p:txBody>
      </p:sp>
      <p:sp>
        <p:nvSpPr>
          <p:cNvPr id="16" name="TextBox 16"/>
          <p:cNvSpPr txBox="1"/>
          <p:nvPr/>
        </p:nvSpPr>
        <p:spPr>
          <a:xfrm>
            <a:off x="1292336" y="6091354"/>
            <a:ext cx="3752083" cy="405130"/>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AAN DE SLAG</a:t>
            </a:r>
          </a:p>
        </p:txBody>
      </p:sp>
      <p:sp>
        <p:nvSpPr>
          <p:cNvPr id="17" name="TextBox 17"/>
          <p:cNvSpPr txBox="1"/>
          <p:nvPr/>
        </p:nvSpPr>
        <p:spPr>
          <a:xfrm>
            <a:off x="13065265" y="7171837"/>
            <a:ext cx="3752083" cy="2920365"/>
          </a:xfrm>
          <a:prstGeom prst="rect">
            <a:avLst/>
          </a:prstGeom>
        </p:spPr>
        <p:txBody>
          <a:bodyPr lIns="0" tIns="0" rIns="0" bIns="0" rtlCol="0" anchor="t">
            <a:spAutoFit/>
          </a:bodyPr>
          <a:lstStyle/>
          <a:p>
            <a:pPr>
              <a:lnSpc>
                <a:spcPts val="3359"/>
              </a:lnSpc>
            </a:pPr>
            <a:r>
              <a:rPr lang="en-US" sz="2400" u="sng" dirty="0">
                <a:solidFill>
                  <a:srgbClr val="1D4355"/>
                </a:solidFill>
                <a:latin typeface="Open Sauce"/>
                <a:hlinkClick r:id="rId13" tooltip="https://portaal.kwaliteitscentrumdiagnostiek.be/wp-content/uploads/2020/10/AIRD-Mei-2020-1.pdf"/>
              </a:rPr>
              <a:t>AIRD</a:t>
            </a:r>
            <a:r>
              <a:rPr lang="en-US" sz="2400" dirty="0">
                <a:solidFill>
                  <a:srgbClr val="1D4355"/>
                </a:solidFill>
                <a:latin typeface="Open Sauce"/>
              </a:rPr>
              <a:t>, </a:t>
            </a:r>
            <a:r>
              <a:rPr lang="en-US" sz="2400" u="sng" dirty="0">
                <a:solidFill>
                  <a:srgbClr val="1D4355"/>
                </a:solidFill>
                <a:latin typeface="Open Sauce"/>
                <a:hlinkClick r:id="rId14" tooltip="https://portaal.kwaliteitscentrumdiagnostiek.be/wp-content/uploads/2023/11/Richtlijn-Casusformulering_KwaliteitscentrumvoorDiagnostiek.pdf"/>
              </a:rPr>
              <a:t>richtlijn casusformulering </a:t>
            </a:r>
            <a:r>
              <a:rPr lang="en-US" sz="2400" dirty="0">
                <a:solidFill>
                  <a:srgbClr val="1D4355"/>
                </a:solidFill>
                <a:latin typeface="Open Sauce"/>
              </a:rPr>
              <a:t>(</a:t>
            </a:r>
            <a:r>
              <a:rPr lang="en-US" sz="2400" dirty="0" err="1">
                <a:solidFill>
                  <a:srgbClr val="1D4355"/>
                </a:solidFill>
                <a:latin typeface="Open Sauce"/>
              </a:rPr>
              <a:t>Kwaliteitscentrum</a:t>
            </a:r>
            <a:r>
              <a:rPr lang="en-US" sz="2400" dirty="0">
                <a:solidFill>
                  <a:srgbClr val="1D4355"/>
                </a:solidFill>
                <a:latin typeface="Open Sauce"/>
              </a:rPr>
              <a:t> </a:t>
            </a:r>
            <a:r>
              <a:rPr lang="en-US" sz="2400" dirty="0" err="1">
                <a:solidFill>
                  <a:srgbClr val="1D4355"/>
                </a:solidFill>
                <a:latin typeface="Open Sauce"/>
              </a:rPr>
              <a:t>Diagnostiek</a:t>
            </a:r>
            <a:r>
              <a:rPr lang="en-US" sz="2400" dirty="0">
                <a:solidFill>
                  <a:srgbClr val="1D4355"/>
                </a:solidFill>
                <a:latin typeface="Open Sauce"/>
              </a:rPr>
              <a:t>)</a:t>
            </a:r>
          </a:p>
          <a:p>
            <a:pPr>
              <a:lnSpc>
                <a:spcPts val="3359"/>
              </a:lnSpc>
            </a:pPr>
            <a:endParaRPr lang="en-US" sz="2400" dirty="0">
              <a:solidFill>
                <a:srgbClr val="1D4355"/>
              </a:solidFill>
              <a:latin typeface="Open Sauce"/>
            </a:endParaRPr>
          </a:p>
          <a:p>
            <a:pPr>
              <a:lnSpc>
                <a:spcPts val="3359"/>
              </a:lnSpc>
            </a:pPr>
            <a:endParaRPr lang="en-US" sz="2400" dirty="0">
              <a:solidFill>
                <a:srgbClr val="1D4355"/>
              </a:solidFill>
              <a:latin typeface="Open Sauce"/>
            </a:endParaRPr>
          </a:p>
          <a:p>
            <a:pPr>
              <a:lnSpc>
                <a:spcPts val="3359"/>
              </a:lnSpc>
            </a:pPr>
            <a:endParaRPr lang="en-US" sz="2400" dirty="0">
              <a:solidFill>
                <a:srgbClr val="1D4355"/>
              </a:solidFill>
              <a:latin typeface="Open Sauce"/>
            </a:endParaRPr>
          </a:p>
        </p:txBody>
      </p:sp>
      <p:sp>
        <p:nvSpPr>
          <p:cNvPr id="18" name="TextBox 18"/>
          <p:cNvSpPr txBox="1"/>
          <p:nvPr/>
        </p:nvSpPr>
        <p:spPr>
          <a:xfrm>
            <a:off x="12614260" y="6091354"/>
            <a:ext cx="4654093" cy="405130"/>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NOG MEER WETEN </a:t>
            </a:r>
          </a:p>
        </p:txBody>
      </p:sp>
      <p:grpSp>
        <p:nvGrpSpPr>
          <p:cNvPr id="19" name="Group 19"/>
          <p:cNvGrpSpPr/>
          <p:nvPr/>
        </p:nvGrpSpPr>
        <p:grpSpPr>
          <a:xfrm>
            <a:off x="7267958" y="6100879"/>
            <a:ext cx="3752083" cy="2739602"/>
            <a:chOff x="0" y="0"/>
            <a:chExt cx="5002777" cy="3652802"/>
          </a:xfrm>
        </p:grpSpPr>
        <p:sp>
          <p:nvSpPr>
            <p:cNvPr id="20" name="TextBox 20"/>
            <p:cNvSpPr txBox="1"/>
            <p:nvPr/>
          </p:nvSpPr>
          <p:spPr>
            <a:xfrm>
              <a:off x="0" y="1451257"/>
              <a:ext cx="5002777" cy="2201545"/>
            </a:xfrm>
            <a:prstGeom prst="rect">
              <a:avLst/>
            </a:prstGeom>
          </p:spPr>
          <p:txBody>
            <a:bodyPr lIns="0" tIns="0" rIns="0" bIns="0" rtlCol="0" anchor="t">
              <a:spAutoFit/>
            </a:bodyPr>
            <a:lstStyle/>
            <a:p>
              <a:pPr algn="ctr">
                <a:lnSpc>
                  <a:spcPts val="3359"/>
                </a:lnSpc>
              </a:pPr>
              <a:r>
                <a:rPr lang="en-US" sz="2400">
                  <a:solidFill>
                    <a:srgbClr val="1D4355"/>
                  </a:solidFill>
                  <a:latin typeface="Open Sauce Bold"/>
                </a:rPr>
                <a:t>kennisclips: </a:t>
              </a:r>
            </a:p>
            <a:p>
              <a:pPr marL="518160" lvl="1" indent="-259080">
                <a:lnSpc>
                  <a:spcPts val="3359"/>
                </a:lnSpc>
                <a:buFont typeface="Arial"/>
                <a:buChar char="•"/>
              </a:pPr>
              <a:r>
                <a:rPr lang="en-US" sz="2400">
                  <a:solidFill>
                    <a:srgbClr val="1D4355"/>
                  </a:solidFill>
                  <a:latin typeface="Open Sauce"/>
                </a:rPr>
                <a:t>Prodia-model </a:t>
              </a:r>
            </a:p>
            <a:p>
              <a:pPr marL="518160" lvl="1" indent="-259080">
                <a:lnSpc>
                  <a:spcPts val="3359"/>
                </a:lnSpc>
                <a:buFont typeface="Arial"/>
                <a:buChar char="•"/>
              </a:pPr>
              <a:r>
                <a:rPr lang="en-US" sz="2400">
                  <a:solidFill>
                    <a:srgbClr val="1D4355"/>
                  </a:solidFill>
                  <a:latin typeface="Open Sauce"/>
                </a:rPr>
                <a:t>Het zorgcontinuüm</a:t>
              </a:r>
            </a:p>
            <a:p>
              <a:pPr>
                <a:lnSpc>
                  <a:spcPts val="3359"/>
                </a:lnSpc>
              </a:pPr>
              <a:endParaRPr lang="en-US" sz="2400">
                <a:solidFill>
                  <a:srgbClr val="1D4355"/>
                </a:solidFill>
                <a:latin typeface="Open Sauce"/>
              </a:endParaRPr>
            </a:p>
          </p:txBody>
        </p:sp>
        <p:sp>
          <p:nvSpPr>
            <p:cNvPr id="21" name="TextBox 21"/>
            <p:cNvSpPr txBox="1"/>
            <p:nvPr/>
          </p:nvSpPr>
          <p:spPr>
            <a:xfrm>
              <a:off x="0" y="-9525"/>
              <a:ext cx="5002777" cy="536998"/>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LEER BIJ </a:t>
              </a:r>
            </a:p>
          </p:txBody>
        </p:sp>
      </p:grpSp>
      <p:pic>
        <p:nvPicPr>
          <p:cNvPr id="36" name="Audio 35">
            <a:extLst>
              <a:ext uri="{FF2B5EF4-FFF2-40B4-BE49-F238E27FC236}">
                <a16:creationId xmlns:a16="http://schemas.microsoft.com/office/drawing/2014/main" id="{82E8B16E-FE87-BF75-FA54-991A1EAE962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1803">
        <p159:morph option="byObject"/>
      </p:transition>
    </mc:Choice>
    <mc:Fallback xmlns="">
      <p:transition spd="slow" advTm="418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6123464" y="-1360965"/>
            <a:ext cx="14833058"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a:off x="-5628165" y="-1360965"/>
            <a:ext cx="13204293" cy="1331372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9999"/>
            </a:solidFill>
          </p:spPr>
          <p:txBody>
            <a:bodyPr/>
            <a:lstStyle/>
            <a:p>
              <a:endParaRPr/>
            </a:p>
          </p:txBody>
        </p:sp>
      </p:grpSp>
      <p:grpSp>
        <p:nvGrpSpPr>
          <p:cNvPr id="6" name="Group 6"/>
          <p:cNvGrpSpPr/>
          <p:nvPr/>
        </p:nvGrpSpPr>
        <p:grpSpPr>
          <a:xfrm>
            <a:off x="-7173569" y="-1360965"/>
            <a:ext cx="13313729" cy="1331372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a:p>
          </p:txBody>
        </p:sp>
      </p:grpSp>
      <p:sp>
        <p:nvSpPr>
          <p:cNvPr id="8" name="Freeform 8"/>
          <p:cNvSpPr/>
          <p:nvPr/>
        </p:nvSpPr>
        <p:spPr>
          <a:xfrm>
            <a:off x="9310098" y="426794"/>
            <a:ext cx="2914944" cy="2888224"/>
          </a:xfrm>
          <a:custGeom>
            <a:avLst/>
            <a:gdLst/>
            <a:ahLst/>
            <a:cxnLst/>
            <a:rect l="l" t="t" r="r" b="b"/>
            <a:pathLst>
              <a:path w="2914944" h="2888224">
                <a:moveTo>
                  <a:pt x="0" y="0"/>
                </a:moveTo>
                <a:lnTo>
                  <a:pt x="2914944" y="0"/>
                </a:lnTo>
                <a:lnTo>
                  <a:pt x="2914944" y="2888223"/>
                </a:lnTo>
                <a:lnTo>
                  <a:pt x="0" y="28882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sp>
        <p:nvSpPr>
          <p:cNvPr id="9" name="Freeform 9"/>
          <p:cNvSpPr/>
          <p:nvPr/>
        </p:nvSpPr>
        <p:spPr>
          <a:xfrm>
            <a:off x="14106970" y="4235481"/>
            <a:ext cx="3594642" cy="2120839"/>
          </a:xfrm>
          <a:custGeom>
            <a:avLst/>
            <a:gdLst/>
            <a:ahLst/>
            <a:cxnLst/>
            <a:rect l="l" t="t" r="r" b="b"/>
            <a:pathLst>
              <a:path w="3594642" h="2120839">
                <a:moveTo>
                  <a:pt x="0" y="0"/>
                </a:moveTo>
                <a:lnTo>
                  <a:pt x="3594642" y="0"/>
                </a:lnTo>
                <a:lnTo>
                  <a:pt x="3594642" y="2120838"/>
                </a:lnTo>
                <a:lnTo>
                  <a:pt x="0" y="21208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a:p>
        </p:txBody>
      </p:sp>
      <p:sp>
        <p:nvSpPr>
          <p:cNvPr id="10" name="Freeform 10"/>
          <p:cNvSpPr/>
          <p:nvPr/>
        </p:nvSpPr>
        <p:spPr>
          <a:xfrm>
            <a:off x="9195652" y="7276009"/>
            <a:ext cx="2765593" cy="2599657"/>
          </a:xfrm>
          <a:custGeom>
            <a:avLst/>
            <a:gdLst/>
            <a:ahLst/>
            <a:cxnLst/>
            <a:rect l="l" t="t" r="r" b="b"/>
            <a:pathLst>
              <a:path w="2765593" h="2599657">
                <a:moveTo>
                  <a:pt x="0" y="0"/>
                </a:moveTo>
                <a:lnTo>
                  <a:pt x="2765592" y="0"/>
                </a:lnTo>
                <a:lnTo>
                  <a:pt x="2765592" y="2599657"/>
                </a:lnTo>
                <a:lnTo>
                  <a:pt x="0" y="25996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a:p>
        </p:txBody>
      </p:sp>
      <p:sp>
        <p:nvSpPr>
          <p:cNvPr id="11" name="TextBox 11"/>
          <p:cNvSpPr txBox="1"/>
          <p:nvPr/>
        </p:nvSpPr>
        <p:spPr>
          <a:xfrm>
            <a:off x="381001" y="2066116"/>
            <a:ext cx="5759160" cy="5638800"/>
          </a:xfrm>
          <a:prstGeom prst="rect">
            <a:avLst/>
          </a:prstGeom>
        </p:spPr>
        <p:txBody>
          <a:bodyPr lIns="0" tIns="0" rIns="0" bIns="0" rtlCol="0" anchor="t">
            <a:spAutoFit/>
          </a:bodyPr>
          <a:lstStyle/>
          <a:p>
            <a:pPr>
              <a:lnSpc>
                <a:spcPts val="7200"/>
              </a:lnSpc>
            </a:pPr>
            <a:r>
              <a:rPr lang="en-US" sz="6000" spc="-120">
                <a:solidFill>
                  <a:srgbClr val="FFFFFF"/>
                </a:solidFill>
                <a:latin typeface="Poppins Bold"/>
              </a:rPr>
              <a:t>Uitbreiding van zorg:</a:t>
            </a:r>
          </a:p>
          <a:p>
            <a:pPr>
              <a:lnSpc>
                <a:spcPts val="7200"/>
              </a:lnSpc>
            </a:pPr>
            <a:r>
              <a:rPr lang="en-US" sz="6000" spc="-120">
                <a:solidFill>
                  <a:srgbClr val="FFFFFF"/>
                </a:solidFill>
                <a:latin typeface="Poppins Bold"/>
              </a:rPr>
              <a:t>bijschakelen wanneer nodig  </a:t>
            </a:r>
          </a:p>
          <a:p>
            <a:pPr marL="0" lvl="0" indent="0">
              <a:lnSpc>
                <a:spcPts val="8399"/>
              </a:lnSpc>
            </a:pPr>
            <a:endParaRPr lang="en-US" sz="6000" spc="-120">
              <a:solidFill>
                <a:srgbClr val="FFFFFF"/>
              </a:solidFill>
              <a:latin typeface="Poppins Bold"/>
            </a:endParaRPr>
          </a:p>
        </p:txBody>
      </p:sp>
      <p:sp>
        <p:nvSpPr>
          <p:cNvPr id="12" name="TextBox 12"/>
          <p:cNvSpPr txBox="1"/>
          <p:nvPr/>
        </p:nvSpPr>
        <p:spPr>
          <a:xfrm>
            <a:off x="12225042" y="1495251"/>
            <a:ext cx="5746251" cy="1180465"/>
          </a:xfrm>
          <a:prstGeom prst="rect">
            <a:avLst/>
          </a:prstGeom>
        </p:spPr>
        <p:txBody>
          <a:bodyPr lIns="0" tIns="0" rIns="0" bIns="0" rtlCol="0" anchor="t">
            <a:spAutoFit/>
          </a:bodyPr>
          <a:lstStyle/>
          <a:p>
            <a:pPr algn="ctr">
              <a:lnSpc>
                <a:spcPts val="4759"/>
              </a:lnSpc>
            </a:pPr>
            <a:r>
              <a:rPr lang="en-US" sz="3399">
                <a:solidFill>
                  <a:srgbClr val="049999"/>
                </a:solidFill>
                <a:latin typeface="Poppins Bold"/>
              </a:rPr>
              <a:t>Brede basiszorg</a:t>
            </a:r>
          </a:p>
          <a:p>
            <a:pPr algn="ctr">
              <a:lnSpc>
                <a:spcPts val="4759"/>
              </a:lnSpc>
            </a:pPr>
            <a:r>
              <a:rPr lang="en-US" sz="3399">
                <a:solidFill>
                  <a:srgbClr val="049999"/>
                </a:solidFill>
                <a:latin typeface="Poppins"/>
              </a:rPr>
              <a:t>Leerkracht als spilfiguur </a:t>
            </a:r>
          </a:p>
        </p:txBody>
      </p:sp>
      <p:sp>
        <p:nvSpPr>
          <p:cNvPr id="13" name="TextBox 13"/>
          <p:cNvSpPr txBox="1"/>
          <p:nvPr/>
        </p:nvSpPr>
        <p:spPr>
          <a:xfrm>
            <a:off x="8709594" y="4372292"/>
            <a:ext cx="5034258" cy="1780540"/>
          </a:xfrm>
          <a:prstGeom prst="rect">
            <a:avLst/>
          </a:prstGeom>
        </p:spPr>
        <p:txBody>
          <a:bodyPr lIns="0" tIns="0" rIns="0" bIns="0" rtlCol="0" anchor="t">
            <a:spAutoFit/>
          </a:bodyPr>
          <a:lstStyle/>
          <a:p>
            <a:pPr algn="ctr">
              <a:lnSpc>
                <a:spcPts val="4759"/>
              </a:lnSpc>
            </a:pPr>
            <a:r>
              <a:rPr lang="en-US" sz="3399">
                <a:solidFill>
                  <a:srgbClr val="049999"/>
                </a:solidFill>
                <a:latin typeface="Poppins Bold"/>
              </a:rPr>
              <a:t>Verhoogde zorg</a:t>
            </a:r>
          </a:p>
          <a:p>
            <a:pPr algn="ctr">
              <a:lnSpc>
                <a:spcPts val="4759"/>
              </a:lnSpc>
            </a:pPr>
            <a:r>
              <a:rPr lang="en-US" sz="3399">
                <a:solidFill>
                  <a:srgbClr val="049999"/>
                </a:solidFill>
                <a:latin typeface="Poppins"/>
              </a:rPr>
              <a:t>Leerlingbespreking als scharniermoment </a:t>
            </a:r>
          </a:p>
        </p:txBody>
      </p:sp>
      <p:sp>
        <p:nvSpPr>
          <p:cNvPr id="14" name="TextBox 14"/>
          <p:cNvSpPr txBox="1"/>
          <p:nvPr/>
        </p:nvSpPr>
        <p:spPr>
          <a:xfrm>
            <a:off x="12225042" y="7638241"/>
            <a:ext cx="5476570" cy="1780540"/>
          </a:xfrm>
          <a:prstGeom prst="rect">
            <a:avLst/>
          </a:prstGeom>
        </p:spPr>
        <p:txBody>
          <a:bodyPr lIns="0" tIns="0" rIns="0" bIns="0" rtlCol="0" anchor="t">
            <a:spAutoFit/>
          </a:bodyPr>
          <a:lstStyle/>
          <a:p>
            <a:pPr algn="ctr">
              <a:lnSpc>
                <a:spcPts val="4759"/>
              </a:lnSpc>
            </a:pPr>
            <a:r>
              <a:rPr lang="en-US" sz="3399">
                <a:solidFill>
                  <a:srgbClr val="049999"/>
                </a:solidFill>
                <a:latin typeface="Poppins Bold"/>
              </a:rPr>
              <a:t>Uitbreiding van zorg</a:t>
            </a:r>
          </a:p>
          <a:p>
            <a:pPr algn="ctr">
              <a:lnSpc>
                <a:spcPts val="4759"/>
              </a:lnSpc>
            </a:pPr>
            <a:r>
              <a:rPr lang="en-US" sz="3399">
                <a:solidFill>
                  <a:srgbClr val="049999"/>
                </a:solidFill>
                <a:latin typeface="Poppins"/>
              </a:rPr>
              <a:t>CLB start een (HGD) traject</a:t>
            </a:r>
          </a:p>
        </p:txBody>
      </p:sp>
      <p:pic>
        <p:nvPicPr>
          <p:cNvPr id="20" name="Audio 19">
            <a:extLst>
              <a:ext uri="{FF2B5EF4-FFF2-40B4-BE49-F238E27FC236}">
                <a16:creationId xmlns:a16="http://schemas.microsoft.com/office/drawing/2014/main" id="{6F1DB2F3-C165-EA51-5DAA-48A723AB1E4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5162">
        <p159:morph option="byObject"/>
      </p:transition>
    </mc:Choice>
    <mc:Fallback xmlns="">
      <p:transition spd="slow" advTm="651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6123464" y="-1360965"/>
            <a:ext cx="14833058"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a:off x="-5628165" y="-1360965"/>
            <a:ext cx="13204293" cy="1331372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9999"/>
            </a:solidFill>
          </p:spPr>
          <p:txBody>
            <a:bodyPr/>
            <a:lstStyle/>
            <a:p>
              <a:endParaRPr/>
            </a:p>
          </p:txBody>
        </p:sp>
      </p:grpSp>
      <p:grpSp>
        <p:nvGrpSpPr>
          <p:cNvPr id="6" name="Group 6"/>
          <p:cNvGrpSpPr/>
          <p:nvPr/>
        </p:nvGrpSpPr>
        <p:grpSpPr>
          <a:xfrm>
            <a:off x="-7173569" y="-1360965"/>
            <a:ext cx="13313729" cy="1331372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a:p>
          </p:txBody>
        </p:sp>
      </p:grpSp>
      <p:sp>
        <p:nvSpPr>
          <p:cNvPr id="8" name="Freeform 8"/>
          <p:cNvSpPr/>
          <p:nvPr/>
        </p:nvSpPr>
        <p:spPr>
          <a:xfrm>
            <a:off x="9144000" y="513835"/>
            <a:ext cx="8727125" cy="9564648"/>
          </a:xfrm>
          <a:custGeom>
            <a:avLst/>
            <a:gdLst/>
            <a:ahLst/>
            <a:cxnLst/>
            <a:rect l="l" t="t" r="r" b="b"/>
            <a:pathLst>
              <a:path w="8727125" h="9564648">
                <a:moveTo>
                  <a:pt x="0" y="0"/>
                </a:moveTo>
                <a:lnTo>
                  <a:pt x="8727125" y="0"/>
                </a:lnTo>
                <a:lnTo>
                  <a:pt x="8727125" y="9564648"/>
                </a:lnTo>
                <a:lnTo>
                  <a:pt x="0" y="9564648"/>
                </a:lnTo>
                <a:lnTo>
                  <a:pt x="0" y="0"/>
                </a:lnTo>
                <a:close/>
              </a:path>
            </a:pathLst>
          </a:custGeom>
          <a:blipFill>
            <a:blip r:embed="rId5"/>
            <a:stretch>
              <a:fillRect/>
            </a:stretch>
          </a:blipFill>
        </p:spPr>
        <p:txBody>
          <a:bodyPr/>
          <a:lstStyle/>
          <a:p>
            <a:endParaRPr/>
          </a:p>
        </p:txBody>
      </p:sp>
      <p:sp>
        <p:nvSpPr>
          <p:cNvPr id="9" name="Freeform 9"/>
          <p:cNvSpPr/>
          <p:nvPr/>
        </p:nvSpPr>
        <p:spPr>
          <a:xfrm>
            <a:off x="649687" y="6762227"/>
            <a:ext cx="2806085" cy="2637720"/>
          </a:xfrm>
          <a:custGeom>
            <a:avLst/>
            <a:gdLst/>
            <a:ahLst/>
            <a:cxnLst/>
            <a:rect l="l" t="t" r="r" b="b"/>
            <a:pathLst>
              <a:path w="2806085" h="2637720">
                <a:moveTo>
                  <a:pt x="0" y="0"/>
                </a:moveTo>
                <a:lnTo>
                  <a:pt x="2806085" y="0"/>
                </a:lnTo>
                <a:lnTo>
                  <a:pt x="2806085" y="2637721"/>
                </a:lnTo>
                <a:lnTo>
                  <a:pt x="0" y="26377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a:p>
        </p:txBody>
      </p:sp>
      <p:sp>
        <p:nvSpPr>
          <p:cNvPr id="10" name="TextBox 10"/>
          <p:cNvSpPr txBox="1"/>
          <p:nvPr/>
        </p:nvSpPr>
        <p:spPr>
          <a:xfrm>
            <a:off x="381001" y="2066116"/>
            <a:ext cx="5759160" cy="5638800"/>
          </a:xfrm>
          <a:prstGeom prst="rect">
            <a:avLst/>
          </a:prstGeom>
        </p:spPr>
        <p:txBody>
          <a:bodyPr lIns="0" tIns="0" rIns="0" bIns="0" rtlCol="0" anchor="t">
            <a:spAutoFit/>
          </a:bodyPr>
          <a:lstStyle/>
          <a:p>
            <a:pPr>
              <a:lnSpc>
                <a:spcPts val="7200"/>
              </a:lnSpc>
            </a:pPr>
            <a:r>
              <a:rPr lang="en-US" sz="6000" spc="-120">
                <a:solidFill>
                  <a:srgbClr val="FFFFFF"/>
                </a:solidFill>
                <a:latin typeface="Poppins Bold"/>
              </a:rPr>
              <a:t>Uitbreiding van zorg:</a:t>
            </a:r>
          </a:p>
          <a:p>
            <a:pPr>
              <a:lnSpc>
                <a:spcPts val="7200"/>
              </a:lnSpc>
            </a:pPr>
            <a:r>
              <a:rPr lang="en-US" sz="6000" spc="-120">
                <a:solidFill>
                  <a:srgbClr val="FFFFFF"/>
                </a:solidFill>
                <a:latin typeface="Poppins Bold"/>
              </a:rPr>
              <a:t>bijschakelen wanneer nodig  </a:t>
            </a:r>
          </a:p>
          <a:p>
            <a:pPr marL="0" lvl="0" indent="0">
              <a:lnSpc>
                <a:spcPts val="8399"/>
              </a:lnSpc>
            </a:pPr>
            <a:endParaRPr lang="en-US" sz="6000" spc="-120">
              <a:solidFill>
                <a:srgbClr val="FFFFFF"/>
              </a:solidFill>
              <a:latin typeface="Poppins Bold"/>
            </a:endParaRPr>
          </a:p>
        </p:txBody>
      </p:sp>
      <p:pic>
        <p:nvPicPr>
          <p:cNvPr id="16" name="Audio 15">
            <a:extLst>
              <a:ext uri="{FF2B5EF4-FFF2-40B4-BE49-F238E27FC236}">
                <a16:creationId xmlns:a16="http://schemas.microsoft.com/office/drawing/2014/main" id="{35101140-3D1E-AAED-BFB7-EFCD7F9068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976">
        <p159:morph option="byObject"/>
      </p:transition>
    </mc:Choice>
    <mc:Fallback xmlns="">
      <p:transition spd="slow" advTm="229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829029" y="-2732565"/>
            <a:ext cx="15752129" cy="157521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2700000">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7" name="TextBox 7"/>
          <p:cNvSpPr txBox="1"/>
          <p:nvPr/>
        </p:nvSpPr>
        <p:spPr>
          <a:xfrm>
            <a:off x="1028700" y="4786632"/>
            <a:ext cx="9100702" cy="2109901"/>
          </a:xfrm>
          <a:prstGeom prst="rect">
            <a:avLst/>
          </a:prstGeom>
        </p:spPr>
        <p:txBody>
          <a:bodyPr lIns="0" tIns="0" rIns="0" bIns="0" rtlCol="0" anchor="t">
            <a:spAutoFit/>
          </a:bodyPr>
          <a:lstStyle/>
          <a:p>
            <a:pPr marL="693775" lvl="1" indent="-346888">
              <a:lnSpc>
                <a:spcPts val="4177"/>
              </a:lnSpc>
              <a:buFont typeface="Arial"/>
              <a:buChar char="•"/>
            </a:pPr>
            <a:r>
              <a:rPr lang="en-US" sz="3213">
                <a:solidFill>
                  <a:srgbClr val="F7F7F7"/>
                </a:solidFill>
                <a:latin typeface="Open Sauce"/>
              </a:rPr>
              <a:t>CLB onthaalt alle vragen </a:t>
            </a:r>
          </a:p>
          <a:p>
            <a:pPr marL="693775" lvl="1" indent="-346888">
              <a:lnSpc>
                <a:spcPts val="4177"/>
              </a:lnSpc>
              <a:buFont typeface="Arial"/>
              <a:buChar char="•"/>
            </a:pPr>
            <a:r>
              <a:rPr lang="en-US" sz="3213">
                <a:solidFill>
                  <a:srgbClr val="F7F7F7"/>
                </a:solidFill>
                <a:latin typeface="Open Sauce"/>
              </a:rPr>
              <a:t>Doel: vraagverheldering</a:t>
            </a:r>
          </a:p>
          <a:p>
            <a:pPr marL="1387551" lvl="2" indent="-462517">
              <a:lnSpc>
                <a:spcPts val="4177"/>
              </a:lnSpc>
              <a:buFont typeface="Arial"/>
              <a:buChar char="⚬"/>
            </a:pPr>
            <a:r>
              <a:rPr lang="en-US" sz="3213">
                <a:solidFill>
                  <a:srgbClr val="F7F7F7"/>
                </a:solidFill>
                <a:latin typeface="Open Sauce"/>
              </a:rPr>
              <a:t>inzetten van welke kernactiviteit</a:t>
            </a:r>
          </a:p>
          <a:p>
            <a:pPr>
              <a:lnSpc>
                <a:spcPts val="4177"/>
              </a:lnSpc>
            </a:pPr>
            <a:endParaRPr lang="en-US" sz="3213">
              <a:solidFill>
                <a:srgbClr val="F7F7F7"/>
              </a:solidFill>
              <a:latin typeface="Open Sauce"/>
            </a:endParaRPr>
          </a:p>
        </p:txBody>
      </p:sp>
      <p:sp>
        <p:nvSpPr>
          <p:cNvPr id="8" name="TextBox 8"/>
          <p:cNvSpPr txBox="1"/>
          <p:nvPr/>
        </p:nvSpPr>
        <p:spPr>
          <a:xfrm>
            <a:off x="319392" y="438283"/>
            <a:ext cx="10518842" cy="2257425"/>
          </a:xfrm>
          <a:prstGeom prst="rect">
            <a:avLst/>
          </a:prstGeom>
        </p:spPr>
        <p:txBody>
          <a:bodyPr lIns="0" tIns="0" rIns="0" bIns="0" rtlCol="0" anchor="t">
            <a:spAutoFit/>
          </a:bodyPr>
          <a:lstStyle/>
          <a:p>
            <a:pPr algn="ctr">
              <a:lnSpc>
                <a:spcPts val="8673"/>
              </a:lnSpc>
            </a:pPr>
            <a:r>
              <a:rPr lang="en-US" sz="7228" spc="-144">
                <a:solidFill>
                  <a:srgbClr val="F7F7F7"/>
                </a:solidFill>
                <a:latin typeface="Poppins Bold"/>
              </a:rPr>
              <a:t>Onthaal &amp; </a:t>
            </a:r>
          </a:p>
          <a:p>
            <a:pPr marL="0" lvl="0" indent="0" algn="ctr">
              <a:lnSpc>
                <a:spcPts val="8673"/>
              </a:lnSpc>
            </a:pPr>
            <a:r>
              <a:rPr lang="en-US" sz="7228" spc="-144">
                <a:solidFill>
                  <a:srgbClr val="F7F7F7"/>
                </a:solidFill>
                <a:latin typeface="Poppins Bold"/>
                <a:ea typeface="Poppins Bold"/>
              </a:rPr>
              <a:t>Vraagverhelderi﻿ng</a:t>
            </a:r>
          </a:p>
        </p:txBody>
      </p:sp>
      <p:sp>
        <p:nvSpPr>
          <p:cNvPr id="9" name="Freeform 9"/>
          <p:cNvSpPr/>
          <p:nvPr/>
        </p:nvSpPr>
        <p:spPr>
          <a:xfrm>
            <a:off x="13105170" y="5552142"/>
            <a:ext cx="3942722" cy="3706158"/>
          </a:xfrm>
          <a:custGeom>
            <a:avLst/>
            <a:gdLst/>
            <a:ahLst/>
            <a:cxnLst/>
            <a:rect l="l" t="t" r="r" b="b"/>
            <a:pathLst>
              <a:path w="3942722" h="3706158">
                <a:moveTo>
                  <a:pt x="0" y="0"/>
                </a:moveTo>
                <a:lnTo>
                  <a:pt x="3942722" y="0"/>
                </a:lnTo>
                <a:lnTo>
                  <a:pt x="3942722" y="3706158"/>
                </a:lnTo>
                <a:lnTo>
                  <a:pt x="0" y="37061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pic>
        <p:nvPicPr>
          <p:cNvPr id="11" name="Audio 10">
            <a:extLst>
              <a:ext uri="{FF2B5EF4-FFF2-40B4-BE49-F238E27FC236}">
                <a16:creationId xmlns:a16="http://schemas.microsoft.com/office/drawing/2014/main" id="{9A8602EA-B7A9-88FA-B0BE-1538C150FA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2373">
        <p159:morph option="byObject"/>
      </p:transition>
    </mc:Choice>
    <mc:Fallback xmlns="">
      <p:transition spd="slow" advTm="723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829029" y="-2732565"/>
            <a:ext cx="15752129" cy="157521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2700000">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7" name="Freeform 7"/>
          <p:cNvSpPr/>
          <p:nvPr/>
        </p:nvSpPr>
        <p:spPr>
          <a:xfrm>
            <a:off x="10838234" y="1799010"/>
            <a:ext cx="7676715" cy="7253172"/>
          </a:xfrm>
          <a:custGeom>
            <a:avLst/>
            <a:gdLst/>
            <a:ahLst/>
            <a:cxnLst/>
            <a:rect l="l" t="t" r="r" b="b"/>
            <a:pathLst>
              <a:path w="7676715" h="7253172">
                <a:moveTo>
                  <a:pt x="0" y="0"/>
                </a:moveTo>
                <a:lnTo>
                  <a:pt x="7676715" y="0"/>
                </a:lnTo>
                <a:lnTo>
                  <a:pt x="7676715" y="7253172"/>
                </a:lnTo>
                <a:lnTo>
                  <a:pt x="0" y="7253172"/>
                </a:lnTo>
                <a:lnTo>
                  <a:pt x="0" y="0"/>
                </a:lnTo>
                <a:close/>
              </a:path>
            </a:pathLst>
          </a:custGeom>
          <a:blipFill>
            <a:blip r:embed="rId5"/>
            <a:stretch>
              <a:fillRect/>
            </a:stretch>
          </a:blipFill>
        </p:spPr>
        <p:txBody>
          <a:bodyPr/>
          <a:lstStyle/>
          <a:p>
            <a:endParaRPr/>
          </a:p>
        </p:txBody>
      </p:sp>
      <p:sp>
        <p:nvSpPr>
          <p:cNvPr id="8" name="Freeform 8"/>
          <p:cNvSpPr/>
          <p:nvPr/>
        </p:nvSpPr>
        <p:spPr>
          <a:xfrm>
            <a:off x="1662301" y="7262060"/>
            <a:ext cx="5029699" cy="2791206"/>
          </a:xfrm>
          <a:custGeom>
            <a:avLst/>
            <a:gdLst/>
            <a:ahLst/>
            <a:cxnLst/>
            <a:rect l="l" t="t" r="r" b="b"/>
            <a:pathLst>
              <a:path w="5029699" h="2791206">
                <a:moveTo>
                  <a:pt x="0" y="0"/>
                </a:moveTo>
                <a:lnTo>
                  <a:pt x="5029699" y="0"/>
                </a:lnTo>
                <a:lnTo>
                  <a:pt x="5029699" y="2791207"/>
                </a:lnTo>
                <a:lnTo>
                  <a:pt x="0" y="2791207"/>
                </a:lnTo>
                <a:lnTo>
                  <a:pt x="0" y="0"/>
                </a:lnTo>
                <a:close/>
              </a:path>
            </a:pathLst>
          </a:custGeom>
          <a:blipFill>
            <a:blip r:embed="rId6"/>
            <a:stretch>
              <a:fillRect/>
            </a:stretch>
          </a:blipFill>
        </p:spPr>
        <p:txBody>
          <a:bodyPr/>
          <a:lstStyle/>
          <a:p>
            <a:endParaRPr/>
          </a:p>
        </p:txBody>
      </p:sp>
      <p:sp>
        <p:nvSpPr>
          <p:cNvPr id="9" name="TextBox 9"/>
          <p:cNvSpPr txBox="1"/>
          <p:nvPr/>
        </p:nvSpPr>
        <p:spPr>
          <a:xfrm>
            <a:off x="1028462" y="3560556"/>
            <a:ext cx="9100702" cy="3701504"/>
          </a:xfrm>
          <a:prstGeom prst="rect">
            <a:avLst/>
          </a:prstGeom>
        </p:spPr>
        <p:txBody>
          <a:bodyPr lIns="0" tIns="0" rIns="0" bIns="0" rtlCol="0" anchor="t">
            <a:spAutoFit/>
          </a:bodyPr>
          <a:lstStyle/>
          <a:p>
            <a:pPr marL="693775" lvl="1" indent="-346888">
              <a:lnSpc>
                <a:spcPts val="4177"/>
              </a:lnSpc>
              <a:buFont typeface="Arial"/>
              <a:buChar char="•"/>
            </a:pPr>
            <a:r>
              <a:rPr lang="en-US" sz="3213">
                <a:solidFill>
                  <a:srgbClr val="F7F7F7"/>
                </a:solidFill>
                <a:latin typeface="Open Sauce"/>
              </a:rPr>
              <a:t>Bouw verder op onthaal en vraagverheldering </a:t>
            </a:r>
          </a:p>
          <a:p>
            <a:pPr marL="693775" lvl="1" indent="-346888">
              <a:lnSpc>
                <a:spcPts val="4177"/>
              </a:lnSpc>
              <a:buFont typeface="Arial"/>
              <a:buChar char="•"/>
            </a:pPr>
            <a:r>
              <a:rPr lang="en-US" sz="3213">
                <a:solidFill>
                  <a:srgbClr val="F7F7F7"/>
                </a:solidFill>
                <a:latin typeface="Open Sauce"/>
              </a:rPr>
              <a:t>Werk constructief samen </a:t>
            </a:r>
          </a:p>
          <a:p>
            <a:pPr marL="693775" lvl="1" indent="-346888">
              <a:lnSpc>
                <a:spcPts val="4177"/>
              </a:lnSpc>
              <a:buFont typeface="Arial"/>
              <a:buChar char="•"/>
            </a:pPr>
            <a:r>
              <a:rPr lang="en-US" sz="3213">
                <a:solidFill>
                  <a:srgbClr val="F7F7F7"/>
                </a:solidFill>
                <a:latin typeface="Open Sauce"/>
              </a:rPr>
              <a:t>Hanteer het Prodia-model om tot overzicht te komen </a:t>
            </a:r>
          </a:p>
          <a:p>
            <a:pPr marL="693775" lvl="1" indent="-346888">
              <a:lnSpc>
                <a:spcPts val="4177"/>
              </a:lnSpc>
              <a:buFont typeface="Arial"/>
              <a:buChar char="•"/>
            </a:pPr>
            <a:r>
              <a:rPr lang="en-US" sz="3213">
                <a:solidFill>
                  <a:srgbClr val="F7F7F7"/>
                </a:solidFill>
                <a:latin typeface="Open Sauce"/>
              </a:rPr>
              <a:t>Zoek consensus over de hulpvraag </a:t>
            </a:r>
          </a:p>
          <a:p>
            <a:pPr>
              <a:lnSpc>
                <a:spcPts val="4177"/>
              </a:lnSpc>
            </a:pPr>
            <a:endParaRPr lang="en-US" sz="3213">
              <a:solidFill>
                <a:srgbClr val="F7F7F7"/>
              </a:solidFill>
              <a:latin typeface="Open Sauce"/>
            </a:endParaRPr>
          </a:p>
        </p:txBody>
      </p:sp>
      <p:sp>
        <p:nvSpPr>
          <p:cNvPr id="10" name="TextBox 10"/>
          <p:cNvSpPr txBox="1"/>
          <p:nvPr/>
        </p:nvSpPr>
        <p:spPr>
          <a:xfrm>
            <a:off x="319392" y="1184647"/>
            <a:ext cx="10518842" cy="1162050"/>
          </a:xfrm>
          <a:prstGeom prst="rect">
            <a:avLst/>
          </a:prstGeom>
        </p:spPr>
        <p:txBody>
          <a:bodyPr lIns="0" tIns="0" rIns="0" bIns="0" rtlCol="0" anchor="t">
            <a:spAutoFit/>
          </a:bodyPr>
          <a:lstStyle/>
          <a:p>
            <a:pPr marL="0" lvl="0" indent="0" algn="ctr">
              <a:lnSpc>
                <a:spcPts val="8673"/>
              </a:lnSpc>
            </a:pPr>
            <a:r>
              <a:rPr lang="en-US" sz="7228" spc="-144">
                <a:solidFill>
                  <a:srgbClr val="F7F7F7"/>
                </a:solidFill>
                <a:latin typeface="Poppins Bold"/>
              </a:rPr>
              <a:t>Intakefase</a:t>
            </a:r>
          </a:p>
        </p:txBody>
      </p:sp>
      <p:sp>
        <p:nvSpPr>
          <p:cNvPr id="11" name="TextBox 11"/>
          <p:cNvSpPr txBox="1"/>
          <p:nvPr/>
        </p:nvSpPr>
        <p:spPr>
          <a:xfrm>
            <a:off x="319630" y="2289547"/>
            <a:ext cx="10518842" cy="838200"/>
          </a:xfrm>
          <a:prstGeom prst="rect">
            <a:avLst/>
          </a:prstGeom>
        </p:spPr>
        <p:txBody>
          <a:bodyPr lIns="0" tIns="0" rIns="0" bIns="0" rtlCol="0" anchor="t">
            <a:spAutoFit/>
          </a:bodyPr>
          <a:lstStyle/>
          <a:p>
            <a:pPr marL="0" lvl="0" indent="0" algn="ctr">
              <a:lnSpc>
                <a:spcPts val="6153"/>
              </a:lnSpc>
            </a:pPr>
            <a:r>
              <a:rPr lang="en-US" sz="5128" spc="-102">
                <a:solidFill>
                  <a:srgbClr val="F7F7F7"/>
                </a:solidFill>
                <a:latin typeface="Poppins Bold"/>
              </a:rPr>
              <a:t>Samen rond de tafel</a:t>
            </a:r>
          </a:p>
        </p:txBody>
      </p:sp>
      <p:pic>
        <p:nvPicPr>
          <p:cNvPr id="21" name="Audio 20">
            <a:extLst>
              <a:ext uri="{FF2B5EF4-FFF2-40B4-BE49-F238E27FC236}">
                <a16:creationId xmlns:a16="http://schemas.microsoft.com/office/drawing/2014/main" id="{D0A4D363-C30D-788C-67BF-B2C8F38A4C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2176">
        <p159:morph option="byObject"/>
      </p:transition>
    </mc:Choice>
    <mc:Fallback xmlns="">
      <p:transition spd="slow" advTm="1021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829029" y="-2732565"/>
            <a:ext cx="15752129" cy="157521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2700000">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7" name="Freeform 7"/>
          <p:cNvSpPr/>
          <p:nvPr/>
        </p:nvSpPr>
        <p:spPr>
          <a:xfrm>
            <a:off x="10838234" y="3146927"/>
            <a:ext cx="7611751" cy="4646874"/>
          </a:xfrm>
          <a:custGeom>
            <a:avLst/>
            <a:gdLst/>
            <a:ahLst/>
            <a:cxnLst/>
            <a:rect l="l" t="t" r="r" b="b"/>
            <a:pathLst>
              <a:path w="7611751" h="4646874">
                <a:moveTo>
                  <a:pt x="0" y="0"/>
                </a:moveTo>
                <a:lnTo>
                  <a:pt x="7611751" y="0"/>
                </a:lnTo>
                <a:lnTo>
                  <a:pt x="7611751" y="4646874"/>
                </a:lnTo>
                <a:lnTo>
                  <a:pt x="0" y="4646874"/>
                </a:lnTo>
                <a:lnTo>
                  <a:pt x="0" y="0"/>
                </a:lnTo>
                <a:close/>
              </a:path>
            </a:pathLst>
          </a:custGeom>
          <a:blipFill>
            <a:blip r:embed="rId5"/>
            <a:stretch>
              <a:fillRect/>
            </a:stretch>
          </a:blipFill>
        </p:spPr>
        <p:txBody>
          <a:bodyPr/>
          <a:lstStyle/>
          <a:p>
            <a:endParaRPr/>
          </a:p>
        </p:txBody>
      </p:sp>
      <p:sp>
        <p:nvSpPr>
          <p:cNvPr id="8" name="TextBox 8"/>
          <p:cNvSpPr txBox="1"/>
          <p:nvPr/>
        </p:nvSpPr>
        <p:spPr>
          <a:xfrm>
            <a:off x="1028462" y="4654921"/>
            <a:ext cx="9100702" cy="2607140"/>
          </a:xfrm>
          <a:prstGeom prst="rect">
            <a:avLst/>
          </a:prstGeom>
        </p:spPr>
        <p:txBody>
          <a:bodyPr lIns="0" tIns="0" rIns="0" bIns="0" rtlCol="0" anchor="t">
            <a:spAutoFit/>
          </a:bodyPr>
          <a:lstStyle/>
          <a:p>
            <a:pPr marL="693776" lvl="1" indent="-346888">
              <a:lnSpc>
                <a:spcPts val="4177"/>
              </a:lnSpc>
              <a:buFont typeface="Arial"/>
              <a:buChar char="•"/>
            </a:pPr>
            <a:r>
              <a:rPr lang="en-US" sz="3213">
                <a:solidFill>
                  <a:srgbClr val="F7F7F7"/>
                </a:solidFill>
                <a:latin typeface="Open Sauce"/>
              </a:rPr>
              <a:t>Vertrekt vanuit ICF clustering &amp; Prodia-model</a:t>
            </a:r>
          </a:p>
          <a:p>
            <a:pPr marL="693776" lvl="1" indent="-346888">
              <a:lnSpc>
                <a:spcPts val="4177"/>
              </a:lnSpc>
              <a:buFont typeface="Arial"/>
              <a:buChar char="•"/>
            </a:pPr>
            <a:r>
              <a:rPr lang="en-US" sz="3213">
                <a:solidFill>
                  <a:srgbClr val="F7F7F7"/>
                </a:solidFill>
                <a:latin typeface="Open Sauce"/>
              </a:rPr>
              <a:t>Denk na over de kernvraag: </a:t>
            </a:r>
          </a:p>
          <a:p>
            <a:pPr marL="1387552" lvl="2" indent="-462517">
              <a:lnSpc>
                <a:spcPts val="4177"/>
              </a:lnSpc>
              <a:buFont typeface="Arial"/>
              <a:buChar char="⚬"/>
            </a:pPr>
            <a:r>
              <a:rPr lang="en-US" sz="3213">
                <a:solidFill>
                  <a:srgbClr val="F7F7F7"/>
                </a:solidFill>
                <a:latin typeface="Open Sauce"/>
              </a:rPr>
              <a:t>Is onderzoek nodig om de HV te beantwoorden? </a:t>
            </a:r>
          </a:p>
        </p:txBody>
      </p:sp>
      <p:sp>
        <p:nvSpPr>
          <p:cNvPr id="9" name="TextBox 9"/>
          <p:cNvSpPr txBox="1"/>
          <p:nvPr/>
        </p:nvSpPr>
        <p:spPr>
          <a:xfrm>
            <a:off x="319392" y="1184647"/>
            <a:ext cx="10518842" cy="1162050"/>
          </a:xfrm>
          <a:prstGeom prst="rect">
            <a:avLst/>
          </a:prstGeom>
        </p:spPr>
        <p:txBody>
          <a:bodyPr lIns="0" tIns="0" rIns="0" bIns="0" rtlCol="0" anchor="t">
            <a:spAutoFit/>
          </a:bodyPr>
          <a:lstStyle/>
          <a:p>
            <a:pPr marL="0" lvl="0" indent="0" algn="ctr">
              <a:lnSpc>
                <a:spcPts val="8673"/>
              </a:lnSpc>
            </a:pPr>
            <a:r>
              <a:rPr lang="en-US" sz="7228" spc="-144">
                <a:solidFill>
                  <a:srgbClr val="F7F7F7"/>
                </a:solidFill>
                <a:latin typeface="Poppins Bold"/>
              </a:rPr>
              <a:t>Strategiefase</a:t>
            </a:r>
          </a:p>
        </p:txBody>
      </p:sp>
      <p:sp>
        <p:nvSpPr>
          <p:cNvPr id="10" name="TextBox 10"/>
          <p:cNvSpPr txBox="1"/>
          <p:nvPr/>
        </p:nvSpPr>
        <p:spPr>
          <a:xfrm>
            <a:off x="319630" y="2289547"/>
            <a:ext cx="10518842" cy="838200"/>
          </a:xfrm>
          <a:prstGeom prst="rect">
            <a:avLst/>
          </a:prstGeom>
        </p:spPr>
        <p:txBody>
          <a:bodyPr lIns="0" tIns="0" rIns="0" bIns="0" rtlCol="0" anchor="t">
            <a:spAutoFit/>
          </a:bodyPr>
          <a:lstStyle/>
          <a:p>
            <a:pPr marL="0" lvl="0" indent="0" algn="ctr">
              <a:lnSpc>
                <a:spcPts val="6153"/>
              </a:lnSpc>
            </a:pPr>
            <a:r>
              <a:rPr lang="en-US" sz="5128" spc="-102">
                <a:solidFill>
                  <a:srgbClr val="F7F7F7"/>
                </a:solidFill>
                <a:latin typeface="Poppins Bold"/>
              </a:rPr>
              <a:t>Reflectie binnen MDT</a:t>
            </a:r>
          </a:p>
        </p:txBody>
      </p:sp>
      <p:pic>
        <p:nvPicPr>
          <p:cNvPr id="12" name="Audio 11">
            <a:extLst>
              <a:ext uri="{FF2B5EF4-FFF2-40B4-BE49-F238E27FC236}">
                <a16:creationId xmlns:a16="http://schemas.microsoft.com/office/drawing/2014/main" id="{210744F3-0B28-00F6-01EE-3FBB5B0854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6218">
        <p159:morph option="byObject"/>
      </p:transition>
    </mc:Choice>
    <mc:Fallback xmlns="">
      <p:transition spd="slow" advTm="662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829029" y="-2732565"/>
            <a:ext cx="15752129" cy="157521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2700000">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7" name="Freeform 7"/>
          <p:cNvSpPr/>
          <p:nvPr/>
        </p:nvSpPr>
        <p:spPr>
          <a:xfrm>
            <a:off x="4465500" y="3127747"/>
            <a:ext cx="9356999" cy="6762201"/>
          </a:xfrm>
          <a:custGeom>
            <a:avLst/>
            <a:gdLst/>
            <a:ahLst/>
            <a:cxnLst/>
            <a:rect l="l" t="t" r="r" b="b"/>
            <a:pathLst>
              <a:path w="9356999" h="6762201">
                <a:moveTo>
                  <a:pt x="0" y="0"/>
                </a:moveTo>
                <a:lnTo>
                  <a:pt x="9357000" y="0"/>
                </a:lnTo>
                <a:lnTo>
                  <a:pt x="9357000" y="6762201"/>
                </a:lnTo>
                <a:lnTo>
                  <a:pt x="0" y="6762201"/>
                </a:lnTo>
                <a:lnTo>
                  <a:pt x="0" y="0"/>
                </a:lnTo>
                <a:close/>
              </a:path>
            </a:pathLst>
          </a:custGeom>
          <a:blipFill>
            <a:blip r:embed="rId5"/>
            <a:stretch>
              <a:fillRect/>
            </a:stretch>
          </a:blipFill>
        </p:spPr>
        <p:txBody>
          <a:bodyPr/>
          <a:lstStyle/>
          <a:p>
            <a:endParaRPr/>
          </a:p>
        </p:txBody>
      </p:sp>
      <p:sp>
        <p:nvSpPr>
          <p:cNvPr id="8" name="TextBox 8"/>
          <p:cNvSpPr txBox="1"/>
          <p:nvPr/>
        </p:nvSpPr>
        <p:spPr>
          <a:xfrm>
            <a:off x="319630" y="636960"/>
            <a:ext cx="10518842" cy="1162050"/>
          </a:xfrm>
          <a:prstGeom prst="rect">
            <a:avLst/>
          </a:prstGeom>
        </p:spPr>
        <p:txBody>
          <a:bodyPr lIns="0" tIns="0" rIns="0" bIns="0" rtlCol="0" anchor="t">
            <a:spAutoFit/>
          </a:bodyPr>
          <a:lstStyle/>
          <a:p>
            <a:pPr marL="0" lvl="0" indent="0" algn="ctr">
              <a:lnSpc>
                <a:spcPts val="8673"/>
              </a:lnSpc>
            </a:pPr>
            <a:r>
              <a:rPr lang="en-US" sz="7228" spc="-144">
                <a:solidFill>
                  <a:srgbClr val="F7F7F7"/>
                </a:solidFill>
                <a:latin typeface="Poppins Bold"/>
              </a:rPr>
              <a:t>Strategiefase</a:t>
            </a:r>
          </a:p>
        </p:txBody>
      </p:sp>
      <p:sp>
        <p:nvSpPr>
          <p:cNvPr id="9" name="TextBox 9"/>
          <p:cNvSpPr txBox="1"/>
          <p:nvPr/>
        </p:nvSpPr>
        <p:spPr>
          <a:xfrm>
            <a:off x="319630" y="2015704"/>
            <a:ext cx="10518842" cy="838200"/>
          </a:xfrm>
          <a:prstGeom prst="rect">
            <a:avLst/>
          </a:prstGeom>
        </p:spPr>
        <p:txBody>
          <a:bodyPr lIns="0" tIns="0" rIns="0" bIns="0" rtlCol="0" anchor="t">
            <a:spAutoFit/>
          </a:bodyPr>
          <a:lstStyle/>
          <a:p>
            <a:pPr marL="0" lvl="0" indent="0" algn="ctr">
              <a:lnSpc>
                <a:spcPts val="6153"/>
              </a:lnSpc>
            </a:pPr>
            <a:r>
              <a:rPr lang="en-US" sz="5128" spc="-102">
                <a:solidFill>
                  <a:srgbClr val="F7F7F7"/>
                </a:solidFill>
                <a:latin typeface="Poppins Bold"/>
              </a:rPr>
              <a:t>Reflectie binnen MDT</a:t>
            </a:r>
          </a:p>
        </p:txBody>
      </p:sp>
      <p:pic>
        <p:nvPicPr>
          <p:cNvPr id="23" name="Audio 22">
            <a:extLst>
              <a:ext uri="{FF2B5EF4-FFF2-40B4-BE49-F238E27FC236}">
                <a16:creationId xmlns:a16="http://schemas.microsoft.com/office/drawing/2014/main" id="{B3204B72-9928-A429-24D4-A126D15E68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6533">
        <p159:morph option="byObject"/>
      </p:transition>
    </mc:Choice>
    <mc:Fallback xmlns="">
      <p:transition spd="slow" advTm="765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829029" y="-2732565"/>
            <a:ext cx="15752129" cy="157521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2700000">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7" name="Freeform 7"/>
          <p:cNvSpPr/>
          <p:nvPr/>
        </p:nvSpPr>
        <p:spPr>
          <a:xfrm>
            <a:off x="10574109" y="3001375"/>
            <a:ext cx="7876357" cy="5427901"/>
          </a:xfrm>
          <a:custGeom>
            <a:avLst/>
            <a:gdLst/>
            <a:ahLst/>
            <a:cxnLst/>
            <a:rect l="l" t="t" r="r" b="b"/>
            <a:pathLst>
              <a:path w="7876357" h="5427901">
                <a:moveTo>
                  <a:pt x="0" y="0"/>
                </a:moveTo>
                <a:lnTo>
                  <a:pt x="7876356" y="0"/>
                </a:lnTo>
                <a:lnTo>
                  <a:pt x="7876356" y="5427901"/>
                </a:lnTo>
                <a:lnTo>
                  <a:pt x="0" y="5427901"/>
                </a:lnTo>
                <a:lnTo>
                  <a:pt x="0" y="0"/>
                </a:lnTo>
                <a:close/>
              </a:path>
            </a:pathLst>
          </a:custGeom>
          <a:blipFill>
            <a:blip r:embed="rId5"/>
            <a:stretch>
              <a:fillRect/>
            </a:stretch>
          </a:blipFill>
        </p:spPr>
        <p:txBody>
          <a:bodyPr/>
          <a:lstStyle/>
          <a:p>
            <a:endParaRPr/>
          </a:p>
        </p:txBody>
      </p:sp>
      <p:sp>
        <p:nvSpPr>
          <p:cNvPr id="8" name="TextBox 8"/>
          <p:cNvSpPr txBox="1"/>
          <p:nvPr/>
        </p:nvSpPr>
        <p:spPr>
          <a:xfrm>
            <a:off x="1028462" y="5178796"/>
            <a:ext cx="9100702" cy="2083265"/>
          </a:xfrm>
          <a:prstGeom prst="rect">
            <a:avLst/>
          </a:prstGeom>
        </p:spPr>
        <p:txBody>
          <a:bodyPr lIns="0" tIns="0" rIns="0" bIns="0" rtlCol="0" anchor="t">
            <a:spAutoFit/>
          </a:bodyPr>
          <a:lstStyle/>
          <a:p>
            <a:pPr marL="693776" lvl="1" indent="-346888">
              <a:lnSpc>
                <a:spcPts val="4177"/>
              </a:lnSpc>
              <a:buFont typeface="Arial"/>
              <a:buChar char="•"/>
            </a:pPr>
            <a:r>
              <a:rPr lang="en-US" sz="3213">
                <a:solidFill>
                  <a:srgbClr val="F7F7F7"/>
                </a:solidFill>
                <a:latin typeface="Open Sauce"/>
              </a:rPr>
              <a:t>Hanteer tabel </a:t>
            </a:r>
            <a:r>
              <a:rPr lang="en-US" sz="3213" u="sng">
                <a:solidFill>
                  <a:srgbClr val="F7F7F7"/>
                </a:solidFill>
                <a:latin typeface="Open Sauce"/>
                <a:hlinkClick r:id="rId6" tooltip="https://prodiagnostiek.be/wp-content/uploads/2024/01/Wat-en-hoe-onderzoeken_ADP.pdf"/>
              </a:rPr>
              <a:t>“Wat en hoe onderzoeken?” </a:t>
            </a:r>
          </a:p>
          <a:p>
            <a:pPr marL="1387552" lvl="2" indent="-462517">
              <a:lnSpc>
                <a:spcPts val="4177"/>
              </a:lnSpc>
              <a:buFont typeface="Arial"/>
              <a:buChar char="⚬"/>
            </a:pPr>
            <a:r>
              <a:rPr lang="en-US" sz="3213">
                <a:solidFill>
                  <a:srgbClr val="F7F7F7"/>
                </a:solidFill>
                <a:latin typeface="Open Sauce"/>
              </a:rPr>
              <a:t>opgebouwd a.d.h.v. Prodia-model </a:t>
            </a:r>
          </a:p>
          <a:p>
            <a:pPr marL="693776" lvl="1" indent="-346888">
              <a:lnSpc>
                <a:spcPts val="4177"/>
              </a:lnSpc>
              <a:buFont typeface="Arial"/>
              <a:buChar char="•"/>
            </a:pPr>
            <a:r>
              <a:rPr lang="en-US" sz="3213">
                <a:solidFill>
                  <a:srgbClr val="F7F7F7"/>
                </a:solidFill>
                <a:latin typeface="Open Sauce"/>
              </a:rPr>
              <a:t>Zet mede-onderzoekers in </a:t>
            </a:r>
          </a:p>
        </p:txBody>
      </p:sp>
      <p:sp>
        <p:nvSpPr>
          <p:cNvPr id="9" name="TextBox 9"/>
          <p:cNvSpPr txBox="1"/>
          <p:nvPr/>
        </p:nvSpPr>
        <p:spPr>
          <a:xfrm>
            <a:off x="319392" y="1184647"/>
            <a:ext cx="10518842" cy="1162050"/>
          </a:xfrm>
          <a:prstGeom prst="rect">
            <a:avLst/>
          </a:prstGeom>
        </p:spPr>
        <p:txBody>
          <a:bodyPr lIns="0" tIns="0" rIns="0" bIns="0" rtlCol="0" anchor="t">
            <a:spAutoFit/>
          </a:bodyPr>
          <a:lstStyle/>
          <a:p>
            <a:pPr marL="0" lvl="0" indent="0" algn="ctr">
              <a:lnSpc>
                <a:spcPts val="8673"/>
              </a:lnSpc>
            </a:pPr>
            <a:r>
              <a:rPr lang="en-US" sz="7228" spc="-144">
                <a:solidFill>
                  <a:srgbClr val="F7F7F7"/>
                </a:solidFill>
                <a:latin typeface="Poppins Bold"/>
              </a:rPr>
              <a:t>Onderzoeksfase</a:t>
            </a:r>
          </a:p>
        </p:txBody>
      </p:sp>
      <p:sp>
        <p:nvSpPr>
          <p:cNvPr id="10" name="TextBox 10"/>
          <p:cNvSpPr txBox="1"/>
          <p:nvPr/>
        </p:nvSpPr>
        <p:spPr>
          <a:xfrm>
            <a:off x="319630" y="2289547"/>
            <a:ext cx="10518842" cy="838200"/>
          </a:xfrm>
          <a:prstGeom prst="rect">
            <a:avLst/>
          </a:prstGeom>
        </p:spPr>
        <p:txBody>
          <a:bodyPr lIns="0" tIns="0" rIns="0" bIns="0" rtlCol="0" anchor="t">
            <a:spAutoFit/>
          </a:bodyPr>
          <a:lstStyle/>
          <a:p>
            <a:pPr marL="0" lvl="0" indent="0" algn="ctr">
              <a:lnSpc>
                <a:spcPts val="6153"/>
              </a:lnSpc>
            </a:pPr>
            <a:r>
              <a:rPr lang="en-US" sz="5128" spc="-102">
                <a:solidFill>
                  <a:srgbClr val="F7F7F7"/>
                </a:solidFill>
                <a:latin typeface="Poppins Bold"/>
              </a:rPr>
              <a:t>Wat en hoe onderzoeken?</a:t>
            </a:r>
          </a:p>
        </p:txBody>
      </p:sp>
      <p:pic>
        <p:nvPicPr>
          <p:cNvPr id="20" name="Audio 19">
            <a:extLst>
              <a:ext uri="{FF2B5EF4-FFF2-40B4-BE49-F238E27FC236}">
                <a16:creationId xmlns:a16="http://schemas.microsoft.com/office/drawing/2014/main" id="{C2E3CF31-4258-C844-1B32-E1E1D6942D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8528">
        <p159:morph option="byObject"/>
      </p:transition>
    </mc:Choice>
    <mc:Fallback xmlns="">
      <p:transition spd="slow" advTm="585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829029" y="-2732565"/>
            <a:ext cx="15752129" cy="157521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2798223">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7" name="Freeform 7"/>
          <p:cNvSpPr/>
          <p:nvPr/>
        </p:nvSpPr>
        <p:spPr>
          <a:xfrm rot="-918947">
            <a:off x="7524178" y="4015768"/>
            <a:ext cx="6293278" cy="5732586"/>
          </a:xfrm>
          <a:custGeom>
            <a:avLst/>
            <a:gdLst/>
            <a:ahLst/>
            <a:cxnLst/>
            <a:rect l="l" t="t" r="r" b="b"/>
            <a:pathLst>
              <a:path w="6293278" h="5732586">
                <a:moveTo>
                  <a:pt x="0" y="0"/>
                </a:moveTo>
                <a:lnTo>
                  <a:pt x="6293278" y="0"/>
                </a:lnTo>
                <a:lnTo>
                  <a:pt x="6293278" y="5732586"/>
                </a:lnTo>
                <a:lnTo>
                  <a:pt x="0" y="5732586"/>
                </a:lnTo>
                <a:lnTo>
                  <a:pt x="0" y="0"/>
                </a:lnTo>
                <a:close/>
              </a:path>
            </a:pathLst>
          </a:custGeom>
          <a:blipFill>
            <a:blip r:embed="rId5"/>
            <a:stretch>
              <a:fillRect/>
            </a:stretch>
          </a:blipFill>
        </p:spPr>
        <p:txBody>
          <a:bodyPr/>
          <a:lstStyle/>
          <a:p>
            <a:endParaRPr/>
          </a:p>
        </p:txBody>
      </p:sp>
      <p:sp>
        <p:nvSpPr>
          <p:cNvPr id="8" name="Freeform 8"/>
          <p:cNvSpPr/>
          <p:nvPr/>
        </p:nvSpPr>
        <p:spPr>
          <a:xfrm rot="938885">
            <a:off x="11072087" y="687189"/>
            <a:ext cx="7116739" cy="5549479"/>
          </a:xfrm>
          <a:custGeom>
            <a:avLst/>
            <a:gdLst/>
            <a:ahLst/>
            <a:cxnLst/>
            <a:rect l="l" t="t" r="r" b="b"/>
            <a:pathLst>
              <a:path w="7116739" h="5549479">
                <a:moveTo>
                  <a:pt x="0" y="0"/>
                </a:moveTo>
                <a:lnTo>
                  <a:pt x="7116739" y="0"/>
                </a:lnTo>
                <a:lnTo>
                  <a:pt x="7116739" y="5549479"/>
                </a:lnTo>
                <a:lnTo>
                  <a:pt x="0" y="5549479"/>
                </a:lnTo>
                <a:lnTo>
                  <a:pt x="0" y="0"/>
                </a:lnTo>
                <a:close/>
              </a:path>
            </a:pathLst>
          </a:custGeom>
          <a:blipFill>
            <a:blip r:embed="rId6"/>
            <a:stretch>
              <a:fillRect/>
            </a:stretch>
          </a:blipFill>
        </p:spPr>
        <p:txBody>
          <a:bodyPr/>
          <a:lstStyle/>
          <a:p>
            <a:endParaRPr/>
          </a:p>
        </p:txBody>
      </p:sp>
      <p:sp>
        <p:nvSpPr>
          <p:cNvPr id="9" name="TextBox 9"/>
          <p:cNvSpPr txBox="1"/>
          <p:nvPr/>
        </p:nvSpPr>
        <p:spPr>
          <a:xfrm>
            <a:off x="319392" y="1184647"/>
            <a:ext cx="10518842" cy="1162050"/>
          </a:xfrm>
          <a:prstGeom prst="rect">
            <a:avLst/>
          </a:prstGeom>
        </p:spPr>
        <p:txBody>
          <a:bodyPr lIns="0" tIns="0" rIns="0" bIns="0" rtlCol="0" anchor="t">
            <a:spAutoFit/>
          </a:bodyPr>
          <a:lstStyle/>
          <a:p>
            <a:pPr marL="0" lvl="0" indent="0" algn="ctr">
              <a:lnSpc>
                <a:spcPts val="8673"/>
              </a:lnSpc>
            </a:pPr>
            <a:r>
              <a:rPr lang="en-US" sz="7228" spc="-144">
                <a:solidFill>
                  <a:srgbClr val="F7F7F7"/>
                </a:solidFill>
                <a:latin typeface="Poppins Bold"/>
              </a:rPr>
              <a:t>Onderzoeksfase</a:t>
            </a:r>
          </a:p>
        </p:txBody>
      </p:sp>
      <p:sp>
        <p:nvSpPr>
          <p:cNvPr id="10" name="TextBox 10"/>
          <p:cNvSpPr txBox="1"/>
          <p:nvPr/>
        </p:nvSpPr>
        <p:spPr>
          <a:xfrm>
            <a:off x="319630" y="2289547"/>
            <a:ext cx="10518842" cy="838200"/>
          </a:xfrm>
          <a:prstGeom prst="rect">
            <a:avLst/>
          </a:prstGeom>
        </p:spPr>
        <p:txBody>
          <a:bodyPr lIns="0" tIns="0" rIns="0" bIns="0" rtlCol="0" anchor="t">
            <a:spAutoFit/>
          </a:bodyPr>
          <a:lstStyle/>
          <a:p>
            <a:pPr marL="0" lvl="0" indent="0" algn="ctr">
              <a:lnSpc>
                <a:spcPts val="6153"/>
              </a:lnSpc>
            </a:pPr>
            <a:r>
              <a:rPr lang="en-US" sz="5128" spc="-102">
                <a:solidFill>
                  <a:srgbClr val="F7F7F7"/>
                </a:solidFill>
                <a:latin typeface="Poppins Bold"/>
              </a:rPr>
              <a:t>Wat en hoe onderzoeken?</a:t>
            </a:r>
          </a:p>
        </p:txBody>
      </p:sp>
      <p:sp>
        <p:nvSpPr>
          <p:cNvPr id="11" name="TextBox 11"/>
          <p:cNvSpPr txBox="1"/>
          <p:nvPr/>
        </p:nvSpPr>
        <p:spPr>
          <a:xfrm>
            <a:off x="1028462" y="4659941"/>
            <a:ext cx="9100702" cy="3131015"/>
          </a:xfrm>
          <a:prstGeom prst="rect">
            <a:avLst/>
          </a:prstGeom>
        </p:spPr>
        <p:txBody>
          <a:bodyPr lIns="0" tIns="0" rIns="0" bIns="0" rtlCol="0" anchor="t">
            <a:spAutoFit/>
          </a:bodyPr>
          <a:lstStyle/>
          <a:p>
            <a:pPr marL="693776" lvl="1" indent="-346888">
              <a:lnSpc>
                <a:spcPts val="4177"/>
              </a:lnSpc>
              <a:buFont typeface="Arial"/>
              <a:buChar char="•"/>
            </a:pPr>
            <a:r>
              <a:rPr lang="en-US" sz="3213">
                <a:solidFill>
                  <a:srgbClr val="F7F7F7"/>
                </a:solidFill>
                <a:latin typeface="Open Sauce"/>
              </a:rPr>
              <a:t>Zorgcontinuum </a:t>
            </a:r>
          </a:p>
          <a:p>
            <a:pPr marL="1387552" lvl="2" indent="-462517">
              <a:lnSpc>
                <a:spcPts val="4177"/>
              </a:lnSpc>
              <a:buFont typeface="Arial"/>
              <a:buChar char="⚬"/>
            </a:pPr>
            <a:r>
              <a:rPr lang="en-US" sz="3213">
                <a:solidFill>
                  <a:srgbClr val="F7F7F7"/>
                </a:solidFill>
                <a:latin typeface="Open Sauce"/>
              </a:rPr>
              <a:t>Uitbreiding van Zorg </a:t>
            </a:r>
          </a:p>
          <a:p>
            <a:pPr marL="2081327" lvl="3" indent="-520332">
              <a:lnSpc>
                <a:spcPts val="4177"/>
              </a:lnSpc>
              <a:buFont typeface="Arial"/>
              <a:buChar char="￭"/>
            </a:pPr>
            <a:r>
              <a:rPr lang="en-US" sz="3213">
                <a:solidFill>
                  <a:srgbClr val="F7F7F7"/>
                </a:solidFill>
                <a:latin typeface="Open Sauce"/>
              </a:rPr>
              <a:t>Onderzoeksfase </a:t>
            </a:r>
          </a:p>
          <a:p>
            <a:pPr marL="2775103" lvl="4" indent="-555021">
              <a:lnSpc>
                <a:spcPts val="4177"/>
              </a:lnSpc>
              <a:buFont typeface="Arial"/>
              <a:buChar char="•"/>
            </a:pPr>
            <a:r>
              <a:rPr lang="en-US" sz="3213">
                <a:solidFill>
                  <a:srgbClr val="F7F7F7"/>
                </a:solidFill>
                <a:latin typeface="Open Sauce"/>
              </a:rPr>
              <a:t>Volledige tekst</a:t>
            </a:r>
          </a:p>
          <a:p>
            <a:pPr>
              <a:lnSpc>
                <a:spcPts val="4177"/>
              </a:lnSpc>
            </a:pPr>
            <a:endParaRPr lang="en-US" sz="3213">
              <a:solidFill>
                <a:srgbClr val="F7F7F7"/>
              </a:solidFill>
              <a:latin typeface="Open Sauce"/>
            </a:endParaRPr>
          </a:p>
          <a:p>
            <a:pPr marL="693776" lvl="1" indent="-346888" algn="l">
              <a:lnSpc>
                <a:spcPts val="4177"/>
              </a:lnSpc>
              <a:buFont typeface="Arial"/>
              <a:buChar char="•"/>
            </a:pPr>
            <a:r>
              <a:rPr lang="en-US" sz="3213">
                <a:solidFill>
                  <a:srgbClr val="F7F7F7"/>
                </a:solidFill>
                <a:latin typeface="Open Sauce"/>
              </a:rPr>
              <a:t>Materialenbank</a:t>
            </a:r>
          </a:p>
        </p:txBody>
      </p:sp>
      <p:pic>
        <p:nvPicPr>
          <p:cNvPr id="25" name="Audio 24">
            <a:extLst>
              <a:ext uri="{FF2B5EF4-FFF2-40B4-BE49-F238E27FC236}">
                <a16:creationId xmlns:a16="http://schemas.microsoft.com/office/drawing/2014/main" id="{37D16D82-EEC9-8BC7-CE92-25C82F5078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0549">
        <p159:morph option="byObject"/>
      </p:transition>
    </mc:Choice>
    <mc:Fallback xmlns="">
      <p:transition spd="slow" advTm="905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8" ma:contentTypeDescription="Een nieuw document maken." ma:contentTypeScope="" ma:versionID="a48475fae2ebf32d072f2bdb06d0c814">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aa3336d3113e6a4560fc0495b49a95b8"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06021F-0D3E-4B54-B403-985BC1C83D9B}">
  <ds:schemaRefs>
    <ds:schemaRef ds:uri="http://schemas.microsoft.com/office/2006/metadata/properties"/>
    <ds:schemaRef ds:uri="http://schemas.microsoft.com/office/infopath/2007/PartnerControls"/>
    <ds:schemaRef ds:uri="0af09284-65e3-4d5f-a141-65977bef45be"/>
    <ds:schemaRef ds:uri="2c0101b5-daf1-4fcf-9f4f-355d3a42c99c"/>
  </ds:schemaRefs>
</ds:datastoreItem>
</file>

<file path=customXml/itemProps2.xml><?xml version="1.0" encoding="utf-8"?>
<ds:datastoreItem xmlns:ds="http://schemas.openxmlformats.org/officeDocument/2006/customXml" ds:itemID="{1F0F919E-8EDC-4345-B152-AE6E14C833B8}">
  <ds:schemaRefs>
    <ds:schemaRef ds:uri="http://schemas.microsoft.com/sharepoint/v3/contenttype/forms"/>
  </ds:schemaRefs>
</ds:datastoreItem>
</file>

<file path=customXml/itemProps3.xml><?xml version="1.0" encoding="utf-8"?>
<ds:datastoreItem xmlns:ds="http://schemas.openxmlformats.org/officeDocument/2006/customXml" ds:itemID="{ABF887D3-69EE-440C-93D2-B4BCA9F3F3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f09284-65e3-4d5f-a141-65977bef45be"/>
    <ds:schemaRef ds:uri="2c0101b5-daf1-4fcf-9f4f-355d3a42c9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9802</TotalTime>
  <Words>2202</Words>
  <Application>Microsoft Macintosh PowerPoint</Application>
  <PresentationFormat>Aangepast</PresentationFormat>
  <Paragraphs>133</Paragraphs>
  <Slides>14</Slides>
  <Notes>14</Notes>
  <HiddenSlides>0</HiddenSlides>
  <MMClips>14</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14</vt:i4>
      </vt:variant>
    </vt:vector>
  </HeadingPairs>
  <TitlesOfParts>
    <vt:vector size="23" baseType="lpstr">
      <vt:lpstr>Poppins Bold</vt:lpstr>
      <vt:lpstr>Open Sauce Bold</vt:lpstr>
      <vt:lpstr>Open Sauce</vt:lpstr>
      <vt:lpstr>Poppins</vt:lpstr>
      <vt:lpstr>Symbol</vt:lpstr>
      <vt:lpstr>Arial</vt:lpstr>
      <vt:lpstr>Times New Roman</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Kennisclip Uitbreiding van zorg</dc:title>
  <cp:lastModifiedBy>Marjolein Van Bogaert</cp:lastModifiedBy>
  <cp:revision>3</cp:revision>
  <dcterms:created xsi:type="dcterms:W3CDTF">2006-08-16T00:00:00Z</dcterms:created>
  <dcterms:modified xsi:type="dcterms:W3CDTF">2024-05-14T13:19:38Z</dcterms:modified>
  <dc:identifier>DAF9ndTRcU0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ies>
</file>