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Open Sans" panose="020B0606030504020204" pitchFamily="34" charset="0"/>
      <p:regular r:id="rId16"/>
      <p:bold r:id="rId17"/>
      <p:italic r:id="rId18"/>
      <p:boldItalic r:id="rId19"/>
    </p:embeddedFont>
    <p:embeddedFont>
      <p:font typeface="Open Sans Bold" panose="020B0806030504020204" pitchFamily="34" charset="0"/>
      <p:regular r:id="rId20"/>
      <p:bold r:id="rId21"/>
    </p:embeddedFont>
    <p:embeddedFont>
      <p:font typeface="Open Sauce" pitchFamily="2" charset="77"/>
      <p:regular r:id="rId22"/>
    </p:embeddedFont>
    <p:embeddedFont>
      <p:font typeface="Open Sauce Bold" pitchFamily="2" charset="77"/>
      <p:regular r:id="rId23"/>
      <p:bold r:id="rId24"/>
    </p:embeddedFont>
    <p:embeddedFont>
      <p:font typeface="Poppins" pitchFamily="2" charset="77"/>
      <p:regular r:id="rId25"/>
      <p:bold r:id="rId26"/>
      <p:italic r:id="rId27"/>
      <p:boldItalic r:id="rId28"/>
    </p:embeddedFont>
    <p:embeddedFont>
      <p:font typeface="Poppins Bold" pitchFamily="2" charset="77"/>
      <p:regular r:id="rId29"/>
      <p:bold r:id="rId30"/>
    </p:embeddedFont>
    <p:embeddedFont>
      <p:font typeface="Segoe UI" panose="020B05020402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2FE7C-FE4F-4818-9976-F3E2CE2098F8}" v="1" dt="2024-04-25T12:37:36.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923"/>
  </p:normalViewPr>
  <p:slideViewPr>
    <p:cSldViewPr snapToGrid="0">
      <p:cViewPr varScale="1">
        <p:scale>
          <a:sx n="46" d="100"/>
          <a:sy n="46" d="100"/>
        </p:scale>
        <p:origin x="22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5/10/relationships/revisionInfo" Target="revisionInfo.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l-NL" sz="1800" b="0" i="0" dirty="0">
                <a:solidFill>
                  <a:srgbClr val="000000"/>
                </a:solidFill>
                <a:effectLst/>
                <a:highlight>
                  <a:srgbClr val="FFFFFF"/>
                </a:highlight>
                <a:latin typeface="Calibri" panose="020F0502020204030204" pitchFamily="34" charset="0"/>
              </a:rPr>
              <a:t>Welkom bij deze kennisclip over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-model. Mijn naam is Marjolein Van Bogaert en ik ben projectmedewerker bij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-team. In deze kennisclip neem ik jullie mee door de verschillende onderdelen van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-model.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b="0" i="0" dirty="0">
                <a:solidFill>
                  <a:srgbClr val="222222"/>
                </a:solidFill>
                <a:effectLst/>
                <a:highlight>
                  <a:srgbClr val="FFFFFF"/>
                </a:highlight>
                <a:latin typeface="Calibri" panose="020F0502020204030204" pitchFamily="34" charset="0"/>
              </a:rPr>
              <a:t>Hierbij zijn we aan het einde van deze kennisclip gekomen. Wil je graag zelf aan de slag met het Prodia-model? Hier vind je een leeg sjabloon dat je kan afdrukken en kan meenemen naar je teamoverleg om te komen tot overzicht, inzicht en uitzicht voor jouw eigen casus. Wil je graag meer bijleren, check dan zeker onze kennisclip rond uitbreiding van zorg en de leermodule van ICF. Wil je graag nog meer weten, hier vind je de volledige webinar van het Prodia-model.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7365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algn="just" rtl="0" fontAlgn="base"/>
            <a:r>
              <a:rPr lang="nl-NL" sz="1800" b="0" i="0" dirty="0">
                <a:solidFill>
                  <a:srgbClr val="222222"/>
                </a:solidFill>
                <a:effectLst/>
                <a:highlight>
                  <a:srgbClr val="FFFFFF"/>
                </a:highlight>
                <a:latin typeface="Calibri" panose="020F0502020204030204" pitchFamily="34" charset="0"/>
              </a:rPr>
              <a:t>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is een algemeen </a:t>
            </a:r>
            <a:r>
              <a:rPr lang="nl-NL" sz="1800" b="1" i="0" dirty="0">
                <a:solidFill>
                  <a:srgbClr val="222222"/>
                </a:solidFill>
                <a:effectLst/>
                <a:highlight>
                  <a:srgbClr val="FFFFFF"/>
                </a:highlight>
                <a:latin typeface="Calibri" panose="020F0502020204030204" pitchFamily="34" charset="0"/>
              </a:rPr>
              <a:t>diagnostisch</a:t>
            </a:r>
            <a:r>
              <a:rPr lang="nl-NL" sz="1800" b="0" i="0" dirty="0">
                <a:solidFill>
                  <a:srgbClr val="222222"/>
                </a:solidFill>
                <a:effectLst/>
                <a:highlight>
                  <a:srgbClr val="FFFFFF"/>
                </a:highlight>
                <a:latin typeface="Calibri" panose="020F0502020204030204" pitchFamily="34" charset="0"/>
              </a:rPr>
              <a:t> model dat deel uitmaakt van het theoretisch deel van het Algemeen Diagnostisch Protocol. Het dient gebruikt te worden samen met de andere denkkaders. Het model omschrijft de algemene aspecten waar je bij elke leerling en context rekening mee houdt. Afhankelijk van de hulpvraag gebruikt de CLB-medewerker aanvullend ook andere theoretische modellen.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loopt in lijn met de </a:t>
            </a:r>
            <a:r>
              <a:rPr lang="nl-NL" sz="1800" b="1" i="0" dirty="0" err="1">
                <a:solidFill>
                  <a:srgbClr val="222222"/>
                </a:solidFill>
                <a:effectLst/>
                <a:highlight>
                  <a:srgbClr val="FFFFFF"/>
                </a:highlight>
                <a:latin typeface="Calibri" panose="020F0502020204030204" pitchFamily="34" charset="0"/>
              </a:rPr>
              <a:t>biopsychosociale</a:t>
            </a:r>
            <a:r>
              <a:rPr lang="nl-NL" sz="1800" b="0" i="0" dirty="0">
                <a:solidFill>
                  <a:srgbClr val="222222"/>
                </a:solidFill>
                <a:effectLst/>
                <a:highlight>
                  <a:srgbClr val="FFFFFF"/>
                </a:highlight>
                <a:latin typeface="Calibri" panose="020F0502020204030204" pitchFamily="34" charset="0"/>
              </a:rPr>
              <a:t> visie die aan de basis ligt van de multidisciplinaire werking binnen CLB. Door de integratie van de ICF-componenten en wetenschappelijke inzichten in het model, voedt het mee het </a:t>
            </a:r>
            <a:r>
              <a:rPr lang="nl-NL" sz="1800" b="1" i="0" dirty="0">
                <a:solidFill>
                  <a:srgbClr val="222222"/>
                </a:solidFill>
                <a:effectLst/>
                <a:highlight>
                  <a:srgbClr val="FFFFFF"/>
                </a:highlight>
                <a:latin typeface="Calibri" panose="020F0502020204030204" pitchFamily="34" charset="0"/>
              </a:rPr>
              <a:t>handelingsgericht diagnostisch traject</a:t>
            </a:r>
            <a:r>
              <a:rPr lang="nl-NL" sz="1800" b="0" i="0" dirty="0">
                <a:solidFill>
                  <a:srgbClr val="222222"/>
                </a:solidFill>
                <a:effectLst/>
                <a:highlight>
                  <a:srgbClr val="FFFFFF"/>
                </a:highlight>
                <a:latin typeface="Calibri" panose="020F0502020204030204" pitchFamily="34" charset="0"/>
              </a:rPr>
              <a:t> met inbegrip van ICF-CY.  </a:t>
            </a:r>
            <a:endParaRPr lang="nl-NL"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71330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800" b="0" i="0" dirty="0">
                <a:solidFill>
                  <a:srgbClr val="222222"/>
                </a:solidFill>
                <a:effectLst/>
                <a:highlight>
                  <a:srgbClr val="FFFFFF"/>
                </a:highlight>
                <a:latin typeface="Calibri" panose="020F0502020204030204" pitchFamily="34" charset="0"/>
              </a:rPr>
              <a:t>De leerling leeft en ontwikkelt in een voortdurende wisselwerking met de schoolcontext enerzijds en de thuis- en </a:t>
            </a:r>
            <a:r>
              <a:rPr lang="nl-NL" sz="1800" b="0" i="0" dirty="0" err="1">
                <a:solidFill>
                  <a:srgbClr val="222222"/>
                </a:solidFill>
                <a:effectLst/>
                <a:highlight>
                  <a:srgbClr val="FFFFFF"/>
                </a:highlight>
                <a:latin typeface="Calibri" panose="020F0502020204030204" pitchFamily="34" charset="0"/>
              </a:rPr>
              <a:t>leefcontext</a:t>
            </a:r>
            <a:r>
              <a:rPr lang="nl-NL" sz="1800" b="0" i="0" dirty="0">
                <a:solidFill>
                  <a:srgbClr val="222222"/>
                </a:solidFill>
                <a:effectLst/>
                <a:highlight>
                  <a:srgbClr val="FFFFFF"/>
                </a:highlight>
                <a:latin typeface="Calibri" panose="020F0502020204030204" pitchFamily="34" charset="0"/>
              </a:rPr>
              <a:t> anderzijds. Deze drie bouwstenen van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beïnvloeden elkaar voortdurend. Aan de hand van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gaan CLB-teams op zoek naar een betere afstemming tussen wat de leerling nodig heeft en het aanbod op school, thuis, bij vrienden en in de bredere context… Deze afstemming is noodzakelijk zodat de leerling zijn doelen kan bereiken, zowel op korte- als op lange termijn. De factoren die in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zijn opgenomen, zijn van belang om bij elke hulpvraag van elke leerling in kaart te brengen. Het kan echter ook zijn dat er nog bijkomende factoren in kaart moeten worden gebracht, afhankelijk van de hulpvraag.  </a:t>
            </a:r>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54035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222222"/>
                </a:solidFill>
                <a:effectLst/>
                <a:highlight>
                  <a:srgbClr val="FFFFFF"/>
                </a:highlight>
                <a:latin typeface="Calibri" panose="020F0502020204030204" pitchFamily="34" charset="0"/>
              </a:rPr>
              <a:t>Elke leerling heeft unieke eigenschappen, vaardigheden en toekomstverwachtingen. Het is belangrijk om te vertrekken vanuit hoe de leerling momenteel in deze school en thuis- en </a:t>
            </a:r>
            <a:r>
              <a:rPr lang="nl-NL" sz="1800" b="0" i="0" dirty="0" err="1">
                <a:solidFill>
                  <a:srgbClr val="222222"/>
                </a:solidFill>
                <a:effectLst/>
                <a:highlight>
                  <a:srgbClr val="FFFFFF"/>
                </a:highlight>
                <a:latin typeface="Calibri" panose="020F0502020204030204" pitchFamily="34" charset="0"/>
              </a:rPr>
              <a:t>leefcontext</a:t>
            </a:r>
            <a:r>
              <a:rPr lang="nl-NL" sz="1800" b="0" i="0" dirty="0">
                <a:solidFill>
                  <a:srgbClr val="222222"/>
                </a:solidFill>
                <a:effectLst/>
                <a:highlight>
                  <a:srgbClr val="FFFFFF"/>
                </a:highlight>
                <a:latin typeface="Calibri" panose="020F0502020204030204" pitchFamily="34" charset="0"/>
              </a:rPr>
              <a:t> functioneert en verder uit te bouwen en te versterken wat goed gaat. Het analyseren en in kaart brengen van problemen of belemmeringen is hierbij nooit een doel op zich.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De leerling draagt een intern kompas, dit kompas staat voor de verschillende keuzes die de leerling maakt en die steeds meer richting en vormgeven aan zijn persoonlijke ontwikkeling. Leerlingen met een </a:t>
            </a:r>
            <a:r>
              <a:rPr lang="nl-NL" sz="1800" b="1" i="0" dirty="0">
                <a:solidFill>
                  <a:srgbClr val="222222"/>
                </a:solidFill>
                <a:effectLst/>
                <a:highlight>
                  <a:srgbClr val="FFFFFF"/>
                </a:highlight>
                <a:latin typeface="Calibri" panose="020F0502020204030204" pitchFamily="34" charset="0"/>
              </a:rPr>
              <a:t>stevig</a:t>
            </a:r>
            <a:r>
              <a:rPr lang="nl-NL" sz="1800" b="0" i="0" dirty="0">
                <a:solidFill>
                  <a:srgbClr val="222222"/>
                </a:solidFill>
                <a:effectLst/>
                <a:highlight>
                  <a:srgbClr val="FFFFFF"/>
                </a:highlight>
                <a:latin typeface="Calibri" panose="020F0502020204030204" pitchFamily="34" charset="0"/>
              </a:rPr>
              <a:t> verankerd intern kompas hebben een aantal waarden, doelen en interesses waar ze ten volle achter staan en die richtinggevend zijn bij keuzemomenten. </a:t>
            </a:r>
            <a:r>
              <a:rPr lang="nl-NL" sz="1800" b="0" i="0" dirty="0">
                <a:solidFill>
                  <a:srgbClr val="222222"/>
                </a:solidFill>
                <a:effectLst/>
                <a:highlight>
                  <a:srgbClr val="FFFFFF"/>
                </a:highlight>
                <a:latin typeface="WordVisiCarriageReturn_MSFontService"/>
              </a:rPr>
              <a:t> </a:t>
            </a:r>
            <a:br>
              <a:rPr lang="nl-NL" sz="1800" b="0" i="0" dirty="0">
                <a:solidFill>
                  <a:srgbClr val="222222"/>
                </a:solidFill>
                <a:effectLst/>
                <a:highlight>
                  <a:srgbClr val="FFFFFF"/>
                </a:highlight>
                <a:latin typeface="WordVisiCarriageReturn_MSFontService"/>
              </a:rPr>
            </a:br>
            <a:r>
              <a:rPr lang="nl-NL" sz="1800" b="0" i="0" dirty="0">
                <a:solidFill>
                  <a:srgbClr val="222222"/>
                </a:solidFill>
                <a:effectLst/>
                <a:highlight>
                  <a:srgbClr val="FFFFFF"/>
                </a:highlight>
                <a:latin typeface="Calibri" panose="020F0502020204030204" pitchFamily="34" charset="0"/>
              </a:rPr>
              <a:t>Ook de </a:t>
            </a:r>
            <a:r>
              <a:rPr lang="nl-NL" sz="1800" b="1" i="0" dirty="0">
                <a:solidFill>
                  <a:srgbClr val="222222"/>
                </a:solidFill>
                <a:effectLst/>
                <a:highlight>
                  <a:srgbClr val="FFFFFF"/>
                </a:highlight>
                <a:latin typeface="Calibri" panose="020F0502020204030204" pitchFamily="34" charset="0"/>
              </a:rPr>
              <a:t>belevingswereld</a:t>
            </a:r>
            <a:r>
              <a:rPr lang="nl-NL" sz="1800" b="0" i="0" dirty="0">
                <a:solidFill>
                  <a:srgbClr val="222222"/>
                </a:solidFill>
                <a:effectLst/>
                <a:highlight>
                  <a:srgbClr val="FFFFFF"/>
                </a:highlight>
                <a:latin typeface="Calibri" panose="020F0502020204030204" pitchFamily="34" charset="0"/>
              </a:rPr>
              <a:t> van de leerling, niet alleen wat hij denkt maar ook wat hij voelt, is een belangrijke bron voor het begrijpen van situaties, het formuleren van doelen, het maken van keuzes en het zoeken naar oplossingen.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222222"/>
                </a:solidFill>
                <a:effectLst/>
                <a:highlight>
                  <a:srgbClr val="FFFFFF"/>
                </a:highlight>
                <a:latin typeface="Calibri" panose="020F0502020204030204" pitchFamily="34" charset="0"/>
              </a:rPr>
              <a:t>De elementen die rond de leerling staan, zijn integraal overgenomen van het ICF-model, met uitzondering van de externe factoren die terug te vinden zijn in de andere bouwstenen.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Binnen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staat de ontwikkeling van de leerling centraal. Hoe concreter we zicht krijgen op wat de leerling kan (diens vaardigheden), hoe gemakkelijker het is om in te schatten wat de leerling nodig heeft om zijn doelen te bereiken.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Activiteiten zijn een onderdeel van iemands handelen. Bij participatie gaat het over de deelname aan het schoolleven en de bredere maatschappelijke context.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Functies en anatomische eigenschappen zijn eigenschappen van het menselijk organisme. Deze zijn minder veranderbaar, maar daarom ook niet vaststaand.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Onder persoonlijke factoren vallen zaken zoals motivatie, </a:t>
            </a:r>
            <a:r>
              <a:rPr lang="nl-NL" sz="1800" b="0" i="0" dirty="0" err="1">
                <a:solidFill>
                  <a:srgbClr val="222222"/>
                </a:solidFill>
                <a:effectLst/>
                <a:highlight>
                  <a:srgbClr val="FFFFFF"/>
                </a:highlight>
                <a:latin typeface="Calibri" panose="020F0502020204030204" pitchFamily="34" charset="0"/>
              </a:rPr>
              <a:t>mindset</a:t>
            </a:r>
            <a:r>
              <a:rPr lang="nl-NL" sz="1800" b="0" i="0" dirty="0">
                <a:solidFill>
                  <a:srgbClr val="222222"/>
                </a:solidFill>
                <a:effectLst/>
                <a:highlight>
                  <a:srgbClr val="FFFFFF"/>
                </a:highlight>
                <a:latin typeface="Calibri" panose="020F0502020204030204" pitchFamily="34" charset="0"/>
              </a:rPr>
              <a:t>, persoonlijke interesses en zelfconcept. Zelfconcept omvat naast een omschrijving over hoe de persoon zichzelf ziet,,, ook een </a:t>
            </a:r>
            <a:r>
              <a:rPr lang="nl-NL" sz="1800" b="1" i="0" dirty="0">
                <a:solidFill>
                  <a:srgbClr val="222222"/>
                </a:solidFill>
                <a:effectLst/>
                <a:highlight>
                  <a:srgbClr val="FFFFFF"/>
                </a:highlight>
                <a:latin typeface="Calibri" panose="020F0502020204030204" pitchFamily="34" charset="0"/>
              </a:rPr>
              <a:t>waarde</a:t>
            </a:r>
            <a:r>
              <a:rPr lang="nl-NL" sz="1800" b="0" i="0" dirty="0">
                <a:solidFill>
                  <a:srgbClr val="222222"/>
                </a:solidFill>
                <a:effectLst/>
                <a:highlight>
                  <a:srgbClr val="FFFFFF"/>
                </a:highlight>
                <a:latin typeface="Calibri" panose="020F0502020204030204" pitchFamily="34" charset="0"/>
              </a:rPr>
              <a:t> die de persoon hieraan geeft.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000000"/>
                </a:solidFill>
                <a:effectLst/>
                <a:highlight>
                  <a:srgbClr val="FFFFFF"/>
                </a:highlight>
                <a:latin typeface="Calibri" panose="020F0502020204030204" pitchFamily="34" charset="0"/>
              </a:rPr>
              <a:t>Dan komen we aan de tweede bouwsteen van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-model: thuis- en </a:t>
            </a:r>
            <a:r>
              <a:rPr lang="nl-NL" sz="1800" b="0" i="0" dirty="0" err="1">
                <a:solidFill>
                  <a:srgbClr val="000000"/>
                </a:solidFill>
                <a:effectLst/>
                <a:highlight>
                  <a:srgbClr val="FFFFFF"/>
                </a:highlight>
                <a:latin typeface="Calibri" panose="020F0502020204030204" pitchFamily="34" charset="0"/>
              </a:rPr>
              <a:t>leefcontext</a:t>
            </a:r>
            <a:r>
              <a:rPr lang="nl-NL" sz="1800" b="0" i="0" dirty="0">
                <a:solidFill>
                  <a:srgbClr val="000000"/>
                </a:solidFill>
                <a:effectLst/>
                <a:highlight>
                  <a:srgbClr val="FFFFFF"/>
                </a:highlight>
                <a:latin typeface="Calibri" panose="020F0502020204030204" pitchFamily="34" charset="0"/>
              </a:rPr>
              <a:t>. Het is de eerste externe factor. </a:t>
            </a:r>
            <a:r>
              <a:rPr lang="nl-NL" sz="1800" b="0" i="0" dirty="0">
                <a:solidFill>
                  <a:srgbClr val="222222"/>
                </a:solidFill>
                <a:effectLst/>
                <a:highlight>
                  <a:srgbClr val="FFFFFF"/>
                </a:highlight>
                <a:latin typeface="Calibri" panose="020F0502020204030204" pitchFamily="34" charset="0"/>
              </a:rPr>
              <a:t>Deze bouwsteen bestaat uit 3 elementen: opvoeding, sociaal netwerk van de leerling en de ouders en ten slotte het onderwijsondersteunend gedrag.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De manier van </a:t>
            </a:r>
            <a:r>
              <a:rPr lang="nl-NL" sz="1800" b="1" i="0" dirty="0">
                <a:solidFill>
                  <a:srgbClr val="222222"/>
                </a:solidFill>
                <a:effectLst/>
                <a:highlight>
                  <a:srgbClr val="FFFFFF"/>
                </a:highlight>
                <a:latin typeface="Calibri" panose="020F0502020204030204" pitchFamily="34" charset="0"/>
              </a:rPr>
              <a:t>opvoeden</a:t>
            </a:r>
            <a:r>
              <a:rPr lang="nl-NL" sz="1800" b="0" i="0" dirty="0">
                <a:solidFill>
                  <a:srgbClr val="222222"/>
                </a:solidFill>
                <a:effectLst/>
                <a:highlight>
                  <a:srgbClr val="FFFFFF"/>
                </a:highlight>
                <a:latin typeface="Calibri" panose="020F0502020204030204" pitchFamily="34" charset="0"/>
              </a:rPr>
              <a:t> kan meer of minder gunstig zijn voor het welbevinden en het gedrag van een leerling thuis en op school en kan dus eerder een risico- of een beschermingsrol zijn.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De opvoedingsrelatie is een wederzijdse relatie waarbij de invloed die ouders uitoefenen op hun kind even belangrijk is als de invloed die kinderen op hun ouders uitoefenen en waarbij ook niet-controleerbare elementen een rol spelen. In dat opzicht is het belangrijk in gesprek te gaan over hun visie op en beleving van opvoeden.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000000"/>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Het </a:t>
            </a:r>
            <a:r>
              <a:rPr lang="nl-NL" sz="1800" b="1" i="0" dirty="0">
                <a:solidFill>
                  <a:srgbClr val="222222"/>
                </a:solidFill>
                <a:effectLst/>
                <a:highlight>
                  <a:srgbClr val="FFFFFF"/>
                </a:highlight>
                <a:latin typeface="Calibri" panose="020F0502020204030204" pitchFamily="34" charset="0"/>
              </a:rPr>
              <a:t>sociale netwerk</a:t>
            </a:r>
            <a:r>
              <a:rPr lang="nl-NL" sz="1800" b="0" i="0" dirty="0">
                <a:solidFill>
                  <a:srgbClr val="222222"/>
                </a:solidFill>
                <a:effectLst/>
                <a:highlight>
                  <a:srgbClr val="FFFFFF"/>
                </a:highlight>
                <a:latin typeface="Calibri" panose="020F0502020204030204" pitchFamily="34" charset="0"/>
              </a:rPr>
              <a:t> van een leerling, ouder of gezin bestaat uit al die mensen waarmee zij in zekere mate een warme relatie onderhouden. Het gaat daarbij niet alleen om het aantal mensen waarmee ze contact hebben, maar ook om een gevoel ergens bij te horen en zich vertrouwd te voelen met andere mensen. Het gehele sociale netwerk van personen heeft drie verschillende </a:t>
            </a:r>
            <a:r>
              <a:rPr lang="nl-NL" sz="1800" b="1" i="0" dirty="0">
                <a:solidFill>
                  <a:srgbClr val="222222"/>
                </a:solidFill>
                <a:effectLst/>
                <a:highlight>
                  <a:srgbClr val="FFFFFF"/>
                </a:highlight>
                <a:latin typeface="Calibri" panose="020F0502020204030204" pitchFamily="34" charset="0"/>
              </a:rPr>
              <a:t>functies</a:t>
            </a:r>
            <a:r>
              <a:rPr lang="nl-NL" sz="1800" b="0" i="0" dirty="0">
                <a:solidFill>
                  <a:srgbClr val="222222"/>
                </a:solidFill>
                <a:effectLst/>
                <a:highlight>
                  <a:srgbClr val="FFFFFF"/>
                </a:highlight>
                <a:latin typeface="Calibri" panose="020F0502020204030204" pitchFamily="34" charset="0"/>
              </a:rPr>
              <a:t>: praktische ondersteuning (zoals het uitvoeren van een klusje), psychologische of emotionele ondersteuning (een luisteren oor vinden bij iemand) en een normatieve functie (voorbeeldgedrag stellen of een rolmodel zijn voor iemand).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Goed onderwijs zet in op ouderbetrokkenheid waarbij het gaat over en efficiënte samenwerking tussen school en ouders in functie van de optimale ontwikkeling, welbevinden en participatie van de leerling. Ouderbetrokkenheid toont zich in </a:t>
            </a:r>
            <a:r>
              <a:rPr lang="nl-NL" sz="1800" b="1" i="0" dirty="0">
                <a:solidFill>
                  <a:srgbClr val="222222"/>
                </a:solidFill>
                <a:effectLst/>
                <a:highlight>
                  <a:srgbClr val="FFFFFF"/>
                </a:highlight>
                <a:latin typeface="Calibri" panose="020F0502020204030204" pitchFamily="34" charset="0"/>
              </a:rPr>
              <a:t>onderwijsondersteunend</a:t>
            </a:r>
            <a:r>
              <a:rPr lang="nl-NL" sz="1800" b="0" i="0" dirty="0">
                <a:solidFill>
                  <a:srgbClr val="222222"/>
                </a:solidFill>
                <a:effectLst/>
                <a:highlight>
                  <a:srgbClr val="FFFFFF"/>
                </a:highlight>
                <a:latin typeface="Calibri" panose="020F0502020204030204" pitchFamily="34" charset="0"/>
              </a:rPr>
              <a:t> gedrag. Dit is het gedrag dat ouders stellen om bij te dragen aan de onderwijsdoelen van hun kind.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000000"/>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000000"/>
                </a:solidFill>
                <a:effectLst/>
                <a:highlight>
                  <a:srgbClr val="FFFFFF"/>
                </a:highlight>
                <a:latin typeface="Calibri" panose="020F0502020204030204" pitchFamily="34" charset="0"/>
              </a:rPr>
              <a:t>De tweede externe bouwsteen is deze van de schoolcontext. Deze bouwsteen omvat ook 3 elementen: de school als leefgemeenschap, de relatie leerling-medeleerling en de onderwijsleersituatie.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000000"/>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Leerkrachten zijn de spilfiguren voor de ontwikkeling van de leerling in de klas. Ze behoren tot de </a:t>
            </a:r>
            <a:r>
              <a:rPr lang="nl-NL" sz="1800" b="1" i="0" dirty="0">
                <a:solidFill>
                  <a:srgbClr val="222222"/>
                </a:solidFill>
                <a:effectLst/>
                <a:highlight>
                  <a:srgbClr val="FFFFFF"/>
                </a:highlight>
                <a:latin typeface="Calibri" panose="020F0502020204030204" pitchFamily="34" charset="0"/>
              </a:rPr>
              <a:t>krachtigste</a:t>
            </a:r>
            <a:r>
              <a:rPr lang="nl-NL" sz="1800" b="0" i="0" dirty="0">
                <a:solidFill>
                  <a:srgbClr val="222222"/>
                </a:solidFill>
                <a:effectLst/>
                <a:highlight>
                  <a:srgbClr val="FFFFFF"/>
                </a:highlight>
                <a:latin typeface="Calibri" panose="020F0502020204030204" pitchFamily="34" charset="0"/>
              </a:rPr>
              <a:t> </a:t>
            </a:r>
            <a:r>
              <a:rPr lang="nl-NL" sz="1800" b="0" i="0" dirty="0" err="1">
                <a:solidFill>
                  <a:srgbClr val="222222"/>
                </a:solidFill>
                <a:effectLst/>
                <a:highlight>
                  <a:srgbClr val="FFFFFF"/>
                </a:highlight>
                <a:latin typeface="Calibri" panose="020F0502020204030204" pitchFamily="34" charset="0"/>
              </a:rPr>
              <a:t>beïnvloeders</a:t>
            </a:r>
            <a:r>
              <a:rPr lang="nl-NL" sz="1800" b="0" i="0" dirty="0">
                <a:solidFill>
                  <a:srgbClr val="222222"/>
                </a:solidFill>
                <a:effectLst/>
                <a:highlight>
                  <a:srgbClr val="FFFFFF"/>
                </a:highlight>
                <a:latin typeface="Calibri" panose="020F0502020204030204" pitchFamily="34" charset="0"/>
              </a:rPr>
              <a:t> van het leerproces. Het is belangrijk dat leerkrachten zich bewust zijn van de impact die ze hebben op het leerproces van hun leerlingen en op basis hiervan handelen.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Relaties met leeftijdsgenoten zijn van grote invloed op het welbevinden en de ontwikkeling. Binnen de klas leren zeer diverse leerlingen met elkaar samenleven zonder dat ze voor elkaars gezelschap hebben gekozen. Dit zorgt zowel voor kansen als voor uitdagingen.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Naast wat er gebeurt op de klasvloer, is ook de ruimere context van de school belangrijk. Elke school is een leefgemeenschap die in verbinding staat met de thuis- en </a:t>
            </a:r>
            <a:r>
              <a:rPr lang="nl-NL" sz="1800" b="0" i="0" dirty="0" err="1">
                <a:solidFill>
                  <a:srgbClr val="222222"/>
                </a:solidFill>
                <a:effectLst/>
                <a:highlight>
                  <a:srgbClr val="FFFFFF"/>
                </a:highlight>
                <a:latin typeface="Calibri" panose="020F0502020204030204" pitchFamily="34" charset="0"/>
              </a:rPr>
              <a:t>leefcontext</a:t>
            </a:r>
            <a:r>
              <a:rPr lang="nl-NL" sz="1800" b="0" i="0" dirty="0">
                <a:solidFill>
                  <a:srgbClr val="222222"/>
                </a:solidFill>
                <a:effectLst/>
                <a:highlight>
                  <a:srgbClr val="FFFFFF"/>
                </a:highlight>
                <a:latin typeface="Calibri" panose="020F0502020204030204" pitchFamily="34" charset="0"/>
              </a:rPr>
              <a:t> van leerlingen en de bredere context. De school als leefgemeenschap stelt de school voor als een oefenterrein voor verschillende sociale en maatschappelijke vaardigheden en stelt dus alles in het werk om elke lerende zoveel mogelijk ontwikkelingskansen te bieden.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222222"/>
                </a:solidFill>
                <a:effectLst/>
                <a:highlight>
                  <a:srgbClr val="FFFFFF"/>
                </a:highlight>
                <a:latin typeface="Calibri" panose="020F0502020204030204" pitchFamily="34" charset="0"/>
              </a:rPr>
              <a:t>Aan de rechterkant van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staan de doelen: dit zijn doelen waarnaar de leerling kan streven zowel binnen als buiten de context van onderwijs. Wie of wat wil de leerling zijn of worden? Welke specifieke vaardigheden wil hij ontwikkelen?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Vaak wordt diagnostiek ingeschakeld als de leerling of betrokken actoren niet meer weten hoe het verder moet. Het bepalen van haalbare </a:t>
            </a:r>
            <a:r>
              <a:rPr lang="nl-NL" sz="1800" b="0" i="0" dirty="0" err="1">
                <a:solidFill>
                  <a:srgbClr val="222222"/>
                </a:solidFill>
                <a:effectLst/>
                <a:highlight>
                  <a:srgbClr val="FFFFFF"/>
                </a:highlight>
                <a:latin typeface="Calibri" panose="020F0502020204030204" pitchFamily="34" charset="0"/>
              </a:rPr>
              <a:t>kortetermijndoelen</a:t>
            </a:r>
            <a:r>
              <a:rPr lang="nl-NL" sz="1800" b="0" i="0" dirty="0">
                <a:solidFill>
                  <a:srgbClr val="222222"/>
                </a:solidFill>
                <a:effectLst/>
                <a:highlight>
                  <a:srgbClr val="FFFFFF"/>
                </a:highlight>
                <a:latin typeface="Calibri" panose="020F0502020204030204" pitchFamily="34" charset="0"/>
              </a:rPr>
              <a:t> en de concrete acties die nodig zijn om deze te bereiken is een belangrijke stap naar verandering en groei. Deze doelen zijn best realistisch, zodat de kans op succeservaring groot is en dit succes iedereen motiveert voor de volgende stap. Ze mogen ook ambitieus zijn zodat ze het geloof voeden in de veranderingsmogelijkheden van een leerling en zijn context </a:t>
            </a:r>
            <a:r>
              <a:rPr lang="nl-NL" sz="1800" b="1" i="0" dirty="0">
                <a:solidFill>
                  <a:srgbClr val="222222"/>
                </a:solidFill>
                <a:effectLst/>
                <a:highlight>
                  <a:srgbClr val="FFFFFF"/>
                </a:highlight>
                <a:latin typeface="Calibri" panose="020F0502020204030204" pitchFamily="34" charset="0"/>
              </a:rPr>
              <a:t>en</a:t>
            </a:r>
            <a:r>
              <a:rPr lang="nl-NL" sz="1800" b="0" i="0" dirty="0">
                <a:solidFill>
                  <a:srgbClr val="222222"/>
                </a:solidFill>
                <a:effectLst/>
                <a:highlight>
                  <a:srgbClr val="FFFFFF"/>
                </a:highlight>
                <a:latin typeface="Calibri" panose="020F0502020204030204" pitchFamily="34" charset="0"/>
              </a:rPr>
              <a:t> in een positieve evolutie.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1" i="0" dirty="0">
                <a:solidFill>
                  <a:srgbClr val="222222"/>
                </a:solidFill>
                <a:effectLst/>
                <a:highlight>
                  <a:srgbClr val="FFFFFF"/>
                </a:highlight>
                <a:latin typeface="Calibri" panose="020F0502020204030204" pitchFamily="34" charset="0"/>
              </a:rPr>
              <a:t>Binnen onderwijs </a:t>
            </a:r>
            <a:r>
              <a:rPr lang="nl-NL" sz="1800" b="0" i="0" dirty="0">
                <a:solidFill>
                  <a:srgbClr val="222222"/>
                </a:solidFill>
                <a:effectLst/>
                <a:highlight>
                  <a:srgbClr val="FFFFFF"/>
                </a:highlight>
                <a:latin typeface="Calibri" panose="020F0502020204030204" pitchFamily="34" charset="0"/>
              </a:rPr>
              <a:t>streeft men altijd naar een optimaal welbevinden en participatie aan onderwijs en maatschappij, met andere woorden, het loopbaanperspectief. Wat dit voor een leerling in ontwikkeling inhoudt, is erg individueel maar omvat steeds de drie domeinen kwalificatie, socialisatie en persoonsvorming. Onder de </a:t>
            </a:r>
            <a:r>
              <a:rPr lang="nl-NL" sz="1800" b="1" i="0" dirty="0">
                <a:solidFill>
                  <a:srgbClr val="222222"/>
                </a:solidFill>
                <a:effectLst/>
                <a:highlight>
                  <a:srgbClr val="FFFFFF"/>
                </a:highlight>
                <a:latin typeface="Calibri" panose="020F0502020204030204" pitchFamily="34" charset="0"/>
              </a:rPr>
              <a:t>streefdoelen van de leerling zelf</a:t>
            </a:r>
            <a:r>
              <a:rPr lang="nl-NL" sz="1800" b="0" i="0" dirty="0">
                <a:solidFill>
                  <a:srgbClr val="222222"/>
                </a:solidFill>
                <a:effectLst/>
                <a:highlight>
                  <a:srgbClr val="FFFFFF"/>
                </a:highlight>
                <a:latin typeface="Calibri" panose="020F0502020204030204" pitchFamily="34" charset="0"/>
              </a:rPr>
              <a:t>, kiezen we voor kwaliteit van leven. Het concept ‘</a:t>
            </a:r>
            <a:r>
              <a:rPr lang="nl-NL" sz="1800" b="1" i="0" dirty="0">
                <a:solidFill>
                  <a:srgbClr val="222222"/>
                </a:solidFill>
                <a:effectLst/>
                <a:highlight>
                  <a:srgbClr val="FFFFFF"/>
                </a:highlight>
                <a:latin typeface="Calibri" panose="020F0502020204030204" pitchFamily="34" charset="0"/>
              </a:rPr>
              <a:t>kwaliteit van leven</a:t>
            </a:r>
            <a:r>
              <a:rPr lang="nl-NL" sz="1800" b="0" i="0" dirty="0">
                <a:solidFill>
                  <a:srgbClr val="222222"/>
                </a:solidFill>
                <a:effectLst/>
                <a:highlight>
                  <a:srgbClr val="FFFFFF"/>
                </a:highlight>
                <a:latin typeface="Calibri" panose="020F0502020204030204" pitchFamily="34" charset="0"/>
              </a:rPr>
              <a:t>’ focust op wat belangrijk en wenselijk is vanuit het perspectief van de betrokken leerling. Het doel van het bepalen van iemands levenskwaliteit is om de dingen die op een bepaald moment betekenisvol (kunnen) zijn in het leven van een persoon, te behouden en te optimaliseren </a:t>
            </a:r>
            <a:r>
              <a:rPr lang="nl-NL" sz="1800" b="1" i="0" dirty="0">
                <a:solidFill>
                  <a:srgbClr val="222222"/>
                </a:solidFill>
                <a:effectLst/>
                <a:highlight>
                  <a:srgbClr val="FFFFFF"/>
                </a:highlight>
                <a:latin typeface="Calibri" panose="020F0502020204030204" pitchFamily="34" charset="0"/>
              </a:rPr>
              <a:t>en</a:t>
            </a:r>
            <a:r>
              <a:rPr lang="nl-NL" sz="1800" b="0" i="0" dirty="0">
                <a:solidFill>
                  <a:srgbClr val="222222"/>
                </a:solidFill>
                <a:effectLst/>
                <a:highlight>
                  <a:srgbClr val="FFFFFF"/>
                </a:highlight>
                <a:latin typeface="Calibri" panose="020F0502020204030204" pitchFamily="34" charset="0"/>
              </a:rPr>
              <a:t> de dingen die de levenskwaliteit negatief beïnvloeden, te verbeteren. Het concept ‘kwaliteit van leven’ is ontstaan vanuit de begeleiding van personen met een verstandelijke beperking. In dit model gebruiken we het ruimer. Ook voor andere leerlingen is het zinvol om de focus op streefdoelen binnen onderwijs aan te vullen met persoonlijke streefdoelen.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rtl="0" fontAlgn="base"/>
            <a:r>
              <a:rPr lang="nl-NL" sz="1800" b="0" i="0" dirty="0">
                <a:solidFill>
                  <a:srgbClr val="222222"/>
                </a:solidFill>
                <a:effectLst/>
                <a:highlight>
                  <a:srgbClr val="FFFFFF"/>
                </a:highlight>
                <a:latin typeface="Calibri" panose="020F0502020204030204" pitchFamily="34" charset="0"/>
              </a:rPr>
              <a:t>Dan komen we aan bij het laatste onderdeel van het </a:t>
            </a:r>
            <a:r>
              <a:rPr lang="nl-NL" sz="1800" b="0" i="0" dirty="0" err="1">
                <a:solidFill>
                  <a:srgbClr val="222222"/>
                </a:solidFill>
                <a:effectLst/>
                <a:highlight>
                  <a:srgbClr val="FFFFFF"/>
                </a:highlight>
                <a:latin typeface="Calibri" panose="020F0502020204030204" pitchFamily="34" charset="0"/>
              </a:rPr>
              <a:t>prodia</a:t>
            </a:r>
            <a:r>
              <a:rPr lang="nl-NL" sz="1800" b="0" i="0" dirty="0">
                <a:solidFill>
                  <a:srgbClr val="222222"/>
                </a:solidFill>
                <a:effectLst/>
                <a:highlight>
                  <a:srgbClr val="FFFFFF"/>
                </a:highlight>
                <a:latin typeface="Calibri" panose="020F0502020204030204" pitchFamily="34" charset="0"/>
              </a:rPr>
              <a:t>-model: het </a:t>
            </a:r>
            <a:r>
              <a:rPr lang="nl-NL" sz="1800" b="1" i="0" dirty="0">
                <a:solidFill>
                  <a:srgbClr val="222222"/>
                </a:solidFill>
                <a:effectLst/>
                <a:highlight>
                  <a:srgbClr val="FFFFFF"/>
                </a:highlight>
                <a:latin typeface="Calibri" panose="020F0502020204030204" pitchFamily="34" charset="0"/>
              </a:rPr>
              <a:t>macroniveau</a:t>
            </a:r>
            <a:r>
              <a:rPr lang="nl-NL" sz="1800" b="0" i="0" dirty="0">
                <a:solidFill>
                  <a:srgbClr val="222222"/>
                </a:solidFill>
                <a:effectLst/>
                <a:highlight>
                  <a:srgbClr val="FFFFFF"/>
                </a:highlight>
                <a:latin typeface="Calibri" panose="020F0502020204030204" pitchFamily="34" charset="0"/>
              </a:rPr>
              <a:t> en het </a:t>
            </a:r>
            <a:r>
              <a:rPr lang="nl-NL" sz="1800" b="1" i="0" dirty="0">
                <a:solidFill>
                  <a:srgbClr val="222222"/>
                </a:solidFill>
                <a:effectLst/>
                <a:highlight>
                  <a:srgbClr val="FFFFFF"/>
                </a:highlight>
                <a:latin typeface="Calibri" panose="020F0502020204030204" pitchFamily="34" charset="0"/>
              </a:rPr>
              <a:t>chronosysteem</a:t>
            </a:r>
            <a:r>
              <a:rPr lang="nl-NL" sz="1800" b="0" i="0" dirty="0">
                <a:solidFill>
                  <a:srgbClr val="222222"/>
                </a:solidFill>
                <a:effectLst/>
                <a:highlight>
                  <a:srgbClr val="FFFFFF"/>
                </a:highlight>
                <a:latin typeface="Calibri" panose="020F0502020204030204" pitchFamily="34" charset="0"/>
              </a:rPr>
              <a:t>.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Naast de factoren die op een directe of indirecte manier het functioneren van een leerling beïnvloeden, heeft ook de bredere maatschappij invloed op de leerling zelf, zijn thuis- en </a:t>
            </a:r>
            <a:r>
              <a:rPr lang="nl-NL" sz="1800" b="0" i="0" dirty="0" err="1">
                <a:solidFill>
                  <a:srgbClr val="222222"/>
                </a:solidFill>
                <a:effectLst/>
                <a:highlight>
                  <a:srgbClr val="FFFFFF"/>
                </a:highlight>
                <a:latin typeface="Calibri" panose="020F0502020204030204" pitchFamily="34" charset="0"/>
              </a:rPr>
              <a:t>leefcontext</a:t>
            </a:r>
            <a:r>
              <a:rPr lang="nl-NL" sz="1800" b="0" i="0" dirty="0">
                <a:solidFill>
                  <a:srgbClr val="222222"/>
                </a:solidFill>
                <a:effectLst/>
                <a:highlight>
                  <a:srgbClr val="FFFFFF"/>
                </a:highlight>
                <a:latin typeface="Calibri" panose="020F0502020204030204" pitchFamily="34" charset="0"/>
              </a:rPr>
              <a:t> en de schoolcontext. Dit noemen we het </a:t>
            </a:r>
            <a:r>
              <a:rPr lang="nl-NL" sz="1800" b="1" i="0" dirty="0">
                <a:solidFill>
                  <a:srgbClr val="222222"/>
                </a:solidFill>
                <a:effectLst/>
                <a:highlight>
                  <a:srgbClr val="FFFFFF"/>
                </a:highlight>
                <a:latin typeface="Calibri" panose="020F0502020204030204" pitchFamily="34" charset="0"/>
              </a:rPr>
              <a:t>macroniveau</a:t>
            </a:r>
            <a:r>
              <a:rPr lang="nl-NL" sz="1800" b="0" i="0" dirty="0">
                <a:solidFill>
                  <a:srgbClr val="222222"/>
                </a:solidFill>
                <a:effectLst/>
                <a:highlight>
                  <a:srgbClr val="FFFFFF"/>
                </a:highlight>
                <a:latin typeface="Calibri" panose="020F0502020204030204" pitchFamily="34" charset="0"/>
              </a:rPr>
              <a:t>. Zo is bijvoorbeeld de wachttijd voor hulpverlening een factor op macroniveau die een impact heeft op het functioneren van een leerling.  </a:t>
            </a:r>
            <a:endParaRPr lang="nl-NL" b="0" i="0" dirty="0">
              <a:solidFill>
                <a:srgbClr val="000000"/>
              </a:solidFill>
              <a:effectLst/>
              <a:highlight>
                <a:srgbClr val="FFFFFF"/>
              </a:highlight>
              <a:latin typeface="Segoe UI" panose="020B0502040204020203" pitchFamily="34" charset="0"/>
            </a:endParaRPr>
          </a:p>
          <a:p>
            <a:pPr algn="just" rtl="0" fontAlgn="base"/>
            <a:r>
              <a:rPr lang="nl-NL" sz="1800" b="0" i="0" dirty="0">
                <a:solidFill>
                  <a:srgbClr val="222222"/>
                </a:solidFill>
                <a:effectLst/>
                <a:highlight>
                  <a:srgbClr val="FFFFFF"/>
                </a:highlight>
                <a:latin typeface="Calibri" panose="020F0502020204030204" pitchFamily="34" charset="0"/>
              </a:rPr>
              <a:t>Met het chronosysteem doelen we op een tijdsaanduiding. Binnen diagnostiek focussen we hoofdzakelijk op het hier en nu. Sommige gebeurtenissen uit het verleden hadden echter zo’n grote invloed op de leerling of zijn context dat ze ook nu nog een belangrijke factor zijn om mee in kaart te brengen. Denk maar aan hoe het veranderen van woonplaats of school op sommige leerlingen een positieve en op andere een negatieve invloed kan hebben. Het </a:t>
            </a:r>
            <a:r>
              <a:rPr lang="nl-NL" sz="1800" b="1" i="0" dirty="0">
                <a:solidFill>
                  <a:srgbClr val="222222"/>
                </a:solidFill>
                <a:effectLst/>
                <a:highlight>
                  <a:srgbClr val="FFFFFF"/>
                </a:highlight>
                <a:latin typeface="Calibri" panose="020F0502020204030204" pitchFamily="34" charset="0"/>
              </a:rPr>
              <a:t>chronosysteem</a:t>
            </a:r>
            <a:r>
              <a:rPr lang="nl-NL" sz="1800" b="0" i="0" dirty="0">
                <a:solidFill>
                  <a:srgbClr val="222222"/>
                </a:solidFill>
                <a:effectLst/>
                <a:highlight>
                  <a:srgbClr val="FFFFFF"/>
                </a:highlight>
                <a:latin typeface="Calibri" panose="020F0502020204030204" pitchFamily="34" charset="0"/>
              </a:rPr>
              <a:t> gaat niet enkel over de invloed van gebeurtenissen in het verleden op het hier en nu. Soms zijn er ook onzekerheden over de toekomst die een belangrijke rol spelen binnen het huidig functioneren van een leerling: </a:t>
            </a:r>
            <a:r>
              <a:rPr lang="nl-NL" sz="1800" b="0" i="0" dirty="0" err="1">
                <a:solidFill>
                  <a:srgbClr val="222222"/>
                </a:solidFill>
                <a:effectLst/>
                <a:highlight>
                  <a:srgbClr val="FFFFFF"/>
                </a:highlight>
                <a:latin typeface="Calibri" panose="020F0502020204030204" pitchFamily="34" charset="0"/>
              </a:rPr>
              <a:t>bijvb</a:t>
            </a:r>
            <a:r>
              <a:rPr lang="nl-NL" sz="1800" b="0" i="0" dirty="0">
                <a:solidFill>
                  <a:srgbClr val="222222"/>
                </a:solidFill>
                <a:effectLst/>
                <a:highlight>
                  <a:srgbClr val="FFFFFF"/>
                </a:highlight>
                <a:latin typeface="Calibri" panose="020F0502020204030204" pitchFamily="34" charset="0"/>
              </a:rPr>
              <a:t>. de impact van een chronische ziekte of een degeneratieve stoornis OF leerlingen die onzeker zijn over hun verblijfstatus.  </a:t>
            </a:r>
            <a:endParaRPr lang="nl-NL" b="0" i="0" dirty="0">
              <a:solidFill>
                <a:srgbClr val="000000"/>
              </a:solidFill>
              <a:effectLst/>
              <a:highlight>
                <a:srgbClr val="FFFFFF"/>
              </a:highlight>
              <a:latin typeface="Segoe UI" panose="020B0502040204020203"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hyperlink" Target="https://prodiagnostiek.be/het-prodia-model/#video"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svg"/><Relationship Id="rId11" Type="http://schemas.openxmlformats.org/officeDocument/2006/relationships/hyperlink" Target="https://prodiagnostiek.be/wp-content/uploads/2024/02/Invulblad_Prodia-model.docx"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notesSlide" Target="../notesSlides/notesSlide10.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sp>
        <p:nvSpPr>
          <p:cNvPr id="4" name="Freeform 4"/>
          <p:cNvSpPr/>
          <p:nvPr/>
        </p:nvSpPr>
        <p:spPr>
          <a:xfrm>
            <a:off x="0" y="2078821"/>
            <a:ext cx="9989588" cy="6129358"/>
          </a:xfrm>
          <a:custGeom>
            <a:avLst/>
            <a:gdLst/>
            <a:ahLst/>
            <a:cxnLst/>
            <a:rect l="l" t="t" r="r" b="b"/>
            <a:pathLst>
              <a:path w="9989588" h="6129358">
                <a:moveTo>
                  <a:pt x="0" y="0"/>
                </a:moveTo>
                <a:lnTo>
                  <a:pt x="9989588" y="0"/>
                </a:lnTo>
                <a:lnTo>
                  <a:pt x="9989588" y="6129358"/>
                </a:lnTo>
                <a:lnTo>
                  <a:pt x="0" y="6129358"/>
                </a:lnTo>
                <a:lnTo>
                  <a:pt x="0" y="0"/>
                </a:lnTo>
                <a:close/>
              </a:path>
            </a:pathLst>
          </a:custGeom>
          <a:blipFill>
            <a:blip r:embed="rId5"/>
            <a:stretch>
              <a:fillRect/>
            </a:stretch>
          </a:blipFill>
        </p:spPr>
        <p:txBody>
          <a:bodyPr/>
          <a:lstStyle/>
          <a:p>
            <a:endParaRPr/>
          </a:p>
        </p:txBody>
      </p:sp>
      <p:grpSp>
        <p:nvGrpSpPr>
          <p:cNvPr id="5" name="Group 5"/>
          <p:cNvGrpSpPr/>
          <p:nvPr/>
        </p:nvGrpSpPr>
        <p:grpSpPr>
          <a:xfrm rot="-3270436">
            <a:off x="8467650" y="407640"/>
            <a:ext cx="12098771" cy="6654453"/>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r>
                <a:rPr lang="en-US" spc="-225" dirty="0" err="1">
                  <a:solidFill>
                    <a:srgbClr val="049999"/>
                  </a:solidFill>
                  <a:latin typeface="Poppins Bold"/>
                </a:rPr>
                <a:t>Kennisclip</a:t>
              </a:r>
              <a:endParaRPr lang="en-US" spc="-225" dirty="0">
                <a:solidFill>
                  <a:srgbClr val="049999"/>
                </a:solidFill>
                <a:latin typeface="Poppins Bold"/>
              </a:endParaRPr>
            </a:p>
            <a:p>
              <a:endParaRPr dirty="0"/>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8" name="Freeform 8"/>
          <p:cNvSpPr/>
          <p:nvPr/>
        </p:nvSpPr>
        <p:spPr>
          <a:xfrm>
            <a:off x="10770052" y="291498"/>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6"/>
            <a:stretch>
              <a:fillRect/>
            </a:stretch>
          </a:blipFill>
        </p:spPr>
        <p:txBody>
          <a:bodyPr/>
          <a:lstStyle/>
          <a:p>
            <a:endParaRPr/>
          </a:p>
        </p:txBody>
      </p:sp>
      <p:sp>
        <p:nvSpPr>
          <p:cNvPr id="9" name="TextBox 9"/>
          <p:cNvSpPr txBox="1"/>
          <p:nvPr/>
        </p:nvSpPr>
        <p:spPr>
          <a:xfrm>
            <a:off x="9573701" y="2851036"/>
            <a:ext cx="8295772" cy="2544927"/>
          </a:xfrm>
          <a:prstGeom prst="rect">
            <a:avLst/>
          </a:prstGeom>
        </p:spPr>
        <p:txBody>
          <a:bodyPr lIns="0" tIns="0" rIns="0" bIns="0" rtlCol="0" anchor="t">
            <a:spAutoFit/>
          </a:bodyPr>
          <a:lstStyle/>
          <a:p>
            <a:pPr algn="ctr">
              <a:lnSpc>
                <a:spcPts val="9900"/>
              </a:lnSpc>
            </a:pPr>
            <a:r>
              <a:rPr lang="en-US" sz="9000" spc="-225" dirty="0">
                <a:solidFill>
                  <a:srgbClr val="266660"/>
                </a:solidFill>
                <a:latin typeface="Poppins Bold"/>
              </a:rPr>
              <a:t>Het </a:t>
            </a:r>
            <a:r>
              <a:rPr lang="en-US" sz="9000" spc="-225" dirty="0" err="1">
                <a:solidFill>
                  <a:srgbClr val="266660"/>
                </a:solidFill>
                <a:latin typeface="Poppins Bold"/>
              </a:rPr>
              <a:t>Prodia</a:t>
            </a:r>
            <a:r>
              <a:rPr lang="en-US" sz="9000" spc="-225" dirty="0">
                <a:solidFill>
                  <a:srgbClr val="266660"/>
                </a:solidFill>
                <a:latin typeface="Poppins Bold"/>
              </a:rPr>
              <a:t>-model</a:t>
            </a:r>
          </a:p>
        </p:txBody>
      </p:sp>
      <p:pic>
        <p:nvPicPr>
          <p:cNvPr id="17" name="Audio 16">
            <a:extLst>
              <a:ext uri="{FF2B5EF4-FFF2-40B4-BE49-F238E27FC236}">
                <a16:creationId xmlns:a16="http://schemas.microsoft.com/office/drawing/2014/main" id="{B29C2A7C-DA50-B06A-1269-BB0C943D06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824">
        <p159:morph option="byObject"/>
      </p:transition>
    </mc:Choice>
    <mc:Fallback xmlns="">
      <p:transition spd="slow" advTm="178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56374" y="4871736"/>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159068" y="4871736"/>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92336" y="7168992"/>
            <a:ext cx="3752083" cy="833818"/>
          </a:xfrm>
          <a:prstGeom prst="rect">
            <a:avLst/>
          </a:prstGeom>
        </p:spPr>
        <p:txBody>
          <a:bodyPr lIns="0" tIns="0" rIns="0" bIns="0" rtlCol="0" anchor="t">
            <a:spAutoFit/>
          </a:bodyPr>
          <a:lstStyle/>
          <a:p>
            <a:pPr algn="ctr">
              <a:lnSpc>
                <a:spcPts val="3360"/>
              </a:lnSpc>
            </a:pPr>
            <a:r>
              <a:rPr lang="en-US" sz="2400" dirty="0" err="1">
                <a:solidFill>
                  <a:srgbClr val="1D4355"/>
                </a:solidFill>
                <a:latin typeface="Open Sauce"/>
                <a:hlinkClick r:id="rId11"/>
              </a:rPr>
              <a:t>Invulblad</a:t>
            </a:r>
            <a:r>
              <a:rPr lang="en-US" sz="2400" dirty="0">
                <a:solidFill>
                  <a:srgbClr val="1D4355"/>
                </a:solidFill>
                <a:latin typeface="Open Sauce"/>
                <a:hlinkClick r:id="rId11"/>
              </a:rPr>
              <a:t> </a:t>
            </a:r>
            <a:r>
              <a:rPr lang="en-US" sz="2400" dirty="0" err="1">
                <a:solidFill>
                  <a:srgbClr val="1D4355"/>
                </a:solidFill>
                <a:latin typeface="Open Sauce"/>
                <a:hlinkClick r:id="rId11"/>
              </a:rPr>
              <a:t>Prodia</a:t>
            </a:r>
            <a:r>
              <a:rPr lang="en-US" sz="2400" dirty="0">
                <a:solidFill>
                  <a:srgbClr val="1D4355"/>
                </a:solidFill>
                <a:latin typeface="Open Sauce"/>
                <a:hlinkClick r:id="rId11"/>
              </a:rPr>
              <a:t>-model</a:t>
            </a:r>
            <a:endParaRPr lang="en-US" sz="2400" dirty="0">
              <a:solidFill>
                <a:srgbClr val="1D4355"/>
              </a:solidFill>
              <a:latin typeface="Open Sauce"/>
            </a:endParaRPr>
          </a:p>
          <a:p>
            <a:pPr algn="ctr">
              <a:lnSpc>
                <a:spcPts val="3360"/>
              </a:lnSpc>
            </a:pPr>
            <a:endParaRPr lang="en-US" sz="2400" u="sng" dirty="0">
              <a:solidFill>
                <a:srgbClr val="1D4355"/>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AAN DE SLAG</a:t>
            </a:r>
          </a:p>
        </p:txBody>
      </p:sp>
      <p:sp>
        <p:nvSpPr>
          <p:cNvPr id="17" name="TextBox 17"/>
          <p:cNvSpPr txBox="1"/>
          <p:nvPr/>
        </p:nvSpPr>
        <p:spPr>
          <a:xfrm>
            <a:off x="13065265" y="7171837"/>
            <a:ext cx="3752083" cy="1663065"/>
          </a:xfrm>
          <a:prstGeom prst="rect">
            <a:avLst/>
          </a:prstGeom>
        </p:spPr>
        <p:txBody>
          <a:bodyPr lIns="0" tIns="0" rIns="0" bIns="0" rtlCol="0" anchor="t">
            <a:spAutoFit/>
          </a:bodyPr>
          <a:lstStyle/>
          <a:p>
            <a:pPr algn="ctr">
              <a:lnSpc>
                <a:spcPts val="3359"/>
              </a:lnSpc>
            </a:pPr>
            <a:endParaRPr dirty="0"/>
          </a:p>
          <a:p>
            <a:pPr algn="ctr">
              <a:lnSpc>
                <a:spcPts val="3359"/>
              </a:lnSpc>
            </a:pPr>
            <a:r>
              <a:rPr lang="en-US" sz="2400" u="sng" dirty="0">
                <a:solidFill>
                  <a:srgbClr val="1D4355"/>
                </a:solidFill>
                <a:latin typeface="Open Sauce"/>
                <a:hlinkClick r:id="rId12" tooltip="https://prodiagnostiek.be/het-prodia-model/#video"/>
              </a:rPr>
              <a:t>Webinar Prodia-model</a:t>
            </a:r>
          </a:p>
          <a:p>
            <a:pPr algn="ctr">
              <a:lnSpc>
                <a:spcPts val="3359"/>
              </a:lnSpc>
            </a:pPr>
            <a:endParaRPr lang="en-US" sz="2400" u="sng" dirty="0">
              <a:solidFill>
                <a:srgbClr val="1D4355"/>
              </a:solidFill>
              <a:latin typeface="Open Sauce"/>
              <a:hlinkClick r:id="rId12" tooltip="https://prodiagnostiek.be/het-prodia-model/#video"/>
            </a:endParaRPr>
          </a:p>
          <a:p>
            <a:pPr algn="ctr">
              <a:lnSpc>
                <a:spcPts val="3359"/>
              </a:lnSpc>
            </a:pPr>
            <a:endParaRPr lang="en-US" sz="2400" u="sng" dirty="0">
              <a:solidFill>
                <a:srgbClr val="1D4355"/>
              </a:solidFill>
              <a:latin typeface="Open Sauce"/>
              <a:hlinkClick r:id="rId12" tooltip="https://prodiagnostiek.be/het-prodia-model/#video"/>
            </a:endParaRPr>
          </a:p>
        </p:txBody>
      </p:sp>
      <p:sp>
        <p:nvSpPr>
          <p:cNvPr id="18" name="TextBox 18"/>
          <p:cNvSpPr txBox="1"/>
          <p:nvPr/>
        </p:nvSpPr>
        <p:spPr>
          <a:xfrm>
            <a:off x="12614260" y="6091354"/>
            <a:ext cx="465409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NOG MEER WETEN </a:t>
            </a:r>
          </a:p>
        </p:txBody>
      </p:sp>
      <p:grpSp>
        <p:nvGrpSpPr>
          <p:cNvPr id="19" name="Group 19"/>
          <p:cNvGrpSpPr/>
          <p:nvPr/>
        </p:nvGrpSpPr>
        <p:grpSpPr>
          <a:xfrm>
            <a:off x="7267958" y="6100879"/>
            <a:ext cx="3752083" cy="3577802"/>
            <a:chOff x="0" y="0"/>
            <a:chExt cx="5002777" cy="4770402"/>
          </a:xfrm>
        </p:grpSpPr>
        <p:sp>
          <p:nvSpPr>
            <p:cNvPr id="20" name="TextBox 20"/>
            <p:cNvSpPr txBox="1"/>
            <p:nvPr/>
          </p:nvSpPr>
          <p:spPr>
            <a:xfrm>
              <a:off x="0" y="1451257"/>
              <a:ext cx="5002777" cy="3319145"/>
            </a:xfrm>
            <a:prstGeom prst="rect">
              <a:avLst/>
            </a:prstGeom>
          </p:spPr>
          <p:txBody>
            <a:bodyPr lIns="0" tIns="0" rIns="0" bIns="0" rtlCol="0" anchor="t">
              <a:spAutoFit/>
            </a:bodyPr>
            <a:lstStyle/>
            <a:p>
              <a:pPr algn="ctr">
                <a:lnSpc>
                  <a:spcPts val="3359"/>
                </a:lnSpc>
              </a:pPr>
              <a:r>
                <a:rPr lang="en-US" sz="2400">
                  <a:solidFill>
                    <a:srgbClr val="1D4355"/>
                  </a:solidFill>
                  <a:latin typeface="Open Sauce Bold"/>
                </a:rPr>
                <a:t>Kennisclip: </a:t>
              </a:r>
            </a:p>
            <a:p>
              <a:pPr algn="ctr">
                <a:lnSpc>
                  <a:spcPts val="3359"/>
                </a:lnSpc>
              </a:pPr>
              <a:r>
                <a:rPr lang="en-US" sz="2400">
                  <a:solidFill>
                    <a:srgbClr val="1D4355"/>
                  </a:solidFill>
                  <a:latin typeface="Open Sauce"/>
                </a:rPr>
                <a:t>Uitbreiding van zorg </a:t>
              </a:r>
            </a:p>
            <a:p>
              <a:pPr>
                <a:lnSpc>
                  <a:spcPts val="3359"/>
                </a:lnSpc>
              </a:pPr>
              <a:endParaRPr lang="en-US" sz="2400">
                <a:solidFill>
                  <a:srgbClr val="1D4355"/>
                </a:solidFill>
                <a:latin typeface="Open Sauce"/>
              </a:endParaRPr>
            </a:p>
            <a:p>
              <a:pPr algn="ctr">
                <a:lnSpc>
                  <a:spcPts val="3359"/>
                </a:lnSpc>
              </a:pPr>
              <a:r>
                <a:rPr lang="en-US" sz="2400">
                  <a:solidFill>
                    <a:srgbClr val="1D4355"/>
                  </a:solidFill>
                  <a:latin typeface="Open Sauce Bold"/>
                </a:rPr>
                <a:t>Leermodule </a:t>
              </a:r>
            </a:p>
            <a:p>
              <a:pPr algn="ctr">
                <a:lnSpc>
                  <a:spcPts val="3359"/>
                </a:lnSpc>
              </a:pPr>
              <a:r>
                <a:rPr lang="en-US" sz="2400">
                  <a:solidFill>
                    <a:srgbClr val="1D4355"/>
                  </a:solidFill>
                  <a:latin typeface="Open Sauce"/>
                </a:rPr>
                <a:t>Introductie ICF-CY</a:t>
              </a:r>
            </a:p>
            <a:p>
              <a:pPr>
                <a:lnSpc>
                  <a:spcPts val="3359"/>
                </a:lnSpc>
              </a:pPr>
              <a:endParaRPr lang="en-US" sz="2400">
                <a:solidFill>
                  <a:srgbClr val="1D4355"/>
                </a:solidFill>
                <a:latin typeface="Open Sau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LEER BIJ </a:t>
              </a:r>
            </a:p>
          </p:txBody>
        </p:sp>
      </p:grpSp>
      <p:pic>
        <p:nvPicPr>
          <p:cNvPr id="24" name="Audio 23">
            <a:extLst>
              <a:ext uri="{FF2B5EF4-FFF2-40B4-BE49-F238E27FC236}">
                <a16:creationId xmlns:a16="http://schemas.microsoft.com/office/drawing/2014/main" id="{607C9FB7-260A-AF9A-FB4D-2B1BF88B845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170">
        <p159:morph option="byObject"/>
      </p:transition>
    </mc:Choice>
    <mc:Fallback xmlns="">
      <p:transition spd="slow" advTm="351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21499"/>
            <a:ext cx="13145101" cy="8065501"/>
          </a:xfrm>
          <a:custGeom>
            <a:avLst/>
            <a:gdLst/>
            <a:ahLst/>
            <a:cxnLst/>
            <a:rect l="l" t="t" r="r" b="b"/>
            <a:pathLst>
              <a:path w="13145101" h="8065501">
                <a:moveTo>
                  <a:pt x="0" y="0"/>
                </a:moveTo>
                <a:lnTo>
                  <a:pt x="13145101" y="0"/>
                </a:lnTo>
                <a:lnTo>
                  <a:pt x="13145101" y="8065501"/>
                </a:lnTo>
                <a:lnTo>
                  <a:pt x="0" y="8065501"/>
                </a:lnTo>
                <a:lnTo>
                  <a:pt x="0" y="0"/>
                </a:lnTo>
                <a:close/>
              </a:path>
            </a:pathLst>
          </a:custGeom>
          <a:blipFill>
            <a:blip r:embed="rId5"/>
            <a:stretch>
              <a:fillRect/>
            </a:stretch>
          </a:blipFill>
        </p:spPr>
        <p:txBody>
          <a:bodyPr/>
          <a:lstStyle/>
          <a:p>
            <a:endParaRPr/>
          </a:p>
        </p:txBody>
      </p:sp>
      <p:grpSp>
        <p:nvGrpSpPr>
          <p:cNvPr id="3" name="Group 3"/>
          <p:cNvGrpSpPr/>
          <p:nvPr/>
        </p:nvGrpSpPr>
        <p:grpSpPr>
          <a:xfrm rot="3374460">
            <a:off x="13303266" y="-1080412"/>
            <a:ext cx="5233983" cy="6441825"/>
            <a:chOff x="0" y="0"/>
            <a:chExt cx="660400" cy="812800"/>
          </a:xfrm>
        </p:grpSpPr>
        <p:sp>
          <p:nvSpPr>
            <p:cNvPr id="4" name="Freeform 4"/>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026666"/>
            </a:solidFill>
          </p:spPr>
          <p:txBody>
            <a:bodyPr/>
            <a:lstStyle/>
            <a:p>
              <a:endParaRPr/>
            </a:p>
          </p:txBody>
        </p:sp>
        <p:sp>
          <p:nvSpPr>
            <p:cNvPr id="5" name="TextBox 5"/>
            <p:cNvSpPr txBox="1"/>
            <p:nvPr/>
          </p:nvSpPr>
          <p:spPr>
            <a:xfrm>
              <a:off x="0" y="-47625"/>
              <a:ext cx="660400" cy="73342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rot="3374460">
            <a:off x="13508555" y="2071803"/>
            <a:ext cx="5233983" cy="6441825"/>
            <a:chOff x="0" y="0"/>
            <a:chExt cx="660400" cy="812800"/>
          </a:xfrm>
        </p:grpSpPr>
        <p:sp>
          <p:nvSpPr>
            <p:cNvPr id="7" name="Freeform 7"/>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026666"/>
            </a:solidFill>
          </p:spPr>
          <p:txBody>
            <a:bodyPr/>
            <a:lstStyle/>
            <a:p>
              <a:endParaRPr/>
            </a:p>
          </p:txBody>
        </p:sp>
        <p:sp>
          <p:nvSpPr>
            <p:cNvPr id="8" name="TextBox 8"/>
            <p:cNvSpPr txBox="1"/>
            <p:nvPr/>
          </p:nvSpPr>
          <p:spPr>
            <a:xfrm>
              <a:off x="0" y="-47625"/>
              <a:ext cx="660400" cy="733425"/>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rot="3374460">
            <a:off x="13508555" y="5154284"/>
            <a:ext cx="5233983" cy="6441825"/>
            <a:chOff x="0" y="0"/>
            <a:chExt cx="660400" cy="812800"/>
          </a:xfrm>
        </p:grpSpPr>
        <p:sp>
          <p:nvSpPr>
            <p:cNvPr id="10" name="Freeform 10"/>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026666"/>
            </a:solidFill>
          </p:spPr>
          <p:txBody>
            <a:bodyPr/>
            <a:lstStyle/>
            <a:p>
              <a:endParaRPr/>
            </a:p>
          </p:txBody>
        </p:sp>
        <p:sp>
          <p:nvSpPr>
            <p:cNvPr id="11" name="TextBox 11"/>
            <p:cNvSpPr txBox="1"/>
            <p:nvPr/>
          </p:nvSpPr>
          <p:spPr>
            <a:xfrm>
              <a:off x="0" y="-47625"/>
              <a:ext cx="660400" cy="733425"/>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2492801" y="-361929"/>
            <a:ext cx="9042663" cy="2502430"/>
            <a:chOff x="0" y="0"/>
            <a:chExt cx="1295856" cy="358610"/>
          </a:xfrm>
        </p:grpSpPr>
        <p:sp>
          <p:nvSpPr>
            <p:cNvPr id="13" name="Freeform 13"/>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14" name="TextBox 14"/>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a:solidFill>
                    <a:srgbClr val="FFFFFF"/>
                  </a:solidFill>
                  <a:latin typeface="Poppins Bold"/>
                </a:rPr>
                <a:t>Het </a:t>
              </a:r>
              <a:r>
                <a:rPr lang="en-US" sz="5699" err="1">
                  <a:solidFill>
                    <a:srgbClr val="FFFFFF"/>
                  </a:solidFill>
                  <a:latin typeface="Poppins Bold"/>
                </a:rPr>
                <a:t>Prodia</a:t>
              </a:r>
              <a:r>
                <a:rPr lang="en-US" sz="5699">
                  <a:solidFill>
                    <a:srgbClr val="FFFFFF"/>
                  </a:solidFill>
                  <a:latin typeface="Poppins Bold"/>
                </a:rPr>
                <a:t>-model</a:t>
              </a:r>
            </a:p>
          </p:txBody>
        </p:sp>
      </p:grpSp>
      <p:sp>
        <p:nvSpPr>
          <p:cNvPr id="15" name="TextBox 15"/>
          <p:cNvSpPr txBox="1"/>
          <p:nvPr/>
        </p:nvSpPr>
        <p:spPr>
          <a:xfrm>
            <a:off x="15737543" y="2147798"/>
            <a:ext cx="9525" cy="2812814"/>
          </a:xfrm>
          <a:prstGeom prst="rect">
            <a:avLst/>
          </a:prstGeom>
        </p:spPr>
        <p:txBody>
          <a:bodyPr lIns="0" tIns="0" rIns="0" bIns="0" rtlCol="0" anchor="t">
            <a:spAutoFit/>
          </a:bodyPr>
          <a:lstStyle/>
          <a:p>
            <a:pPr algn="ctr">
              <a:lnSpc>
                <a:spcPts val="21887"/>
              </a:lnSpc>
            </a:pPr>
            <a:endParaRPr/>
          </a:p>
        </p:txBody>
      </p:sp>
      <p:sp>
        <p:nvSpPr>
          <p:cNvPr id="16" name="TextBox 16"/>
          <p:cNvSpPr txBox="1"/>
          <p:nvPr/>
        </p:nvSpPr>
        <p:spPr>
          <a:xfrm>
            <a:off x="12921054" y="1709648"/>
            <a:ext cx="4293915" cy="1422400"/>
          </a:xfrm>
          <a:prstGeom prst="rect">
            <a:avLst/>
          </a:prstGeom>
        </p:spPr>
        <p:txBody>
          <a:bodyPr lIns="0" tIns="0" rIns="0" bIns="0" rtlCol="0" anchor="t">
            <a:spAutoFit/>
          </a:bodyPr>
          <a:lstStyle/>
          <a:p>
            <a:pPr marL="863596" lvl="1" indent="-431798">
              <a:lnSpc>
                <a:spcPts val="5599"/>
              </a:lnSpc>
              <a:buFont typeface="Arial"/>
              <a:buChar char="•"/>
            </a:pPr>
            <a:r>
              <a:rPr lang="en-US" sz="3999">
                <a:solidFill>
                  <a:srgbClr val="FFFFFF"/>
                </a:solidFill>
                <a:latin typeface="Poppins"/>
              </a:rPr>
              <a:t>Diagnostisch </a:t>
            </a:r>
          </a:p>
          <a:p>
            <a:pPr>
              <a:lnSpc>
                <a:spcPts val="5599"/>
              </a:lnSpc>
            </a:pPr>
            <a:endParaRPr lang="en-US" sz="3999">
              <a:solidFill>
                <a:srgbClr val="FFFFFF"/>
              </a:solidFill>
              <a:latin typeface="Poppins"/>
            </a:endParaRPr>
          </a:p>
        </p:txBody>
      </p:sp>
      <p:sp>
        <p:nvSpPr>
          <p:cNvPr id="17" name="TextBox 17"/>
          <p:cNvSpPr txBox="1"/>
          <p:nvPr/>
        </p:nvSpPr>
        <p:spPr>
          <a:xfrm>
            <a:off x="13191094" y="4665193"/>
            <a:ext cx="5096906" cy="2127250"/>
          </a:xfrm>
          <a:prstGeom prst="rect">
            <a:avLst/>
          </a:prstGeom>
        </p:spPr>
        <p:txBody>
          <a:bodyPr lIns="0" tIns="0" rIns="0" bIns="0" rtlCol="0" anchor="t">
            <a:spAutoFit/>
          </a:bodyPr>
          <a:lstStyle/>
          <a:p>
            <a:pPr marL="863596" lvl="1" indent="-431798">
              <a:lnSpc>
                <a:spcPts val="5599"/>
              </a:lnSpc>
              <a:buFont typeface="Arial"/>
              <a:buChar char="•"/>
            </a:pPr>
            <a:r>
              <a:rPr lang="en-US" sz="3999">
                <a:solidFill>
                  <a:srgbClr val="FFFFFF"/>
                </a:solidFill>
                <a:latin typeface="Poppins"/>
              </a:rPr>
              <a:t>Bio-psycho-sociale visie</a:t>
            </a:r>
          </a:p>
          <a:p>
            <a:pPr>
              <a:lnSpc>
                <a:spcPts val="5599"/>
              </a:lnSpc>
            </a:pPr>
            <a:endParaRPr lang="en-US" sz="3999">
              <a:solidFill>
                <a:srgbClr val="FFFFFF"/>
              </a:solidFill>
              <a:latin typeface="Poppins"/>
            </a:endParaRPr>
          </a:p>
        </p:txBody>
      </p:sp>
      <p:sp>
        <p:nvSpPr>
          <p:cNvPr id="18" name="TextBox 18"/>
          <p:cNvSpPr txBox="1"/>
          <p:nvPr/>
        </p:nvSpPr>
        <p:spPr>
          <a:xfrm>
            <a:off x="13191094" y="7951201"/>
            <a:ext cx="4438724" cy="717550"/>
          </a:xfrm>
          <a:prstGeom prst="rect">
            <a:avLst/>
          </a:prstGeom>
        </p:spPr>
        <p:txBody>
          <a:bodyPr lIns="0" tIns="0" rIns="0" bIns="0" rtlCol="0" anchor="t">
            <a:spAutoFit/>
          </a:bodyPr>
          <a:lstStyle/>
          <a:p>
            <a:pPr marL="863596" lvl="1" indent="-431798">
              <a:lnSpc>
                <a:spcPts val="5599"/>
              </a:lnSpc>
              <a:buFont typeface="Arial"/>
              <a:buChar char="•"/>
            </a:pPr>
            <a:r>
              <a:rPr lang="en-US" sz="3999">
                <a:solidFill>
                  <a:srgbClr val="FFFFFF"/>
                </a:solidFill>
                <a:latin typeface="Poppins"/>
              </a:rPr>
              <a:t>3 bouwstenen</a:t>
            </a:r>
          </a:p>
        </p:txBody>
      </p:sp>
      <p:pic>
        <p:nvPicPr>
          <p:cNvPr id="23" name="Audio 22">
            <a:extLst>
              <a:ext uri="{FF2B5EF4-FFF2-40B4-BE49-F238E27FC236}">
                <a16:creationId xmlns:a16="http://schemas.microsoft.com/office/drawing/2014/main" id="{555D84E9-9006-2ADC-D322-0D35316D8B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333">
        <p159:morph option="byObject"/>
      </p:transition>
    </mc:Choice>
    <mc:Fallback xmlns="">
      <p:transition spd="slow" advTm="45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21499"/>
            <a:ext cx="13145101" cy="8065501"/>
          </a:xfrm>
          <a:custGeom>
            <a:avLst/>
            <a:gdLst/>
            <a:ahLst/>
            <a:cxnLst/>
            <a:rect l="l" t="t" r="r" b="b"/>
            <a:pathLst>
              <a:path w="13145101" h="8065501">
                <a:moveTo>
                  <a:pt x="0" y="0"/>
                </a:moveTo>
                <a:lnTo>
                  <a:pt x="13145101" y="0"/>
                </a:lnTo>
                <a:lnTo>
                  <a:pt x="13145101" y="8065501"/>
                </a:lnTo>
                <a:lnTo>
                  <a:pt x="0" y="8065501"/>
                </a:lnTo>
                <a:lnTo>
                  <a:pt x="0" y="0"/>
                </a:lnTo>
                <a:close/>
              </a:path>
            </a:pathLst>
          </a:custGeom>
          <a:blipFill>
            <a:blip r:embed="rId5"/>
            <a:stretch>
              <a:fillRect/>
            </a:stretch>
          </a:blipFill>
        </p:spPr>
        <p:txBody>
          <a:bodyPr/>
          <a:lstStyle/>
          <a:p>
            <a:endParaRPr/>
          </a:p>
        </p:txBody>
      </p:sp>
      <p:grpSp>
        <p:nvGrpSpPr>
          <p:cNvPr id="3" name="Group 3"/>
          <p:cNvGrpSpPr/>
          <p:nvPr/>
        </p:nvGrpSpPr>
        <p:grpSpPr>
          <a:xfrm>
            <a:off x="2492801" y="-361929"/>
            <a:ext cx="9042663" cy="2502430"/>
            <a:chOff x="0" y="0"/>
            <a:chExt cx="1295856" cy="358610"/>
          </a:xfrm>
        </p:grpSpPr>
        <p:sp>
          <p:nvSpPr>
            <p:cNvPr id="4" name="Freeform 4"/>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5" name="TextBox 5"/>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a:solidFill>
                    <a:srgbClr val="FFFFFF"/>
                  </a:solidFill>
                  <a:latin typeface="Poppins Bold"/>
                </a:rPr>
                <a:t>Het </a:t>
              </a:r>
              <a:r>
                <a:rPr lang="en-US" sz="5699" err="1">
                  <a:solidFill>
                    <a:srgbClr val="FFFFFF"/>
                  </a:solidFill>
                  <a:latin typeface="Poppins Bold"/>
                </a:rPr>
                <a:t>Prodia</a:t>
              </a:r>
              <a:r>
                <a:rPr lang="en-US" sz="5699">
                  <a:solidFill>
                    <a:srgbClr val="FFFFFF"/>
                  </a:solidFill>
                  <a:latin typeface="Poppins Bold"/>
                </a:rPr>
                <a:t>-model</a:t>
              </a:r>
            </a:p>
          </p:txBody>
        </p:sp>
      </p:grpSp>
      <p:sp>
        <p:nvSpPr>
          <p:cNvPr id="6" name="TextBox 6"/>
          <p:cNvSpPr txBox="1"/>
          <p:nvPr/>
        </p:nvSpPr>
        <p:spPr>
          <a:xfrm>
            <a:off x="15737543" y="2147798"/>
            <a:ext cx="9525" cy="2812814"/>
          </a:xfrm>
          <a:prstGeom prst="rect">
            <a:avLst/>
          </a:prstGeom>
        </p:spPr>
        <p:txBody>
          <a:bodyPr lIns="0" tIns="0" rIns="0" bIns="0" rtlCol="0" anchor="t">
            <a:spAutoFit/>
          </a:bodyPr>
          <a:lstStyle/>
          <a:p>
            <a:pPr algn="ctr">
              <a:lnSpc>
                <a:spcPts val="21887"/>
              </a:lnSpc>
            </a:pPr>
            <a:endParaRPr/>
          </a:p>
        </p:txBody>
      </p:sp>
      <p:sp>
        <p:nvSpPr>
          <p:cNvPr id="7" name="Freeform 7"/>
          <p:cNvSpPr/>
          <p:nvPr/>
        </p:nvSpPr>
        <p:spPr>
          <a:xfrm>
            <a:off x="5008705" y="7364477"/>
            <a:ext cx="4497498" cy="2608549"/>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8" name="Freeform 8"/>
          <p:cNvSpPr/>
          <p:nvPr/>
        </p:nvSpPr>
        <p:spPr>
          <a:xfrm>
            <a:off x="1300170" y="5143500"/>
            <a:ext cx="4497498" cy="2608549"/>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9" name="Freeform 9"/>
          <p:cNvSpPr/>
          <p:nvPr/>
        </p:nvSpPr>
        <p:spPr>
          <a:xfrm>
            <a:off x="4646502" y="3105338"/>
            <a:ext cx="4497498" cy="2608549"/>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0" name="Freeform 10"/>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8"/>
            <a:stretch>
              <a:fillRect/>
            </a:stretch>
          </a:blipFill>
        </p:spPr>
        <p:txBody>
          <a:bodyPr/>
          <a:lstStyle/>
          <a:p>
            <a:endParaRPr/>
          </a:p>
        </p:txBody>
      </p:sp>
      <p:grpSp>
        <p:nvGrpSpPr>
          <p:cNvPr id="11" name="Group 11"/>
          <p:cNvGrpSpPr/>
          <p:nvPr/>
        </p:nvGrpSpPr>
        <p:grpSpPr>
          <a:xfrm rot="5400000">
            <a:off x="12428699" y="3180049"/>
            <a:ext cx="5790505" cy="9144000"/>
            <a:chOff x="0" y="0"/>
            <a:chExt cx="660400" cy="1042862"/>
          </a:xfrm>
        </p:grpSpPr>
        <p:sp>
          <p:nvSpPr>
            <p:cNvPr id="12" name="Freeform 12"/>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endParaRPr/>
            </a:p>
          </p:txBody>
        </p:sp>
        <p:sp>
          <p:nvSpPr>
            <p:cNvPr id="13" name="TextBox 13"/>
            <p:cNvSpPr txBox="1"/>
            <p:nvPr/>
          </p:nvSpPr>
          <p:spPr>
            <a:xfrm>
              <a:off x="0" y="-47625"/>
              <a:ext cx="660400" cy="963487"/>
            </a:xfrm>
            <a:prstGeom prst="rect">
              <a:avLst/>
            </a:prstGeom>
          </p:spPr>
          <p:txBody>
            <a:bodyPr lIns="50800" tIns="50800" rIns="50800" bIns="50800" rtlCol="0" anchor="ctr"/>
            <a:lstStyle/>
            <a:p>
              <a:pPr algn="ctr">
                <a:lnSpc>
                  <a:spcPts val="3359"/>
                </a:lnSpc>
              </a:pPr>
              <a:endParaRPr/>
            </a:p>
          </p:txBody>
        </p:sp>
      </p:grpSp>
      <p:sp>
        <p:nvSpPr>
          <p:cNvPr id="14" name="TextBox 14"/>
          <p:cNvSpPr txBox="1"/>
          <p:nvPr/>
        </p:nvSpPr>
        <p:spPr>
          <a:xfrm>
            <a:off x="12064938" y="5882005"/>
            <a:ext cx="6518026" cy="3376295"/>
          </a:xfrm>
          <a:prstGeom prst="rect">
            <a:avLst/>
          </a:prstGeom>
        </p:spPr>
        <p:txBody>
          <a:bodyPr lIns="0" tIns="0" rIns="0" bIns="0" rtlCol="0" anchor="t">
            <a:spAutoFit/>
          </a:bodyPr>
          <a:lstStyle/>
          <a:p>
            <a:pPr>
              <a:lnSpc>
                <a:spcPts val="4480"/>
              </a:lnSpc>
            </a:pPr>
            <a:r>
              <a:rPr lang="en-US" sz="3200">
                <a:solidFill>
                  <a:srgbClr val="026666"/>
                </a:solidFill>
                <a:latin typeface="Poppins"/>
              </a:rPr>
              <a:t>3 bouwstenen:</a:t>
            </a:r>
          </a:p>
          <a:p>
            <a:pPr>
              <a:lnSpc>
                <a:spcPts val="4480"/>
              </a:lnSpc>
            </a:pPr>
            <a:endParaRPr lang="en-US" sz="3200">
              <a:solidFill>
                <a:srgbClr val="026666"/>
              </a:solidFill>
              <a:latin typeface="Poppins"/>
            </a:endParaRPr>
          </a:p>
          <a:p>
            <a:pPr marL="690881" lvl="1" indent="-345440">
              <a:lnSpc>
                <a:spcPts val="4480"/>
              </a:lnSpc>
              <a:buFont typeface="Arial"/>
              <a:buChar char="•"/>
            </a:pPr>
            <a:r>
              <a:rPr lang="en-US" sz="3200">
                <a:solidFill>
                  <a:srgbClr val="026666"/>
                </a:solidFill>
                <a:latin typeface="Poppins"/>
              </a:rPr>
              <a:t>de leerling en zijn functioneren </a:t>
            </a:r>
          </a:p>
          <a:p>
            <a:pPr marL="690881" lvl="1" indent="-345440">
              <a:lnSpc>
                <a:spcPts val="4480"/>
              </a:lnSpc>
              <a:buFont typeface="Arial"/>
              <a:buChar char="•"/>
            </a:pPr>
            <a:r>
              <a:rPr lang="en-US" sz="3200">
                <a:solidFill>
                  <a:srgbClr val="026666"/>
                </a:solidFill>
                <a:latin typeface="Poppins"/>
              </a:rPr>
              <a:t>thuis- en leefcontext </a:t>
            </a:r>
          </a:p>
          <a:p>
            <a:pPr marL="690881" lvl="1" indent="-345440">
              <a:lnSpc>
                <a:spcPts val="4480"/>
              </a:lnSpc>
              <a:buFont typeface="Arial"/>
              <a:buChar char="•"/>
            </a:pPr>
            <a:r>
              <a:rPr lang="en-US" sz="3200">
                <a:solidFill>
                  <a:srgbClr val="026666"/>
                </a:solidFill>
                <a:latin typeface="Poppins"/>
              </a:rPr>
              <a:t>schoolcontext </a:t>
            </a:r>
          </a:p>
        </p:txBody>
      </p:sp>
      <p:pic>
        <p:nvPicPr>
          <p:cNvPr id="18" name="Audio 17">
            <a:extLst>
              <a:ext uri="{FF2B5EF4-FFF2-40B4-BE49-F238E27FC236}">
                <a16:creationId xmlns:a16="http://schemas.microsoft.com/office/drawing/2014/main" id="{8D1D83F0-D1A5-A80C-5D15-E911838CD5B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5669"/>
    </mc:Choice>
    <mc:Fallback xmlns="">
      <p:transition advTm="55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sp>
        <p:nvSpPr>
          <p:cNvPr id="4" name="Freeform 4"/>
          <p:cNvSpPr/>
          <p:nvPr/>
        </p:nvSpPr>
        <p:spPr>
          <a:xfrm>
            <a:off x="235912" y="3513037"/>
            <a:ext cx="7622246" cy="5983266"/>
          </a:xfrm>
          <a:custGeom>
            <a:avLst/>
            <a:gdLst/>
            <a:ahLst/>
            <a:cxnLst/>
            <a:rect l="l" t="t" r="r" b="b"/>
            <a:pathLst>
              <a:path w="7622246" h="5983266">
                <a:moveTo>
                  <a:pt x="0" y="0"/>
                </a:moveTo>
                <a:lnTo>
                  <a:pt x="7622246" y="0"/>
                </a:lnTo>
                <a:lnTo>
                  <a:pt x="7622246" y="5983266"/>
                </a:lnTo>
                <a:lnTo>
                  <a:pt x="0" y="5983266"/>
                </a:lnTo>
                <a:lnTo>
                  <a:pt x="0" y="0"/>
                </a:lnTo>
                <a:close/>
              </a:path>
            </a:pathLst>
          </a:custGeom>
          <a:blipFill>
            <a:blip r:embed="rId5"/>
            <a:stretch>
              <a:fillRect/>
            </a:stretch>
          </a:blipFill>
        </p:spPr>
        <p:txBody>
          <a:bodyPr/>
          <a:lstStyle/>
          <a:p>
            <a:endParaRPr/>
          </a:p>
        </p:txBody>
      </p:sp>
      <p:grpSp>
        <p:nvGrpSpPr>
          <p:cNvPr id="5" name="Group 5"/>
          <p:cNvGrpSpPr/>
          <p:nvPr/>
        </p:nvGrpSpPr>
        <p:grpSpPr>
          <a:xfrm>
            <a:off x="1227619" y="-227158"/>
            <a:ext cx="11234838" cy="3109084"/>
            <a:chOff x="0" y="0"/>
            <a:chExt cx="1295856" cy="358610"/>
          </a:xfrm>
        </p:grpSpPr>
        <p:sp>
          <p:nvSpPr>
            <p:cNvPr id="6" name="Freeform 6"/>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7" name="TextBox 7"/>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Leerling</a:t>
              </a:r>
              <a:r>
                <a:rPr lang="en-US" sz="5699">
                  <a:solidFill>
                    <a:srgbClr val="FFFFFF"/>
                  </a:solidFill>
                  <a:latin typeface="Poppins Bold"/>
                </a:rPr>
                <a:t> </a:t>
              </a:r>
              <a:r>
                <a:rPr lang="en-US" sz="5699" err="1">
                  <a:solidFill>
                    <a:srgbClr val="FFFFFF"/>
                  </a:solidFill>
                  <a:latin typeface="Poppins Bold"/>
                </a:rPr>
                <a:t>en</a:t>
              </a:r>
              <a:r>
                <a:rPr lang="en-US" sz="5699">
                  <a:solidFill>
                    <a:srgbClr val="FFFFFF"/>
                  </a:solidFill>
                  <a:latin typeface="Poppins Bold"/>
                </a:rPr>
                <a:t> </a:t>
              </a:r>
              <a:r>
                <a:rPr lang="en-US" sz="5699" err="1">
                  <a:solidFill>
                    <a:srgbClr val="FFFFFF"/>
                  </a:solidFill>
                  <a:latin typeface="Poppins Bold"/>
                </a:rPr>
                <a:t>zijn</a:t>
              </a:r>
              <a:r>
                <a:rPr lang="en-US" sz="5699">
                  <a:solidFill>
                    <a:srgbClr val="FFFFFF"/>
                  </a:solidFill>
                  <a:latin typeface="Poppins Bold"/>
                </a:rPr>
                <a:t> </a:t>
              </a:r>
              <a:r>
                <a:rPr lang="en-US" sz="5699" err="1">
                  <a:solidFill>
                    <a:srgbClr val="FFFFFF"/>
                  </a:solidFill>
                  <a:latin typeface="Poppins Bold"/>
                </a:rPr>
                <a:t>functioneren</a:t>
              </a:r>
              <a:endParaRPr lang="en-US" sz="5699">
                <a:solidFill>
                  <a:srgbClr val="FFFFFF"/>
                </a:solidFill>
                <a:latin typeface="Poppins Bold"/>
              </a:endParaRPr>
            </a:p>
          </p:txBody>
        </p:sp>
      </p:grpSp>
      <p:sp>
        <p:nvSpPr>
          <p:cNvPr id="8" name="Freeform 8"/>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6"/>
            <a:stretch>
              <a:fillRect/>
            </a:stretch>
          </a:blipFill>
        </p:spPr>
        <p:txBody>
          <a:bodyPr/>
          <a:lstStyle/>
          <a:p>
            <a:endParaRPr/>
          </a:p>
        </p:txBody>
      </p:sp>
      <p:grpSp>
        <p:nvGrpSpPr>
          <p:cNvPr id="9" name="Group 9"/>
          <p:cNvGrpSpPr/>
          <p:nvPr/>
        </p:nvGrpSpPr>
        <p:grpSpPr>
          <a:xfrm rot="5400000">
            <a:off x="11508311" y="2819747"/>
            <a:ext cx="5790505" cy="9144000"/>
            <a:chOff x="0" y="0"/>
            <a:chExt cx="660400" cy="1042862"/>
          </a:xfrm>
        </p:grpSpPr>
        <p:sp>
          <p:nvSpPr>
            <p:cNvPr id="10" name="Freeform 10"/>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endParaRPr/>
            </a:p>
          </p:txBody>
        </p:sp>
        <p:sp>
          <p:nvSpPr>
            <p:cNvPr id="11" name="TextBox 11"/>
            <p:cNvSpPr txBox="1"/>
            <p:nvPr/>
          </p:nvSpPr>
          <p:spPr>
            <a:xfrm>
              <a:off x="0" y="-47625"/>
              <a:ext cx="660400" cy="963487"/>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10383020" y="5529927"/>
            <a:ext cx="7565082" cy="3670172"/>
          </a:xfrm>
          <a:prstGeom prst="rect">
            <a:avLst/>
          </a:prstGeom>
        </p:spPr>
        <p:txBody>
          <a:bodyPr lIns="0" tIns="0" rIns="0" bIns="0" rtlCol="0" anchor="t">
            <a:spAutoFit/>
          </a:bodyPr>
          <a:lstStyle/>
          <a:p>
            <a:pPr marL="824229" lvl="1" indent="-457200">
              <a:lnSpc>
                <a:spcPts val="4759"/>
              </a:lnSpc>
              <a:buFont typeface="Arial" panose="020B0604020202020204" pitchFamily="34" charset="0"/>
              <a:buChar char="•"/>
            </a:pPr>
            <a:r>
              <a:rPr lang="en-US" sz="3399" err="1">
                <a:solidFill>
                  <a:srgbClr val="026666"/>
                </a:solidFill>
                <a:latin typeface="Poppins"/>
              </a:rPr>
              <a:t>Vertrekken</a:t>
            </a:r>
            <a:r>
              <a:rPr lang="en-US" sz="3399">
                <a:solidFill>
                  <a:srgbClr val="026666"/>
                </a:solidFill>
                <a:latin typeface="Poppins"/>
              </a:rPr>
              <a:t> </a:t>
            </a:r>
            <a:r>
              <a:rPr lang="en-US" sz="3399" err="1">
                <a:solidFill>
                  <a:srgbClr val="026666"/>
                </a:solidFill>
                <a:latin typeface="Poppins"/>
              </a:rPr>
              <a:t>vanuit</a:t>
            </a:r>
            <a:r>
              <a:rPr lang="en-US" sz="3399">
                <a:solidFill>
                  <a:srgbClr val="026666"/>
                </a:solidFill>
                <a:latin typeface="Poppins"/>
              </a:rPr>
              <a:t> het </a:t>
            </a:r>
            <a:r>
              <a:rPr lang="en-US" sz="3399" err="1">
                <a:solidFill>
                  <a:srgbClr val="026666"/>
                </a:solidFill>
                <a:latin typeface="Poppins"/>
              </a:rPr>
              <a:t>hier</a:t>
            </a:r>
            <a:r>
              <a:rPr lang="en-US" sz="3399">
                <a:solidFill>
                  <a:srgbClr val="026666"/>
                </a:solidFill>
                <a:latin typeface="Poppins"/>
              </a:rPr>
              <a:t> &amp; nu</a:t>
            </a:r>
            <a:br>
              <a:rPr lang="en-US" sz="3399">
                <a:solidFill>
                  <a:srgbClr val="026666"/>
                </a:solidFill>
                <a:latin typeface="Poppins"/>
              </a:rPr>
            </a:br>
            <a:endParaRPr lang="en-US" sz="3399">
              <a:solidFill>
                <a:srgbClr val="026666"/>
              </a:solidFill>
              <a:latin typeface="Poppins"/>
            </a:endParaRPr>
          </a:p>
          <a:p>
            <a:pPr marL="824229" lvl="1" indent="-457200">
              <a:lnSpc>
                <a:spcPts val="4759"/>
              </a:lnSpc>
              <a:buFont typeface="Arial" panose="020B0604020202020204" pitchFamily="34" charset="0"/>
              <a:buChar char="•"/>
            </a:pPr>
            <a:r>
              <a:rPr lang="en-US" sz="3399">
                <a:solidFill>
                  <a:srgbClr val="026666"/>
                </a:solidFill>
                <a:latin typeface="Poppins"/>
              </a:rPr>
              <a:t>Intern </a:t>
            </a:r>
            <a:r>
              <a:rPr lang="en-US" sz="3399" err="1">
                <a:solidFill>
                  <a:srgbClr val="026666"/>
                </a:solidFill>
                <a:latin typeface="Poppins"/>
              </a:rPr>
              <a:t>kompas</a:t>
            </a:r>
            <a:r>
              <a:rPr lang="en-US" sz="3399">
                <a:solidFill>
                  <a:srgbClr val="026666"/>
                </a:solidFill>
                <a:latin typeface="Poppins"/>
              </a:rPr>
              <a:t>  </a:t>
            </a:r>
          </a:p>
          <a:p>
            <a:pPr>
              <a:lnSpc>
                <a:spcPts val="4759"/>
              </a:lnSpc>
            </a:pPr>
            <a:endParaRPr lang="en-US" sz="3399">
              <a:solidFill>
                <a:srgbClr val="026666"/>
              </a:solidFill>
              <a:latin typeface="Poppins"/>
            </a:endParaRPr>
          </a:p>
          <a:p>
            <a:pPr marL="734059" lvl="1" indent="-367030">
              <a:lnSpc>
                <a:spcPts val="4759"/>
              </a:lnSpc>
              <a:buFont typeface="Arial"/>
              <a:buChar char="•"/>
            </a:pPr>
            <a:r>
              <a:rPr lang="en-US" sz="3399" err="1">
                <a:solidFill>
                  <a:srgbClr val="026666"/>
                </a:solidFill>
                <a:latin typeface="Poppins"/>
              </a:rPr>
              <a:t>Belevingswereld</a:t>
            </a:r>
            <a:r>
              <a:rPr lang="en-US" sz="3399">
                <a:solidFill>
                  <a:srgbClr val="026666"/>
                </a:solidFill>
                <a:latin typeface="Poppins"/>
              </a:rPr>
              <a:t> </a:t>
            </a:r>
          </a:p>
          <a:p>
            <a:pPr>
              <a:lnSpc>
                <a:spcPts val="4759"/>
              </a:lnSpc>
            </a:pPr>
            <a:endParaRPr lang="en-US" sz="3399">
              <a:solidFill>
                <a:srgbClr val="026666"/>
              </a:solidFill>
              <a:latin typeface="Poppins"/>
            </a:endParaRPr>
          </a:p>
        </p:txBody>
      </p:sp>
      <p:pic>
        <p:nvPicPr>
          <p:cNvPr id="16" name="Audio 15">
            <a:extLst>
              <a:ext uri="{FF2B5EF4-FFF2-40B4-BE49-F238E27FC236}">
                <a16:creationId xmlns:a16="http://schemas.microsoft.com/office/drawing/2014/main" id="{993E091A-9299-045D-5F37-B61963F3C2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901">
        <p159:morph option="byObject"/>
      </p:transition>
    </mc:Choice>
    <mc:Fallback xmlns="">
      <p:transition spd="slow" advTm="709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sp>
        <p:nvSpPr>
          <p:cNvPr id="4" name="Freeform 4"/>
          <p:cNvSpPr/>
          <p:nvPr/>
        </p:nvSpPr>
        <p:spPr>
          <a:xfrm>
            <a:off x="235912" y="3513037"/>
            <a:ext cx="7622246" cy="5983266"/>
          </a:xfrm>
          <a:custGeom>
            <a:avLst/>
            <a:gdLst/>
            <a:ahLst/>
            <a:cxnLst/>
            <a:rect l="l" t="t" r="r" b="b"/>
            <a:pathLst>
              <a:path w="7622246" h="5983266">
                <a:moveTo>
                  <a:pt x="0" y="0"/>
                </a:moveTo>
                <a:lnTo>
                  <a:pt x="7622246" y="0"/>
                </a:lnTo>
                <a:lnTo>
                  <a:pt x="7622246" y="5983266"/>
                </a:lnTo>
                <a:lnTo>
                  <a:pt x="0" y="5983266"/>
                </a:lnTo>
                <a:lnTo>
                  <a:pt x="0" y="0"/>
                </a:lnTo>
                <a:close/>
              </a:path>
            </a:pathLst>
          </a:custGeom>
          <a:blipFill>
            <a:blip r:embed="rId5"/>
            <a:stretch>
              <a:fillRect/>
            </a:stretch>
          </a:blipFill>
        </p:spPr>
        <p:txBody>
          <a:bodyPr/>
          <a:lstStyle/>
          <a:p>
            <a:endParaRPr/>
          </a:p>
        </p:txBody>
      </p:sp>
      <p:grpSp>
        <p:nvGrpSpPr>
          <p:cNvPr id="5" name="Group 5"/>
          <p:cNvGrpSpPr/>
          <p:nvPr/>
        </p:nvGrpSpPr>
        <p:grpSpPr>
          <a:xfrm>
            <a:off x="1227619" y="-227158"/>
            <a:ext cx="11234838" cy="3109084"/>
            <a:chOff x="0" y="0"/>
            <a:chExt cx="1295856" cy="358610"/>
          </a:xfrm>
        </p:grpSpPr>
        <p:sp>
          <p:nvSpPr>
            <p:cNvPr id="6" name="Freeform 6"/>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7" name="TextBox 7"/>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Leerling</a:t>
              </a:r>
              <a:r>
                <a:rPr lang="en-US" sz="5699">
                  <a:solidFill>
                    <a:srgbClr val="FFFFFF"/>
                  </a:solidFill>
                  <a:latin typeface="Poppins Bold"/>
                </a:rPr>
                <a:t> </a:t>
              </a:r>
              <a:r>
                <a:rPr lang="en-US" sz="5699" err="1">
                  <a:solidFill>
                    <a:srgbClr val="FFFFFF"/>
                  </a:solidFill>
                  <a:latin typeface="Poppins Bold"/>
                </a:rPr>
                <a:t>en</a:t>
              </a:r>
              <a:r>
                <a:rPr lang="en-US" sz="5699">
                  <a:solidFill>
                    <a:srgbClr val="FFFFFF"/>
                  </a:solidFill>
                  <a:latin typeface="Poppins Bold"/>
                </a:rPr>
                <a:t> </a:t>
              </a:r>
              <a:r>
                <a:rPr lang="en-US" sz="5699" err="1">
                  <a:solidFill>
                    <a:srgbClr val="FFFFFF"/>
                  </a:solidFill>
                  <a:latin typeface="Poppins Bold"/>
                </a:rPr>
                <a:t>zijn</a:t>
              </a:r>
              <a:r>
                <a:rPr lang="en-US" sz="5699">
                  <a:solidFill>
                    <a:srgbClr val="FFFFFF"/>
                  </a:solidFill>
                  <a:latin typeface="Poppins Bold"/>
                </a:rPr>
                <a:t> </a:t>
              </a:r>
              <a:r>
                <a:rPr lang="en-US" sz="5699" err="1">
                  <a:solidFill>
                    <a:srgbClr val="FFFFFF"/>
                  </a:solidFill>
                  <a:latin typeface="Poppins Bold"/>
                </a:rPr>
                <a:t>functioneren</a:t>
              </a:r>
              <a:endParaRPr lang="en-US" sz="5699">
                <a:solidFill>
                  <a:srgbClr val="FFFFFF"/>
                </a:solidFill>
                <a:latin typeface="Poppins Bold"/>
              </a:endParaRPr>
            </a:p>
          </p:txBody>
        </p:sp>
      </p:grpSp>
      <p:sp>
        <p:nvSpPr>
          <p:cNvPr id="8" name="Freeform 8"/>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6"/>
            <a:stretch>
              <a:fillRect/>
            </a:stretch>
          </a:blipFill>
        </p:spPr>
        <p:txBody>
          <a:bodyPr/>
          <a:lstStyle/>
          <a:p>
            <a:endParaRPr/>
          </a:p>
        </p:txBody>
      </p:sp>
      <p:sp>
        <p:nvSpPr>
          <p:cNvPr id="9" name="Freeform 9"/>
          <p:cNvSpPr/>
          <p:nvPr/>
        </p:nvSpPr>
        <p:spPr>
          <a:xfrm>
            <a:off x="8599433" y="4104343"/>
            <a:ext cx="9309771" cy="4800654"/>
          </a:xfrm>
          <a:custGeom>
            <a:avLst/>
            <a:gdLst/>
            <a:ahLst/>
            <a:cxnLst/>
            <a:rect l="l" t="t" r="r" b="b"/>
            <a:pathLst>
              <a:path w="9309771" h="4800654">
                <a:moveTo>
                  <a:pt x="0" y="0"/>
                </a:moveTo>
                <a:lnTo>
                  <a:pt x="9309771" y="0"/>
                </a:lnTo>
                <a:lnTo>
                  <a:pt x="9309771" y="4800654"/>
                </a:lnTo>
                <a:lnTo>
                  <a:pt x="0" y="4800654"/>
                </a:lnTo>
                <a:lnTo>
                  <a:pt x="0" y="0"/>
                </a:lnTo>
                <a:close/>
              </a:path>
            </a:pathLst>
          </a:custGeom>
          <a:blipFill>
            <a:blip r:embed="rId7"/>
            <a:stretch>
              <a:fillRect/>
            </a:stretch>
          </a:blipFill>
        </p:spPr>
        <p:txBody>
          <a:bodyPr/>
          <a:lstStyle/>
          <a:p>
            <a:endParaRPr/>
          </a:p>
        </p:txBody>
      </p:sp>
      <p:pic>
        <p:nvPicPr>
          <p:cNvPr id="12" name="Audio 11">
            <a:extLst>
              <a:ext uri="{FF2B5EF4-FFF2-40B4-BE49-F238E27FC236}">
                <a16:creationId xmlns:a16="http://schemas.microsoft.com/office/drawing/2014/main" id="{5A559434-FBAA-A963-0867-0F252CAB922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0645">
        <p159:morph option="byObject"/>
      </p:transition>
    </mc:Choice>
    <mc:Fallback xmlns="">
      <p:transition spd="slow" advTm="706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grpSp>
        <p:nvGrpSpPr>
          <p:cNvPr id="4" name="Group 4"/>
          <p:cNvGrpSpPr/>
          <p:nvPr/>
        </p:nvGrpSpPr>
        <p:grpSpPr>
          <a:xfrm>
            <a:off x="1227619" y="-227158"/>
            <a:ext cx="11234838" cy="3109084"/>
            <a:chOff x="0" y="0"/>
            <a:chExt cx="1295856" cy="358610"/>
          </a:xfrm>
        </p:grpSpPr>
        <p:sp>
          <p:nvSpPr>
            <p:cNvPr id="5" name="Freeform 5"/>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6" name="TextBox 6"/>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Thuis</a:t>
              </a:r>
              <a:r>
                <a:rPr lang="en-US" sz="5699">
                  <a:solidFill>
                    <a:srgbClr val="FFFFFF"/>
                  </a:solidFill>
                  <a:latin typeface="Poppins Bold"/>
                </a:rPr>
                <a:t>- </a:t>
              </a:r>
              <a:r>
                <a:rPr lang="en-US" sz="5699" err="1">
                  <a:solidFill>
                    <a:srgbClr val="FFFFFF"/>
                  </a:solidFill>
                  <a:latin typeface="Poppins Bold"/>
                </a:rPr>
                <a:t>en</a:t>
              </a:r>
              <a:r>
                <a:rPr lang="en-US" sz="5699">
                  <a:solidFill>
                    <a:srgbClr val="FFFFFF"/>
                  </a:solidFill>
                  <a:latin typeface="Poppins Bold"/>
                </a:rPr>
                <a:t> </a:t>
              </a:r>
              <a:r>
                <a:rPr lang="en-US" sz="5699" err="1">
                  <a:solidFill>
                    <a:srgbClr val="FFFFFF"/>
                  </a:solidFill>
                  <a:latin typeface="Poppins Bold"/>
                </a:rPr>
                <a:t>leefcontext</a:t>
              </a:r>
              <a:endParaRPr lang="en-US" sz="5699">
                <a:solidFill>
                  <a:srgbClr val="FFFFFF"/>
                </a:solidFill>
                <a:latin typeface="Poppins Bold"/>
              </a:endParaRPr>
            </a:p>
          </p:txBody>
        </p:sp>
      </p:grpSp>
      <p:sp>
        <p:nvSpPr>
          <p:cNvPr id="7" name="Freeform 7"/>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5"/>
            <a:stretch>
              <a:fillRect/>
            </a:stretch>
          </a:blipFill>
        </p:spPr>
        <p:txBody>
          <a:bodyPr/>
          <a:lstStyle/>
          <a:p>
            <a:endParaRPr/>
          </a:p>
        </p:txBody>
      </p:sp>
      <p:sp>
        <p:nvSpPr>
          <p:cNvPr id="8" name="Freeform 8"/>
          <p:cNvSpPr/>
          <p:nvPr/>
        </p:nvSpPr>
        <p:spPr>
          <a:xfrm>
            <a:off x="7970" y="3619149"/>
            <a:ext cx="11915130" cy="5569795"/>
          </a:xfrm>
          <a:custGeom>
            <a:avLst/>
            <a:gdLst/>
            <a:ahLst/>
            <a:cxnLst/>
            <a:rect l="l" t="t" r="r" b="b"/>
            <a:pathLst>
              <a:path w="11915130" h="5569795">
                <a:moveTo>
                  <a:pt x="0" y="0"/>
                </a:moveTo>
                <a:lnTo>
                  <a:pt x="11915130" y="0"/>
                </a:lnTo>
                <a:lnTo>
                  <a:pt x="11915130" y="5569794"/>
                </a:lnTo>
                <a:lnTo>
                  <a:pt x="0" y="5569794"/>
                </a:lnTo>
                <a:lnTo>
                  <a:pt x="0" y="0"/>
                </a:lnTo>
                <a:close/>
              </a:path>
            </a:pathLst>
          </a:custGeom>
          <a:blipFill>
            <a:blip r:embed="rId6"/>
            <a:stretch>
              <a:fillRect/>
            </a:stretch>
          </a:blipFill>
        </p:spPr>
        <p:txBody>
          <a:bodyPr/>
          <a:lstStyle/>
          <a:p>
            <a:endParaRPr/>
          </a:p>
        </p:txBody>
      </p:sp>
      <p:sp>
        <p:nvSpPr>
          <p:cNvPr id="9" name="Freeform 9"/>
          <p:cNvSpPr/>
          <p:nvPr/>
        </p:nvSpPr>
        <p:spPr>
          <a:xfrm>
            <a:off x="8508800" y="4281037"/>
            <a:ext cx="9504200" cy="4907907"/>
          </a:xfrm>
          <a:custGeom>
            <a:avLst/>
            <a:gdLst/>
            <a:ahLst/>
            <a:cxnLst/>
            <a:rect l="l" t="t" r="r" b="b"/>
            <a:pathLst>
              <a:path w="9504200" h="4907907">
                <a:moveTo>
                  <a:pt x="0" y="0"/>
                </a:moveTo>
                <a:lnTo>
                  <a:pt x="9504200" y="0"/>
                </a:lnTo>
                <a:lnTo>
                  <a:pt x="9504200" y="4907906"/>
                </a:lnTo>
                <a:lnTo>
                  <a:pt x="0" y="4907906"/>
                </a:lnTo>
                <a:lnTo>
                  <a:pt x="0" y="0"/>
                </a:lnTo>
                <a:close/>
              </a:path>
            </a:pathLst>
          </a:custGeom>
          <a:blipFill>
            <a:blip r:embed="rId7"/>
            <a:stretch>
              <a:fillRect/>
            </a:stretch>
          </a:blipFill>
        </p:spPr>
        <p:txBody>
          <a:bodyPr/>
          <a:lstStyle/>
          <a:p>
            <a:endParaRPr/>
          </a:p>
        </p:txBody>
      </p:sp>
      <p:sp>
        <p:nvSpPr>
          <p:cNvPr id="10" name="Freeform 10"/>
          <p:cNvSpPr/>
          <p:nvPr/>
        </p:nvSpPr>
        <p:spPr>
          <a:xfrm>
            <a:off x="9144000" y="7285526"/>
            <a:ext cx="4497498" cy="2608549"/>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a:p>
        </p:txBody>
      </p:sp>
      <p:pic>
        <p:nvPicPr>
          <p:cNvPr id="13" name="Audio 12">
            <a:extLst>
              <a:ext uri="{FF2B5EF4-FFF2-40B4-BE49-F238E27FC236}">
                <a16:creationId xmlns:a16="http://schemas.microsoft.com/office/drawing/2014/main" id="{A15BF181-6065-67F7-4035-EFF467CADEF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7802">
        <p159:morph option="byObject"/>
      </p:transition>
    </mc:Choice>
    <mc:Fallback xmlns="">
      <p:transition spd="slow" advTm="1378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grpSp>
        <p:nvGrpSpPr>
          <p:cNvPr id="4" name="Group 4"/>
          <p:cNvGrpSpPr/>
          <p:nvPr/>
        </p:nvGrpSpPr>
        <p:grpSpPr>
          <a:xfrm>
            <a:off x="1227619" y="-227158"/>
            <a:ext cx="11234838" cy="3109084"/>
            <a:chOff x="0" y="0"/>
            <a:chExt cx="1295856" cy="358610"/>
          </a:xfrm>
        </p:grpSpPr>
        <p:sp>
          <p:nvSpPr>
            <p:cNvPr id="5" name="Freeform 5"/>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6" name="TextBox 6"/>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Schoolcontext</a:t>
              </a:r>
              <a:endParaRPr lang="en-US" sz="5699">
                <a:solidFill>
                  <a:srgbClr val="FFFFFF"/>
                </a:solidFill>
                <a:latin typeface="Poppins Bold"/>
              </a:endParaRPr>
            </a:p>
          </p:txBody>
        </p:sp>
      </p:grpSp>
      <p:sp>
        <p:nvSpPr>
          <p:cNvPr id="7" name="Freeform 7"/>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5"/>
            <a:stretch>
              <a:fillRect/>
            </a:stretch>
          </a:blipFill>
        </p:spPr>
        <p:txBody>
          <a:bodyPr/>
          <a:lstStyle/>
          <a:p>
            <a:endParaRPr/>
          </a:p>
        </p:txBody>
      </p:sp>
      <p:sp>
        <p:nvSpPr>
          <p:cNvPr id="8" name="Freeform 8"/>
          <p:cNvSpPr/>
          <p:nvPr/>
        </p:nvSpPr>
        <p:spPr>
          <a:xfrm>
            <a:off x="581468" y="3989263"/>
            <a:ext cx="11046300" cy="5587373"/>
          </a:xfrm>
          <a:custGeom>
            <a:avLst/>
            <a:gdLst/>
            <a:ahLst/>
            <a:cxnLst/>
            <a:rect l="l" t="t" r="r" b="b"/>
            <a:pathLst>
              <a:path w="11046300" h="5587373">
                <a:moveTo>
                  <a:pt x="0" y="0"/>
                </a:moveTo>
                <a:lnTo>
                  <a:pt x="11046299" y="0"/>
                </a:lnTo>
                <a:lnTo>
                  <a:pt x="11046299" y="5587373"/>
                </a:lnTo>
                <a:lnTo>
                  <a:pt x="0" y="5587373"/>
                </a:lnTo>
                <a:lnTo>
                  <a:pt x="0" y="0"/>
                </a:lnTo>
                <a:close/>
              </a:path>
            </a:pathLst>
          </a:custGeom>
          <a:blipFill>
            <a:blip r:embed="rId6"/>
            <a:stretch>
              <a:fillRect/>
            </a:stretch>
          </a:blipFill>
        </p:spPr>
        <p:txBody>
          <a:bodyPr/>
          <a:lstStyle/>
          <a:p>
            <a:endParaRPr/>
          </a:p>
        </p:txBody>
      </p:sp>
      <p:sp>
        <p:nvSpPr>
          <p:cNvPr id="9" name="Freeform 9"/>
          <p:cNvSpPr/>
          <p:nvPr/>
        </p:nvSpPr>
        <p:spPr>
          <a:xfrm>
            <a:off x="8474129" y="2881925"/>
            <a:ext cx="8785171" cy="4536017"/>
          </a:xfrm>
          <a:custGeom>
            <a:avLst/>
            <a:gdLst/>
            <a:ahLst/>
            <a:cxnLst/>
            <a:rect l="l" t="t" r="r" b="b"/>
            <a:pathLst>
              <a:path w="8785171" h="4536017">
                <a:moveTo>
                  <a:pt x="0" y="0"/>
                </a:moveTo>
                <a:lnTo>
                  <a:pt x="8785171" y="0"/>
                </a:lnTo>
                <a:lnTo>
                  <a:pt x="8785171" y="4536017"/>
                </a:lnTo>
                <a:lnTo>
                  <a:pt x="0" y="4536017"/>
                </a:lnTo>
                <a:lnTo>
                  <a:pt x="0" y="0"/>
                </a:lnTo>
                <a:close/>
              </a:path>
            </a:pathLst>
          </a:custGeom>
          <a:blipFill>
            <a:blip r:embed="rId7"/>
            <a:stretch>
              <a:fillRect/>
            </a:stretch>
          </a:blipFill>
        </p:spPr>
        <p:txBody>
          <a:bodyPr/>
          <a:lstStyle/>
          <a:p>
            <a:endParaRPr/>
          </a:p>
        </p:txBody>
      </p:sp>
      <p:sp>
        <p:nvSpPr>
          <p:cNvPr id="10" name="Freeform 10"/>
          <p:cNvSpPr/>
          <p:nvPr/>
        </p:nvSpPr>
        <p:spPr>
          <a:xfrm>
            <a:off x="8757593" y="5430716"/>
            <a:ext cx="4497498" cy="2608549"/>
          </a:xfrm>
          <a:custGeom>
            <a:avLst/>
            <a:gdLst/>
            <a:ahLst/>
            <a:cxnLst/>
            <a:rect l="l" t="t" r="r" b="b"/>
            <a:pathLst>
              <a:path w="4497498" h="2608549">
                <a:moveTo>
                  <a:pt x="0" y="0"/>
                </a:moveTo>
                <a:lnTo>
                  <a:pt x="4497498" y="0"/>
                </a:lnTo>
                <a:lnTo>
                  <a:pt x="4497498" y="2608548"/>
                </a:lnTo>
                <a:lnTo>
                  <a:pt x="0" y="2608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a:p>
        </p:txBody>
      </p:sp>
      <p:pic>
        <p:nvPicPr>
          <p:cNvPr id="13" name="Audio 12">
            <a:extLst>
              <a:ext uri="{FF2B5EF4-FFF2-40B4-BE49-F238E27FC236}">
                <a16:creationId xmlns:a16="http://schemas.microsoft.com/office/drawing/2014/main" id="{2DB3125E-7617-0424-975B-BEC6F661DF7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0560">
        <p159:morph option="byObject"/>
      </p:transition>
    </mc:Choice>
    <mc:Fallback xmlns="">
      <p:transition spd="slow" advTm="905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grpSp>
        <p:nvGrpSpPr>
          <p:cNvPr id="4" name="Group 4"/>
          <p:cNvGrpSpPr/>
          <p:nvPr/>
        </p:nvGrpSpPr>
        <p:grpSpPr>
          <a:xfrm>
            <a:off x="1227619" y="-227158"/>
            <a:ext cx="11234838" cy="3109084"/>
            <a:chOff x="0" y="0"/>
            <a:chExt cx="1295856" cy="358610"/>
          </a:xfrm>
        </p:grpSpPr>
        <p:sp>
          <p:nvSpPr>
            <p:cNvPr id="5" name="Freeform 5"/>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6" name="TextBox 6"/>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Doelen</a:t>
              </a:r>
              <a:endParaRPr lang="en-US" sz="5699">
                <a:solidFill>
                  <a:srgbClr val="FFFFFF"/>
                </a:solidFill>
                <a:latin typeface="Poppins Bold"/>
              </a:endParaRPr>
            </a:p>
          </p:txBody>
        </p:sp>
      </p:grpSp>
      <p:sp>
        <p:nvSpPr>
          <p:cNvPr id="7" name="Freeform 7"/>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5"/>
            <a:stretch>
              <a:fillRect/>
            </a:stretch>
          </a:blipFill>
        </p:spPr>
        <p:txBody>
          <a:bodyPr/>
          <a:lstStyle/>
          <a:p>
            <a:endParaRPr/>
          </a:p>
        </p:txBody>
      </p:sp>
      <p:sp>
        <p:nvSpPr>
          <p:cNvPr id="8" name="Freeform 8"/>
          <p:cNvSpPr/>
          <p:nvPr/>
        </p:nvSpPr>
        <p:spPr>
          <a:xfrm>
            <a:off x="1028700" y="2691919"/>
            <a:ext cx="8086142" cy="8086142"/>
          </a:xfrm>
          <a:custGeom>
            <a:avLst/>
            <a:gdLst/>
            <a:ahLst/>
            <a:cxnLst/>
            <a:rect l="l" t="t" r="r" b="b"/>
            <a:pathLst>
              <a:path w="8086142" h="8086142">
                <a:moveTo>
                  <a:pt x="0" y="0"/>
                </a:moveTo>
                <a:lnTo>
                  <a:pt x="8086142" y="0"/>
                </a:lnTo>
                <a:lnTo>
                  <a:pt x="8086142" y="8086142"/>
                </a:lnTo>
                <a:lnTo>
                  <a:pt x="0" y="8086142"/>
                </a:lnTo>
                <a:lnTo>
                  <a:pt x="0" y="0"/>
                </a:lnTo>
                <a:close/>
              </a:path>
            </a:pathLst>
          </a:custGeom>
          <a:blipFill>
            <a:blip r:embed="rId6"/>
            <a:stretch>
              <a:fillRect/>
            </a:stretch>
          </a:blipFill>
        </p:spPr>
        <p:txBody>
          <a:bodyPr/>
          <a:lstStyle/>
          <a:p>
            <a:endParaRPr/>
          </a:p>
        </p:txBody>
      </p:sp>
      <p:grpSp>
        <p:nvGrpSpPr>
          <p:cNvPr id="9" name="Group 9"/>
          <p:cNvGrpSpPr/>
          <p:nvPr/>
        </p:nvGrpSpPr>
        <p:grpSpPr>
          <a:xfrm rot="6474813">
            <a:off x="10038450" y="2348863"/>
            <a:ext cx="7679925" cy="10732628"/>
            <a:chOff x="0" y="0"/>
            <a:chExt cx="660400" cy="922903"/>
          </a:xfrm>
        </p:grpSpPr>
        <p:sp>
          <p:nvSpPr>
            <p:cNvPr id="10" name="Freeform 10"/>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11" name="TextBox 11"/>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9702045" y="5076825"/>
            <a:ext cx="8585955" cy="4780915"/>
          </a:xfrm>
          <a:prstGeom prst="rect">
            <a:avLst/>
          </a:prstGeom>
        </p:spPr>
        <p:txBody>
          <a:bodyPr lIns="0" tIns="0" rIns="0" bIns="0" rtlCol="0" anchor="t">
            <a:spAutoFit/>
          </a:bodyPr>
          <a:lstStyle/>
          <a:p>
            <a:pPr>
              <a:lnSpc>
                <a:spcPts val="4759"/>
              </a:lnSpc>
            </a:pPr>
            <a:r>
              <a:rPr lang="en-US" sz="3399">
                <a:solidFill>
                  <a:srgbClr val="026666"/>
                </a:solidFill>
                <a:latin typeface="Open Sans Bold"/>
              </a:rPr>
              <a:t>Korte termijn: </a:t>
            </a:r>
            <a:r>
              <a:rPr lang="en-US" sz="3399">
                <a:solidFill>
                  <a:srgbClr val="026666"/>
                </a:solidFill>
                <a:latin typeface="Open Sans"/>
              </a:rPr>
              <a:t>realistisch &amp; ambitieus</a:t>
            </a:r>
          </a:p>
          <a:p>
            <a:pPr>
              <a:lnSpc>
                <a:spcPts val="4759"/>
              </a:lnSpc>
            </a:pPr>
            <a:endParaRPr lang="en-US" sz="3399">
              <a:solidFill>
                <a:srgbClr val="026666"/>
              </a:solidFill>
              <a:latin typeface="Open Sans"/>
            </a:endParaRPr>
          </a:p>
          <a:p>
            <a:pPr>
              <a:lnSpc>
                <a:spcPts val="4759"/>
              </a:lnSpc>
            </a:pPr>
            <a:r>
              <a:rPr lang="en-US" sz="3399">
                <a:solidFill>
                  <a:srgbClr val="026666"/>
                </a:solidFill>
                <a:latin typeface="Open Sans Bold"/>
              </a:rPr>
              <a:t>Lange termijn:</a:t>
            </a:r>
          </a:p>
          <a:p>
            <a:pPr marL="734059" lvl="1" indent="-367030">
              <a:lnSpc>
                <a:spcPts val="4759"/>
              </a:lnSpc>
              <a:buFont typeface="Arial"/>
              <a:buChar char="•"/>
            </a:pPr>
            <a:r>
              <a:rPr lang="en-US" sz="3399">
                <a:solidFill>
                  <a:srgbClr val="026666"/>
                </a:solidFill>
                <a:latin typeface="Open Sans"/>
              </a:rPr>
              <a:t>loopbaanperspectief</a:t>
            </a:r>
          </a:p>
          <a:p>
            <a:pPr>
              <a:lnSpc>
                <a:spcPts val="4759"/>
              </a:lnSpc>
            </a:pPr>
            <a:r>
              <a:rPr lang="en-US" sz="3399">
                <a:solidFill>
                  <a:srgbClr val="026666"/>
                </a:solidFill>
                <a:latin typeface="Open Sans"/>
              </a:rPr>
              <a:t>                     vs</a:t>
            </a:r>
          </a:p>
          <a:p>
            <a:pPr marL="734059" lvl="1" indent="-367030">
              <a:lnSpc>
                <a:spcPts val="4759"/>
              </a:lnSpc>
              <a:buFont typeface="Arial"/>
              <a:buChar char="•"/>
            </a:pPr>
            <a:r>
              <a:rPr lang="en-US" sz="3399">
                <a:solidFill>
                  <a:srgbClr val="026666"/>
                </a:solidFill>
                <a:latin typeface="Open Sans"/>
              </a:rPr>
              <a:t>kwaliteit van leven  </a:t>
            </a:r>
          </a:p>
          <a:p>
            <a:pPr algn="ctr">
              <a:lnSpc>
                <a:spcPts val="4759"/>
              </a:lnSpc>
            </a:pPr>
            <a:r>
              <a:rPr lang="en-US" sz="3399">
                <a:solidFill>
                  <a:srgbClr val="026666"/>
                </a:solidFill>
                <a:latin typeface="Open Sans"/>
              </a:rPr>
              <a:t> </a:t>
            </a:r>
          </a:p>
          <a:p>
            <a:pPr algn="ctr">
              <a:lnSpc>
                <a:spcPts val="4759"/>
              </a:lnSpc>
            </a:pPr>
            <a:endParaRPr lang="en-US" sz="3399">
              <a:solidFill>
                <a:srgbClr val="026666"/>
              </a:solidFill>
              <a:latin typeface="Open Sans"/>
            </a:endParaRPr>
          </a:p>
        </p:txBody>
      </p:sp>
      <p:pic>
        <p:nvPicPr>
          <p:cNvPr id="15" name="Audio 14">
            <a:extLst>
              <a:ext uri="{FF2B5EF4-FFF2-40B4-BE49-F238E27FC236}">
                <a16:creationId xmlns:a16="http://schemas.microsoft.com/office/drawing/2014/main" id="{797CC813-2B5A-B946-ACF7-46F31F6E524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4752">
        <p159:morph option="byObject"/>
      </p:transition>
    </mc:Choice>
    <mc:Fallback xmlns="">
      <p:transition spd="slow" advTm="1347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a:p>
          </p:txBody>
        </p:sp>
      </p:grpSp>
      <p:grpSp>
        <p:nvGrpSpPr>
          <p:cNvPr id="4" name="Group 4"/>
          <p:cNvGrpSpPr/>
          <p:nvPr/>
        </p:nvGrpSpPr>
        <p:grpSpPr>
          <a:xfrm>
            <a:off x="1227619" y="-227158"/>
            <a:ext cx="11234838" cy="3109084"/>
            <a:chOff x="0" y="0"/>
            <a:chExt cx="1295856" cy="358610"/>
          </a:xfrm>
        </p:grpSpPr>
        <p:sp>
          <p:nvSpPr>
            <p:cNvPr id="5" name="Freeform 5"/>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6" name="TextBox 6"/>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Macroniveau</a:t>
              </a:r>
              <a:endParaRPr lang="en-US" sz="5699">
                <a:solidFill>
                  <a:srgbClr val="FFFFFF"/>
                </a:solidFill>
                <a:latin typeface="Poppins Bold"/>
              </a:endParaRPr>
            </a:p>
          </p:txBody>
        </p:sp>
      </p:grpSp>
      <p:sp>
        <p:nvSpPr>
          <p:cNvPr id="7" name="Freeform 7"/>
          <p:cNvSpPr/>
          <p:nvPr/>
        </p:nvSpPr>
        <p:spPr>
          <a:xfrm rot="-2232711">
            <a:off x="14388629" y="-2302329"/>
            <a:ext cx="4320418"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a:blip r:embed="rId5"/>
            <a:stretch>
              <a:fillRect/>
            </a:stretch>
          </a:blipFill>
        </p:spPr>
        <p:txBody>
          <a:bodyPr/>
          <a:lstStyle/>
          <a:p>
            <a:endParaRPr/>
          </a:p>
        </p:txBody>
      </p:sp>
      <p:sp>
        <p:nvSpPr>
          <p:cNvPr id="8" name="Freeform 8"/>
          <p:cNvSpPr/>
          <p:nvPr/>
        </p:nvSpPr>
        <p:spPr>
          <a:xfrm>
            <a:off x="339517" y="2881925"/>
            <a:ext cx="11112496" cy="6818346"/>
          </a:xfrm>
          <a:custGeom>
            <a:avLst/>
            <a:gdLst/>
            <a:ahLst/>
            <a:cxnLst/>
            <a:rect l="l" t="t" r="r" b="b"/>
            <a:pathLst>
              <a:path w="11112496" h="6818346">
                <a:moveTo>
                  <a:pt x="0" y="0"/>
                </a:moveTo>
                <a:lnTo>
                  <a:pt x="11112496" y="0"/>
                </a:lnTo>
                <a:lnTo>
                  <a:pt x="11112496" y="6818346"/>
                </a:lnTo>
                <a:lnTo>
                  <a:pt x="0" y="6818346"/>
                </a:lnTo>
                <a:lnTo>
                  <a:pt x="0" y="0"/>
                </a:lnTo>
                <a:close/>
              </a:path>
            </a:pathLst>
          </a:custGeom>
          <a:blipFill>
            <a:blip r:embed="rId6"/>
            <a:stretch>
              <a:fillRect/>
            </a:stretch>
          </a:blipFill>
        </p:spPr>
        <p:txBody>
          <a:bodyPr/>
          <a:lstStyle/>
          <a:p>
            <a:endParaRPr/>
          </a:p>
        </p:txBody>
      </p:sp>
      <p:grpSp>
        <p:nvGrpSpPr>
          <p:cNvPr id="9" name="Group 9"/>
          <p:cNvGrpSpPr/>
          <p:nvPr/>
        </p:nvGrpSpPr>
        <p:grpSpPr>
          <a:xfrm>
            <a:off x="9328320" y="7703758"/>
            <a:ext cx="11234838" cy="3109084"/>
            <a:chOff x="0" y="0"/>
            <a:chExt cx="1295856" cy="358610"/>
          </a:xfrm>
        </p:grpSpPr>
        <p:sp>
          <p:nvSpPr>
            <p:cNvPr id="10" name="Freeform 10"/>
            <p:cNvSpPr/>
            <p:nvPr/>
          </p:nvSpPr>
          <p:spPr>
            <a:xfrm>
              <a:off x="0" y="0"/>
              <a:ext cx="1295855" cy="358610"/>
            </a:xfrm>
            <a:custGeom>
              <a:avLst/>
              <a:gdLst/>
              <a:ahLst/>
              <a:cxnLst/>
              <a:rect l="l" t="t" r="r" b="b"/>
              <a:pathLst>
                <a:path w="1295855" h="358610">
                  <a:moveTo>
                    <a:pt x="1092655" y="0"/>
                  </a:moveTo>
                  <a:cubicBezTo>
                    <a:pt x="1204880" y="0"/>
                    <a:pt x="1295855" y="80278"/>
                    <a:pt x="1295855" y="179305"/>
                  </a:cubicBezTo>
                  <a:cubicBezTo>
                    <a:pt x="1295855" y="278332"/>
                    <a:pt x="1204880" y="358610"/>
                    <a:pt x="1092655" y="358610"/>
                  </a:cubicBezTo>
                  <a:lnTo>
                    <a:pt x="203200" y="358610"/>
                  </a:lnTo>
                  <a:cubicBezTo>
                    <a:pt x="90976" y="358610"/>
                    <a:pt x="0" y="278332"/>
                    <a:pt x="0" y="179305"/>
                  </a:cubicBezTo>
                  <a:cubicBezTo>
                    <a:pt x="0" y="80278"/>
                    <a:pt x="90976" y="0"/>
                    <a:pt x="203200" y="0"/>
                  </a:cubicBezTo>
                  <a:close/>
                </a:path>
              </a:pathLst>
            </a:custGeom>
            <a:solidFill>
              <a:srgbClr val="026666"/>
            </a:solidFill>
          </p:spPr>
          <p:txBody>
            <a:bodyPr/>
            <a:lstStyle/>
            <a:p>
              <a:endParaRPr/>
            </a:p>
          </p:txBody>
        </p:sp>
        <p:sp>
          <p:nvSpPr>
            <p:cNvPr id="11" name="TextBox 11"/>
            <p:cNvSpPr txBox="1"/>
            <p:nvPr/>
          </p:nvSpPr>
          <p:spPr>
            <a:xfrm>
              <a:off x="0" y="-171450"/>
              <a:ext cx="1295856" cy="530060"/>
            </a:xfrm>
            <a:prstGeom prst="rect">
              <a:avLst/>
            </a:prstGeom>
          </p:spPr>
          <p:txBody>
            <a:bodyPr lIns="50800" tIns="50800" rIns="50800" bIns="50800" rtlCol="0" anchor="ctr"/>
            <a:lstStyle/>
            <a:p>
              <a:pPr algn="ctr">
                <a:lnSpc>
                  <a:spcPts val="7979"/>
                </a:lnSpc>
              </a:pPr>
              <a:endParaRPr lang="en-US" sz="5699">
                <a:solidFill>
                  <a:srgbClr val="FFFFFF"/>
                </a:solidFill>
                <a:latin typeface="Poppins Bold"/>
              </a:endParaRPr>
            </a:p>
            <a:p>
              <a:pPr algn="ctr">
                <a:lnSpc>
                  <a:spcPts val="7979"/>
                </a:lnSpc>
              </a:pPr>
              <a:r>
                <a:rPr lang="en-US" sz="5699" err="1">
                  <a:solidFill>
                    <a:srgbClr val="FFFFFF"/>
                  </a:solidFill>
                  <a:latin typeface="Poppins Bold"/>
                </a:rPr>
                <a:t>Chronosysteem</a:t>
              </a:r>
              <a:endParaRPr lang="en-US" sz="5699">
                <a:solidFill>
                  <a:srgbClr val="FFFFFF"/>
                </a:solidFill>
                <a:latin typeface="Poppins Bold"/>
              </a:endParaRPr>
            </a:p>
          </p:txBody>
        </p:sp>
      </p:grpSp>
      <p:sp>
        <p:nvSpPr>
          <p:cNvPr id="12" name="Freeform 12"/>
          <p:cNvSpPr/>
          <p:nvPr/>
        </p:nvSpPr>
        <p:spPr>
          <a:xfrm>
            <a:off x="-43283" y="2881925"/>
            <a:ext cx="3289239" cy="1907759"/>
          </a:xfrm>
          <a:custGeom>
            <a:avLst/>
            <a:gdLst/>
            <a:ahLst/>
            <a:cxnLst/>
            <a:rect l="l" t="t" r="r" b="b"/>
            <a:pathLst>
              <a:path w="3289239" h="1907759">
                <a:moveTo>
                  <a:pt x="0" y="0"/>
                </a:moveTo>
                <a:lnTo>
                  <a:pt x="3289239" y="0"/>
                </a:lnTo>
                <a:lnTo>
                  <a:pt x="3289239" y="1907759"/>
                </a:lnTo>
                <a:lnTo>
                  <a:pt x="0" y="19077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0" y="8032386"/>
            <a:ext cx="3289239" cy="1907759"/>
          </a:xfrm>
          <a:custGeom>
            <a:avLst/>
            <a:gdLst/>
            <a:ahLst/>
            <a:cxnLst/>
            <a:rect l="l" t="t" r="r" b="b"/>
            <a:pathLst>
              <a:path w="3289239" h="1907759">
                <a:moveTo>
                  <a:pt x="0" y="0"/>
                </a:moveTo>
                <a:lnTo>
                  <a:pt x="3289239" y="0"/>
                </a:lnTo>
                <a:lnTo>
                  <a:pt x="3289239" y="1907758"/>
                </a:lnTo>
                <a:lnTo>
                  <a:pt x="0" y="19077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pic>
        <p:nvPicPr>
          <p:cNvPr id="27" name="Audio 26">
            <a:extLst>
              <a:ext uri="{FF2B5EF4-FFF2-40B4-BE49-F238E27FC236}">
                <a16:creationId xmlns:a16="http://schemas.microsoft.com/office/drawing/2014/main" id="{D6F3AF76-821B-3F12-6F39-A58C0235877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2920">
        <p159:morph option="byObject"/>
      </p:transition>
    </mc:Choice>
    <mc:Fallback xmlns="">
      <p:transition spd="slow" advTm="929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054E7-A7CF-4B4A-9F2A-BEB4F1BC9370}">
  <ds:schemaRefs>
    <ds:schemaRef ds:uri="0af09284-65e3-4d5f-a141-65977bef45be"/>
    <ds:schemaRef ds:uri="2c0101b5-daf1-4fcf-9f4f-355d3a42c99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C22359C-E439-4226-A6AC-5BDE1CC50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09284-65e3-4d5f-a141-65977bef45be"/>
    <ds:schemaRef ds:uri="2c0101b5-daf1-4fcf-9f4f-355d3a42c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27A3E7-97CE-4F3D-81FE-C904E0F3F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1806</Words>
  <Application>Microsoft Macintosh PowerPoint</Application>
  <PresentationFormat>Aangepast</PresentationFormat>
  <Paragraphs>100</Paragraphs>
  <Slides>10</Slides>
  <Notes>10</Notes>
  <HiddenSlides>0</HiddenSlides>
  <MMClips>10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10</vt:i4>
      </vt:variant>
    </vt:vector>
  </HeadingPairs>
  <TitlesOfParts>
    <vt:vector size="21" baseType="lpstr">
      <vt:lpstr>Open Sans Bold</vt:lpstr>
      <vt:lpstr>WordVisiCarriageReturn_MSFontService</vt:lpstr>
      <vt:lpstr>Segoe UI</vt:lpstr>
      <vt:lpstr>Poppins Bold</vt:lpstr>
      <vt:lpstr>Open Sauce Bold</vt:lpstr>
      <vt:lpstr>Open Sauce</vt:lpstr>
      <vt:lpstr>Poppins</vt:lpstr>
      <vt:lpstr>Arial</vt:lpstr>
      <vt:lpstr>Open Sans</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Kennisclip Prodia-model</dc:title>
  <cp:lastModifiedBy>Marjolein Van Bogaert</cp:lastModifiedBy>
  <cp:revision>3</cp:revision>
  <dcterms:created xsi:type="dcterms:W3CDTF">2006-08-16T00:00:00Z</dcterms:created>
  <dcterms:modified xsi:type="dcterms:W3CDTF">2024-05-13T11:45:08Z</dcterms:modified>
  <dc:identifier>DAF-8_J8xG4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y fmtid="{D5CDD505-2E9C-101B-9397-08002B2CF9AE}" pid="3" name="MediaServiceImageTags">
    <vt:lpwstr/>
  </property>
</Properties>
</file>