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0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sldIdLst>
    <p:sldId id="491" r:id="rId5"/>
    <p:sldId id="512" r:id="rId6"/>
    <p:sldId id="511" r:id="rId7"/>
    <p:sldId id="272" r:id="rId8"/>
    <p:sldId id="521" r:id="rId9"/>
    <p:sldId id="520" r:id="rId10"/>
    <p:sldId id="513" r:id="rId11"/>
    <p:sldId id="507" r:id="rId12"/>
    <p:sldId id="508" r:id="rId13"/>
    <p:sldId id="510" r:id="rId14"/>
    <p:sldId id="509" r:id="rId15"/>
    <p:sldId id="479" r:id="rId16"/>
    <p:sldId id="527" r:id="rId17"/>
    <p:sldId id="526" r:id="rId18"/>
    <p:sldId id="525" r:id="rId19"/>
    <p:sldId id="517" r:id="rId20"/>
    <p:sldId id="281" r:id="rId21"/>
    <p:sldId id="492" r:id="rId22"/>
    <p:sldId id="494" r:id="rId23"/>
    <p:sldId id="493" r:id="rId24"/>
    <p:sldId id="265" r:id="rId25"/>
  </p:sldIdLst>
  <p:sldSz cx="18288000" cy="10287000"/>
  <p:notesSz cx="6797675" cy="9926638"/>
  <p:embeddedFontLst>
    <p:embeddedFont>
      <p:font typeface="Antonio Bold" panose="02000803000000000000" pitchFamily="2" charset="77"/>
      <p:regular r:id="rId27"/>
      <p:bold r:id="rId28"/>
    </p:embeddedFont>
    <p:embeddedFont>
      <p:font typeface="Open Sans" panose="020B0606030504020204" pitchFamily="34" charset="0"/>
      <p:regular r:id="rId29"/>
      <p:bold r:id="rId30"/>
      <p:italic r:id="rId31"/>
      <p:boldItalic r:id="rId32"/>
    </p:embeddedFont>
    <p:embeddedFont>
      <p:font typeface="Open Sauce" pitchFamily="2" charset="77"/>
      <p:regular r:id="rId33"/>
    </p:embeddedFont>
    <p:embeddedFont>
      <p:font typeface="Open Sauce Bold" pitchFamily="2" charset="77"/>
      <p:regular r:id="rId34"/>
      <p:bold r:id="rId35"/>
    </p:embeddedFont>
    <p:embeddedFont>
      <p:font typeface="Poppins" pitchFamily="2" charset="77"/>
      <p:regular r:id="rId36"/>
      <p:bold r:id="rId37"/>
      <p:italic r:id="rId38"/>
      <p:boldItalic r:id="rId39"/>
    </p:embeddedFont>
    <p:embeddedFont>
      <p:font typeface="Poppins Bold" pitchFamily="2" charset="77"/>
      <p:regular r:id="rId40"/>
      <p:bold r:id="rId41"/>
    </p:embeddedFont>
    <p:embeddedFont>
      <p:font typeface="Poppins Light" pitchFamily="2" charset="77"/>
      <p:regular r:id="rId42"/>
      <p:italic r:id="rId43"/>
    </p:embeddedFont>
    <p:embeddedFont>
      <p:font typeface="Segoe UI" panose="020B0502040204020203"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00B4D8-D616-1668-11AF-F3FCACC336F9}" name="Sarah Schaubroeck" initials="SS" userId="S::Sarah.Schaubroeck@g-o.be::8bd569eb-3032-48bb-afa6-7c56e223a80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26666"/>
    <a:srgbClr val="94EB35"/>
    <a:srgbClr val="D0EAF1"/>
    <a:srgbClr val="F2F1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1BB6A2-650D-4F03-A449-4EDA44A644A1}" v="19" dt="2024-05-11T12:26:12.87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59462" autoAdjust="0"/>
  </p:normalViewPr>
  <p:slideViewPr>
    <p:cSldViewPr snapToGrid="0">
      <p:cViewPr varScale="1">
        <p:scale>
          <a:sx n="42" d="100"/>
          <a:sy n="42" d="100"/>
        </p:scale>
        <p:origin x="244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font" Target="fonts/font18.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6.xml"/><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viewProps" Target="viewProps.xml"/></Relationships>
</file>

<file path=ppt/comments/modernComment_110_0.xml><?xml version="1.0" encoding="utf-8"?>
<p188:cmLst xmlns:a="http://schemas.openxmlformats.org/drawingml/2006/main" xmlns:r="http://schemas.openxmlformats.org/officeDocument/2006/relationships" xmlns:p188="http://schemas.microsoft.com/office/powerpoint/2018/8/main">
  <p188:cm id="{902A6848-AAD6-42F8-92AE-347AF1792418}" authorId="{C900B4D8-D616-1668-11AF-F3FCACC336F9}" created="2024-05-03T06:21:30.189">
    <ac:deMkLst xmlns:ac="http://schemas.microsoft.com/office/drawing/2013/main/command">
      <pc:docMk xmlns:pc="http://schemas.microsoft.com/office/powerpoint/2013/main/command"/>
      <pc:sldMk xmlns:pc="http://schemas.microsoft.com/office/powerpoint/2013/main/command" cId="0" sldId="272"/>
      <ac:spMk id="5" creationId="{35D6FBFD-5087-C276-1F9A-99A828E050F1}"/>
    </ac:deMkLst>
    <p188:txBody>
      <a:bodyPr/>
      <a:lstStyle/>
      <a:p>
        <a:r>
          <a:rPr lang="nl-BE"/>
          <a:t>Die kleur vind ik echt geen mooi contrast met de visual. Ik zou voor rood of oranje gaan.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030F490-E4BD-484A-80AE-F52FEAFD2D95}" type="datetimeFigureOut">
              <a:rPr lang="nl-BE" smtClean="0"/>
              <a:t>14/05/2024</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4A072A-DFA6-4001-8BAB-7F2F2047FFBF}" type="slidenum">
              <a:rPr lang="nl-BE" smtClean="0"/>
              <a:t>‹nr.›</a:t>
            </a:fld>
            <a:endParaRPr lang="nl-BE"/>
          </a:p>
        </p:txBody>
      </p:sp>
    </p:spTree>
    <p:extLst>
      <p:ext uri="{BB962C8B-B14F-4D97-AF65-F5344CB8AC3E}">
        <p14:creationId xmlns:p14="http://schemas.microsoft.com/office/powerpoint/2010/main" val="1708769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rtl="0" fontAlgn="base"/>
            <a:r>
              <a:rPr lang="nl-BE" sz="1800" b="0" i="0" dirty="0">
                <a:solidFill>
                  <a:srgbClr val="000000"/>
                </a:solidFill>
                <a:effectLst/>
                <a:highlight>
                  <a:srgbClr val="FFFFFF"/>
                </a:highlight>
                <a:latin typeface="Aptos" panose="020B0004020202020204" pitchFamily="34" charset="0"/>
              </a:rPr>
              <a:t>Welkom bij deze kennisclip over de kwaliteitsvolle principes in de toeleiding naar leersteun.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Mijn naam Marjolein Van Bogaert en ik ben project-medewerker bij het Prodia-team. In deze kennisclip neem ik jullie mee doorheen de principes die voor CLB’s belangrijk zijn bij het toeleiden van een leerling naar leersteun.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Deze kennisclip is bedoeld voor alle onderwijspartners die betrokken zijn bij de toeleiding tot leersteun, maar ook voor leersteuncentra zelf die hiermee zicht kunnen krijgen op het traject dat voorafgaat aan het moment waarop zij ingeschakeld worden in het traject van een leerling.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We beginnen met een inleiding waarbij we de verschillende rollen van de CLB-medewerker in het kader van leersteun toelichten. We bespreken de verschillende scenario’s die zich kunnen voordoen als een school het CLB inschakelt met een vraag naar leersteun. Dan staan we stil bij hoe een CLB-team kan inschatten of ze zonder een HGD-traject alsnog over kunnen gaan tot de opmaak van een GC-verslag. Daarna staan we stil bij de mogelijkheden die er zijn bij de toeleiding naar leersteun. </a:t>
            </a:r>
            <a:endParaRPr lang="nl-BE" b="0" i="0" dirty="0">
              <a:solidFill>
                <a:srgbClr val="000000"/>
              </a:solidFill>
              <a:effectLst/>
              <a:highlight>
                <a:srgbClr val="FFFFFF"/>
              </a:highlight>
              <a:latin typeface="Segoe UI" panose="020B0502040204020203" pitchFamily="34" charset="0"/>
            </a:endParaRPr>
          </a:p>
          <a:p>
            <a:endParaRPr lang="nl-BE" dirty="0"/>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1</a:t>
            </a:fld>
            <a:endParaRPr lang="nl-BE"/>
          </a:p>
        </p:txBody>
      </p:sp>
    </p:spTree>
    <p:extLst>
      <p:ext uri="{BB962C8B-B14F-4D97-AF65-F5344CB8AC3E}">
        <p14:creationId xmlns:p14="http://schemas.microsoft.com/office/powerpoint/2010/main" val="1481329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rtl="0" fontAlgn="base"/>
            <a:r>
              <a:rPr lang="nl-BE" sz="1800" b="0" i="0" dirty="0">
                <a:solidFill>
                  <a:srgbClr val="000000"/>
                </a:solidFill>
                <a:effectLst/>
                <a:highlight>
                  <a:srgbClr val="FFFFFF"/>
                </a:highlight>
                <a:latin typeface="Aptos" panose="020B0004020202020204" pitchFamily="34" charset="0"/>
              </a:rPr>
              <a:t>Het derde principe focust op het perspectief van de school op leersteun.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De leersteun dient subsidiair te zijn aan de brede basiszorg en verhoogde zorg die de school aanbiedt. Het is aan de school om aan te geven welke bijkomende deskundigheid ze nodig heeft om niet alleen met deze leerling met deze onderwijs- en opvoedingsbehoeften verder aan de slag te gaan, maar ook de schoolwerking te versterken. Wanneer het perspectief van de school op leersteun zich beperkt tot leerlinggerichte ondersteuning ( bvb. meer handen in de klas of handicapspecifieke hulp tijdens de lestijden…), dan is er niet voldaan aan de voorwaarden voor de opmaak van een GC-verslag. De school moet op zijn minst reflecteren hoe de leerlinggerichte ondersteuning ook handvatten kan geven om tegemoet te komen aan de behoeften van </a:t>
            </a:r>
            <a:r>
              <a:rPr lang="nl-BE" sz="1800" b="1" i="0" dirty="0">
                <a:solidFill>
                  <a:srgbClr val="000000"/>
                </a:solidFill>
                <a:effectLst/>
                <a:highlight>
                  <a:srgbClr val="FFFFFF"/>
                </a:highlight>
                <a:latin typeface="Aptos" panose="020B0004020202020204" pitchFamily="34" charset="0"/>
              </a:rPr>
              <a:t>toekomstige </a:t>
            </a:r>
            <a:r>
              <a:rPr lang="nl-BE" sz="1800" b="0" i="0" dirty="0">
                <a:solidFill>
                  <a:srgbClr val="000000"/>
                </a:solidFill>
                <a:effectLst/>
                <a:highlight>
                  <a:srgbClr val="FFFFFF"/>
                </a:highlight>
                <a:latin typeface="Aptos" panose="020B0004020202020204" pitchFamily="34" charset="0"/>
              </a:rPr>
              <a:t>leerlingen met </a:t>
            </a:r>
            <a:r>
              <a:rPr lang="nl-BE" sz="1800" b="1" i="0" dirty="0">
                <a:solidFill>
                  <a:srgbClr val="000000"/>
                </a:solidFill>
                <a:effectLst/>
                <a:highlight>
                  <a:srgbClr val="FFFFFF"/>
                </a:highlight>
                <a:latin typeface="Aptos" panose="020B0004020202020204" pitchFamily="34" charset="0"/>
              </a:rPr>
              <a:t>gelijklopende </a:t>
            </a:r>
            <a:r>
              <a:rPr lang="nl-BE" sz="1800" b="0" i="0" dirty="0">
                <a:solidFill>
                  <a:srgbClr val="000000"/>
                </a:solidFill>
                <a:effectLst/>
                <a:highlight>
                  <a:srgbClr val="FFFFFF"/>
                </a:highlight>
                <a:latin typeface="Aptos" panose="020B0004020202020204" pitchFamily="34" charset="0"/>
              </a:rPr>
              <a:t>onderwijsbehoeften.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Ook hier zijn reflectievragen terug te vinden in het ADP. Voorbeelden hiervan zijn </a:t>
            </a:r>
            <a:endParaRPr lang="nl-BE" b="0" i="0" dirty="0">
              <a:solidFill>
                <a:srgbClr val="000000"/>
              </a:solidFill>
              <a:effectLst/>
              <a:highlight>
                <a:srgbClr val="FFFFFF"/>
              </a:highlight>
              <a:latin typeface="Segoe UI" panose="020B0502040204020203" pitchFamily="34" charset="0"/>
            </a:endParaRPr>
          </a:p>
          <a:p>
            <a:pPr algn="just" rtl="0" fontAlgn="base">
              <a:buFont typeface="Arial" panose="020B0604020202020204" pitchFamily="34" charset="0"/>
              <a:buChar char="•"/>
            </a:pPr>
            <a:r>
              <a:rPr lang="nl-BE" sz="1800" b="0" i="0" dirty="0">
                <a:solidFill>
                  <a:srgbClr val="000000"/>
                </a:solidFill>
                <a:effectLst/>
                <a:highlight>
                  <a:srgbClr val="FFFFFF"/>
                </a:highlight>
                <a:latin typeface="Aptos" panose="020B0004020202020204" pitchFamily="34" charset="0"/>
              </a:rPr>
              <a:t>Welke expertise mist de school waarvoor ze een beroep willen doen op het leersteuncentrum?  </a:t>
            </a:r>
          </a:p>
          <a:p>
            <a:pPr algn="just" rtl="0" fontAlgn="base">
              <a:buFont typeface="Arial" panose="020B0604020202020204" pitchFamily="34" charset="0"/>
              <a:buChar char="•"/>
            </a:pPr>
            <a:r>
              <a:rPr lang="nl-BE" sz="1800" b="0" i="0" dirty="0">
                <a:solidFill>
                  <a:srgbClr val="000000"/>
                </a:solidFill>
                <a:effectLst/>
                <a:highlight>
                  <a:srgbClr val="FFFFFF"/>
                </a:highlight>
                <a:latin typeface="Aptos" panose="020B0004020202020204" pitchFamily="34" charset="0"/>
              </a:rPr>
              <a:t>Willen ze de expertise inzetten ter versterking van de leerkracht op brede basiszorg en verhoogde zorg?  </a:t>
            </a:r>
          </a:p>
          <a:p>
            <a:endParaRPr lang="nl-BE" dirty="0"/>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10</a:t>
            </a:fld>
            <a:endParaRPr lang="nl-BE"/>
          </a:p>
        </p:txBody>
      </p:sp>
    </p:spTree>
    <p:extLst>
      <p:ext uri="{BB962C8B-B14F-4D97-AF65-F5344CB8AC3E}">
        <p14:creationId xmlns:p14="http://schemas.microsoft.com/office/powerpoint/2010/main" val="2040516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rtl="0" fontAlgn="base"/>
            <a:r>
              <a:rPr lang="nl-BE" sz="1800" b="0" i="0" dirty="0">
                <a:solidFill>
                  <a:srgbClr val="000000"/>
                </a:solidFill>
                <a:effectLst/>
                <a:highlight>
                  <a:srgbClr val="FFFFFF"/>
                </a:highlight>
                <a:latin typeface="Aptos" panose="020B0004020202020204" pitchFamily="34" charset="0"/>
              </a:rPr>
              <a:t>Het vierde en laatste principe is de collegiale consultatie.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Als individuele CLB-medewerker is het niet altijd gemakkelijk om een onafhankelijke inschatting te maken. Zeker wanneer er al langer een traject met een leerling, ouders en school gelopen wordt, is dit niet evident. Daarom gebeurt de afweging van een advies zoals een GC-verslag in overleg met CLB-collega's. Zo kan een objectieve, multidisciplinaire blik de beeldvorming en besluitvorming mee helpen versterken. Let er wel op dat collegiale consultatie niet louter het vragen van toestemming is voor de opmaak van een GC-verslag. Het gaat erom dat CLB-medewerkers elkaars kritische vriend zijn en samen het belang van de leerling vooropstellen.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 Ook hier zijn reflectievragen terug te vinden in het ADP. Bijvoorbeeld:  </a:t>
            </a:r>
            <a:endParaRPr lang="nl-BE" b="0" i="0" dirty="0">
              <a:solidFill>
                <a:srgbClr val="000000"/>
              </a:solidFill>
              <a:effectLst/>
              <a:highlight>
                <a:srgbClr val="FFFFFF"/>
              </a:highlight>
              <a:latin typeface="Segoe UI" panose="020B0502040204020203" pitchFamily="34" charset="0"/>
            </a:endParaRPr>
          </a:p>
          <a:p>
            <a:pPr algn="just" rtl="0" fontAlgn="base">
              <a:buFont typeface="Arial" panose="020B0604020202020204" pitchFamily="34" charset="0"/>
              <a:buChar char="•"/>
            </a:pPr>
            <a:r>
              <a:rPr lang="nl-BE" sz="1800" b="0" i="0" dirty="0">
                <a:solidFill>
                  <a:srgbClr val="000000"/>
                </a:solidFill>
                <a:effectLst/>
                <a:highlight>
                  <a:srgbClr val="FFFFFF"/>
                </a:highlight>
                <a:latin typeface="Aptos" panose="020B0004020202020204" pitchFamily="34" charset="0"/>
              </a:rPr>
              <a:t>Stel dat je niet overgaat tot opmaak van een GC-verslag, wat zou dit betekenen voor deze leerling en de school?  </a:t>
            </a:r>
          </a:p>
          <a:p>
            <a:pPr algn="just" rtl="0" fontAlgn="base">
              <a:buFont typeface="Arial" panose="020B0604020202020204" pitchFamily="34" charset="0"/>
              <a:buChar char="•"/>
            </a:pPr>
            <a:r>
              <a:rPr lang="nl-BE" sz="1800" b="0" i="0" dirty="0">
                <a:solidFill>
                  <a:srgbClr val="000000"/>
                </a:solidFill>
                <a:effectLst/>
                <a:highlight>
                  <a:srgbClr val="FFFFFF"/>
                </a:highlight>
                <a:latin typeface="Aptos" panose="020B0004020202020204" pitchFamily="34" charset="0"/>
              </a:rPr>
              <a:t>Wat willen jullie in de toekomst bereiken voor deze leerling en deze school met de opmaak van dit GC-verslag?  </a:t>
            </a:r>
          </a:p>
          <a:p>
            <a:endParaRPr lang="nl-BE" dirty="0"/>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11</a:t>
            </a:fld>
            <a:endParaRPr lang="nl-BE"/>
          </a:p>
        </p:txBody>
      </p:sp>
    </p:spTree>
    <p:extLst>
      <p:ext uri="{BB962C8B-B14F-4D97-AF65-F5344CB8AC3E}">
        <p14:creationId xmlns:p14="http://schemas.microsoft.com/office/powerpoint/2010/main" val="665386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rtl="0" fontAlgn="base"/>
            <a:r>
              <a:rPr lang="nl-BE" sz="1800" b="0" i="0" dirty="0">
                <a:solidFill>
                  <a:srgbClr val="000000"/>
                </a:solidFill>
                <a:effectLst/>
                <a:highlight>
                  <a:srgbClr val="FFFFFF"/>
                </a:highlight>
                <a:latin typeface="Aptos" panose="020B0004020202020204" pitchFamily="34" charset="0"/>
              </a:rPr>
              <a:t> In het voorgaande hadden we het over de principes die het CLB kunnen helpen bij de afweging of een HGD traject al dan niet aan de orde is en of de inzet van leersteun aangewezen is. In wat  we nu zullen doorlopen bekijken we de mogelijke scenario’s die zich kunnen voordien wanneer de vraag naar leersteun wordt gesteld.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Het eerste scenario is dat er geen verslag wordt opgemaakt. Dit is het geval indien enkel het versterken van brede basiszorg en verhoogde zorg voldoende is om de leerling het gemeenschappelijk curriculum te laten volgen. </a:t>
            </a:r>
            <a:endParaRPr lang="nl-BE" b="0" i="0" dirty="0">
              <a:solidFill>
                <a:srgbClr val="000000"/>
              </a:solidFill>
              <a:effectLst/>
              <a:highlight>
                <a:srgbClr val="FFFFFF"/>
              </a:highlight>
              <a:latin typeface="Segoe UI" panose="020B0502040204020203" pitchFamily="34" charset="0"/>
            </a:endParaRPr>
          </a:p>
        </p:txBody>
      </p:sp>
      <p:sp>
        <p:nvSpPr>
          <p:cNvPr id="4" name="Tijdelijke aanduiding voor dianummer 3"/>
          <p:cNvSpPr>
            <a:spLocks noGrp="1"/>
          </p:cNvSpPr>
          <p:nvPr>
            <p:ph type="sldNum" sz="quarter" idx="5"/>
          </p:nvPr>
        </p:nvSpPr>
        <p:spPr/>
        <p:txBody>
          <a:bodyPr/>
          <a:lstStyle/>
          <a:p>
            <a:fld id="{14DC514E-AD7F-434D-866B-77D80BBE80CA}" type="slidenum">
              <a:rPr lang="nl-BE" smtClean="0"/>
              <a:t>12</a:t>
            </a:fld>
            <a:endParaRPr lang="nl-BE"/>
          </a:p>
        </p:txBody>
      </p:sp>
    </p:spTree>
    <p:extLst>
      <p:ext uri="{BB962C8B-B14F-4D97-AF65-F5344CB8AC3E}">
        <p14:creationId xmlns:p14="http://schemas.microsoft.com/office/powerpoint/2010/main" val="2058673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b="0" i="0" dirty="0">
                <a:solidFill>
                  <a:srgbClr val="000000"/>
                </a:solidFill>
                <a:effectLst/>
                <a:highlight>
                  <a:srgbClr val="FFFFFF"/>
                </a:highlight>
                <a:latin typeface="Aptos" panose="020B0004020202020204" pitchFamily="34" charset="0"/>
              </a:rPr>
              <a:t>De tweede optie is de opmaak van een GC-verslag. Dit gebeurt wanneer het inzetten van leersteun, in combinatie met compenserende of dispenserende maatregelen, nodig en voldoende geacht wordt om de leerling het gemeenschappelijke curriculum te laten volgen. </a:t>
            </a:r>
            <a:endParaRPr lang="nl-BE" dirty="0"/>
          </a:p>
        </p:txBody>
      </p:sp>
      <p:sp>
        <p:nvSpPr>
          <p:cNvPr id="4" name="Tijdelijke aanduiding voor dianummer 3"/>
          <p:cNvSpPr>
            <a:spLocks noGrp="1"/>
          </p:cNvSpPr>
          <p:nvPr>
            <p:ph type="sldNum" sz="quarter" idx="5"/>
          </p:nvPr>
        </p:nvSpPr>
        <p:spPr/>
        <p:txBody>
          <a:bodyPr/>
          <a:lstStyle/>
          <a:p>
            <a:fld id="{14DC514E-AD7F-434D-866B-77D80BBE80CA}" type="slidenum">
              <a:rPr lang="nl-BE" smtClean="0"/>
              <a:t>13</a:t>
            </a:fld>
            <a:endParaRPr lang="nl-BE"/>
          </a:p>
        </p:txBody>
      </p:sp>
    </p:spTree>
    <p:extLst>
      <p:ext uri="{BB962C8B-B14F-4D97-AF65-F5344CB8AC3E}">
        <p14:creationId xmlns:p14="http://schemas.microsoft.com/office/powerpoint/2010/main" val="800539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b="0" i="0" dirty="0">
                <a:solidFill>
                  <a:srgbClr val="000000"/>
                </a:solidFill>
                <a:effectLst/>
                <a:highlight>
                  <a:srgbClr val="FFFFFF"/>
                </a:highlight>
                <a:latin typeface="Aptos" panose="020B0004020202020204" pitchFamily="34" charset="0"/>
              </a:rPr>
              <a:t>Een OV4-verslag wordt opgemaakt als de aanpassingen, waaronder remediërende, dispenserende, compenserende en dispenserende maatregelen, alsook </a:t>
            </a:r>
            <a:r>
              <a:rPr lang="nl-BE" sz="1800" b="1" i="0" dirty="0">
                <a:solidFill>
                  <a:srgbClr val="000000"/>
                </a:solidFill>
                <a:effectLst/>
                <a:highlight>
                  <a:srgbClr val="FFFFFF"/>
                </a:highlight>
                <a:latin typeface="Aptos" panose="020B0004020202020204" pitchFamily="34" charset="0"/>
              </a:rPr>
              <a:t>intensieve</a:t>
            </a:r>
            <a:r>
              <a:rPr lang="nl-BE" sz="1800" b="0" i="0" dirty="0">
                <a:solidFill>
                  <a:srgbClr val="000000"/>
                </a:solidFill>
                <a:effectLst/>
                <a:highlight>
                  <a:srgbClr val="FFFFFF"/>
                </a:highlight>
                <a:latin typeface="Aptos" panose="020B0004020202020204" pitchFamily="34" charset="0"/>
              </a:rPr>
              <a:t> onderwijskundige en orthopedagogische of orthodidactische ondersteuning, en de inzet van paramedisch, sociaal, medisch, psychologisch of orthopedagogisch personeel noodzakelijk zijn om de leerling binnen het gemeenschappelijk curriculum te blijven meenemen. Om dit verslag te kunnen opmaken, moet er ook voldaan zijn aan de diagnostische criteria voor het desbetreffende type. </a:t>
            </a:r>
            <a:endParaRPr lang="nl-BE" dirty="0"/>
          </a:p>
        </p:txBody>
      </p:sp>
      <p:sp>
        <p:nvSpPr>
          <p:cNvPr id="4" name="Tijdelijke aanduiding voor dianummer 3"/>
          <p:cNvSpPr>
            <a:spLocks noGrp="1"/>
          </p:cNvSpPr>
          <p:nvPr>
            <p:ph type="sldNum" sz="quarter" idx="5"/>
          </p:nvPr>
        </p:nvSpPr>
        <p:spPr/>
        <p:txBody>
          <a:bodyPr/>
          <a:lstStyle/>
          <a:p>
            <a:fld id="{14DC514E-AD7F-434D-866B-77D80BBE80CA}" type="slidenum">
              <a:rPr lang="nl-BE" smtClean="0"/>
              <a:t>14</a:t>
            </a:fld>
            <a:endParaRPr lang="nl-BE"/>
          </a:p>
        </p:txBody>
      </p:sp>
    </p:spTree>
    <p:extLst>
      <p:ext uri="{BB962C8B-B14F-4D97-AF65-F5344CB8AC3E}">
        <p14:creationId xmlns:p14="http://schemas.microsoft.com/office/powerpoint/2010/main" val="2207663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b="0" i="0" dirty="0">
                <a:solidFill>
                  <a:srgbClr val="000000"/>
                </a:solidFill>
                <a:effectLst/>
                <a:highlight>
                  <a:srgbClr val="FFFFFF"/>
                </a:highlight>
                <a:latin typeface="Aptos" panose="020B0004020202020204" pitchFamily="34" charset="0"/>
              </a:rPr>
              <a:t>Wanneer de aanpassingen, waaronder redicodi maatregelen, die nodig zijn om de leerling binnen een gemeenschappelijk curriculum te blijven meenemen, ofwel disproportioneel, ofwel onvoldoende zijn, wordt een IAC-verslag opgemaakt. Voor de opmaak van dit verslag, moet er ook voldaan zijn aan de diagnostische criteria voor het desbetreffende type. </a:t>
            </a:r>
            <a:endParaRPr lang="nl-BE" dirty="0"/>
          </a:p>
        </p:txBody>
      </p:sp>
      <p:sp>
        <p:nvSpPr>
          <p:cNvPr id="4" name="Tijdelijke aanduiding voor dianummer 3"/>
          <p:cNvSpPr>
            <a:spLocks noGrp="1"/>
          </p:cNvSpPr>
          <p:nvPr>
            <p:ph type="sldNum" sz="quarter" idx="5"/>
          </p:nvPr>
        </p:nvSpPr>
        <p:spPr/>
        <p:txBody>
          <a:bodyPr/>
          <a:lstStyle/>
          <a:p>
            <a:fld id="{14DC514E-AD7F-434D-866B-77D80BBE80CA}" type="slidenum">
              <a:rPr lang="nl-BE" smtClean="0"/>
              <a:t>15</a:t>
            </a:fld>
            <a:endParaRPr lang="nl-BE"/>
          </a:p>
        </p:txBody>
      </p:sp>
    </p:spTree>
    <p:extLst>
      <p:ext uri="{BB962C8B-B14F-4D97-AF65-F5344CB8AC3E}">
        <p14:creationId xmlns:p14="http://schemas.microsoft.com/office/powerpoint/2010/main" val="3043962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b="0" i="0" dirty="0">
                <a:solidFill>
                  <a:srgbClr val="000000"/>
                </a:solidFill>
                <a:effectLst/>
                <a:highlight>
                  <a:srgbClr val="FFFFFF"/>
                </a:highlight>
                <a:latin typeface="Aptos" panose="020B0004020202020204" pitchFamily="34" charset="0"/>
              </a:rPr>
              <a:t>Ook voor de afweging m.b.t. de opmaak van een verslag, of geen verslag, worden 4 kwaliteitsvolle principes vooropgesteld.  </a:t>
            </a:r>
            <a:endParaRPr lang="nl-BE" dirty="0"/>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16</a:t>
            </a:fld>
            <a:endParaRPr lang="nl-BE"/>
          </a:p>
        </p:txBody>
      </p:sp>
    </p:spTree>
    <p:extLst>
      <p:ext uri="{BB962C8B-B14F-4D97-AF65-F5344CB8AC3E}">
        <p14:creationId xmlns:p14="http://schemas.microsoft.com/office/powerpoint/2010/main" val="534201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rtl="0" fontAlgn="base"/>
            <a:r>
              <a:rPr lang="nl-BE" sz="1800" b="0" i="0" dirty="0">
                <a:solidFill>
                  <a:srgbClr val="000000"/>
                </a:solidFill>
                <a:effectLst/>
                <a:highlight>
                  <a:srgbClr val="FFFFFF"/>
                </a:highlight>
                <a:latin typeface="Aptos" panose="020B0004020202020204" pitchFamily="34" charset="0"/>
              </a:rPr>
              <a:t>Het eerste principe betreft tijd en groeikansen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Wees niet te snel bij de opmaak van een verslag als de kansen die binnen brede basiszorg en verhoogde zorg liggen </a:t>
            </a:r>
            <a:r>
              <a:rPr lang="nl-BE" sz="1800" b="1" i="0" dirty="0">
                <a:solidFill>
                  <a:srgbClr val="000000"/>
                </a:solidFill>
                <a:effectLst/>
                <a:highlight>
                  <a:srgbClr val="FFFFFF"/>
                </a:highlight>
                <a:latin typeface="Aptos" panose="020B0004020202020204" pitchFamily="34" charset="0"/>
              </a:rPr>
              <a:t>nog </a:t>
            </a:r>
            <a:r>
              <a:rPr lang="nl-BE" sz="1800" b="0" i="0" dirty="0">
                <a:solidFill>
                  <a:srgbClr val="000000"/>
                </a:solidFill>
                <a:effectLst/>
                <a:highlight>
                  <a:srgbClr val="FFFFFF"/>
                </a:highlight>
                <a:latin typeface="Aptos" panose="020B0004020202020204" pitchFamily="34" charset="0"/>
              </a:rPr>
              <a:t>niet voldoende benut zijn. Zeker bij kleuters die net naar school gaan, ex-OKAN-leerlingen, leerlingen uit kansengroepen, leerlingen met aanpassingsproblemen en leerlingen die van school veranderen, is het belangrijk om hier rekening mee te houden. Dit bouwt verder op het stellen van ambitieuze en uitdagende doelen. CLB-medewerkers geven best tijd aan ouders waar afstemming niet evident is. Ze creëren tijd om in verbinding te gaan met ouders en hen mee te nemen in het opbouwen van een langetermijnperspectief voor het kind of de jongere.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Soms wegen factoren uit de thuis- en leefcontext zwaar op het functioneren van de leerling in de schoolcontext. Dit mag echter geen reden zijn om de doelen en de kansen voor de leerling te beperken en over te gaan tot opmaak van een GC-, IAC- of OV4-verslag. Door kansenbevorderend te werken binnen brede basiszorg en verhoogde zorg, stimuleren we deze leerlingen tot het behalen van ambitieuze doelen en geloven we in verandering.  </a:t>
            </a:r>
            <a:endParaRPr lang="nl-BE" b="0" i="0" dirty="0">
              <a:solidFill>
                <a:srgbClr val="000000"/>
              </a:solidFill>
              <a:effectLst/>
              <a:highlight>
                <a:srgbClr val="FFFFFF"/>
              </a:highlight>
              <a:latin typeface="Segoe UI" panose="020B0502040204020203" pitchFamily="34" charset="0"/>
            </a:endParaRPr>
          </a:p>
          <a:p>
            <a:endParaRPr lang="nl-BE" dirty="0"/>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17</a:t>
            </a:fld>
            <a:endParaRPr lang="nl-BE"/>
          </a:p>
        </p:txBody>
      </p:sp>
    </p:spTree>
    <p:extLst>
      <p:ext uri="{BB962C8B-B14F-4D97-AF65-F5344CB8AC3E}">
        <p14:creationId xmlns:p14="http://schemas.microsoft.com/office/powerpoint/2010/main" val="312601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rtl="0" fontAlgn="base"/>
            <a:r>
              <a:rPr lang="nl-BE" sz="1800" b="0" i="0" dirty="0">
                <a:solidFill>
                  <a:srgbClr val="000000"/>
                </a:solidFill>
                <a:effectLst/>
                <a:highlight>
                  <a:srgbClr val="FFFFFF"/>
                </a:highlight>
                <a:latin typeface="Aptos" panose="020B0004020202020204" pitchFamily="34" charset="0"/>
              </a:rPr>
              <a:t>Het volgende principes is dat van de geschakelde en minst ingrijpende zorg.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Na het formuleren van de onderwijs- en opvoedingsbehoeften van de leerling en de ondersteuningsbehoeften van de leerkracht, het schoolteam en ouders, reflecteert het multidisciplinair CLB-team of hieraan tegemoet kan worden gekomen binnen de aanwezige zorg op school. Het CLB-team streeft steeds naar het inzetten van de minst ingrijpende zorg en het versterken van de actoren die al aan zet zijn. CLB-medewerkers kunnen vanuit hun consultatieve functie de school versterken bij het inzetten op onderwijsondersteunend gedrag, verbinding maken tussen thuis- en leefcontext en schoolcontext, het stimuleren van hoge verwachtingen voor alle leerlingen.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Geschakelde zorg gaat niet enkel over bijschakelen maar ook over terugschakelen. Het is belangrijk dat CLB-medewerkers, leerondersteuners en scholen ook oog hebben voor het afbouwen van leersteun en eventueel opheffen van een verslag indien dit mogelijk is.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In het ADP vind je reflectievragen die hierbij kunnen helpen. Voorbeelden hiervan zijn: </a:t>
            </a:r>
            <a:endParaRPr lang="nl-BE" b="0" i="0" dirty="0">
              <a:solidFill>
                <a:srgbClr val="000000"/>
              </a:solidFill>
              <a:effectLst/>
              <a:highlight>
                <a:srgbClr val="FFFFFF"/>
              </a:highlight>
              <a:latin typeface="Segoe UI" panose="020B0502040204020203" pitchFamily="34" charset="0"/>
            </a:endParaRPr>
          </a:p>
          <a:p>
            <a:pPr algn="just" rtl="0" fontAlgn="base">
              <a:buFont typeface="Arial" panose="020B0604020202020204" pitchFamily="34" charset="0"/>
              <a:buChar char="•"/>
            </a:pPr>
            <a:r>
              <a:rPr lang="nl-BE" sz="1800" b="0" i="0" dirty="0">
                <a:solidFill>
                  <a:srgbClr val="000000"/>
                </a:solidFill>
                <a:effectLst/>
                <a:highlight>
                  <a:srgbClr val="FFFFFF"/>
                </a:highlight>
                <a:latin typeface="Aptos" panose="020B0004020202020204" pitchFamily="34" charset="0"/>
              </a:rPr>
              <a:t>Wat zorgt ervoor dat de leerkracht en school bepaalde maatregelen niet kunnen opnemen binnen hun reguliere zorg?  </a:t>
            </a:r>
          </a:p>
          <a:p>
            <a:pPr algn="just" rtl="0" fontAlgn="base">
              <a:buFont typeface="Arial" panose="020B0604020202020204" pitchFamily="34" charset="0"/>
              <a:buChar char="•"/>
            </a:pPr>
            <a:r>
              <a:rPr lang="nl-BE" sz="1800" b="0" i="0" dirty="0">
                <a:solidFill>
                  <a:srgbClr val="000000"/>
                </a:solidFill>
                <a:effectLst/>
                <a:highlight>
                  <a:srgbClr val="FFFFFF"/>
                </a:highlight>
                <a:latin typeface="Aptos" panose="020B0004020202020204" pitchFamily="34" charset="0"/>
              </a:rPr>
              <a:t>Zou het volgen van het gemeenschappelijk curriculum wel mogelijk zijn mits de inzet van leersteun of externe partners? Zo ja, welke ondersteuning is hiervoor nodig? </a:t>
            </a:r>
          </a:p>
          <a:p>
            <a:pPr algn="just" rtl="0" fontAlgn="base"/>
            <a:r>
              <a:rPr lang="nl-BE" sz="1800" b="0" i="0" dirty="0">
                <a:solidFill>
                  <a:srgbClr val="000000"/>
                </a:solidFill>
                <a:effectLst/>
                <a:highlight>
                  <a:srgbClr val="FFFFFF"/>
                </a:highlight>
                <a:latin typeface="Aptos" panose="020B0004020202020204" pitchFamily="34" charset="0"/>
              </a:rPr>
              <a:t> </a:t>
            </a:r>
            <a:endParaRPr lang="nl-BE" b="0" i="0" dirty="0">
              <a:solidFill>
                <a:srgbClr val="000000"/>
              </a:solidFill>
              <a:effectLst/>
              <a:highlight>
                <a:srgbClr val="FFFFFF"/>
              </a:highlight>
              <a:latin typeface="Segoe UI" panose="020B0502040204020203" pitchFamily="34" charset="0"/>
            </a:endParaRPr>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18</a:t>
            </a:fld>
            <a:endParaRPr lang="nl-BE"/>
          </a:p>
        </p:txBody>
      </p:sp>
    </p:spTree>
    <p:extLst>
      <p:ext uri="{BB962C8B-B14F-4D97-AF65-F5344CB8AC3E}">
        <p14:creationId xmlns:p14="http://schemas.microsoft.com/office/powerpoint/2010/main" val="2025798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rtl="0" fontAlgn="base"/>
            <a:r>
              <a:rPr lang="nl-BE" sz="1800" b="0" i="0" dirty="0">
                <a:solidFill>
                  <a:srgbClr val="000000"/>
                </a:solidFill>
                <a:effectLst/>
                <a:highlight>
                  <a:srgbClr val="FFFFFF"/>
                </a:highlight>
                <a:latin typeface="Aptos" panose="020B0004020202020204" pitchFamily="34" charset="0"/>
              </a:rPr>
              <a:t>Het garanderen van het belang van de leerling is het volgende principe.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Ook al maakt een CLB-medewerker de beslissing tot opmaak van een verslag leersteun vanuit de afstemming tussen de onderwijs- en opvoedingsbehoeften van de leerling en de ondersteuningsbehoeften van de school; toch wordt dit verslag opgemaakt op naam van een leerling. Dit betekent dat waar het kind of de jongere ook naartoe gaat in zijn toekomstige schoolloopbaan, dit verslag ook mee wordt genomen bij de inschrijving in een nieuwe school.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Voor een OV4-verslag en IAC-verslag betekent dit een inschrijving onder ontbindende voorwaarde in het gewoon onderwijs. Een CLB-medewerker gaat daarom in overleg met de huidige school om de bereidheid tot zorg voor deze leerling nu en in de toekomst te bespreken.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De opmaak van een OV4- of een IAC-verslag kan de kansen van een leerling beperken maar ook bevorderen. Zo kan een IAC-verslag aan de leerling en de school ook ruimte geven om in te zetten op leerlingspecifieke doelen op korte en lange termijn en zo toe te werken naar een onderwijsloopbaanperspectief op maat van deze leerling.  </a:t>
            </a:r>
            <a:endParaRPr lang="nl-BE" b="0" i="0" dirty="0">
              <a:solidFill>
                <a:srgbClr val="000000"/>
              </a:solidFill>
              <a:effectLst/>
              <a:highlight>
                <a:srgbClr val="FFFFFF"/>
              </a:highlight>
              <a:latin typeface="Segoe UI" panose="020B0502040204020203" pitchFamily="34" charset="0"/>
            </a:endParaRPr>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19</a:t>
            </a:fld>
            <a:endParaRPr lang="nl-BE"/>
          </a:p>
        </p:txBody>
      </p:sp>
    </p:spTree>
    <p:extLst>
      <p:ext uri="{BB962C8B-B14F-4D97-AF65-F5344CB8AC3E}">
        <p14:creationId xmlns:p14="http://schemas.microsoft.com/office/powerpoint/2010/main" val="2105305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dirty="0">
                <a:solidFill>
                  <a:srgbClr val="000000"/>
                </a:solidFill>
                <a:effectLst/>
                <a:highlight>
                  <a:srgbClr val="FFFFFF"/>
                </a:highlight>
                <a:latin typeface="Aptos" panose="020B0004020202020204" pitchFamily="34" charset="0"/>
              </a:rPr>
              <a:t>Om kwaliteitsvolle principes toe te passen in de toeleiding naar leersteun, bouwt het CLB verder op een constructieve samenwerking binnen het zorgcontinuüm. School en CLB staan samen stil bij de visie en het beleid op leerlingenbegeleiding en de aanwezige brede basiszorg en verhoogde zorg op de school. Ze bekijken hoe brede basiszorg en verhoogde zorg versterkt kunnen worden. Wanneer nodig kan de school hierbij ook een beroep doen op de pedagogische begeleidingsdienst. Hoe sterker scholen zich bewust zijn van hun eigen krachten en noden op gebied van onderwijs en leerlingenbegeleiding, hoe gemakkelijker zij hierover in gesprek kunnen gaan met PBD, CLB en later met het leersteuncentrum </a:t>
            </a:r>
            <a:endParaRPr lang="nl-BE" dirty="0"/>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2</a:t>
            </a:fld>
            <a:endParaRPr lang="nl-BE"/>
          </a:p>
        </p:txBody>
      </p:sp>
    </p:spTree>
    <p:extLst>
      <p:ext uri="{BB962C8B-B14F-4D97-AF65-F5344CB8AC3E}">
        <p14:creationId xmlns:p14="http://schemas.microsoft.com/office/powerpoint/2010/main" val="515372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rtl="0" fontAlgn="base"/>
            <a:r>
              <a:rPr lang="nl-BE" sz="1800" b="0" i="0" dirty="0">
                <a:solidFill>
                  <a:srgbClr val="000000"/>
                </a:solidFill>
                <a:effectLst/>
                <a:highlight>
                  <a:srgbClr val="FFFFFF"/>
                </a:highlight>
                <a:latin typeface="Aptos" panose="020B0004020202020204" pitchFamily="34" charset="0"/>
              </a:rPr>
              <a:t>Het laatste belangrijke principe is dat van de collegiale consultatie. Deze kwam eerder ook al aan bod bij de afweging van een “handelingsgericht diagnostisch traject” ten opzichte van een “handelingsgericht advies”.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Collegiale consultatie zorgt niet alleen voor sterke en gelijkgerichte besluitvorming, het stimuleert CLB-teams ook om het besluitvormingsproces te evalueren en bij te sturen waar nodig.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Voor reflectievragen die richting kunnen geven bij de collegiale consultatie, verwijzen we graag naar het ADP. We geven hier enkele voorbeelden: </a:t>
            </a:r>
            <a:endParaRPr lang="nl-BE" b="0" i="0" dirty="0">
              <a:solidFill>
                <a:srgbClr val="000000"/>
              </a:solidFill>
              <a:effectLst/>
              <a:highlight>
                <a:srgbClr val="FFFFFF"/>
              </a:highlight>
              <a:latin typeface="Segoe UI" panose="020B0502040204020203" pitchFamily="34" charset="0"/>
            </a:endParaRPr>
          </a:p>
          <a:p>
            <a:pPr algn="just" rtl="0" fontAlgn="base">
              <a:buFont typeface="Arial" panose="020B0604020202020204" pitchFamily="34" charset="0"/>
              <a:buChar char="•"/>
            </a:pPr>
            <a:r>
              <a:rPr lang="nl-BE" sz="1800" b="0" i="0" dirty="0">
                <a:solidFill>
                  <a:srgbClr val="000000"/>
                </a:solidFill>
                <a:effectLst/>
                <a:highlight>
                  <a:srgbClr val="FFFFFF"/>
                </a:highlight>
                <a:latin typeface="Aptos" panose="020B0004020202020204" pitchFamily="34" charset="0"/>
              </a:rPr>
              <a:t>Stel dat je niet overgaat tot opmaak van een GC-, IAC-, OV4-verslag, wat zou dit betekenen voor deze leerling en de school? </a:t>
            </a:r>
          </a:p>
          <a:p>
            <a:pPr algn="just" rtl="0" fontAlgn="base">
              <a:buFont typeface="Arial" panose="020B0604020202020204" pitchFamily="34" charset="0"/>
              <a:buChar char="•"/>
            </a:pPr>
            <a:r>
              <a:rPr lang="nl-BE" sz="1800" b="0" i="0" dirty="0">
                <a:solidFill>
                  <a:srgbClr val="000000"/>
                </a:solidFill>
                <a:effectLst/>
                <a:highlight>
                  <a:srgbClr val="FFFFFF"/>
                </a:highlight>
                <a:latin typeface="Aptos" panose="020B0004020202020204" pitchFamily="34" charset="0"/>
              </a:rPr>
              <a:t>Wat willen jullie in de toekomst bereiken voor deze leerling en deze school met de opmaak van dit verslag?  </a:t>
            </a:r>
          </a:p>
          <a:p>
            <a:pPr algn="just" rtl="0" fontAlgn="base"/>
            <a:r>
              <a:rPr lang="nl-BE" sz="1800" b="0" i="0" dirty="0">
                <a:solidFill>
                  <a:srgbClr val="000000"/>
                </a:solidFill>
                <a:effectLst/>
                <a:highlight>
                  <a:srgbClr val="FFFFFF"/>
                </a:highlight>
                <a:latin typeface="Aptos" panose="020B0004020202020204" pitchFamily="34" charset="0"/>
              </a:rPr>
              <a:t> </a:t>
            </a:r>
            <a:endParaRPr lang="nl-BE" b="0" i="0" dirty="0">
              <a:solidFill>
                <a:srgbClr val="000000"/>
              </a:solidFill>
              <a:effectLst/>
              <a:highlight>
                <a:srgbClr val="FFFFFF"/>
              </a:highlight>
              <a:latin typeface="Segoe UI" panose="020B0502040204020203" pitchFamily="34" charset="0"/>
            </a:endParaRPr>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20</a:t>
            </a:fld>
            <a:endParaRPr lang="nl-BE"/>
          </a:p>
        </p:txBody>
      </p:sp>
    </p:spTree>
    <p:extLst>
      <p:ext uri="{BB962C8B-B14F-4D97-AF65-F5344CB8AC3E}">
        <p14:creationId xmlns:p14="http://schemas.microsoft.com/office/powerpoint/2010/main" val="4146874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rtl="0" fontAlgn="base"/>
            <a:r>
              <a:rPr lang="nl-BE" sz="1800" b="0" i="0" dirty="0">
                <a:solidFill>
                  <a:srgbClr val="000000"/>
                </a:solidFill>
                <a:effectLst/>
                <a:highlight>
                  <a:srgbClr val="FFFFFF"/>
                </a:highlight>
                <a:latin typeface="Aptos" panose="020B0004020202020204" pitchFamily="34" charset="0"/>
              </a:rPr>
              <a:t>Hierbij zijn we aan het einde van deze kennisclip gekomen.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Zoals jullie merken is het toepassen van deze kwaliteitsvolle principes geen sinecure. De toeleiding naar leersteun, vergt specifieke expertise van het CLB, en een constructieve samenwerking met de betrokken partners.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a:solidFill>
                  <a:srgbClr val="000000"/>
                </a:solidFill>
                <a:effectLst/>
                <a:highlight>
                  <a:srgbClr val="FFFFFF"/>
                </a:highlight>
                <a:latin typeface="Aptos" panose="020B0004020202020204" pitchFamily="34" charset="0"/>
              </a:rPr>
              <a:t>Blijf na deze kennisclip nog met bijkomende vragen zitten, aarzel dan niet om het nieuwe Algemeen Diagnostisch Protocol te consulteren.  </a:t>
            </a:r>
            <a:endParaRPr lang="nl-BE" b="0" i="0">
              <a:solidFill>
                <a:srgbClr val="000000"/>
              </a:solidFill>
              <a:effectLst/>
              <a:highlight>
                <a:srgbClr val="FFFFFF"/>
              </a:highlight>
              <a:latin typeface="Segoe UI" panose="020B0502040204020203" pitchFamily="34" charset="0"/>
            </a:endParaRPr>
          </a:p>
          <a:p>
            <a:endParaRPr/>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21</a:t>
            </a:fld>
            <a:endParaRPr lang="nl-BE"/>
          </a:p>
        </p:txBody>
      </p:sp>
    </p:spTree>
    <p:extLst>
      <p:ext uri="{BB962C8B-B14F-4D97-AF65-F5344CB8AC3E}">
        <p14:creationId xmlns:p14="http://schemas.microsoft.com/office/powerpoint/2010/main" val="1851476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rtl="0" fontAlgn="base"/>
            <a:r>
              <a:rPr lang="nl-NL" sz="1800" b="0" i="0" dirty="0">
                <a:solidFill>
                  <a:srgbClr val="000000"/>
                </a:solidFill>
                <a:effectLst/>
                <a:highlight>
                  <a:srgbClr val="FFFFFF"/>
                </a:highlight>
                <a:latin typeface="Aptos" panose="020B0004020202020204" pitchFamily="34" charset="0"/>
              </a:rPr>
              <a:t>Door tijdig signalen op te merken op niveau van leerling, klas en school EN deze te bespreken, voorkomen school en CLB dat de problemen van leerlingen zo groot worden dat leersteun of andere extra ondersteuning nodig is. Hoe meer samen drempels worden weggenomen voor de optimale participatie van elke leerling, hoe minder er nood is aan het bijschakelen van leersteun. </a:t>
            </a:r>
            <a:r>
              <a:rPr lang="nl-NL" sz="1800" b="0" i="0" dirty="0">
                <a:solidFill>
                  <a:srgbClr val="000000"/>
                </a:solidFill>
                <a:effectLst/>
                <a:highlight>
                  <a:srgbClr val="FFFFFF"/>
                </a:highlight>
                <a:latin typeface="WordVisiCarriageReturn_MSFontService"/>
              </a:rPr>
              <a:t> </a:t>
            </a:r>
            <a:br>
              <a:rPr lang="nl-NL" sz="1800" b="0" i="0" dirty="0">
                <a:solidFill>
                  <a:srgbClr val="000000"/>
                </a:solidFill>
                <a:effectLst/>
                <a:highlight>
                  <a:srgbClr val="FFFFFF"/>
                </a:highlight>
                <a:latin typeface="WordVisiCarriageReturn_MSFontService"/>
              </a:rPr>
            </a:br>
            <a:r>
              <a:rPr lang="nl-NL" sz="1800" b="0" i="0" dirty="0">
                <a:solidFill>
                  <a:srgbClr val="000000"/>
                </a:solidFill>
                <a:effectLst/>
                <a:highlight>
                  <a:srgbClr val="FFFFFF"/>
                </a:highlight>
                <a:latin typeface="Aptos" panose="020B0004020202020204" pitchFamily="34" charset="0"/>
              </a:rPr>
              <a:t>Een CLB-medewerker is naast </a:t>
            </a:r>
            <a:r>
              <a:rPr lang="nl-NL" sz="1800" b="0" i="0" dirty="0" err="1">
                <a:solidFill>
                  <a:srgbClr val="000000"/>
                </a:solidFill>
                <a:effectLst/>
                <a:highlight>
                  <a:srgbClr val="FFFFFF"/>
                </a:highlight>
                <a:latin typeface="Aptos" panose="020B0004020202020204" pitchFamily="34" charset="0"/>
              </a:rPr>
              <a:t>toeleider</a:t>
            </a:r>
            <a:r>
              <a:rPr lang="nl-NL" sz="1800" b="0" i="0" dirty="0">
                <a:solidFill>
                  <a:srgbClr val="000000"/>
                </a:solidFill>
                <a:effectLst/>
                <a:highlight>
                  <a:srgbClr val="FFFFFF"/>
                </a:highlight>
                <a:latin typeface="Aptos" panose="020B0004020202020204" pitchFamily="34" charset="0"/>
              </a:rPr>
              <a:t> naar leersteun, ook partner binnen de leersteun. Dat doet het hij door bij te dragen aan de beeldvorming van de leerling waarvoor leersteun wordt opgestart. De CLB-medewerker zorgt voor bijsturing, opvolging, </a:t>
            </a:r>
            <a:r>
              <a:rPr lang="nl-NL" sz="1800" b="0" i="0" dirty="0" err="1">
                <a:solidFill>
                  <a:srgbClr val="000000"/>
                </a:solidFill>
                <a:effectLst/>
                <a:highlight>
                  <a:srgbClr val="FFFFFF"/>
                </a:highlight>
                <a:latin typeface="Aptos" panose="020B0004020202020204" pitchFamily="34" charset="0"/>
              </a:rPr>
              <a:t>bijschakeling</a:t>
            </a:r>
            <a:r>
              <a:rPr lang="nl-NL" sz="1800" b="0" i="0" dirty="0">
                <a:solidFill>
                  <a:srgbClr val="000000"/>
                </a:solidFill>
                <a:effectLst/>
                <a:highlight>
                  <a:srgbClr val="FFFFFF"/>
                </a:highlight>
                <a:latin typeface="Aptos" panose="020B0004020202020204" pitchFamily="34" charset="0"/>
              </a:rPr>
              <a:t> en terugkoppeling waar nodig. Hij is een partner in het gezamenlijk beleid en visie en kan een bemiddelende rol opnemen.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000000"/>
                </a:solidFill>
                <a:effectLst/>
                <a:highlight>
                  <a:srgbClr val="FFFFFF"/>
                </a:highlight>
                <a:latin typeface="Aptos" panose="020B0004020202020204" pitchFamily="34" charset="0"/>
              </a:rPr>
              <a:t>In deze kennisclip spitsen we ons </a:t>
            </a:r>
            <a:r>
              <a:rPr lang="nl-NL" sz="1800" b="1" i="0" dirty="0">
                <a:solidFill>
                  <a:srgbClr val="000000"/>
                </a:solidFill>
                <a:effectLst/>
                <a:highlight>
                  <a:srgbClr val="FFFFFF"/>
                </a:highlight>
                <a:latin typeface="Aptos" panose="020B0004020202020204" pitchFamily="34" charset="0"/>
              </a:rPr>
              <a:t>enkel </a:t>
            </a:r>
            <a:r>
              <a:rPr lang="nl-NL" sz="1800" b="0" i="0" dirty="0">
                <a:solidFill>
                  <a:srgbClr val="000000"/>
                </a:solidFill>
                <a:effectLst/>
                <a:highlight>
                  <a:srgbClr val="FFFFFF"/>
                </a:highlight>
                <a:latin typeface="Aptos" panose="020B0004020202020204" pitchFamily="34" charset="0"/>
              </a:rPr>
              <a:t>toe op de rol van de CLB-medewerker als </a:t>
            </a:r>
            <a:r>
              <a:rPr lang="nl-NL" sz="1800" b="0" i="0" dirty="0" err="1">
                <a:solidFill>
                  <a:srgbClr val="000000"/>
                </a:solidFill>
                <a:effectLst/>
                <a:highlight>
                  <a:srgbClr val="FFFFFF"/>
                </a:highlight>
                <a:latin typeface="Aptos" panose="020B0004020202020204" pitchFamily="34" charset="0"/>
              </a:rPr>
              <a:t>toeleider</a:t>
            </a:r>
            <a:r>
              <a:rPr lang="nl-NL" sz="1800" b="0" i="0" dirty="0">
                <a:solidFill>
                  <a:srgbClr val="000000"/>
                </a:solidFill>
                <a:effectLst/>
                <a:highlight>
                  <a:srgbClr val="FFFFFF"/>
                </a:highlight>
                <a:latin typeface="Aptos" panose="020B0004020202020204" pitchFamily="34" charset="0"/>
              </a:rPr>
              <a:t>. </a:t>
            </a:r>
            <a:endParaRPr lang="nl-NL" b="0" i="0" dirty="0">
              <a:solidFill>
                <a:srgbClr val="000000"/>
              </a:solidFill>
              <a:effectLst/>
              <a:highlight>
                <a:srgbClr val="FFFFFF"/>
              </a:highlight>
              <a:latin typeface="Segoe UI" panose="020B0502040204020203" pitchFamily="34" charset="0"/>
            </a:endParaRPr>
          </a:p>
          <a:p>
            <a:endParaRPr lang="nl-BE" dirty="0"/>
          </a:p>
          <a:p>
            <a:r>
              <a:rPr lang="nl-BE" sz="1800" b="0" i="0" dirty="0">
                <a:solidFill>
                  <a:srgbClr val="000000"/>
                </a:solidFill>
                <a:effectLst/>
                <a:highlight>
                  <a:srgbClr val="FFFFFF"/>
                </a:highlight>
                <a:latin typeface="Aptos" panose="020B0004020202020204" pitchFamily="34" charset="0"/>
              </a:rPr>
              <a:t>Net zoals bij andere leerlinggebonden vragen wordt in het kader van leersteun verwacht dat de school tijdig de CLB-contactpersoon aanspreekt. Dit gebeurt wanneer de aanpassingen binnen brede basiszorg en/of verhoogde zorg niet of niet meer voldoende zijn om tegemoet te komen aan de onderwijs- en opvoedingsbehoeften van de leerling. Dit kan aanleiding geven tot het inzetten van consultatieve leerlingenbegeleiding of het bijschakelen van uitbreiding van zorg. Het CLB onthaalt en verheldert de vraag met alle betrokken actoren. </a:t>
            </a:r>
            <a:endParaRPr lang="nl-BE" dirty="0"/>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3</a:t>
            </a:fld>
            <a:endParaRPr lang="nl-BE"/>
          </a:p>
        </p:txBody>
      </p:sp>
    </p:spTree>
    <p:extLst>
      <p:ext uri="{BB962C8B-B14F-4D97-AF65-F5344CB8AC3E}">
        <p14:creationId xmlns:p14="http://schemas.microsoft.com/office/powerpoint/2010/main" val="4118593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rtl="0" fontAlgn="base"/>
            <a:r>
              <a:rPr lang="nl-BE" sz="1800" b="0" i="0" dirty="0">
                <a:solidFill>
                  <a:srgbClr val="000000"/>
                </a:solidFill>
                <a:effectLst/>
                <a:highlight>
                  <a:srgbClr val="FFFFFF"/>
                </a:highlight>
                <a:latin typeface="Aptos" panose="020B0004020202020204" pitchFamily="34" charset="0"/>
              </a:rPr>
              <a:t>Er kunnen zich drie scenario’s voordoen: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In het eerste scenario schat het CLB in dat het antwoord op de hulpvraag enkel ligt bij het versterken van het schoolteam. In dit geval is bijsturing van aanpassingen – waaronder compenserende en dispenserende maatregelen – aangewezen. De vraag naar leersteun voor een individuele leerling wordt dan </a:t>
            </a:r>
            <a:r>
              <a:rPr lang="nl-BE" sz="1800" b="1" i="0" dirty="0">
                <a:solidFill>
                  <a:srgbClr val="000000"/>
                </a:solidFill>
                <a:effectLst/>
                <a:highlight>
                  <a:srgbClr val="FFFFFF"/>
                </a:highlight>
                <a:latin typeface="Aptos" panose="020B0004020202020204" pitchFamily="34" charset="0"/>
              </a:rPr>
              <a:t>nog </a:t>
            </a:r>
            <a:r>
              <a:rPr lang="nl-BE" sz="1800" b="0" i="0" dirty="0">
                <a:solidFill>
                  <a:srgbClr val="000000"/>
                </a:solidFill>
                <a:effectLst/>
                <a:highlight>
                  <a:srgbClr val="FFFFFF"/>
                </a:highlight>
                <a:latin typeface="Aptos" panose="020B0004020202020204" pitchFamily="34" charset="0"/>
              </a:rPr>
              <a:t>niet opgenomen. Als het CLB inschat dat de school structurele versterking nodig heeft binnen brede basiszorg en verhoogde zorg, kan ze de school adviseren om haar pedagogische begeleidingsdienst te betrekken. </a:t>
            </a:r>
            <a:endParaRPr lang="nl-BE" b="0" i="0" dirty="0">
              <a:solidFill>
                <a:srgbClr val="000000"/>
              </a:solidFill>
              <a:effectLst/>
              <a:highlight>
                <a:srgbClr val="FFFFFF"/>
              </a:highlight>
              <a:latin typeface="Segoe UI" panose="020B0502040204020203" pitchFamily="34" charset="0"/>
            </a:endParaRPr>
          </a:p>
          <a:p>
            <a:endParaRPr lang="nl-BE" dirty="0">
              <a:solidFill>
                <a:srgbClr val="FF0000"/>
              </a:solidFill>
            </a:endParaRPr>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4</a:t>
            </a:fld>
            <a:endParaRPr lang="nl-BE"/>
          </a:p>
        </p:txBody>
      </p:sp>
    </p:spTree>
    <p:extLst>
      <p:ext uri="{BB962C8B-B14F-4D97-AF65-F5344CB8AC3E}">
        <p14:creationId xmlns:p14="http://schemas.microsoft.com/office/powerpoint/2010/main" val="2266866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b="0" i="0" dirty="0">
                <a:solidFill>
                  <a:srgbClr val="000000"/>
                </a:solidFill>
                <a:effectLst/>
                <a:highlight>
                  <a:srgbClr val="FFFFFF"/>
                </a:highlight>
                <a:latin typeface="Aptos" panose="020B0004020202020204" pitchFamily="34" charset="0"/>
              </a:rPr>
              <a:t>Bij een tweede scenario schat het CLB in dat een handelingsgericht diagnostisch traject nodig is om een antwoord te bieden op de hulpvraag van een individuele leerling. De CLB-medewerker start een HGD-traject omdat er bijkomende vragen opduiken over het functioneren van de leerling binnen zijn context en omdat de doelen en onderwijs- en opvoedingsbehoeften van de leerling nog niet of onvoldoende duidelijk zijn.  </a:t>
            </a:r>
            <a:endParaRPr lang="nl-BE" dirty="0">
              <a:solidFill>
                <a:srgbClr val="FF0000"/>
              </a:solidFill>
            </a:endParaRPr>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5</a:t>
            </a:fld>
            <a:endParaRPr lang="nl-BE"/>
          </a:p>
        </p:txBody>
      </p:sp>
    </p:spTree>
    <p:extLst>
      <p:ext uri="{BB962C8B-B14F-4D97-AF65-F5344CB8AC3E}">
        <p14:creationId xmlns:p14="http://schemas.microsoft.com/office/powerpoint/2010/main" val="217982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rtl="0" fontAlgn="base"/>
            <a:r>
              <a:rPr lang="nl-BE" sz="1800" b="0" i="0" dirty="0">
                <a:solidFill>
                  <a:srgbClr val="000000"/>
                </a:solidFill>
                <a:effectLst/>
                <a:highlight>
                  <a:srgbClr val="FFFFFF"/>
                </a:highlight>
                <a:latin typeface="Aptos" panose="020B0004020202020204" pitchFamily="34" charset="0"/>
              </a:rPr>
              <a:t>Bij een laatste scenario, schat het CLB in dat een HGD-traject niet meer nodig is om een antwoord te bieden op de hulpvraag van de individuele leerling.  Op basis van de reeds aanwezige beeldvorming komt het CLB tot het advies rond de opmaak van een GC-verslag. Dit is de kernactiviteit handelingsgericht advies. De inzet van leersteun maakt de aanpassingen die nodig zijn om het gemeenschappelijk curriculum te blijven volgen nodig en voldoende.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Let wel op: vanuit de kernactiviteit handelingsgericht advies kan in het kader van leersteun enkel een GC-verslag opgemaakt worden en geen IAC- of OV4-verslag! </a:t>
            </a:r>
            <a:endParaRPr lang="nl-BE" b="0" i="0" dirty="0">
              <a:solidFill>
                <a:srgbClr val="000000"/>
              </a:solidFill>
              <a:effectLst/>
              <a:highlight>
                <a:srgbClr val="FFFFFF"/>
              </a:highlight>
              <a:latin typeface="Segoe UI" panose="020B0502040204020203" pitchFamily="34" charset="0"/>
            </a:endParaRPr>
          </a:p>
          <a:p>
            <a:endParaRPr lang="nl-BE" dirty="0">
              <a:solidFill>
                <a:srgbClr val="FF0000"/>
              </a:solidFill>
            </a:endParaRPr>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6</a:t>
            </a:fld>
            <a:endParaRPr lang="nl-BE"/>
          </a:p>
        </p:txBody>
      </p:sp>
    </p:spTree>
    <p:extLst>
      <p:ext uri="{BB962C8B-B14F-4D97-AF65-F5344CB8AC3E}">
        <p14:creationId xmlns:p14="http://schemas.microsoft.com/office/powerpoint/2010/main" val="1564340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b="0" i="0" dirty="0">
                <a:solidFill>
                  <a:srgbClr val="000000"/>
                </a:solidFill>
                <a:effectLst/>
                <a:highlight>
                  <a:srgbClr val="FFFFFF"/>
                </a:highlight>
                <a:latin typeface="Aptos" panose="020B0004020202020204" pitchFamily="34" charset="0"/>
              </a:rPr>
              <a:t>Hoe kan een CLB inschatten of ze zonder een HGD-traject over kunnen gaan tot de opmaak van een GC-verslag. Hiervoor worden volgende 4 principes gehanteerd. </a:t>
            </a:r>
            <a:endParaRPr lang="nl-BE" dirty="0"/>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7</a:t>
            </a:fld>
            <a:endParaRPr lang="nl-BE"/>
          </a:p>
        </p:txBody>
      </p:sp>
    </p:spTree>
    <p:extLst>
      <p:ext uri="{BB962C8B-B14F-4D97-AF65-F5344CB8AC3E}">
        <p14:creationId xmlns:p14="http://schemas.microsoft.com/office/powerpoint/2010/main" val="3119595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rtl="0" fontAlgn="base"/>
            <a:r>
              <a:rPr lang="nl-BE" sz="1800" b="0" i="0" dirty="0">
                <a:solidFill>
                  <a:srgbClr val="000000"/>
                </a:solidFill>
                <a:effectLst/>
                <a:highlight>
                  <a:srgbClr val="FFFFFF"/>
                </a:highlight>
                <a:latin typeface="Aptos" panose="020B0004020202020204" pitchFamily="34" charset="0"/>
              </a:rPr>
              <a:t>Het eerste principe is dat van ‘voldoende informatie’.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De CLB-medewerker brengt samen met de betrokken actoren het functioneren van de leerling in kaart. Dit kan hij doen door gebruik te maken van het Prodia-model en af te toetsen of er binnen de aanwezige beeldvorming voldoende zicht is op de verschillende bouwstenen en de wisselwerking hiertussen. Hij toetst de aanwezige beeldvorming af op het huidig functioneren van de leerling binnen zijn context en de manier waarop de actoren hier </a:t>
            </a:r>
            <a:r>
              <a:rPr lang="nl-BE" sz="1800" b="1" i="0" dirty="0">
                <a:solidFill>
                  <a:srgbClr val="000000"/>
                </a:solidFill>
                <a:effectLst/>
                <a:highlight>
                  <a:srgbClr val="FFFFFF"/>
                </a:highlight>
                <a:latin typeface="Aptos" panose="020B0004020202020204" pitchFamily="34" charset="0"/>
              </a:rPr>
              <a:t>nu </a:t>
            </a:r>
            <a:r>
              <a:rPr lang="nl-BE" sz="1800" b="0" i="0" dirty="0">
                <a:solidFill>
                  <a:srgbClr val="000000"/>
                </a:solidFill>
                <a:effectLst/>
                <a:highlight>
                  <a:srgbClr val="FFFFFF"/>
                </a:highlight>
                <a:latin typeface="Aptos" panose="020B0004020202020204" pitchFamily="34" charset="0"/>
              </a:rPr>
              <a:t>naar kijken (overzicht).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Hij bekijkt of hij voldoende zicht heeft op beïnvloedende en veranderbare factoren (inzicht). Wanneer doelen en behoeften nog niet duidelijk genoeg zijn of er bijkomende vragen opduiken over het functioneren van de leerling binnen zijn context, dan is het inzetten van de kernactiviteit handelingsgericht advies onvoldoende en is de opstart van een handelingsgericht diagnostisch traject noodzakelijk. Wanneer er vanuit de beeldvorming een duidelijk zicht is op de onderwijs- en opvoedingsbehoeften van de leerling en de ondersteuningsbehoeften van het schoolteam en blijkt dat voor het versterken van de afstemming tussen de leerling en de schoolcontext leersteun nodig is, kan de CLB-medewerker overgaan tot de opmaak van een GC-verslag. De nood aan leersteun is altijd subsidiair aan de aanwezige brede basiszorg en verhoogde zorg. Er is dus ook nood aan zicht op de kansen die daar liggen en die nog onbenut zijn.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In het ADP vind je reflectievragen die helpen bij de afweging of HGD nodig is en of de inzet van leersteun aangewezen is. Bijvoorbeeld:  </a:t>
            </a:r>
            <a:endParaRPr lang="nl-BE" b="0" i="0" dirty="0">
              <a:solidFill>
                <a:srgbClr val="000000"/>
              </a:solidFill>
              <a:effectLst/>
              <a:highlight>
                <a:srgbClr val="FFFFFF"/>
              </a:highlight>
              <a:latin typeface="Segoe UI" panose="020B0502040204020203" pitchFamily="34" charset="0"/>
            </a:endParaRPr>
          </a:p>
          <a:p>
            <a:pPr algn="just" rtl="0" fontAlgn="base">
              <a:buFont typeface="Arial" panose="020B0604020202020204" pitchFamily="34" charset="0"/>
              <a:buChar char="•"/>
            </a:pPr>
            <a:r>
              <a:rPr lang="nl-BE" sz="1800" b="0" i="0" dirty="0">
                <a:solidFill>
                  <a:srgbClr val="000000"/>
                </a:solidFill>
                <a:effectLst/>
                <a:highlight>
                  <a:srgbClr val="FFFFFF"/>
                </a:highlight>
                <a:latin typeface="Aptos" panose="020B0004020202020204" pitchFamily="34" charset="0"/>
              </a:rPr>
              <a:t>Heb je een duidelijk beeld op het functioneren van de leerling in zijn context? </a:t>
            </a:r>
          </a:p>
          <a:p>
            <a:pPr algn="just" rtl="0" fontAlgn="base">
              <a:buFont typeface="Arial" panose="020B0604020202020204" pitchFamily="34" charset="0"/>
              <a:buChar char="•"/>
            </a:pPr>
            <a:r>
              <a:rPr lang="nl-BE" sz="1800" b="0" i="0" dirty="0">
                <a:solidFill>
                  <a:srgbClr val="000000"/>
                </a:solidFill>
                <a:effectLst/>
                <a:highlight>
                  <a:srgbClr val="FFFFFF"/>
                </a:highlight>
                <a:latin typeface="Aptos" panose="020B0004020202020204" pitchFamily="34" charset="0"/>
              </a:rPr>
              <a:t>Welke doelen heeft de leerling al bereikt en welke wil hij nog verder nastreven.</a:t>
            </a:r>
          </a:p>
          <a:p>
            <a:endParaRPr lang="nl-BE" dirty="0"/>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8</a:t>
            </a:fld>
            <a:endParaRPr lang="nl-BE"/>
          </a:p>
        </p:txBody>
      </p:sp>
    </p:spTree>
    <p:extLst>
      <p:ext uri="{BB962C8B-B14F-4D97-AF65-F5344CB8AC3E}">
        <p14:creationId xmlns:p14="http://schemas.microsoft.com/office/powerpoint/2010/main" val="2617708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rtl="0" fontAlgn="base"/>
            <a:r>
              <a:rPr lang="nl-BE" sz="1800" b="0" i="0" dirty="0">
                <a:solidFill>
                  <a:srgbClr val="000000"/>
                </a:solidFill>
                <a:effectLst/>
                <a:highlight>
                  <a:srgbClr val="FFFFFF"/>
                </a:highlight>
                <a:latin typeface="Aptos" panose="020B0004020202020204" pitchFamily="34" charset="0"/>
              </a:rPr>
              <a:t>Het volgende principe gaat over het perspectief van de leerling en ouders op leersteun.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Constructief samenwerken met leerling en ouders is belangrijk. Vaak zal hier in het eerder gelopen traject door school, CLB of andere partners al op ingezet zijn. Vooraleer een CLB-medewerker  overgaat tot de opmaak van een GC-verslag, vraagt hij rechtstreeks aan de leerling en de ouders naar hun perspectief ten aanzien van de vraag naar en de mogelijke inzet van leersteun.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De CLB-medewerker houdt er rekening mee dat als ouders niet akkoord gaan met leerlinggerichte ondersteuning vanuit leersteun, het GC-verslag wel kan worden opgemaakt maar enkel kan worden ingezet voor leerkracht- of schoolteamgerichte ondersteuning. De mate waarin de leerling openstaat voor leersteun, wordt ook meegenomen in de afweging tot opmaak GC-verslag.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Aptos" panose="020B0004020202020204" pitchFamily="34" charset="0"/>
              </a:rPr>
              <a:t>Ook voor dit principe zijn er reflectievragen terug te vinden in het ADP. Bijvoorbeeld </a:t>
            </a:r>
            <a:endParaRPr lang="nl-BE" b="0" i="0" dirty="0">
              <a:solidFill>
                <a:srgbClr val="000000"/>
              </a:solidFill>
              <a:effectLst/>
              <a:highlight>
                <a:srgbClr val="FFFFFF"/>
              </a:highlight>
              <a:latin typeface="Segoe UI" panose="020B0502040204020203" pitchFamily="34" charset="0"/>
            </a:endParaRPr>
          </a:p>
          <a:p>
            <a:pPr algn="just" rtl="0" fontAlgn="base">
              <a:buFont typeface="Arial" panose="020B0604020202020204" pitchFamily="34" charset="0"/>
              <a:buChar char="•"/>
            </a:pPr>
            <a:r>
              <a:rPr lang="nl-BE" sz="1800" b="0" i="0" dirty="0">
                <a:solidFill>
                  <a:srgbClr val="000000"/>
                </a:solidFill>
                <a:effectLst/>
                <a:highlight>
                  <a:srgbClr val="FFFFFF"/>
                </a:highlight>
                <a:latin typeface="Aptos" panose="020B0004020202020204" pitchFamily="34" charset="0"/>
              </a:rPr>
              <a:t>Hoe beleven de leerling en de ouders de extra nood aan ondersteuning? </a:t>
            </a:r>
          </a:p>
          <a:p>
            <a:pPr algn="just" rtl="0" fontAlgn="base">
              <a:buFont typeface="Arial" panose="020B0604020202020204" pitchFamily="34" charset="0"/>
              <a:buChar char="•"/>
            </a:pPr>
            <a:r>
              <a:rPr lang="nl-BE" sz="1800" b="0" i="0" dirty="0">
                <a:solidFill>
                  <a:srgbClr val="000000"/>
                </a:solidFill>
                <a:effectLst/>
                <a:highlight>
                  <a:srgbClr val="FFFFFF"/>
                </a:highlight>
                <a:latin typeface="Aptos" panose="020B0004020202020204" pitchFamily="34" charset="0"/>
              </a:rPr>
              <a:t>Wat zijn de verwachtingen van de leerling en de ouders? Hoe staan zij tegenover de verwachtingen van de school? </a:t>
            </a:r>
          </a:p>
          <a:p>
            <a:endParaRPr lang="nl-BE" dirty="0"/>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9</a:t>
            </a:fld>
            <a:endParaRPr lang="nl-BE"/>
          </a:p>
        </p:txBody>
      </p:sp>
    </p:spTree>
    <p:extLst>
      <p:ext uri="{BB962C8B-B14F-4D97-AF65-F5344CB8AC3E}">
        <p14:creationId xmlns:p14="http://schemas.microsoft.com/office/powerpoint/2010/main" val="12873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5E9106-0A4C-41C0-8A5B-752F91DB86EE}" type="datetime1">
              <a:rPr lang="en-US" smtClean="0"/>
              <a:t>5/14/24</a:t>
            </a:fld>
            <a:endParaRPr lang="en-US"/>
          </a:p>
        </p:txBody>
      </p:sp>
      <p:sp>
        <p:nvSpPr>
          <p:cNvPr id="5" name="Footer Placeholder 4"/>
          <p:cNvSpPr>
            <a:spLocks noGrp="1"/>
          </p:cNvSpPr>
          <p:nvPr>
            <p:ph type="ftr" sz="quarter" idx="11"/>
          </p:nvPr>
        </p:nvSpPr>
        <p:spPr/>
        <p:txBody>
          <a:bodyPr/>
          <a:lstStyle/>
          <a:p>
            <a:r>
              <a:rPr lang="en-US"/>
              <a:t>Prodia-dagen februari-maart 2024</a:t>
            </a:r>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4BCF4-4CA6-460B-9A55-66A176092F64}" type="datetime1">
              <a:rPr lang="en-US" smtClean="0"/>
              <a:t>5/14/24</a:t>
            </a:fld>
            <a:endParaRPr lang="en-US"/>
          </a:p>
        </p:txBody>
      </p:sp>
      <p:sp>
        <p:nvSpPr>
          <p:cNvPr id="5" name="Footer Placeholder 4"/>
          <p:cNvSpPr>
            <a:spLocks noGrp="1"/>
          </p:cNvSpPr>
          <p:nvPr>
            <p:ph type="ftr" sz="quarter" idx="11"/>
          </p:nvPr>
        </p:nvSpPr>
        <p:spPr/>
        <p:txBody>
          <a:bodyPr/>
          <a:lstStyle/>
          <a:p>
            <a:r>
              <a:rPr lang="en-US"/>
              <a:t>Prodia-dagen februari-maart 2024</a:t>
            </a:r>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D1DBA-4EDF-4621-9431-55CBE92C8EB4}" type="datetime1">
              <a:rPr lang="en-US" smtClean="0"/>
              <a:t>5/14/24</a:t>
            </a:fld>
            <a:endParaRPr lang="en-US"/>
          </a:p>
        </p:txBody>
      </p:sp>
      <p:sp>
        <p:nvSpPr>
          <p:cNvPr id="5" name="Footer Placeholder 4"/>
          <p:cNvSpPr>
            <a:spLocks noGrp="1"/>
          </p:cNvSpPr>
          <p:nvPr>
            <p:ph type="ftr" sz="quarter" idx="11"/>
          </p:nvPr>
        </p:nvSpPr>
        <p:spPr/>
        <p:txBody>
          <a:bodyPr/>
          <a:lstStyle/>
          <a:p>
            <a:r>
              <a:rPr lang="en-US"/>
              <a:t>Prodia-dagen februari-maart 2024</a:t>
            </a:r>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51DD58-0E85-4882-83B3-1DF4D387228D}" type="datetime1">
              <a:rPr lang="en-US" smtClean="0"/>
              <a:t>5/14/24</a:t>
            </a:fld>
            <a:endParaRPr lang="en-US"/>
          </a:p>
        </p:txBody>
      </p:sp>
      <p:sp>
        <p:nvSpPr>
          <p:cNvPr id="5" name="Footer Placeholder 4"/>
          <p:cNvSpPr>
            <a:spLocks noGrp="1"/>
          </p:cNvSpPr>
          <p:nvPr>
            <p:ph type="ftr" sz="quarter" idx="11"/>
          </p:nvPr>
        </p:nvSpPr>
        <p:spPr/>
        <p:txBody>
          <a:bodyPr/>
          <a:lstStyle/>
          <a:p>
            <a:r>
              <a:rPr lang="en-US"/>
              <a:t>Prodia-dagen februari-maart 2024</a:t>
            </a:r>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64F9E-7575-43FF-85EC-81C159E70768}" type="datetime1">
              <a:rPr lang="en-US" smtClean="0"/>
              <a:t>5/14/24</a:t>
            </a:fld>
            <a:endParaRPr lang="en-US"/>
          </a:p>
        </p:txBody>
      </p:sp>
      <p:sp>
        <p:nvSpPr>
          <p:cNvPr id="5" name="Footer Placeholder 4"/>
          <p:cNvSpPr>
            <a:spLocks noGrp="1"/>
          </p:cNvSpPr>
          <p:nvPr>
            <p:ph type="ftr" sz="quarter" idx="11"/>
          </p:nvPr>
        </p:nvSpPr>
        <p:spPr/>
        <p:txBody>
          <a:bodyPr/>
          <a:lstStyle/>
          <a:p>
            <a:r>
              <a:rPr lang="en-US"/>
              <a:t>Prodia-dagen februari-maart 2024</a:t>
            </a:r>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A7DA57-FE74-4939-9144-C6F975176DB8}" type="datetime1">
              <a:rPr lang="en-US" smtClean="0"/>
              <a:t>5/14/24</a:t>
            </a:fld>
            <a:endParaRPr lang="en-US"/>
          </a:p>
        </p:txBody>
      </p:sp>
      <p:sp>
        <p:nvSpPr>
          <p:cNvPr id="6" name="Footer Placeholder 5"/>
          <p:cNvSpPr>
            <a:spLocks noGrp="1"/>
          </p:cNvSpPr>
          <p:nvPr>
            <p:ph type="ftr" sz="quarter" idx="11"/>
          </p:nvPr>
        </p:nvSpPr>
        <p:spPr/>
        <p:txBody>
          <a:bodyPr/>
          <a:lstStyle/>
          <a:p>
            <a:r>
              <a:rPr lang="en-US"/>
              <a:t>Prodia-dagen februari-maart 2024</a:t>
            </a:r>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2D2D83-CE27-49C3-8C2F-2764EBD152CA}" type="datetime1">
              <a:rPr lang="en-US" smtClean="0"/>
              <a:t>5/14/24</a:t>
            </a:fld>
            <a:endParaRPr lang="en-US"/>
          </a:p>
        </p:txBody>
      </p:sp>
      <p:sp>
        <p:nvSpPr>
          <p:cNvPr id="8" name="Footer Placeholder 7"/>
          <p:cNvSpPr>
            <a:spLocks noGrp="1"/>
          </p:cNvSpPr>
          <p:nvPr>
            <p:ph type="ftr" sz="quarter" idx="11"/>
          </p:nvPr>
        </p:nvSpPr>
        <p:spPr/>
        <p:txBody>
          <a:bodyPr/>
          <a:lstStyle/>
          <a:p>
            <a:r>
              <a:rPr lang="en-US"/>
              <a:t>Prodia-dagen februari-maart 2024</a:t>
            </a:r>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E31C94-23CE-42F1-A4C8-303FC96FAB94}" type="datetime1">
              <a:rPr lang="en-US" smtClean="0"/>
              <a:t>5/14/24</a:t>
            </a:fld>
            <a:endParaRPr lang="en-US"/>
          </a:p>
        </p:txBody>
      </p:sp>
      <p:sp>
        <p:nvSpPr>
          <p:cNvPr id="4" name="Footer Placeholder 3"/>
          <p:cNvSpPr>
            <a:spLocks noGrp="1"/>
          </p:cNvSpPr>
          <p:nvPr>
            <p:ph type="ftr" sz="quarter" idx="11"/>
          </p:nvPr>
        </p:nvSpPr>
        <p:spPr/>
        <p:txBody>
          <a:bodyPr/>
          <a:lstStyle/>
          <a:p>
            <a:r>
              <a:rPr lang="en-US"/>
              <a:t>Prodia-dagen februari-maart 2024</a:t>
            </a:r>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5FC4A-26CA-420D-B4D8-326498DE54E0}" type="datetime1">
              <a:rPr lang="en-US" smtClean="0"/>
              <a:t>5/14/24</a:t>
            </a:fld>
            <a:endParaRPr lang="en-US"/>
          </a:p>
        </p:txBody>
      </p:sp>
      <p:sp>
        <p:nvSpPr>
          <p:cNvPr id="3" name="Footer Placeholder 2"/>
          <p:cNvSpPr>
            <a:spLocks noGrp="1"/>
          </p:cNvSpPr>
          <p:nvPr>
            <p:ph type="ftr" sz="quarter" idx="11"/>
          </p:nvPr>
        </p:nvSpPr>
        <p:spPr/>
        <p:txBody>
          <a:bodyPr/>
          <a:lstStyle/>
          <a:p>
            <a:r>
              <a:rPr lang="en-US"/>
              <a:t>Prodia-dagen februari-maart 2024</a:t>
            </a:r>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027569-7A72-4E29-A5FB-770B48B7F5BB}" type="datetime1">
              <a:rPr lang="en-US" smtClean="0"/>
              <a:t>5/14/24</a:t>
            </a:fld>
            <a:endParaRPr lang="en-US"/>
          </a:p>
        </p:txBody>
      </p:sp>
      <p:sp>
        <p:nvSpPr>
          <p:cNvPr id="6" name="Footer Placeholder 5"/>
          <p:cNvSpPr>
            <a:spLocks noGrp="1"/>
          </p:cNvSpPr>
          <p:nvPr>
            <p:ph type="ftr" sz="quarter" idx="11"/>
          </p:nvPr>
        </p:nvSpPr>
        <p:spPr/>
        <p:txBody>
          <a:bodyPr/>
          <a:lstStyle/>
          <a:p>
            <a:r>
              <a:rPr lang="en-US"/>
              <a:t>Prodia-dagen februari-maart 2024</a:t>
            </a:r>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55D4E3-EB0C-43A7-B5B4-76F88BB9EE58}" type="datetime1">
              <a:rPr lang="en-US" smtClean="0"/>
              <a:t>5/14/24</a:t>
            </a:fld>
            <a:endParaRPr lang="en-US"/>
          </a:p>
        </p:txBody>
      </p:sp>
      <p:sp>
        <p:nvSpPr>
          <p:cNvPr id="6" name="Footer Placeholder 5"/>
          <p:cNvSpPr>
            <a:spLocks noGrp="1"/>
          </p:cNvSpPr>
          <p:nvPr>
            <p:ph type="ftr" sz="quarter" idx="11"/>
          </p:nvPr>
        </p:nvSpPr>
        <p:spPr/>
        <p:txBody>
          <a:bodyPr/>
          <a:lstStyle/>
          <a:p>
            <a:r>
              <a:rPr lang="en-US"/>
              <a:t>Prodia-dagen februari-maart 2024</a:t>
            </a:r>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BE51D-643C-45F0-BC5C-213C2103CC81}" type="datetime1">
              <a:rPr lang="en-US" smtClean="0"/>
              <a:t>5/14/24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Prodia-dagen februari-maart 2024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hyperlink" Target="https://prodiagnostiek.be/wp-content/uploads/2024/01/Doelgroepen-vereisten-diagnostiek-leersteun.pdf" TargetMode="External"/><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hyperlink" Target="https://prodiagnostiek.be/het-prodia-model/#video"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hyperlink" Target="https://prodiagnostiek.be/wp-content/uploads/2024/02/ADP_HandelenevaluerenGC-verslag.pdf" TargetMode="External"/><Relationship Id="rId5" Type="http://schemas.openxmlformats.org/officeDocument/2006/relationships/image" Target="../media/image22.png"/><Relationship Id="rId10" Type="http://schemas.openxmlformats.org/officeDocument/2006/relationships/hyperlink" Target="https://prodiagnostiek.be/het-zorgcontinuum/uitbreiding-van-zorg/integratie-en-aanbeveling/uit-het-algemeen-diagnostisch-protocol-integratie-en-aanbevelingsfase/#aanvullingen-in-het-kader-van-leersteun" TargetMode="External"/><Relationship Id="rId4" Type="http://schemas.openxmlformats.org/officeDocument/2006/relationships/image" Target="../media/image21.svg"/><Relationship Id="rId9" Type="http://schemas.openxmlformats.org/officeDocument/2006/relationships/hyperlink" Target="https://prodiagnostiek.be/het-zorgcontinuum/uitbreiding-van-zorg/onthaal-en-vraagverheldering/adp-onthaal-en-vraagverheldering/?preview=true#aanvulling-in-het-kader-van-leersteu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microsoft.com/office/2018/10/relationships/comments" Target="../comments/modernComment_110_0.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88304" y="-1513365"/>
            <a:ext cx="13313729"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lang="nl-BE"/>
            </a:p>
          </p:txBody>
        </p:sp>
      </p:grpSp>
      <p:grpSp>
        <p:nvGrpSpPr>
          <p:cNvPr id="4" name="Group 4"/>
          <p:cNvGrpSpPr/>
          <p:nvPr/>
        </p:nvGrpSpPr>
        <p:grpSpPr>
          <a:xfrm rot="-3270436">
            <a:off x="8467650" y="407640"/>
            <a:ext cx="12098771" cy="6654453"/>
            <a:chOff x="0" y="0"/>
            <a:chExt cx="4060919" cy="2233549"/>
          </a:xfrm>
        </p:grpSpPr>
        <p:sp>
          <p:nvSpPr>
            <p:cNvPr id="5" name="Freeform 5"/>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26ABB3"/>
            </a:solidFill>
          </p:spPr>
          <p:txBody>
            <a:bodyPr/>
            <a:lstStyle/>
            <a:p>
              <a:endParaRPr lang="nl-BE"/>
            </a:p>
          </p:txBody>
        </p:sp>
        <p:sp>
          <p:nvSpPr>
            <p:cNvPr id="6" name="Freeform 6"/>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02AAB4"/>
            </a:solidFill>
          </p:spPr>
          <p:txBody>
            <a:bodyPr/>
            <a:lstStyle/>
            <a:p>
              <a:endParaRPr lang="nl-BE"/>
            </a:p>
          </p:txBody>
        </p:sp>
      </p:grpSp>
      <p:grpSp>
        <p:nvGrpSpPr>
          <p:cNvPr id="12" name="Group 12"/>
          <p:cNvGrpSpPr/>
          <p:nvPr/>
        </p:nvGrpSpPr>
        <p:grpSpPr>
          <a:xfrm>
            <a:off x="1044173" y="1008740"/>
            <a:ext cx="3338726" cy="717383"/>
            <a:chOff x="0" y="0"/>
            <a:chExt cx="4451633" cy="956511"/>
          </a:xfrm>
        </p:grpSpPr>
        <p:sp>
          <p:nvSpPr>
            <p:cNvPr id="13" name="Freeform 13"/>
            <p:cNvSpPr/>
            <p:nvPr/>
          </p:nvSpPr>
          <p:spPr>
            <a:xfrm>
              <a:off x="0" y="0"/>
              <a:ext cx="928685" cy="956511"/>
            </a:xfrm>
            <a:custGeom>
              <a:avLst/>
              <a:gdLst/>
              <a:ahLst/>
              <a:cxnLst/>
              <a:rect l="l" t="t" r="r" b="b"/>
              <a:pathLst>
                <a:path w="928685" h="956511">
                  <a:moveTo>
                    <a:pt x="0" y="0"/>
                  </a:moveTo>
                  <a:lnTo>
                    <a:pt x="928685" y="0"/>
                  </a:lnTo>
                  <a:lnTo>
                    <a:pt x="928685" y="956511"/>
                  </a:lnTo>
                  <a:lnTo>
                    <a:pt x="0" y="9565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BE"/>
            </a:p>
          </p:txBody>
        </p:sp>
        <p:sp>
          <p:nvSpPr>
            <p:cNvPr id="14" name="TextBox 14"/>
            <p:cNvSpPr txBox="1"/>
            <p:nvPr/>
          </p:nvSpPr>
          <p:spPr>
            <a:xfrm>
              <a:off x="1398062" y="307344"/>
              <a:ext cx="3053571" cy="322773"/>
            </a:xfrm>
            <a:prstGeom prst="rect">
              <a:avLst/>
            </a:prstGeom>
          </p:spPr>
          <p:txBody>
            <a:bodyPr lIns="0" tIns="0" rIns="0" bIns="0" rtlCol="0" anchor="t">
              <a:spAutoFit/>
            </a:bodyPr>
            <a:lstStyle/>
            <a:p>
              <a:pPr>
                <a:lnSpc>
                  <a:spcPts val="2144"/>
                </a:lnSpc>
                <a:spcBef>
                  <a:spcPct val="0"/>
                </a:spcBef>
              </a:pPr>
              <a:r>
                <a:rPr lang="en-US" sz="1531" spc="38">
                  <a:solidFill>
                    <a:srgbClr val="365B6D"/>
                  </a:solidFill>
                  <a:latin typeface="Poppins Light"/>
                </a:rPr>
                <a:t>Voeg bedrijfsnaam toe</a:t>
              </a:r>
            </a:p>
          </p:txBody>
        </p:sp>
      </p:grpSp>
      <p:sp>
        <p:nvSpPr>
          <p:cNvPr id="15" name="Freeform 15"/>
          <p:cNvSpPr/>
          <p:nvPr/>
        </p:nvSpPr>
        <p:spPr>
          <a:xfrm>
            <a:off x="301262" y="455462"/>
            <a:ext cx="7069204" cy="1823939"/>
          </a:xfrm>
          <a:custGeom>
            <a:avLst/>
            <a:gdLst/>
            <a:ahLst/>
            <a:cxnLst/>
            <a:rect l="l" t="t" r="r" b="b"/>
            <a:pathLst>
              <a:path w="7069204" h="1823939">
                <a:moveTo>
                  <a:pt x="0" y="0"/>
                </a:moveTo>
                <a:lnTo>
                  <a:pt x="7069204" y="0"/>
                </a:lnTo>
                <a:lnTo>
                  <a:pt x="7069204" y="1823939"/>
                </a:lnTo>
                <a:lnTo>
                  <a:pt x="0" y="1823939"/>
                </a:lnTo>
                <a:lnTo>
                  <a:pt x="0" y="0"/>
                </a:lnTo>
                <a:close/>
              </a:path>
            </a:pathLst>
          </a:custGeom>
          <a:blipFill>
            <a:blip r:embed="rId5"/>
            <a:stretch>
              <a:fillRect/>
            </a:stretch>
          </a:blipFill>
        </p:spPr>
        <p:txBody>
          <a:bodyPr/>
          <a:lstStyle/>
          <a:p>
            <a:endParaRPr lang="nl-BE"/>
          </a:p>
        </p:txBody>
      </p:sp>
      <p:sp>
        <p:nvSpPr>
          <p:cNvPr id="16" name="TextBox 16"/>
          <p:cNvSpPr txBox="1"/>
          <p:nvPr/>
        </p:nvSpPr>
        <p:spPr>
          <a:xfrm>
            <a:off x="301262" y="2672944"/>
            <a:ext cx="8295772" cy="6626558"/>
          </a:xfrm>
          <a:prstGeom prst="rect">
            <a:avLst/>
          </a:prstGeom>
        </p:spPr>
        <p:txBody>
          <a:bodyPr lIns="0" tIns="0" rIns="0" bIns="0" rtlCol="0" anchor="t">
            <a:spAutoFit/>
          </a:bodyPr>
          <a:lstStyle/>
          <a:p>
            <a:pPr>
              <a:lnSpc>
                <a:spcPts val="10025"/>
              </a:lnSpc>
              <a:spcAft>
                <a:spcPts val="2400"/>
              </a:spcAft>
            </a:pPr>
            <a:r>
              <a:rPr lang="en-US" sz="6600" spc="-227" dirty="0" err="1">
                <a:solidFill>
                  <a:srgbClr val="266660"/>
                </a:solidFill>
                <a:latin typeface="Poppins Bold"/>
              </a:rPr>
              <a:t>Kwaliteitsvolle</a:t>
            </a:r>
            <a:r>
              <a:rPr lang="en-US" sz="6600" spc="-227" dirty="0">
                <a:solidFill>
                  <a:srgbClr val="266660"/>
                </a:solidFill>
                <a:latin typeface="Poppins Bold"/>
              </a:rPr>
              <a:t> principes in de </a:t>
            </a:r>
            <a:r>
              <a:rPr lang="en-US" sz="6600" spc="-227" dirty="0" err="1">
                <a:solidFill>
                  <a:srgbClr val="266660"/>
                </a:solidFill>
                <a:latin typeface="Poppins Bold"/>
              </a:rPr>
              <a:t>toeleiding</a:t>
            </a:r>
            <a:r>
              <a:rPr lang="en-US" sz="6600" spc="-227" dirty="0">
                <a:solidFill>
                  <a:srgbClr val="266660"/>
                </a:solidFill>
                <a:latin typeface="Poppins Bold"/>
              </a:rPr>
              <a:t> </a:t>
            </a:r>
            <a:r>
              <a:rPr lang="en-US" sz="6600" spc="-227" dirty="0" err="1">
                <a:solidFill>
                  <a:srgbClr val="266660"/>
                </a:solidFill>
                <a:latin typeface="Poppins Bold"/>
              </a:rPr>
              <a:t>naar</a:t>
            </a:r>
            <a:r>
              <a:rPr lang="en-US" sz="6600" spc="-227" dirty="0">
                <a:solidFill>
                  <a:srgbClr val="266660"/>
                </a:solidFill>
                <a:latin typeface="Poppins Bold"/>
              </a:rPr>
              <a:t> </a:t>
            </a:r>
            <a:r>
              <a:rPr lang="en-US" sz="6600" spc="-227" dirty="0" err="1">
                <a:solidFill>
                  <a:srgbClr val="266660"/>
                </a:solidFill>
                <a:latin typeface="Poppins Bold"/>
              </a:rPr>
              <a:t>leersteun</a:t>
            </a:r>
            <a:endParaRPr lang="en-US" sz="6600" spc="-227" dirty="0">
              <a:solidFill>
                <a:srgbClr val="266660"/>
              </a:solidFill>
              <a:latin typeface="Poppins Bold"/>
            </a:endParaRPr>
          </a:p>
          <a:p>
            <a:pPr>
              <a:lnSpc>
                <a:spcPts val="9900"/>
              </a:lnSpc>
            </a:pPr>
            <a:r>
              <a:rPr lang="en-US" sz="6600" spc="-225" dirty="0" err="1">
                <a:solidFill>
                  <a:srgbClr val="049999"/>
                </a:solidFill>
                <a:latin typeface="Poppins Bold"/>
              </a:rPr>
              <a:t>Kennisclip</a:t>
            </a:r>
            <a:endParaRPr lang="en-US" sz="6600" spc="-225" dirty="0">
              <a:solidFill>
                <a:srgbClr val="049999"/>
              </a:solidFill>
              <a:latin typeface="Poppins Bold"/>
            </a:endParaRPr>
          </a:p>
        </p:txBody>
      </p:sp>
      <p:pic>
        <p:nvPicPr>
          <p:cNvPr id="19" name="Afbeelding 18">
            <a:extLst>
              <a:ext uri="{FF2B5EF4-FFF2-40B4-BE49-F238E27FC236}">
                <a16:creationId xmlns:a16="http://schemas.microsoft.com/office/drawing/2014/main" id="{1548A9E8-F92E-4D2F-8546-05A33D393CF4}"/>
              </a:ext>
            </a:extLst>
          </p:cNvPr>
          <p:cNvPicPr>
            <a:picLocks noChangeAspect="1"/>
          </p:cNvPicPr>
          <p:nvPr/>
        </p:nvPicPr>
        <p:blipFill rotWithShape="1">
          <a:blip r:embed="rId6">
            <a:extLst>
              <a:ext uri="{28A0092B-C50C-407E-A947-70E740481C1C}">
                <a14:useLocalDpi xmlns:a14="http://schemas.microsoft.com/office/drawing/2010/main" val="0"/>
              </a:ext>
            </a:extLst>
          </a:blip>
          <a:srcRect l="3357" t="3637" r="3366" b="4425"/>
          <a:stretch/>
        </p:blipFill>
        <p:spPr>
          <a:xfrm>
            <a:off x="8676197" y="1239248"/>
            <a:ext cx="8198801" cy="8081215"/>
          </a:xfrm>
          <a:prstGeom prst="flowChartConnector">
            <a:avLst/>
          </a:prstGeom>
          <a:solidFill>
            <a:srgbClr val="F2F1EC"/>
          </a:solidFill>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29871" y="0"/>
            <a:ext cx="7886701" cy="10287000"/>
          </a:xfrm>
          <a:prstGeom prst="rect">
            <a:avLst/>
          </a:prstGeom>
          <a:solidFill>
            <a:srgbClr val="049999"/>
          </a:solidFill>
        </p:spPr>
        <p:txBody>
          <a:bodyPr/>
          <a:lstStyle/>
          <a:p>
            <a:endParaRPr lang="nl-BE"/>
          </a:p>
        </p:txBody>
      </p:sp>
      <p:grpSp>
        <p:nvGrpSpPr>
          <p:cNvPr id="6" name="Group 6"/>
          <p:cNvGrpSpPr/>
          <p:nvPr/>
        </p:nvGrpSpPr>
        <p:grpSpPr>
          <a:xfrm>
            <a:off x="742395" y="3924300"/>
            <a:ext cx="5541666" cy="5541644"/>
            <a:chOff x="0" y="0"/>
            <a:chExt cx="6350000" cy="6349975"/>
          </a:xfrm>
        </p:grpSpPr>
        <p:sp>
          <p:nvSpPr>
            <p:cNvPr id="7" name="Freeform 7"/>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8888" r="-38888"/>
              </a:stretch>
            </a:blipFill>
          </p:spPr>
          <p:txBody>
            <a:bodyPr/>
            <a:lstStyle/>
            <a:p>
              <a:endParaRPr lang="nl-BE"/>
            </a:p>
          </p:txBody>
        </p:sp>
      </p:grpSp>
      <p:grpSp>
        <p:nvGrpSpPr>
          <p:cNvPr id="3" name="Group 3"/>
          <p:cNvGrpSpPr/>
          <p:nvPr/>
        </p:nvGrpSpPr>
        <p:grpSpPr>
          <a:xfrm rot="-3270436">
            <a:off x="-3819097" y="5388148"/>
            <a:ext cx="12098771" cy="6654453"/>
            <a:chOff x="0" y="0"/>
            <a:chExt cx="4060919" cy="2233549"/>
          </a:xfrm>
        </p:grpSpPr>
        <p:sp>
          <p:nvSpPr>
            <p:cNvPr id="4" name="Freeform 4"/>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026666"/>
            </a:solidFill>
          </p:spPr>
          <p:txBody>
            <a:bodyPr/>
            <a:lstStyle/>
            <a:p>
              <a:endParaRPr lang="nl-BE"/>
            </a:p>
          </p:txBody>
        </p:sp>
        <p:sp>
          <p:nvSpPr>
            <p:cNvPr id="5" name="Freeform 5"/>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365B6D"/>
            </a:solidFill>
          </p:spPr>
          <p:txBody>
            <a:bodyPr/>
            <a:lstStyle/>
            <a:p>
              <a:endParaRPr lang="nl-BE"/>
            </a:p>
          </p:txBody>
        </p:sp>
      </p:grpSp>
      <p:sp>
        <p:nvSpPr>
          <p:cNvPr id="9" name="TextBox 9"/>
          <p:cNvSpPr txBox="1"/>
          <p:nvPr/>
        </p:nvSpPr>
        <p:spPr>
          <a:xfrm>
            <a:off x="7656328" y="318961"/>
            <a:ext cx="10128752" cy="11541493"/>
          </a:xfrm>
          <a:prstGeom prst="rect">
            <a:avLst/>
          </a:prstGeom>
        </p:spPr>
        <p:txBody>
          <a:bodyPr wrap="square" lIns="0" tIns="0" rIns="0" bIns="0" rtlCol="0" anchor="t">
            <a:spAutoFit/>
          </a:bodyPr>
          <a:lstStyle/>
          <a:p>
            <a:pPr marL="0" lvl="0" indent="0">
              <a:lnSpc>
                <a:spcPts val="8399"/>
              </a:lnSpc>
              <a:spcAft>
                <a:spcPts val="2400"/>
              </a:spcAft>
            </a:pPr>
            <a:r>
              <a:rPr lang="en-US" sz="6999" b="1" spc="-139" dirty="0" err="1">
                <a:solidFill>
                  <a:srgbClr val="365B6D"/>
                </a:solidFill>
                <a:latin typeface="Poppins" panose="00000500000000000000" pitchFamily="2" charset="0"/>
                <a:cs typeface="Poppins" panose="00000500000000000000" pitchFamily="2" charset="0"/>
              </a:rPr>
              <a:t>Perspectief</a:t>
            </a:r>
            <a:r>
              <a:rPr lang="en-US" sz="6999" b="1" spc="-139" dirty="0">
                <a:solidFill>
                  <a:srgbClr val="365B6D"/>
                </a:solidFill>
                <a:latin typeface="Poppins" panose="00000500000000000000" pitchFamily="2" charset="0"/>
                <a:cs typeface="Poppins" panose="00000500000000000000" pitchFamily="2" charset="0"/>
              </a:rPr>
              <a:t> school op </a:t>
            </a:r>
            <a:r>
              <a:rPr lang="en-US" sz="6999" b="1" spc="-139" dirty="0" err="1">
                <a:solidFill>
                  <a:srgbClr val="365B6D"/>
                </a:solidFill>
                <a:latin typeface="Poppins" panose="00000500000000000000" pitchFamily="2" charset="0"/>
                <a:cs typeface="Poppins" panose="00000500000000000000" pitchFamily="2" charset="0"/>
              </a:rPr>
              <a:t>leersteun</a:t>
            </a:r>
            <a:endParaRPr lang="en-US" sz="6999" b="1" spc="-139" dirty="0">
              <a:solidFill>
                <a:srgbClr val="365B6D"/>
              </a:solidFill>
              <a:latin typeface="Poppins" panose="00000500000000000000" pitchFamily="2" charset="0"/>
              <a:cs typeface="Poppins" panose="00000500000000000000" pitchFamily="2" charset="0"/>
            </a:endParaRPr>
          </a:p>
          <a:p>
            <a:pPr lvl="0" algn="just">
              <a:spcBef>
                <a:spcPts val="600"/>
              </a:spcBef>
            </a:pPr>
            <a:r>
              <a:rPr lang="nl-BE" sz="3200" spc="-139" dirty="0">
                <a:solidFill>
                  <a:srgbClr val="365B6D"/>
                </a:solidFill>
                <a:latin typeface="Poppins" panose="00000500000000000000" pitchFamily="2" charset="0"/>
                <a:cs typeface="Poppins" panose="00000500000000000000" pitchFamily="2" charset="0"/>
              </a:rPr>
              <a:t>Welke bijkomende deskundigheid is nodig om:</a:t>
            </a:r>
          </a:p>
          <a:p>
            <a:pPr marL="457200" lvl="0" indent="-457200" algn="just">
              <a:spcBef>
                <a:spcPts val="600"/>
              </a:spcBef>
              <a:buFont typeface="Wingdings" panose="05000000000000000000" pitchFamily="2" charset="2"/>
              <a:buChar char="§"/>
            </a:pPr>
            <a:r>
              <a:rPr lang="nl-BE" sz="3200" spc="-139" dirty="0">
                <a:solidFill>
                  <a:srgbClr val="365B6D"/>
                </a:solidFill>
                <a:latin typeface="Poppins" panose="00000500000000000000" pitchFamily="2" charset="0"/>
                <a:cs typeface="Poppins" panose="00000500000000000000" pitchFamily="2" charset="0"/>
              </a:rPr>
              <a:t>met deze leerling met deze onderwijs- en opvoedingsbehoeften verder aan de slag te gaan</a:t>
            </a:r>
          </a:p>
          <a:p>
            <a:pPr marL="457200" lvl="0" indent="-457200" algn="just">
              <a:buFont typeface="Wingdings" panose="05000000000000000000" pitchFamily="2" charset="2"/>
              <a:buChar char="§"/>
            </a:pPr>
            <a:r>
              <a:rPr lang="nl-BE" sz="3200" spc="-139" dirty="0">
                <a:solidFill>
                  <a:srgbClr val="365B6D"/>
                </a:solidFill>
                <a:latin typeface="Poppins" panose="00000500000000000000" pitchFamily="2" charset="0"/>
                <a:cs typeface="Poppins" panose="00000500000000000000" pitchFamily="2" charset="0"/>
              </a:rPr>
              <a:t>de schoolwerking te versterken in het onderwijs aan leerlingen met gelijkaardige onderwijs- en opvoedingsbehoeften. </a:t>
            </a:r>
            <a:endParaRPr lang="nl-NL" sz="3200" spc="-139" dirty="0">
              <a:solidFill>
                <a:srgbClr val="365B6D"/>
              </a:solidFill>
              <a:latin typeface="Poppins" panose="00000500000000000000" pitchFamily="2" charset="0"/>
              <a:cs typeface="Poppins" panose="00000500000000000000" pitchFamily="2" charset="0"/>
            </a:endParaRPr>
          </a:p>
          <a:p>
            <a:pPr lvl="0" algn="just">
              <a:spcBef>
                <a:spcPts val="600"/>
              </a:spcBef>
            </a:pPr>
            <a:endParaRPr lang="nl-NL" sz="1200" spc="-139" dirty="0">
              <a:solidFill>
                <a:srgbClr val="365B6D"/>
              </a:solidFill>
              <a:latin typeface="Poppins" panose="00000500000000000000" pitchFamily="2" charset="0"/>
              <a:cs typeface="Poppins" panose="00000500000000000000" pitchFamily="2" charset="0"/>
            </a:endParaRPr>
          </a:p>
          <a:p>
            <a:pPr lvl="0" algn="just">
              <a:spcBef>
                <a:spcPts val="600"/>
              </a:spcBef>
            </a:pPr>
            <a:r>
              <a:rPr lang="nl-NL" sz="3200" spc="-139" dirty="0">
                <a:solidFill>
                  <a:srgbClr val="365B6D"/>
                </a:solidFill>
                <a:latin typeface="Poppins" panose="00000500000000000000" pitchFamily="2" charset="0"/>
                <a:cs typeface="Poppins" panose="00000500000000000000" pitchFamily="2" charset="0"/>
              </a:rPr>
              <a:t>School moet op zijn minst reflecteren hoe de leerlinggerichte ondersteuning ook handvatten kan geven om tegemoet te komen aan de behoeften van toekomstige leerlingen met gelijklopende onderwijs- en opvoedingsbehoeften.</a:t>
            </a:r>
          </a:p>
          <a:p>
            <a:pPr lvl="0" algn="just">
              <a:spcBef>
                <a:spcPts val="600"/>
              </a:spcBef>
            </a:pPr>
            <a:endParaRPr lang="nl-NL" sz="3200" spc="-139" dirty="0">
              <a:solidFill>
                <a:srgbClr val="365B6D"/>
              </a:solidFill>
              <a:latin typeface="Poppins" panose="00000500000000000000" pitchFamily="2" charset="0"/>
              <a:cs typeface="Poppins" panose="00000500000000000000" pitchFamily="2" charset="0"/>
            </a:endParaRPr>
          </a:p>
          <a:p>
            <a:pPr algn="just">
              <a:spcBef>
                <a:spcPts val="600"/>
              </a:spcBef>
            </a:pPr>
            <a:r>
              <a:rPr lang="nl-BE" sz="3200" spc="-139" dirty="0">
                <a:solidFill>
                  <a:srgbClr val="365B6D"/>
                </a:solidFill>
                <a:latin typeface="Poppins" panose="00000500000000000000" pitchFamily="2" charset="0"/>
                <a:cs typeface="Poppins" panose="00000500000000000000" pitchFamily="2" charset="0"/>
              </a:rPr>
              <a:t>ADP-tip! Reflectievragen</a:t>
            </a:r>
          </a:p>
          <a:p>
            <a:pPr lvl="0" algn="just">
              <a:spcBef>
                <a:spcPts val="600"/>
              </a:spcBef>
            </a:pPr>
            <a:endParaRPr lang="nl-NL" sz="3200" spc="-139" dirty="0">
              <a:solidFill>
                <a:srgbClr val="365B6D"/>
              </a:solidFill>
              <a:latin typeface="Poppins" panose="00000500000000000000" pitchFamily="2" charset="0"/>
              <a:cs typeface="Poppins" panose="00000500000000000000" pitchFamily="2" charset="0"/>
            </a:endParaRPr>
          </a:p>
          <a:p>
            <a:pPr marL="457200" lvl="0" indent="-457200" algn="just">
              <a:spcBef>
                <a:spcPts val="600"/>
              </a:spcBef>
              <a:buFont typeface="Wingdings" panose="05000000000000000000" pitchFamily="2" charset="2"/>
              <a:buChar char="§"/>
            </a:pPr>
            <a:endParaRPr lang="en-US" sz="6999" spc="-139" dirty="0">
              <a:solidFill>
                <a:srgbClr val="365B6D"/>
              </a:solidFill>
              <a:latin typeface="Antonio Bold"/>
            </a:endParaRPr>
          </a:p>
        </p:txBody>
      </p:sp>
      <p:pic>
        <p:nvPicPr>
          <p:cNvPr id="10" name="Afbeelding 9" descr="gratis Foto Van Lege Klaslokaal Stockfoto">
            <a:extLst>
              <a:ext uri="{FF2B5EF4-FFF2-40B4-BE49-F238E27FC236}">
                <a16:creationId xmlns:a16="http://schemas.microsoft.com/office/drawing/2014/main" id="{F96EEC1F-A9AA-9E3A-4D0F-5928BC1F4856}"/>
              </a:ext>
            </a:extLst>
          </p:cNvPr>
          <p:cNvPicPr>
            <a:picLocks noChangeAspect="1"/>
          </p:cNvPicPr>
          <p:nvPr/>
        </p:nvPicPr>
        <p:blipFill rotWithShape="1">
          <a:blip r:embed="rId4">
            <a:extLst>
              <a:ext uri="{28A0092B-C50C-407E-A947-70E740481C1C}">
                <a14:useLocalDpi xmlns:a14="http://schemas.microsoft.com/office/drawing/2010/main" val="0"/>
              </a:ext>
            </a:extLst>
          </a:blip>
          <a:srcRect r="10070" b="38402"/>
          <a:stretch/>
        </p:blipFill>
        <p:spPr bwMode="auto">
          <a:xfrm>
            <a:off x="1706949" y="3845137"/>
            <a:ext cx="4281805" cy="4399915"/>
          </a:xfrm>
          <a:prstGeom prst="ellipse">
            <a:avLst/>
          </a:prstGeom>
          <a:noFill/>
          <a:ln>
            <a:noFill/>
          </a:ln>
          <a:extLst>
            <a:ext uri="{53640926-AAD7-44D8-BBD7-CCE9431645EC}">
              <a14:shadowObscured xmlns:a14="http://schemas.microsoft.com/office/drawing/2010/main"/>
            </a:ext>
          </a:extLst>
        </p:spPr>
      </p:pic>
      <p:sp>
        <p:nvSpPr>
          <p:cNvPr id="8" name="Tekstvak 7">
            <a:extLst>
              <a:ext uri="{FF2B5EF4-FFF2-40B4-BE49-F238E27FC236}">
                <a16:creationId xmlns:a16="http://schemas.microsoft.com/office/drawing/2014/main" id="{7541F56E-4F38-CBE8-8C4E-D5708E478EF6}"/>
              </a:ext>
            </a:extLst>
          </p:cNvPr>
          <p:cNvSpPr txBox="1"/>
          <p:nvPr/>
        </p:nvSpPr>
        <p:spPr>
          <a:xfrm>
            <a:off x="699485" y="641080"/>
            <a:ext cx="5627486" cy="830997"/>
          </a:xfrm>
          <a:prstGeom prst="rect">
            <a:avLst/>
          </a:prstGeom>
          <a:noFill/>
        </p:spPr>
        <p:txBody>
          <a:bodyPr wrap="square" rtlCol="0">
            <a:spAutoFit/>
          </a:bodyPr>
          <a:lstStyle/>
          <a:p>
            <a:pPr algn="ctr"/>
            <a:r>
              <a:rPr lang="nl-BE" sz="4800" b="1">
                <a:solidFill>
                  <a:schemeClr val="bg1"/>
                </a:solidFill>
                <a:latin typeface="Poppins" panose="00000500000000000000" pitchFamily="2" charset="0"/>
                <a:cs typeface="Poppins" panose="00000500000000000000" pitchFamily="2" charset="0"/>
              </a:rPr>
              <a:t>HGA </a:t>
            </a:r>
            <a:r>
              <a:rPr lang="nl-BE" sz="4800" b="1" err="1">
                <a:solidFill>
                  <a:schemeClr val="bg1"/>
                </a:solidFill>
                <a:latin typeface="Poppins" panose="00000500000000000000" pitchFamily="2" charset="0"/>
                <a:cs typeface="Poppins" panose="00000500000000000000" pitchFamily="2" charset="0"/>
              </a:rPr>
              <a:t>vs</a:t>
            </a:r>
            <a:r>
              <a:rPr lang="nl-BE" sz="4800" b="1">
                <a:solidFill>
                  <a:schemeClr val="bg1"/>
                </a:solidFill>
                <a:latin typeface="Poppins" panose="00000500000000000000" pitchFamily="2" charset="0"/>
                <a:cs typeface="Poppins" panose="00000500000000000000" pitchFamily="2" charset="0"/>
              </a:rPr>
              <a:t> HGD </a:t>
            </a:r>
            <a:r>
              <a:rPr lang="nl-BE" sz="3600" b="1">
                <a:solidFill>
                  <a:schemeClr val="bg1"/>
                </a:solidFill>
                <a:latin typeface="Poppins" panose="00000500000000000000" pitchFamily="2" charset="0"/>
                <a:cs typeface="Poppins" panose="00000500000000000000" pitchFamily="2" charset="0"/>
              </a:rPr>
              <a:t>(GC)</a:t>
            </a:r>
          </a:p>
        </p:txBody>
      </p:sp>
    </p:spTree>
    <p:extLst>
      <p:ext uri="{BB962C8B-B14F-4D97-AF65-F5344CB8AC3E}">
        <p14:creationId xmlns:p14="http://schemas.microsoft.com/office/powerpoint/2010/main" val="39299253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24840" y="0"/>
            <a:ext cx="7886701" cy="10287000"/>
          </a:xfrm>
          <a:prstGeom prst="rect">
            <a:avLst/>
          </a:prstGeom>
          <a:solidFill>
            <a:srgbClr val="049999"/>
          </a:solidFill>
        </p:spPr>
        <p:txBody>
          <a:bodyPr/>
          <a:lstStyle/>
          <a:p>
            <a:endParaRPr lang="nl-BE"/>
          </a:p>
        </p:txBody>
      </p:sp>
      <p:grpSp>
        <p:nvGrpSpPr>
          <p:cNvPr id="6" name="Group 6"/>
          <p:cNvGrpSpPr/>
          <p:nvPr/>
        </p:nvGrpSpPr>
        <p:grpSpPr>
          <a:xfrm>
            <a:off x="742395" y="3924300"/>
            <a:ext cx="5541666" cy="5541644"/>
            <a:chOff x="0" y="0"/>
            <a:chExt cx="6350000" cy="6349975"/>
          </a:xfrm>
        </p:grpSpPr>
        <p:sp>
          <p:nvSpPr>
            <p:cNvPr id="7" name="Freeform 7"/>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8888" r="-38888"/>
              </a:stretch>
            </a:blipFill>
          </p:spPr>
          <p:txBody>
            <a:bodyPr/>
            <a:lstStyle/>
            <a:p>
              <a:endParaRPr lang="nl-BE"/>
            </a:p>
          </p:txBody>
        </p:sp>
      </p:grpSp>
      <p:grpSp>
        <p:nvGrpSpPr>
          <p:cNvPr id="3" name="Group 3"/>
          <p:cNvGrpSpPr/>
          <p:nvPr/>
        </p:nvGrpSpPr>
        <p:grpSpPr>
          <a:xfrm rot="-3270436">
            <a:off x="-3819097" y="5388148"/>
            <a:ext cx="12098771" cy="6654453"/>
            <a:chOff x="0" y="0"/>
            <a:chExt cx="4060919" cy="2233549"/>
          </a:xfrm>
        </p:grpSpPr>
        <p:sp>
          <p:nvSpPr>
            <p:cNvPr id="4" name="Freeform 4"/>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026666"/>
            </a:solidFill>
          </p:spPr>
          <p:txBody>
            <a:bodyPr/>
            <a:lstStyle/>
            <a:p>
              <a:endParaRPr lang="nl-BE"/>
            </a:p>
          </p:txBody>
        </p:sp>
        <p:sp>
          <p:nvSpPr>
            <p:cNvPr id="5" name="Freeform 5"/>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365B6D"/>
            </a:solidFill>
          </p:spPr>
          <p:txBody>
            <a:bodyPr/>
            <a:lstStyle/>
            <a:p>
              <a:endParaRPr lang="nl-BE"/>
            </a:p>
          </p:txBody>
        </p:sp>
      </p:grpSp>
      <p:sp>
        <p:nvSpPr>
          <p:cNvPr id="9" name="TextBox 9"/>
          <p:cNvSpPr txBox="1"/>
          <p:nvPr/>
        </p:nvSpPr>
        <p:spPr>
          <a:xfrm>
            <a:off x="7651296" y="145891"/>
            <a:ext cx="9647559" cy="9464129"/>
          </a:xfrm>
          <a:prstGeom prst="rect">
            <a:avLst/>
          </a:prstGeom>
        </p:spPr>
        <p:txBody>
          <a:bodyPr wrap="square" lIns="0" tIns="0" rIns="0" bIns="0" rtlCol="0" anchor="t">
            <a:spAutoFit/>
          </a:bodyPr>
          <a:lstStyle/>
          <a:p>
            <a:pPr marL="0" lvl="0" indent="0">
              <a:lnSpc>
                <a:spcPts val="8399"/>
              </a:lnSpc>
            </a:pPr>
            <a:r>
              <a:rPr lang="en-US" sz="6999" b="1" spc="-139" dirty="0" err="1">
                <a:solidFill>
                  <a:srgbClr val="365B6D"/>
                </a:solidFill>
                <a:latin typeface="Poppins" panose="00000500000000000000" pitchFamily="2" charset="0"/>
                <a:cs typeface="Poppins" panose="00000500000000000000" pitchFamily="2" charset="0"/>
              </a:rPr>
              <a:t>Collegiale</a:t>
            </a:r>
            <a:r>
              <a:rPr lang="en-US" sz="6999" b="1" spc="-139" dirty="0">
                <a:solidFill>
                  <a:srgbClr val="365B6D"/>
                </a:solidFill>
                <a:latin typeface="Poppins" panose="00000500000000000000" pitchFamily="2" charset="0"/>
                <a:cs typeface="Poppins" panose="00000500000000000000" pitchFamily="2" charset="0"/>
              </a:rPr>
              <a:t> </a:t>
            </a:r>
            <a:r>
              <a:rPr lang="en-US" sz="6999" b="1" spc="-139" dirty="0" err="1">
                <a:solidFill>
                  <a:srgbClr val="365B6D"/>
                </a:solidFill>
                <a:latin typeface="Poppins" panose="00000500000000000000" pitchFamily="2" charset="0"/>
                <a:cs typeface="Poppins" panose="00000500000000000000" pitchFamily="2" charset="0"/>
              </a:rPr>
              <a:t>consultatie</a:t>
            </a:r>
            <a:endParaRPr lang="en-US" sz="6999" b="1" spc="-139" dirty="0">
              <a:solidFill>
                <a:srgbClr val="365B6D"/>
              </a:solidFill>
              <a:latin typeface="Poppins" panose="00000500000000000000" pitchFamily="2" charset="0"/>
              <a:cs typeface="Poppins" panose="00000500000000000000" pitchFamily="2" charset="0"/>
            </a:endParaRPr>
          </a:p>
          <a:p>
            <a:pPr marL="457200" lvl="0" indent="-457200">
              <a:spcBef>
                <a:spcPts val="600"/>
              </a:spcBef>
              <a:buFont typeface="Wingdings" panose="05000000000000000000" pitchFamily="2" charset="2"/>
              <a:buChar char="§"/>
            </a:pPr>
            <a:endParaRPr lang="nl-NL" sz="3200" spc="-139" dirty="0">
              <a:solidFill>
                <a:srgbClr val="365B6D"/>
              </a:solidFill>
              <a:latin typeface="Poppins" panose="00000500000000000000" pitchFamily="2" charset="0"/>
              <a:cs typeface="Poppins" panose="00000500000000000000" pitchFamily="2" charset="0"/>
            </a:endParaRPr>
          </a:p>
          <a:p>
            <a:pPr marL="457200" lvl="0" indent="-457200">
              <a:spcBef>
                <a:spcPts val="600"/>
              </a:spcBef>
              <a:buFont typeface="Wingdings" panose="05000000000000000000" pitchFamily="2" charset="2"/>
              <a:buChar char="§"/>
            </a:pPr>
            <a:r>
              <a:rPr lang="nl-NL" sz="3200" spc="-139" dirty="0">
                <a:solidFill>
                  <a:srgbClr val="365B6D"/>
                </a:solidFill>
                <a:latin typeface="Poppins" panose="00000500000000000000" pitchFamily="2" charset="0"/>
                <a:cs typeface="Poppins" panose="00000500000000000000" pitchFamily="2" charset="0"/>
              </a:rPr>
              <a:t>Zorg voor een objectieve, multidisciplinaire blik om de beeldvorming en besluitvorming te helpen versterken.</a:t>
            </a:r>
          </a:p>
          <a:p>
            <a:pPr lvl="0">
              <a:spcBef>
                <a:spcPts val="600"/>
              </a:spcBef>
            </a:pPr>
            <a:endParaRPr lang="nl-NL" sz="3200" spc="-139" dirty="0">
              <a:solidFill>
                <a:srgbClr val="365B6D"/>
              </a:solidFill>
              <a:latin typeface="Poppins" panose="00000500000000000000" pitchFamily="2" charset="0"/>
              <a:cs typeface="Poppins" panose="00000500000000000000" pitchFamily="2" charset="0"/>
            </a:endParaRPr>
          </a:p>
          <a:p>
            <a:pPr marL="457200" lvl="0" indent="-457200">
              <a:spcBef>
                <a:spcPts val="600"/>
              </a:spcBef>
              <a:buFont typeface="Wingdings" panose="05000000000000000000" pitchFamily="2" charset="2"/>
              <a:buChar char="§"/>
            </a:pPr>
            <a:r>
              <a:rPr lang="nl-NL" sz="3200" spc="-139" dirty="0">
                <a:solidFill>
                  <a:srgbClr val="365B6D"/>
                </a:solidFill>
                <a:latin typeface="Poppins" panose="00000500000000000000" pitchFamily="2" charset="0"/>
                <a:cs typeface="Poppins" panose="00000500000000000000" pitchFamily="2" charset="0"/>
              </a:rPr>
              <a:t>Wees elkaars kritische vriend</a:t>
            </a:r>
          </a:p>
          <a:p>
            <a:pPr lvl="0">
              <a:spcBef>
                <a:spcPts val="600"/>
              </a:spcBef>
            </a:pPr>
            <a:endParaRPr lang="nl-NL" sz="3200" spc="-139" dirty="0">
              <a:solidFill>
                <a:srgbClr val="365B6D"/>
              </a:solidFill>
              <a:latin typeface="Poppins" panose="00000500000000000000" pitchFamily="2" charset="0"/>
              <a:cs typeface="Poppins" panose="00000500000000000000" pitchFamily="2" charset="0"/>
            </a:endParaRPr>
          </a:p>
          <a:p>
            <a:pPr lvl="0">
              <a:spcBef>
                <a:spcPts val="600"/>
              </a:spcBef>
            </a:pPr>
            <a:endParaRPr lang="nl-NL" sz="3200" spc="-139" dirty="0">
              <a:solidFill>
                <a:srgbClr val="365B6D"/>
              </a:solidFill>
              <a:latin typeface="Poppins" panose="00000500000000000000" pitchFamily="2" charset="0"/>
              <a:cs typeface="Poppins" panose="00000500000000000000" pitchFamily="2" charset="0"/>
            </a:endParaRPr>
          </a:p>
          <a:p>
            <a:pPr lvl="0">
              <a:spcBef>
                <a:spcPts val="600"/>
              </a:spcBef>
            </a:pPr>
            <a:endParaRPr lang="nl-NL" sz="3200" spc="-139" dirty="0">
              <a:solidFill>
                <a:srgbClr val="365B6D"/>
              </a:solidFill>
              <a:latin typeface="Poppins" panose="00000500000000000000" pitchFamily="2" charset="0"/>
              <a:cs typeface="Poppins" panose="00000500000000000000" pitchFamily="2" charset="0"/>
            </a:endParaRPr>
          </a:p>
          <a:p>
            <a:pPr lvl="0">
              <a:spcBef>
                <a:spcPts val="600"/>
              </a:spcBef>
            </a:pPr>
            <a:endParaRPr lang="nl-NL" sz="3200" spc="-139" dirty="0">
              <a:solidFill>
                <a:srgbClr val="365B6D"/>
              </a:solidFill>
              <a:latin typeface="Poppins" panose="00000500000000000000" pitchFamily="2" charset="0"/>
              <a:cs typeface="Poppins" panose="00000500000000000000" pitchFamily="2" charset="0"/>
            </a:endParaRPr>
          </a:p>
          <a:p>
            <a:pPr lvl="0">
              <a:spcBef>
                <a:spcPts val="600"/>
              </a:spcBef>
            </a:pPr>
            <a:endParaRPr lang="nl-NL" sz="3200" spc="-139" dirty="0">
              <a:solidFill>
                <a:srgbClr val="365B6D"/>
              </a:solidFill>
              <a:latin typeface="Poppins" panose="00000500000000000000" pitchFamily="2" charset="0"/>
              <a:cs typeface="Poppins" panose="00000500000000000000" pitchFamily="2" charset="0"/>
            </a:endParaRPr>
          </a:p>
          <a:p>
            <a:pPr lvl="0">
              <a:spcBef>
                <a:spcPts val="600"/>
              </a:spcBef>
            </a:pPr>
            <a:endParaRPr lang="nl-NL" sz="3200" spc="-139" dirty="0">
              <a:solidFill>
                <a:srgbClr val="365B6D"/>
              </a:solidFill>
              <a:latin typeface="Poppins" panose="00000500000000000000" pitchFamily="2" charset="0"/>
              <a:cs typeface="Poppins" panose="00000500000000000000" pitchFamily="2" charset="0"/>
            </a:endParaRPr>
          </a:p>
          <a:p>
            <a:pPr lvl="0">
              <a:spcBef>
                <a:spcPts val="600"/>
              </a:spcBef>
            </a:pPr>
            <a:endParaRPr lang="nl-NL" sz="3200" spc="-139" dirty="0">
              <a:solidFill>
                <a:srgbClr val="365B6D"/>
              </a:solidFill>
              <a:latin typeface="Poppins" panose="00000500000000000000" pitchFamily="2" charset="0"/>
              <a:cs typeface="Poppins" panose="00000500000000000000" pitchFamily="2" charset="0"/>
            </a:endParaRPr>
          </a:p>
          <a:p>
            <a:pPr lvl="0">
              <a:spcBef>
                <a:spcPts val="600"/>
              </a:spcBef>
            </a:pPr>
            <a:endParaRPr lang="nl-NL" sz="3200" spc="-139" dirty="0">
              <a:solidFill>
                <a:srgbClr val="365B6D"/>
              </a:solidFill>
              <a:latin typeface="Poppins" panose="00000500000000000000" pitchFamily="2" charset="0"/>
              <a:cs typeface="Poppins" panose="00000500000000000000" pitchFamily="2"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nl-BE" sz="3200" b="0" i="0" u="none" strike="noStrike" kern="1200" cap="none" spc="-139" normalizeH="0" baseline="0" noProof="0" dirty="0">
                <a:ln>
                  <a:noFill/>
                </a:ln>
                <a:solidFill>
                  <a:srgbClr val="365B6D"/>
                </a:solidFill>
                <a:effectLst/>
                <a:uLnTx/>
                <a:uFillTx/>
                <a:latin typeface="Poppins" panose="00000500000000000000" pitchFamily="2" charset="0"/>
                <a:ea typeface="+mn-ea"/>
                <a:cs typeface="Poppins" panose="00000500000000000000" pitchFamily="2" charset="0"/>
              </a:rPr>
              <a:t>ADP-tip! Reflectievragen</a:t>
            </a:r>
            <a:endParaRPr lang="en-US" sz="6999" spc="-139" dirty="0">
              <a:solidFill>
                <a:srgbClr val="365B6D"/>
              </a:solidFill>
              <a:latin typeface="Antonio Bold"/>
            </a:endParaRPr>
          </a:p>
        </p:txBody>
      </p:sp>
      <p:pic>
        <p:nvPicPr>
          <p:cNvPr id="8" name="Afbeelding 7" descr="Afbeelding met persoon, kleding, overdekt, Menselijk gezicht&#10;&#10;Automatisch gegenereerde beschrijving">
            <a:extLst>
              <a:ext uri="{FF2B5EF4-FFF2-40B4-BE49-F238E27FC236}">
                <a16:creationId xmlns:a16="http://schemas.microsoft.com/office/drawing/2014/main" id="{667C77A7-088E-F2DB-CB92-C23AC765D0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562" y="3878580"/>
            <a:ext cx="4394182" cy="3998595"/>
          </a:xfrm>
          <a:prstGeom prst="flowChartConnector">
            <a:avLst/>
          </a:prstGeom>
        </p:spPr>
      </p:pic>
      <p:sp>
        <p:nvSpPr>
          <p:cNvPr id="10" name="Tekstvak 9">
            <a:extLst>
              <a:ext uri="{FF2B5EF4-FFF2-40B4-BE49-F238E27FC236}">
                <a16:creationId xmlns:a16="http://schemas.microsoft.com/office/drawing/2014/main" id="{DF274DC4-26F2-6776-B043-92CCF8F428CB}"/>
              </a:ext>
            </a:extLst>
          </p:cNvPr>
          <p:cNvSpPr txBox="1"/>
          <p:nvPr/>
        </p:nvSpPr>
        <p:spPr>
          <a:xfrm>
            <a:off x="699485" y="641080"/>
            <a:ext cx="5627486" cy="830997"/>
          </a:xfrm>
          <a:prstGeom prst="rect">
            <a:avLst/>
          </a:prstGeom>
          <a:noFill/>
        </p:spPr>
        <p:txBody>
          <a:bodyPr wrap="square" rtlCol="0">
            <a:spAutoFit/>
          </a:bodyPr>
          <a:lstStyle/>
          <a:p>
            <a:pPr algn="ctr"/>
            <a:r>
              <a:rPr lang="nl-BE" sz="4800" b="1">
                <a:solidFill>
                  <a:schemeClr val="bg1"/>
                </a:solidFill>
                <a:latin typeface="Poppins" panose="00000500000000000000" pitchFamily="2" charset="0"/>
                <a:cs typeface="Poppins" panose="00000500000000000000" pitchFamily="2" charset="0"/>
              </a:rPr>
              <a:t>HGA </a:t>
            </a:r>
            <a:r>
              <a:rPr lang="nl-BE" sz="4800" b="1" err="1">
                <a:solidFill>
                  <a:schemeClr val="bg1"/>
                </a:solidFill>
                <a:latin typeface="Poppins" panose="00000500000000000000" pitchFamily="2" charset="0"/>
                <a:cs typeface="Poppins" panose="00000500000000000000" pitchFamily="2" charset="0"/>
              </a:rPr>
              <a:t>vs</a:t>
            </a:r>
            <a:r>
              <a:rPr lang="nl-BE" sz="4800" b="1">
                <a:solidFill>
                  <a:schemeClr val="bg1"/>
                </a:solidFill>
                <a:latin typeface="Poppins" panose="00000500000000000000" pitchFamily="2" charset="0"/>
                <a:cs typeface="Poppins" panose="00000500000000000000" pitchFamily="2" charset="0"/>
              </a:rPr>
              <a:t> HGD </a:t>
            </a:r>
            <a:r>
              <a:rPr lang="nl-BE" sz="3600" b="1">
                <a:solidFill>
                  <a:schemeClr val="bg1"/>
                </a:solidFill>
                <a:latin typeface="Poppins" panose="00000500000000000000" pitchFamily="2" charset="0"/>
                <a:cs typeface="Poppins" panose="00000500000000000000" pitchFamily="2" charset="0"/>
              </a:rPr>
              <a:t>(GC)</a:t>
            </a:r>
          </a:p>
        </p:txBody>
      </p:sp>
    </p:spTree>
    <p:extLst>
      <p:ext uri="{BB962C8B-B14F-4D97-AF65-F5344CB8AC3E}">
        <p14:creationId xmlns:p14="http://schemas.microsoft.com/office/powerpoint/2010/main" val="8199097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Lettertype, ontwerp&#10;&#10;Automatisch gegenereerde beschrijving">
            <a:extLst>
              <a:ext uri="{FF2B5EF4-FFF2-40B4-BE49-F238E27FC236}">
                <a16:creationId xmlns:a16="http://schemas.microsoft.com/office/drawing/2014/main" id="{6B226823-81E2-EB55-20E7-CC3E15D89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Ovaal 1">
            <a:extLst>
              <a:ext uri="{FF2B5EF4-FFF2-40B4-BE49-F238E27FC236}">
                <a16:creationId xmlns:a16="http://schemas.microsoft.com/office/drawing/2014/main" id="{B60CA6EF-BC23-0AAA-FAA1-BCDEE37D4294}"/>
              </a:ext>
            </a:extLst>
          </p:cNvPr>
          <p:cNvSpPr/>
          <p:nvPr/>
        </p:nvSpPr>
        <p:spPr>
          <a:xfrm>
            <a:off x="0" y="994610"/>
            <a:ext cx="4732421" cy="8726905"/>
          </a:xfrm>
          <a:prstGeom prst="ellipse">
            <a:avLst/>
          </a:prstGeom>
          <a:noFill/>
          <a:ln w="1143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Tree>
    <p:extLst>
      <p:ext uri="{BB962C8B-B14F-4D97-AF65-F5344CB8AC3E}">
        <p14:creationId xmlns:p14="http://schemas.microsoft.com/office/powerpoint/2010/main" val="18176253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Lettertype, ontwerp&#10;&#10;Automatisch gegenereerde beschrijving">
            <a:extLst>
              <a:ext uri="{FF2B5EF4-FFF2-40B4-BE49-F238E27FC236}">
                <a16:creationId xmlns:a16="http://schemas.microsoft.com/office/drawing/2014/main" id="{6B226823-81E2-EB55-20E7-CC3E15D89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Ovaal 1">
            <a:extLst>
              <a:ext uri="{FF2B5EF4-FFF2-40B4-BE49-F238E27FC236}">
                <a16:creationId xmlns:a16="http://schemas.microsoft.com/office/drawing/2014/main" id="{D5B21023-53E3-D16E-F050-886EC27ABC71}"/>
              </a:ext>
            </a:extLst>
          </p:cNvPr>
          <p:cNvSpPr/>
          <p:nvPr/>
        </p:nvSpPr>
        <p:spPr>
          <a:xfrm>
            <a:off x="4539915" y="940468"/>
            <a:ext cx="4732421" cy="8726905"/>
          </a:xfrm>
          <a:prstGeom prst="ellipse">
            <a:avLst/>
          </a:prstGeom>
          <a:noFill/>
          <a:ln w="1143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Tree>
    <p:extLst>
      <p:ext uri="{BB962C8B-B14F-4D97-AF65-F5344CB8AC3E}">
        <p14:creationId xmlns:p14="http://schemas.microsoft.com/office/powerpoint/2010/main" val="40845465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Lettertype, ontwerp&#10;&#10;Automatisch gegenereerde beschrijving">
            <a:extLst>
              <a:ext uri="{FF2B5EF4-FFF2-40B4-BE49-F238E27FC236}">
                <a16:creationId xmlns:a16="http://schemas.microsoft.com/office/drawing/2014/main" id="{6B226823-81E2-EB55-20E7-CC3E15D89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Ovaal 1">
            <a:extLst>
              <a:ext uri="{FF2B5EF4-FFF2-40B4-BE49-F238E27FC236}">
                <a16:creationId xmlns:a16="http://schemas.microsoft.com/office/drawing/2014/main" id="{93E5B84C-A16C-865F-1297-3FD507B6EEAA}"/>
              </a:ext>
            </a:extLst>
          </p:cNvPr>
          <p:cNvSpPr/>
          <p:nvPr/>
        </p:nvSpPr>
        <p:spPr>
          <a:xfrm>
            <a:off x="9144000" y="1106907"/>
            <a:ext cx="4732421" cy="8726905"/>
          </a:xfrm>
          <a:prstGeom prst="ellipse">
            <a:avLst/>
          </a:prstGeom>
          <a:noFill/>
          <a:ln w="1143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4" name="Ovaal 3">
            <a:extLst>
              <a:ext uri="{FF2B5EF4-FFF2-40B4-BE49-F238E27FC236}">
                <a16:creationId xmlns:a16="http://schemas.microsoft.com/office/drawing/2014/main" id="{118853DF-46B1-9DA4-E765-1AD94E14921E}"/>
              </a:ext>
            </a:extLst>
          </p:cNvPr>
          <p:cNvSpPr/>
          <p:nvPr/>
        </p:nvSpPr>
        <p:spPr>
          <a:xfrm rot="5400000">
            <a:off x="13168561" y="5536532"/>
            <a:ext cx="1159043" cy="8341894"/>
          </a:xfrm>
          <a:prstGeom prst="ellipse">
            <a:avLst/>
          </a:prstGeom>
          <a:noFill/>
          <a:ln w="1143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Tree>
    <p:extLst>
      <p:ext uri="{BB962C8B-B14F-4D97-AF65-F5344CB8AC3E}">
        <p14:creationId xmlns:p14="http://schemas.microsoft.com/office/powerpoint/2010/main" val="41425303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Lettertype, ontwerp&#10;&#10;Automatisch gegenereerde beschrijving">
            <a:extLst>
              <a:ext uri="{FF2B5EF4-FFF2-40B4-BE49-F238E27FC236}">
                <a16:creationId xmlns:a16="http://schemas.microsoft.com/office/drawing/2014/main" id="{6B226823-81E2-EB55-20E7-CC3E15D89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Ovaal 1">
            <a:extLst>
              <a:ext uri="{FF2B5EF4-FFF2-40B4-BE49-F238E27FC236}">
                <a16:creationId xmlns:a16="http://schemas.microsoft.com/office/drawing/2014/main" id="{040465D1-AB4B-E64D-8258-A41CEF55CA52}"/>
              </a:ext>
            </a:extLst>
          </p:cNvPr>
          <p:cNvSpPr/>
          <p:nvPr/>
        </p:nvSpPr>
        <p:spPr>
          <a:xfrm>
            <a:off x="13555579" y="914400"/>
            <a:ext cx="4732421" cy="8726905"/>
          </a:xfrm>
          <a:prstGeom prst="ellipse">
            <a:avLst/>
          </a:prstGeom>
          <a:noFill/>
          <a:ln w="1143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4" name="Ovaal 3">
            <a:extLst>
              <a:ext uri="{FF2B5EF4-FFF2-40B4-BE49-F238E27FC236}">
                <a16:creationId xmlns:a16="http://schemas.microsoft.com/office/drawing/2014/main" id="{F9F3E0DA-80CB-AA49-BE04-18948B22033F}"/>
              </a:ext>
            </a:extLst>
          </p:cNvPr>
          <p:cNvSpPr/>
          <p:nvPr/>
        </p:nvSpPr>
        <p:spPr>
          <a:xfrm rot="5400000">
            <a:off x="13168561" y="5536532"/>
            <a:ext cx="1159043" cy="8341894"/>
          </a:xfrm>
          <a:prstGeom prst="ellipse">
            <a:avLst/>
          </a:prstGeom>
          <a:noFill/>
          <a:ln w="1143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Tree>
    <p:extLst>
      <p:ext uri="{BB962C8B-B14F-4D97-AF65-F5344CB8AC3E}">
        <p14:creationId xmlns:p14="http://schemas.microsoft.com/office/powerpoint/2010/main" val="30296678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7135" y="-9285764"/>
            <a:ext cx="13313729"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lang="nl-BE"/>
            </a:p>
          </p:txBody>
        </p:sp>
      </p:grpSp>
      <p:sp>
        <p:nvSpPr>
          <p:cNvPr id="5" name="AutoShape 5"/>
          <p:cNvSpPr/>
          <p:nvPr/>
        </p:nvSpPr>
        <p:spPr>
          <a:xfrm rot="-5400000">
            <a:off x="2741310" y="7147370"/>
            <a:ext cx="2673722" cy="0"/>
          </a:xfrm>
          <a:prstGeom prst="line">
            <a:avLst/>
          </a:prstGeom>
          <a:ln w="9525" cap="flat">
            <a:solidFill>
              <a:srgbClr val="365B6D"/>
            </a:solidFill>
            <a:prstDash val="solid"/>
            <a:headEnd type="none" w="sm" len="sm"/>
            <a:tailEnd type="none" w="sm" len="sm"/>
          </a:ln>
        </p:spPr>
        <p:txBody>
          <a:bodyPr/>
          <a:lstStyle/>
          <a:p>
            <a:endParaRPr lang="nl-BE"/>
          </a:p>
        </p:txBody>
      </p:sp>
      <p:sp>
        <p:nvSpPr>
          <p:cNvPr id="6" name="AutoShape 6"/>
          <p:cNvSpPr/>
          <p:nvPr/>
        </p:nvSpPr>
        <p:spPr>
          <a:xfrm rot="-5400000">
            <a:off x="12258823" y="7133949"/>
            <a:ext cx="2673722" cy="0"/>
          </a:xfrm>
          <a:prstGeom prst="line">
            <a:avLst/>
          </a:prstGeom>
          <a:ln w="9525" cap="flat">
            <a:solidFill>
              <a:srgbClr val="365B6D"/>
            </a:solidFill>
            <a:prstDash val="solid"/>
            <a:headEnd type="none" w="sm" len="sm"/>
            <a:tailEnd type="none" w="sm" len="sm"/>
          </a:ln>
        </p:spPr>
        <p:txBody>
          <a:bodyPr/>
          <a:lstStyle/>
          <a:p>
            <a:endParaRPr lang="nl-BE"/>
          </a:p>
        </p:txBody>
      </p:sp>
      <p:sp>
        <p:nvSpPr>
          <p:cNvPr id="7" name="TextBox 7"/>
          <p:cNvSpPr txBox="1"/>
          <p:nvPr/>
        </p:nvSpPr>
        <p:spPr>
          <a:xfrm>
            <a:off x="5631065" y="449179"/>
            <a:ext cx="7511429" cy="2825132"/>
          </a:xfrm>
          <a:prstGeom prst="rect">
            <a:avLst/>
          </a:prstGeom>
        </p:spPr>
        <p:txBody>
          <a:bodyPr lIns="0" tIns="0" rIns="0" bIns="0" rtlCol="0" anchor="t">
            <a:spAutoFit/>
          </a:bodyPr>
          <a:lstStyle/>
          <a:p>
            <a:pPr marL="0" lvl="0" indent="0" algn="ctr">
              <a:lnSpc>
                <a:spcPts val="7409"/>
              </a:lnSpc>
            </a:pPr>
            <a:r>
              <a:rPr lang="nl-NL" sz="6000">
                <a:solidFill>
                  <a:srgbClr val="D0EAF1"/>
                </a:solidFill>
                <a:latin typeface="Poppins" panose="00000500000000000000" pitchFamily="2" charset="0"/>
                <a:cs typeface="Poppins" panose="00000500000000000000" pitchFamily="2" charset="0"/>
              </a:rPr>
              <a:t>Kwaliteitsvolle principes opmaak verslag</a:t>
            </a:r>
            <a:endParaRPr lang="en-US" sz="3600" spc="-123">
              <a:solidFill>
                <a:srgbClr val="D0EAF1"/>
              </a:solidFill>
              <a:latin typeface="Poppins" panose="00000500000000000000" pitchFamily="2" charset="0"/>
              <a:cs typeface="Poppins" panose="00000500000000000000" pitchFamily="2" charset="0"/>
            </a:endParaRPr>
          </a:p>
        </p:txBody>
      </p:sp>
      <p:sp>
        <p:nvSpPr>
          <p:cNvPr id="21" name="Tekstvak 20">
            <a:extLst>
              <a:ext uri="{FF2B5EF4-FFF2-40B4-BE49-F238E27FC236}">
                <a16:creationId xmlns:a16="http://schemas.microsoft.com/office/drawing/2014/main" id="{02CC85B2-64BA-B888-40C6-CEBA3667C7D5}"/>
              </a:ext>
            </a:extLst>
          </p:cNvPr>
          <p:cNvSpPr txBox="1"/>
          <p:nvPr/>
        </p:nvSpPr>
        <p:spPr>
          <a:xfrm>
            <a:off x="449179" y="5810510"/>
            <a:ext cx="3377025" cy="1323439"/>
          </a:xfrm>
          <a:prstGeom prst="rect">
            <a:avLst/>
          </a:prstGeom>
          <a:noFill/>
        </p:spPr>
        <p:txBody>
          <a:bodyPr wrap="square">
            <a:spAutoFit/>
          </a:bodyPr>
          <a:lstStyle/>
          <a:p>
            <a:pPr algn="ctr"/>
            <a:r>
              <a:rPr lang="nl-NL" sz="4000" dirty="0">
                <a:solidFill>
                  <a:srgbClr val="026666"/>
                </a:solidFill>
                <a:latin typeface="Poppins" panose="00000500000000000000" pitchFamily="2" charset="0"/>
                <a:cs typeface="Poppins" panose="00000500000000000000" pitchFamily="2" charset="0"/>
              </a:rPr>
              <a:t>Tijd en groeikansen</a:t>
            </a:r>
          </a:p>
        </p:txBody>
      </p:sp>
      <p:sp>
        <p:nvSpPr>
          <p:cNvPr id="22" name="AutoShape 5">
            <a:extLst>
              <a:ext uri="{FF2B5EF4-FFF2-40B4-BE49-F238E27FC236}">
                <a16:creationId xmlns:a16="http://schemas.microsoft.com/office/drawing/2014/main" id="{CCE34ACC-1FF1-AD0E-4F49-1E7D258E9AAB}"/>
              </a:ext>
            </a:extLst>
          </p:cNvPr>
          <p:cNvSpPr/>
          <p:nvPr/>
        </p:nvSpPr>
        <p:spPr>
          <a:xfrm rot="-5400000">
            <a:off x="7807138" y="7147370"/>
            <a:ext cx="2673722" cy="0"/>
          </a:xfrm>
          <a:prstGeom prst="line">
            <a:avLst/>
          </a:prstGeom>
          <a:ln w="9525" cap="flat">
            <a:solidFill>
              <a:srgbClr val="365B6D"/>
            </a:solidFill>
            <a:prstDash val="solid"/>
            <a:headEnd type="none" w="sm" len="sm"/>
            <a:tailEnd type="none" w="sm" len="sm"/>
          </a:ln>
        </p:spPr>
        <p:txBody>
          <a:bodyPr/>
          <a:lstStyle/>
          <a:p>
            <a:endParaRPr lang="nl-BE"/>
          </a:p>
        </p:txBody>
      </p:sp>
      <p:sp>
        <p:nvSpPr>
          <p:cNvPr id="23" name="Tekstvak 22">
            <a:extLst>
              <a:ext uri="{FF2B5EF4-FFF2-40B4-BE49-F238E27FC236}">
                <a16:creationId xmlns:a16="http://schemas.microsoft.com/office/drawing/2014/main" id="{0D2F963B-8808-F114-4A14-DA6EDA843495}"/>
              </a:ext>
            </a:extLst>
          </p:cNvPr>
          <p:cNvSpPr txBox="1"/>
          <p:nvPr/>
        </p:nvSpPr>
        <p:spPr>
          <a:xfrm>
            <a:off x="4359604" y="5810510"/>
            <a:ext cx="4267200" cy="2554545"/>
          </a:xfrm>
          <a:prstGeom prst="rect">
            <a:avLst/>
          </a:prstGeom>
          <a:noFill/>
        </p:spPr>
        <p:txBody>
          <a:bodyPr wrap="square" rtlCol="0">
            <a:spAutoFit/>
          </a:bodyPr>
          <a:lstStyle/>
          <a:p>
            <a:pPr algn="ctr"/>
            <a:r>
              <a:rPr lang="nl-NL" sz="4000">
                <a:solidFill>
                  <a:srgbClr val="026666"/>
                </a:solidFill>
                <a:latin typeface="Poppins" panose="00000500000000000000" pitchFamily="2" charset="0"/>
                <a:cs typeface="Poppins" panose="00000500000000000000" pitchFamily="2" charset="0"/>
              </a:rPr>
              <a:t>Geschakelde en minst ingrijpende zorg</a:t>
            </a:r>
          </a:p>
        </p:txBody>
      </p:sp>
      <p:sp>
        <p:nvSpPr>
          <p:cNvPr id="26" name="Tekstvak 25">
            <a:extLst>
              <a:ext uri="{FF2B5EF4-FFF2-40B4-BE49-F238E27FC236}">
                <a16:creationId xmlns:a16="http://schemas.microsoft.com/office/drawing/2014/main" id="{CBEFE178-F2FB-D758-1515-0841772AD74D}"/>
              </a:ext>
            </a:extLst>
          </p:cNvPr>
          <p:cNvSpPr txBox="1"/>
          <p:nvPr/>
        </p:nvSpPr>
        <p:spPr>
          <a:xfrm>
            <a:off x="9661195" y="5810509"/>
            <a:ext cx="3352799" cy="1938992"/>
          </a:xfrm>
          <a:prstGeom prst="rect">
            <a:avLst/>
          </a:prstGeom>
          <a:noFill/>
        </p:spPr>
        <p:txBody>
          <a:bodyPr wrap="square" rtlCol="0">
            <a:spAutoFit/>
          </a:bodyPr>
          <a:lstStyle/>
          <a:p>
            <a:pPr algn="ctr"/>
            <a:r>
              <a:rPr lang="nl-NL" sz="4000">
                <a:solidFill>
                  <a:srgbClr val="026666"/>
                </a:solidFill>
                <a:latin typeface="Poppins" panose="00000500000000000000" pitchFamily="2" charset="0"/>
                <a:cs typeface="Poppins" panose="00000500000000000000" pitchFamily="2" charset="0"/>
              </a:rPr>
              <a:t>Belang van de leerling garanderen</a:t>
            </a:r>
          </a:p>
        </p:txBody>
      </p:sp>
      <p:sp>
        <p:nvSpPr>
          <p:cNvPr id="28" name="Tekstvak 27">
            <a:extLst>
              <a:ext uri="{FF2B5EF4-FFF2-40B4-BE49-F238E27FC236}">
                <a16:creationId xmlns:a16="http://schemas.microsoft.com/office/drawing/2014/main" id="{E7EE2DBF-6774-28E5-C29E-DAE8ED1044C3}"/>
              </a:ext>
            </a:extLst>
          </p:cNvPr>
          <p:cNvSpPr txBox="1"/>
          <p:nvPr/>
        </p:nvSpPr>
        <p:spPr>
          <a:xfrm>
            <a:off x="13895864" y="5905103"/>
            <a:ext cx="3809999" cy="2062103"/>
          </a:xfrm>
          <a:prstGeom prst="rect">
            <a:avLst/>
          </a:prstGeom>
          <a:noFill/>
        </p:spPr>
        <p:txBody>
          <a:bodyPr wrap="square" rtlCol="0">
            <a:spAutoFit/>
          </a:bodyPr>
          <a:lstStyle/>
          <a:p>
            <a:pPr algn="ctr"/>
            <a:r>
              <a:rPr lang="nl-NL" sz="4000">
                <a:solidFill>
                  <a:srgbClr val="026666"/>
                </a:solidFill>
                <a:latin typeface="Poppins" panose="00000500000000000000" pitchFamily="2" charset="0"/>
                <a:cs typeface="Poppins" panose="00000500000000000000" pitchFamily="2" charset="0"/>
              </a:rPr>
              <a:t>Collegiale</a:t>
            </a:r>
            <a:r>
              <a:rPr lang="nl-NL" sz="4000">
                <a:latin typeface="Poppins" panose="00000500000000000000" pitchFamily="2" charset="0"/>
                <a:cs typeface="Poppins" panose="00000500000000000000" pitchFamily="2" charset="0"/>
              </a:rPr>
              <a:t> </a:t>
            </a:r>
            <a:r>
              <a:rPr lang="nl-NL" sz="4000">
                <a:solidFill>
                  <a:srgbClr val="026666"/>
                </a:solidFill>
                <a:latin typeface="Poppins" panose="00000500000000000000" pitchFamily="2" charset="0"/>
                <a:cs typeface="Poppins" panose="00000500000000000000" pitchFamily="2" charset="0"/>
              </a:rPr>
              <a:t>consultatie</a:t>
            </a:r>
            <a:endParaRPr lang="nl-BE" sz="4000">
              <a:solidFill>
                <a:srgbClr val="026666"/>
              </a:solidFill>
              <a:latin typeface="Poppins" panose="00000500000000000000" pitchFamily="2" charset="0"/>
              <a:cs typeface="Poppins" panose="00000500000000000000" pitchFamily="2" charset="0"/>
            </a:endParaRPr>
          </a:p>
          <a:p>
            <a:endParaRPr lang="nl-BE" sz="4800">
              <a:solidFill>
                <a:srgbClr val="026666"/>
              </a:solidFill>
            </a:endParaRPr>
          </a:p>
        </p:txBody>
      </p:sp>
    </p:spTree>
    <p:extLst>
      <p:ext uri="{BB962C8B-B14F-4D97-AF65-F5344CB8AC3E}">
        <p14:creationId xmlns:p14="http://schemas.microsoft.com/office/powerpoint/2010/main" val="10220411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63880" y="0"/>
            <a:ext cx="7886701" cy="10287000"/>
          </a:xfrm>
          <a:prstGeom prst="rect">
            <a:avLst/>
          </a:prstGeom>
          <a:solidFill>
            <a:srgbClr val="049999"/>
          </a:solidFill>
        </p:spPr>
        <p:txBody>
          <a:bodyPr/>
          <a:lstStyle/>
          <a:p>
            <a:endParaRPr lang="nl-BE"/>
          </a:p>
        </p:txBody>
      </p:sp>
      <p:grpSp>
        <p:nvGrpSpPr>
          <p:cNvPr id="6" name="Group 6"/>
          <p:cNvGrpSpPr/>
          <p:nvPr/>
        </p:nvGrpSpPr>
        <p:grpSpPr>
          <a:xfrm>
            <a:off x="742395" y="3924300"/>
            <a:ext cx="5541666" cy="5541644"/>
            <a:chOff x="0" y="0"/>
            <a:chExt cx="6350000" cy="6349975"/>
          </a:xfrm>
        </p:grpSpPr>
        <p:sp>
          <p:nvSpPr>
            <p:cNvPr id="7" name="Freeform 7"/>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8888" r="-38888"/>
              </a:stretch>
            </a:blipFill>
          </p:spPr>
          <p:txBody>
            <a:bodyPr/>
            <a:lstStyle/>
            <a:p>
              <a:endParaRPr lang="nl-BE"/>
            </a:p>
          </p:txBody>
        </p:sp>
      </p:grpSp>
      <p:grpSp>
        <p:nvGrpSpPr>
          <p:cNvPr id="3" name="Group 3"/>
          <p:cNvGrpSpPr/>
          <p:nvPr/>
        </p:nvGrpSpPr>
        <p:grpSpPr>
          <a:xfrm rot="-3270436">
            <a:off x="-3819097" y="5388148"/>
            <a:ext cx="12098771" cy="6654453"/>
            <a:chOff x="0" y="0"/>
            <a:chExt cx="4060919" cy="2233549"/>
          </a:xfrm>
        </p:grpSpPr>
        <p:sp>
          <p:nvSpPr>
            <p:cNvPr id="4" name="Freeform 4"/>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026666"/>
            </a:solidFill>
          </p:spPr>
          <p:txBody>
            <a:bodyPr/>
            <a:lstStyle/>
            <a:p>
              <a:endParaRPr lang="nl-BE"/>
            </a:p>
          </p:txBody>
        </p:sp>
        <p:sp>
          <p:nvSpPr>
            <p:cNvPr id="5" name="Freeform 5"/>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365B6D"/>
            </a:solidFill>
          </p:spPr>
          <p:txBody>
            <a:bodyPr/>
            <a:lstStyle/>
            <a:p>
              <a:endParaRPr lang="nl-BE"/>
            </a:p>
          </p:txBody>
        </p:sp>
      </p:grpSp>
      <p:sp>
        <p:nvSpPr>
          <p:cNvPr id="9" name="TextBox 9"/>
          <p:cNvSpPr txBox="1"/>
          <p:nvPr/>
        </p:nvSpPr>
        <p:spPr>
          <a:xfrm>
            <a:off x="8085831" y="272936"/>
            <a:ext cx="10012388" cy="9233297"/>
          </a:xfrm>
          <a:prstGeom prst="rect">
            <a:avLst/>
          </a:prstGeom>
        </p:spPr>
        <p:txBody>
          <a:bodyPr wrap="square" lIns="0" tIns="0" rIns="0" bIns="0" rtlCol="0" anchor="t">
            <a:spAutoFit/>
          </a:bodyPr>
          <a:lstStyle/>
          <a:p>
            <a:pPr marL="0" lvl="0" indent="0">
              <a:lnSpc>
                <a:spcPts val="8399"/>
              </a:lnSpc>
            </a:pPr>
            <a:r>
              <a:rPr lang="en-US" sz="6999" b="1" spc="-139" dirty="0" err="1">
                <a:solidFill>
                  <a:srgbClr val="365B6D"/>
                </a:solidFill>
                <a:latin typeface="Poppins" panose="00000500000000000000" pitchFamily="2" charset="0"/>
                <a:cs typeface="Poppins" panose="00000500000000000000" pitchFamily="2" charset="0"/>
              </a:rPr>
              <a:t>Tijd</a:t>
            </a:r>
            <a:r>
              <a:rPr lang="en-US" sz="6999" b="1" spc="-139" dirty="0">
                <a:solidFill>
                  <a:srgbClr val="365B6D"/>
                </a:solidFill>
                <a:latin typeface="Poppins" panose="00000500000000000000" pitchFamily="2" charset="0"/>
                <a:cs typeface="Poppins" panose="00000500000000000000" pitchFamily="2" charset="0"/>
              </a:rPr>
              <a:t> </a:t>
            </a:r>
            <a:r>
              <a:rPr lang="en-US" sz="6999" b="1" spc="-139" dirty="0" err="1">
                <a:solidFill>
                  <a:srgbClr val="365B6D"/>
                </a:solidFill>
                <a:latin typeface="Poppins" panose="00000500000000000000" pitchFamily="2" charset="0"/>
                <a:cs typeface="Poppins" panose="00000500000000000000" pitchFamily="2" charset="0"/>
              </a:rPr>
              <a:t>en</a:t>
            </a:r>
            <a:r>
              <a:rPr lang="en-US" sz="6999" b="1" spc="-139" dirty="0">
                <a:solidFill>
                  <a:srgbClr val="365B6D"/>
                </a:solidFill>
                <a:latin typeface="Poppins" panose="00000500000000000000" pitchFamily="2" charset="0"/>
                <a:cs typeface="Poppins" panose="00000500000000000000" pitchFamily="2" charset="0"/>
              </a:rPr>
              <a:t> </a:t>
            </a:r>
            <a:r>
              <a:rPr lang="en-US" sz="6999" b="1" spc="-139" dirty="0" err="1">
                <a:solidFill>
                  <a:srgbClr val="365B6D"/>
                </a:solidFill>
                <a:latin typeface="Poppins" panose="00000500000000000000" pitchFamily="2" charset="0"/>
                <a:cs typeface="Poppins" panose="00000500000000000000" pitchFamily="2" charset="0"/>
              </a:rPr>
              <a:t>groeikansen</a:t>
            </a:r>
            <a:endParaRPr lang="en-US" sz="6999" b="1" spc="-139" dirty="0">
              <a:solidFill>
                <a:srgbClr val="365B6D"/>
              </a:solidFill>
              <a:latin typeface="Poppins" panose="00000500000000000000" pitchFamily="2" charset="0"/>
              <a:cs typeface="Poppins" panose="00000500000000000000" pitchFamily="2" charset="0"/>
            </a:endParaRPr>
          </a:p>
          <a:p>
            <a:pPr marL="457200" lvl="0" indent="-457200">
              <a:spcBef>
                <a:spcPts val="600"/>
              </a:spcBef>
              <a:buFont typeface="Wingdings" panose="05000000000000000000" pitchFamily="2" charset="2"/>
              <a:buChar char="§"/>
            </a:pPr>
            <a:endParaRPr lang="nl-NL" sz="3200" spc="-139" dirty="0">
              <a:solidFill>
                <a:srgbClr val="365B6D"/>
              </a:solidFill>
              <a:latin typeface="Poppins" panose="00000500000000000000" pitchFamily="2" charset="0"/>
              <a:cs typeface="Poppins" panose="00000500000000000000" pitchFamily="2" charset="0"/>
            </a:endParaRPr>
          </a:p>
          <a:p>
            <a:pPr marL="457200" lvl="0" indent="-457200">
              <a:spcBef>
                <a:spcPts val="600"/>
              </a:spcBef>
              <a:buFont typeface="Wingdings" panose="05000000000000000000" pitchFamily="2" charset="2"/>
              <a:buChar char="§"/>
            </a:pPr>
            <a:r>
              <a:rPr lang="nl-NL" sz="3200" spc="-139" dirty="0">
                <a:solidFill>
                  <a:srgbClr val="365B6D"/>
                </a:solidFill>
                <a:latin typeface="Poppins" panose="00000500000000000000" pitchFamily="2" charset="0"/>
                <a:cs typeface="Poppins" panose="00000500000000000000" pitchFamily="2" charset="0"/>
              </a:rPr>
              <a:t>Zet alle kansen binnen brede basiszorg en verhoogde zorg in</a:t>
            </a:r>
          </a:p>
          <a:p>
            <a:pPr lvl="0">
              <a:spcBef>
                <a:spcPts val="600"/>
              </a:spcBef>
            </a:pPr>
            <a:endParaRPr lang="nl-NL" sz="3200" spc="-139" dirty="0">
              <a:solidFill>
                <a:srgbClr val="365B6D"/>
              </a:solidFill>
              <a:latin typeface="Poppins" panose="00000500000000000000" pitchFamily="2" charset="0"/>
              <a:cs typeface="Poppins" panose="00000500000000000000" pitchFamily="2" charset="0"/>
            </a:endParaRPr>
          </a:p>
          <a:p>
            <a:pPr marL="457200" lvl="0" indent="-457200">
              <a:buFont typeface="Wingdings" panose="05000000000000000000" pitchFamily="2" charset="2"/>
              <a:buChar char="§"/>
            </a:pPr>
            <a:r>
              <a:rPr lang="nl-NL" sz="3200" spc="-139" dirty="0">
                <a:solidFill>
                  <a:srgbClr val="365B6D"/>
                </a:solidFill>
                <a:latin typeface="Poppins" panose="00000500000000000000" pitchFamily="2" charset="0"/>
                <a:cs typeface="Poppins" panose="00000500000000000000" pitchFamily="2" charset="0"/>
              </a:rPr>
              <a:t>Creëer tijd om in verbinding te gaan met ouders en leerlingen en ze mee te nemen in het opbouwen van een langetermijnperspectief </a:t>
            </a:r>
          </a:p>
          <a:p>
            <a:pPr lvl="0"/>
            <a:endParaRPr lang="nl-NL" sz="3200" spc="-139" dirty="0">
              <a:solidFill>
                <a:srgbClr val="365B6D"/>
              </a:solidFill>
              <a:latin typeface="Poppins" panose="00000500000000000000" pitchFamily="2" charset="0"/>
              <a:cs typeface="Poppins" panose="00000500000000000000" pitchFamily="2" charset="0"/>
            </a:endParaRPr>
          </a:p>
          <a:p>
            <a:pPr marL="457200" lvl="0" indent="-457200">
              <a:buFont typeface="Wingdings" panose="05000000000000000000" pitchFamily="2" charset="2"/>
              <a:buChar char="§"/>
            </a:pPr>
            <a:r>
              <a:rPr lang="nl-NL" sz="3200" spc="-139" dirty="0">
                <a:solidFill>
                  <a:srgbClr val="365B6D"/>
                </a:solidFill>
                <a:latin typeface="Poppins" panose="00000500000000000000" pitchFamily="2" charset="0"/>
                <a:cs typeface="Poppins" panose="00000500000000000000" pitchFamily="2" charset="0"/>
              </a:rPr>
              <a:t>Factoren uit de thuis- en </a:t>
            </a:r>
            <a:r>
              <a:rPr lang="nl-NL" sz="3200" spc="-139" dirty="0" err="1">
                <a:solidFill>
                  <a:srgbClr val="365B6D"/>
                </a:solidFill>
                <a:latin typeface="Poppins" panose="00000500000000000000" pitchFamily="2" charset="0"/>
                <a:cs typeface="Poppins" panose="00000500000000000000" pitchFamily="2" charset="0"/>
              </a:rPr>
              <a:t>leefcontext</a:t>
            </a:r>
            <a:r>
              <a:rPr lang="nl-NL" sz="3200" spc="-139" dirty="0">
                <a:solidFill>
                  <a:srgbClr val="365B6D"/>
                </a:solidFill>
                <a:latin typeface="Poppins" panose="00000500000000000000" pitchFamily="2" charset="0"/>
                <a:cs typeface="Poppins" panose="00000500000000000000" pitchFamily="2" charset="0"/>
              </a:rPr>
              <a:t> zijn geen reden tot opmaak GC, IAC of OV4  </a:t>
            </a:r>
          </a:p>
          <a:p>
            <a:pPr lvl="0"/>
            <a:endParaRPr lang="nl-NL" sz="3200" spc="-139" dirty="0">
              <a:solidFill>
                <a:srgbClr val="365B6D"/>
              </a:solidFill>
              <a:latin typeface="Poppins" panose="00000500000000000000" pitchFamily="2" charset="0"/>
              <a:cs typeface="Poppins" panose="00000500000000000000" pitchFamily="2" charset="0"/>
            </a:endParaRPr>
          </a:p>
          <a:p>
            <a:pPr marL="457200" indent="-457200">
              <a:buFont typeface="Wingdings" panose="05000000000000000000" pitchFamily="2" charset="2"/>
              <a:buChar char="§"/>
            </a:pPr>
            <a:r>
              <a:rPr lang="nl-NL" sz="3200" spc="-139" dirty="0">
                <a:solidFill>
                  <a:srgbClr val="365B6D"/>
                </a:solidFill>
                <a:latin typeface="Poppins" panose="00000500000000000000" pitchFamily="2" charset="0"/>
                <a:cs typeface="Poppins" panose="00000500000000000000" pitchFamily="2" charset="0"/>
              </a:rPr>
              <a:t>Werk </a:t>
            </a:r>
            <a:r>
              <a:rPr lang="nl-NL" sz="3200" spc="-139" dirty="0" err="1">
                <a:solidFill>
                  <a:srgbClr val="365B6D"/>
                </a:solidFill>
                <a:latin typeface="Poppins" panose="00000500000000000000" pitchFamily="2" charset="0"/>
                <a:cs typeface="Poppins" panose="00000500000000000000" pitchFamily="2" charset="0"/>
              </a:rPr>
              <a:t>kansenbevorderend</a:t>
            </a:r>
            <a:r>
              <a:rPr lang="nl-NL" sz="3200" spc="-139" dirty="0">
                <a:solidFill>
                  <a:srgbClr val="365B6D"/>
                </a:solidFill>
                <a:latin typeface="Poppins" panose="00000500000000000000" pitchFamily="2" charset="0"/>
                <a:cs typeface="Poppins" panose="00000500000000000000" pitchFamily="2" charset="0"/>
              </a:rPr>
              <a:t> </a:t>
            </a:r>
            <a:r>
              <a:rPr lang="nl-NL" sz="3200" spc="-139" dirty="0">
                <a:solidFill>
                  <a:srgbClr val="365B6D"/>
                </a:solidFill>
                <a:latin typeface="Poppins" panose="00000500000000000000" pitchFamily="2" charset="0"/>
                <a:cs typeface="Poppins" panose="00000500000000000000" pitchFamily="2" charset="0"/>
                <a:sym typeface="Wingdings" panose="05000000000000000000" pitchFamily="2" charset="2"/>
              </a:rPr>
              <a:t></a:t>
            </a:r>
            <a:r>
              <a:rPr lang="nl-NL" sz="3200" spc="-139" dirty="0">
                <a:solidFill>
                  <a:srgbClr val="365B6D"/>
                </a:solidFill>
                <a:latin typeface="Poppins" panose="00000500000000000000" pitchFamily="2" charset="0"/>
                <a:cs typeface="Poppins" panose="00000500000000000000" pitchFamily="2" charset="0"/>
              </a:rPr>
              <a:t> leerlingen stimuleren tot het behalen van ambitieuze doelen en geloven in verandering</a:t>
            </a:r>
            <a:endParaRPr lang="en-US" sz="3200" spc="-139" dirty="0">
              <a:solidFill>
                <a:srgbClr val="365B6D"/>
              </a:solidFill>
              <a:latin typeface="Poppins" panose="00000500000000000000" pitchFamily="2" charset="0"/>
              <a:cs typeface="Poppins" panose="00000500000000000000" pitchFamily="2" charset="0"/>
            </a:endParaRPr>
          </a:p>
          <a:p>
            <a:pPr marL="0" lvl="0" indent="0">
              <a:lnSpc>
                <a:spcPts val="8399"/>
              </a:lnSpc>
            </a:pPr>
            <a:endParaRPr lang="en-US" sz="6999" spc="-139" dirty="0">
              <a:solidFill>
                <a:srgbClr val="365B6D"/>
              </a:solidFill>
              <a:latin typeface="Antonio Bold"/>
            </a:endParaRPr>
          </a:p>
        </p:txBody>
      </p:sp>
      <p:pic>
        <p:nvPicPr>
          <p:cNvPr id="22" name="Afbeelding 21" descr="Afbeelding met klok, buitenshuis, Wandklok, horloge&#10;&#10;Automatisch gegenereerde beschrijving">
            <a:extLst>
              <a:ext uri="{FF2B5EF4-FFF2-40B4-BE49-F238E27FC236}">
                <a16:creationId xmlns:a16="http://schemas.microsoft.com/office/drawing/2014/main" id="{EF57D472-01B4-8563-4ACD-FF62BE5490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7890" y="3820484"/>
            <a:ext cx="5343323" cy="4999672"/>
          </a:xfrm>
          <a:prstGeom prst="flowChartConnector">
            <a:avLst/>
          </a:prstGeom>
        </p:spPr>
      </p:pic>
    </p:spTree>
    <p:extLst>
      <p:ext uri="{BB962C8B-B14F-4D97-AF65-F5344CB8AC3E}">
        <p14:creationId xmlns:p14="http://schemas.microsoft.com/office/powerpoint/2010/main" val="19104090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30123" y="-28864"/>
            <a:ext cx="7886701" cy="10287000"/>
          </a:xfrm>
          <a:prstGeom prst="rect">
            <a:avLst/>
          </a:prstGeom>
          <a:solidFill>
            <a:srgbClr val="049999"/>
          </a:solidFill>
        </p:spPr>
        <p:txBody>
          <a:bodyPr/>
          <a:lstStyle/>
          <a:p>
            <a:endParaRPr lang="nl-BE"/>
          </a:p>
        </p:txBody>
      </p:sp>
      <p:grpSp>
        <p:nvGrpSpPr>
          <p:cNvPr id="6" name="Group 6"/>
          <p:cNvGrpSpPr/>
          <p:nvPr/>
        </p:nvGrpSpPr>
        <p:grpSpPr>
          <a:xfrm>
            <a:off x="742395" y="3924300"/>
            <a:ext cx="5541666" cy="5541644"/>
            <a:chOff x="0" y="0"/>
            <a:chExt cx="6350000" cy="6349975"/>
          </a:xfrm>
        </p:grpSpPr>
        <p:sp>
          <p:nvSpPr>
            <p:cNvPr id="7" name="Freeform 7"/>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8888" r="-38888"/>
              </a:stretch>
            </a:blipFill>
          </p:spPr>
          <p:txBody>
            <a:bodyPr/>
            <a:lstStyle/>
            <a:p>
              <a:endParaRPr lang="nl-BE"/>
            </a:p>
          </p:txBody>
        </p:sp>
      </p:grpSp>
      <p:grpSp>
        <p:nvGrpSpPr>
          <p:cNvPr id="3" name="Group 3"/>
          <p:cNvGrpSpPr/>
          <p:nvPr/>
        </p:nvGrpSpPr>
        <p:grpSpPr>
          <a:xfrm rot="-3270436">
            <a:off x="-3819097" y="5388148"/>
            <a:ext cx="12098771" cy="6654453"/>
            <a:chOff x="0" y="0"/>
            <a:chExt cx="4060919" cy="2233549"/>
          </a:xfrm>
        </p:grpSpPr>
        <p:sp>
          <p:nvSpPr>
            <p:cNvPr id="4" name="Freeform 4"/>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026666"/>
            </a:solidFill>
          </p:spPr>
          <p:txBody>
            <a:bodyPr/>
            <a:lstStyle/>
            <a:p>
              <a:endParaRPr lang="nl-BE"/>
            </a:p>
          </p:txBody>
        </p:sp>
        <p:sp>
          <p:nvSpPr>
            <p:cNvPr id="5" name="Freeform 5"/>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365B6D"/>
            </a:solidFill>
          </p:spPr>
          <p:txBody>
            <a:bodyPr/>
            <a:lstStyle/>
            <a:p>
              <a:endParaRPr lang="nl-BE"/>
            </a:p>
          </p:txBody>
        </p:sp>
      </p:grpSp>
      <p:sp>
        <p:nvSpPr>
          <p:cNvPr id="9" name="TextBox 9"/>
          <p:cNvSpPr txBox="1"/>
          <p:nvPr/>
        </p:nvSpPr>
        <p:spPr>
          <a:xfrm>
            <a:off x="8075918" y="252611"/>
            <a:ext cx="9630893" cy="9679573"/>
          </a:xfrm>
          <a:prstGeom prst="rect">
            <a:avLst/>
          </a:prstGeom>
        </p:spPr>
        <p:txBody>
          <a:bodyPr wrap="square" lIns="0" tIns="0" rIns="0" bIns="0" rtlCol="0" anchor="t">
            <a:spAutoFit/>
          </a:bodyPr>
          <a:lstStyle/>
          <a:p>
            <a:pPr marL="0" lvl="0" indent="0">
              <a:lnSpc>
                <a:spcPts val="8399"/>
              </a:lnSpc>
            </a:pPr>
            <a:r>
              <a:rPr lang="nl-NL" sz="6999" b="1" spc="-139" dirty="0">
                <a:solidFill>
                  <a:srgbClr val="365B6D"/>
                </a:solidFill>
                <a:latin typeface="Poppins" panose="00000500000000000000" pitchFamily="2" charset="0"/>
                <a:cs typeface="Poppins" panose="00000500000000000000" pitchFamily="2" charset="0"/>
              </a:rPr>
              <a:t>Geschakelde en minst ingrijpende zorg</a:t>
            </a:r>
          </a:p>
          <a:p>
            <a:pPr marL="0" lvl="0" indent="0"/>
            <a:endParaRPr lang="nl-NL" sz="3200" spc="-139" dirty="0">
              <a:solidFill>
                <a:srgbClr val="365B6D"/>
              </a:solidFill>
              <a:latin typeface="Poppins" panose="00000500000000000000" pitchFamily="2" charset="0"/>
              <a:cs typeface="Poppins" panose="00000500000000000000" pitchFamily="2" charset="0"/>
            </a:endParaRPr>
          </a:p>
          <a:p>
            <a:pPr marL="457200" lvl="0" indent="-457200">
              <a:buFont typeface="Wingdings" panose="05000000000000000000" pitchFamily="2" charset="2"/>
              <a:buChar char="§"/>
            </a:pPr>
            <a:r>
              <a:rPr lang="nl-NL" sz="3200" spc="-139" dirty="0">
                <a:solidFill>
                  <a:srgbClr val="365B6D"/>
                </a:solidFill>
                <a:latin typeface="Poppins" panose="00000500000000000000" pitchFamily="2" charset="0"/>
                <a:cs typeface="Poppins" panose="00000500000000000000" pitchFamily="2" charset="0"/>
              </a:rPr>
              <a:t>Onderwijs- en opvoedingsbehoeften geformuleerd? Kan hieraan tegemoet gekomen worden binnen de aanwezige zorg op school? </a:t>
            </a:r>
          </a:p>
          <a:p>
            <a:pPr marL="457200" lvl="0" indent="-457200">
              <a:buFont typeface="Wingdings" panose="05000000000000000000" pitchFamily="2" charset="2"/>
              <a:buChar char="§"/>
            </a:pPr>
            <a:endParaRPr lang="nl-NL" sz="3200" spc="-139" dirty="0">
              <a:solidFill>
                <a:srgbClr val="365B6D"/>
              </a:solidFill>
              <a:latin typeface="Poppins" panose="00000500000000000000" pitchFamily="2" charset="0"/>
              <a:cs typeface="Poppins" panose="00000500000000000000" pitchFamily="2" charset="0"/>
            </a:endParaRPr>
          </a:p>
          <a:p>
            <a:pPr marL="457200" lvl="0" indent="-457200">
              <a:buFont typeface="Wingdings" panose="05000000000000000000" pitchFamily="2" charset="2"/>
              <a:buChar char="§"/>
            </a:pPr>
            <a:r>
              <a:rPr lang="nl-NL" sz="3200" spc="-139" dirty="0">
                <a:solidFill>
                  <a:srgbClr val="365B6D"/>
                </a:solidFill>
                <a:latin typeface="Poppins" panose="00000500000000000000" pitchFamily="2" charset="0"/>
                <a:cs typeface="Poppins" panose="00000500000000000000" pitchFamily="2" charset="0"/>
              </a:rPr>
              <a:t>Inzetten van de minst ingrijpende zorg &amp; dus ook afbouwen/opheffen wanneer mogelijk</a:t>
            </a:r>
          </a:p>
          <a:p>
            <a:pPr marL="457200" lvl="0" indent="-457200">
              <a:buFont typeface="Wingdings" panose="05000000000000000000" pitchFamily="2" charset="2"/>
              <a:buChar char="§"/>
            </a:pPr>
            <a:endParaRPr lang="nl-NL" sz="3200" spc="-139" dirty="0">
              <a:solidFill>
                <a:srgbClr val="365B6D"/>
              </a:solidFill>
              <a:latin typeface="Poppins" panose="00000500000000000000" pitchFamily="2" charset="0"/>
              <a:cs typeface="Poppins" panose="00000500000000000000" pitchFamily="2" charset="0"/>
            </a:endParaRPr>
          </a:p>
          <a:p>
            <a:pPr marL="457200" lvl="0" indent="-457200">
              <a:buFont typeface="Wingdings" panose="05000000000000000000" pitchFamily="2" charset="2"/>
              <a:buChar char="§"/>
            </a:pPr>
            <a:r>
              <a:rPr lang="nl-NL" sz="3200" spc="-139" dirty="0">
                <a:solidFill>
                  <a:srgbClr val="365B6D"/>
                </a:solidFill>
                <a:latin typeface="Poppins" panose="00000500000000000000" pitchFamily="2" charset="0"/>
                <a:cs typeface="Poppins" panose="00000500000000000000" pitchFamily="2" charset="0"/>
              </a:rPr>
              <a:t>Versterken van actoren die al aan zet zijn</a:t>
            </a:r>
          </a:p>
          <a:p>
            <a:pPr marL="457200" lvl="0" indent="-457200">
              <a:buFont typeface="Wingdings" panose="05000000000000000000" pitchFamily="2" charset="2"/>
              <a:buChar char="§"/>
            </a:pPr>
            <a:endParaRPr lang="nl-NL" sz="3200" spc="-139" dirty="0">
              <a:solidFill>
                <a:srgbClr val="365B6D"/>
              </a:solidFill>
              <a:latin typeface="Poppins" panose="00000500000000000000" pitchFamily="2" charset="0"/>
              <a:cs typeface="Poppins" panose="00000500000000000000" pitchFamily="2" charset="0"/>
            </a:endParaRPr>
          </a:p>
          <a:p>
            <a:pPr marL="457200" lvl="0" indent="-457200">
              <a:buFont typeface="Wingdings" panose="05000000000000000000" pitchFamily="2" charset="2"/>
              <a:buChar char="§"/>
            </a:pPr>
            <a:r>
              <a:rPr lang="nl-NL" sz="3200" spc="-139" dirty="0">
                <a:solidFill>
                  <a:srgbClr val="365B6D"/>
                </a:solidFill>
                <a:latin typeface="Poppins" panose="00000500000000000000" pitchFamily="2" charset="0"/>
                <a:cs typeface="Poppins" panose="00000500000000000000" pitchFamily="2" charset="0"/>
              </a:rPr>
              <a:t>Maak gebruik van wat er al is</a:t>
            </a:r>
          </a:p>
          <a:p>
            <a:pPr>
              <a:lnSpc>
                <a:spcPts val="8399"/>
              </a:lnSpc>
            </a:pPr>
            <a:r>
              <a:rPr kumimoji="0" lang="nl-BE" sz="3200" b="0" i="0" u="none" strike="noStrike" kern="1200" cap="none" spc="-139" normalizeH="0" baseline="0" noProof="0" dirty="0">
                <a:ln>
                  <a:noFill/>
                </a:ln>
                <a:solidFill>
                  <a:srgbClr val="365B6D"/>
                </a:solidFill>
                <a:effectLst/>
                <a:uLnTx/>
                <a:uFillTx/>
                <a:latin typeface="Poppins" panose="00000500000000000000" pitchFamily="2" charset="0"/>
                <a:ea typeface="+mn-ea"/>
                <a:cs typeface="Poppins" panose="00000500000000000000" pitchFamily="2" charset="0"/>
              </a:rPr>
              <a:t>ADP-tip! Reflectievragen</a:t>
            </a:r>
            <a:r>
              <a:rPr lang="en-US" sz="6999" spc="-139" dirty="0">
                <a:solidFill>
                  <a:srgbClr val="365B6D"/>
                </a:solidFill>
                <a:latin typeface="Antonio Bold"/>
              </a:rPr>
              <a:t> </a:t>
            </a:r>
          </a:p>
        </p:txBody>
      </p:sp>
      <p:pic>
        <p:nvPicPr>
          <p:cNvPr id="10" name="Afbeelding 9" descr="Afbeelding met speelgoed, kast&#10;&#10;Automatisch gegenereerde beschrijving">
            <a:extLst>
              <a:ext uri="{FF2B5EF4-FFF2-40B4-BE49-F238E27FC236}">
                <a16:creationId xmlns:a16="http://schemas.microsoft.com/office/drawing/2014/main" id="{A742E7DD-47EF-FB0B-CBEC-F087524A40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734" y="7730746"/>
            <a:ext cx="2424994" cy="2240790"/>
          </a:xfrm>
          <a:prstGeom prst="flowChartConnector">
            <a:avLst/>
          </a:prstGeom>
        </p:spPr>
      </p:pic>
      <p:pic>
        <p:nvPicPr>
          <p:cNvPr id="11" name="Tijdelijke aanduiding voor inhoud 5" descr="Afbeelding met standbeeld, kunst&#10;&#10;Automatisch gegenereerde beschrijving">
            <a:extLst>
              <a:ext uri="{FF2B5EF4-FFF2-40B4-BE49-F238E27FC236}">
                <a16:creationId xmlns:a16="http://schemas.microsoft.com/office/drawing/2014/main" id="{B11563DF-B73F-51A5-13DD-BDC508F187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200" y="4533900"/>
            <a:ext cx="2122170" cy="1935480"/>
          </a:xfrm>
          <a:prstGeom prst="flowChartConnector">
            <a:avLst/>
          </a:prstGeom>
        </p:spPr>
      </p:pic>
      <p:sp>
        <p:nvSpPr>
          <p:cNvPr id="12" name="Tekstvak 11">
            <a:extLst>
              <a:ext uri="{FF2B5EF4-FFF2-40B4-BE49-F238E27FC236}">
                <a16:creationId xmlns:a16="http://schemas.microsoft.com/office/drawing/2014/main" id="{DD2E4761-4EFC-E345-1235-48C8054D709B}"/>
              </a:ext>
            </a:extLst>
          </p:cNvPr>
          <p:cNvSpPr txBox="1"/>
          <p:nvPr/>
        </p:nvSpPr>
        <p:spPr>
          <a:xfrm>
            <a:off x="3274186" y="3282150"/>
            <a:ext cx="3352800" cy="1015663"/>
          </a:xfrm>
          <a:prstGeom prst="rect">
            <a:avLst/>
          </a:prstGeom>
          <a:noFill/>
        </p:spPr>
        <p:txBody>
          <a:bodyPr wrap="square" rtlCol="0">
            <a:spAutoFit/>
          </a:bodyPr>
          <a:lstStyle/>
          <a:p>
            <a:r>
              <a:rPr lang="nl-BE" sz="6000" b="1">
                <a:solidFill>
                  <a:srgbClr val="D0EAF1"/>
                </a:solidFill>
              </a:rPr>
              <a:t>Van…</a:t>
            </a:r>
          </a:p>
        </p:txBody>
      </p:sp>
      <p:sp>
        <p:nvSpPr>
          <p:cNvPr id="13" name="Tekstvak 12">
            <a:extLst>
              <a:ext uri="{FF2B5EF4-FFF2-40B4-BE49-F238E27FC236}">
                <a16:creationId xmlns:a16="http://schemas.microsoft.com/office/drawing/2014/main" id="{C2E0FA6F-59C5-7C17-F84A-C8B9D20CAE6F}"/>
              </a:ext>
            </a:extLst>
          </p:cNvPr>
          <p:cNvSpPr txBox="1"/>
          <p:nvPr/>
        </p:nvSpPr>
        <p:spPr>
          <a:xfrm>
            <a:off x="686638" y="6464900"/>
            <a:ext cx="3352800" cy="1015663"/>
          </a:xfrm>
          <a:prstGeom prst="rect">
            <a:avLst/>
          </a:prstGeom>
          <a:noFill/>
        </p:spPr>
        <p:txBody>
          <a:bodyPr wrap="square" rtlCol="0">
            <a:spAutoFit/>
          </a:bodyPr>
          <a:lstStyle/>
          <a:p>
            <a:r>
              <a:rPr lang="nl-BE" sz="6000" b="1">
                <a:solidFill>
                  <a:srgbClr val="D0EAF1"/>
                </a:solidFill>
              </a:rPr>
              <a:t>naar…</a:t>
            </a:r>
          </a:p>
        </p:txBody>
      </p:sp>
    </p:spTree>
    <p:extLst>
      <p:ext uri="{BB962C8B-B14F-4D97-AF65-F5344CB8AC3E}">
        <p14:creationId xmlns:p14="http://schemas.microsoft.com/office/powerpoint/2010/main" val="17035754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30123" y="0"/>
            <a:ext cx="7886701" cy="10287000"/>
          </a:xfrm>
          <a:prstGeom prst="rect">
            <a:avLst/>
          </a:prstGeom>
          <a:solidFill>
            <a:srgbClr val="049999"/>
          </a:solidFill>
        </p:spPr>
        <p:txBody>
          <a:bodyPr/>
          <a:lstStyle/>
          <a:p>
            <a:endParaRPr lang="nl-BE"/>
          </a:p>
        </p:txBody>
      </p:sp>
      <p:grpSp>
        <p:nvGrpSpPr>
          <p:cNvPr id="6" name="Group 6"/>
          <p:cNvGrpSpPr/>
          <p:nvPr/>
        </p:nvGrpSpPr>
        <p:grpSpPr>
          <a:xfrm>
            <a:off x="742395" y="3924300"/>
            <a:ext cx="5541666" cy="5541644"/>
            <a:chOff x="0" y="0"/>
            <a:chExt cx="6350000" cy="6349975"/>
          </a:xfrm>
        </p:grpSpPr>
        <p:sp>
          <p:nvSpPr>
            <p:cNvPr id="7" name="Freeform 7"/>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8888" r="-38888"/>
              </a:stretch>
            </a:blipFill>
          </p:spPr>
          <p:txBody>
            <a:bodyPr/>
            <a:lstStyle/>
            <a:p>
              <a:endParaRPr lang="nl-BE"/>
            </a:p>
          </p:txBody>
        </p:sp>
      </p:grpSp>
      <p:grpSp>
        <p:nvGrpSpPr>
          <p:cNvPr id="3" name="Group 3"/>
          <p:cNvGrpSpPr/>
          <p:nvPr/>
        </p:nvGrpSpPr>
        <p:grpSpPr>
          <a:xfrm rot="-3270436">
            <a:off x="-3819097" y="5388148"/>
            <a:ext cx="12098771" cy="6654453"/>
            <a:chOff x="0" y="0"/>
            <a:chExt cx="4060919" cy="2233549"/>
          </a:xfrm>
        </p:grpSpPr>
        <p:sp>
          <p:nvSpPr>
            <p:cNvPr id="4" name="Freeform 4"/>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026666"/>
            </a:solidFill>
          </p:spPr>
          <p:txBody>
            <a:bodyPr/>
            <a:lstStyle/>
            <a:p>
              <a:endParaRPr lang="nl-BE"/>
            </a:p>
          </p:txBody>
        </p:sp>
        <p:sp>
          <p:nvSpPr>
            <p:cNvPr id="5" name="Freeform 5"/>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365B6D"/>
            </a:solidFill>
          </p:spPr>
          <p:txBody>
            <a:bodyPr/>
            <a:lstStyle/>
            <a:p>
              <a:endParaRPr lang="nl-BE"/>
            </a:p>
          </p:txBody>
        </p:sp>
      </p:grpSp>
      <p:sp>
        <p:nvSpPr>
          <p:cNvPr id="9" name="TextBox 9"/>
          <p:cNvSpPr txBox="1"/>
          <p:nvPr/>
        </p:nvSpPr>
        <p:spPr>
          <a:xfrm>
            <a:off x="8002882" y="266752"/>
            <a:ext cx="10056518" cy="10048905"/>
          </a:xfrm>
          <a:prstGeom prst="rect">
            <a:avLst/>
          </a:prstGeom>
        </p:spPr>
        <p:txBody>
          <a:bodyPr wrap="square" lIns="0" tIns="0" rIns="0" bIns="0" rtlCol="0" anchor="t">
            <a:spAutoFit/>
          </a:bodyPr>
          <a:lstStyle/>
          <a:p>
            <a:pPr marL="0" lvl="0" indent="0">
              <a:lnSpc>
                <a:spcPts val="8399"/>
              </a:lnSpc>
              <a:spcAft>
                <a:spcPts val="3000"/>
              </a:spcAft>
            </a:pPr>
            <a:r>
              <a:rPr lang="en-US" sz="6999" b="1" spc="-139" dirty="0" err="1">
                <a:solidFill>
                  <a:srgbClr val="365B6D"/>
                </a:solidFill>
                <a:latin typeface="Poppins" panose="00000500000000000000" pitchFamily="2" charset="0"/>
                <a:cs typeface="Poppins" panose="00000500000000000000" pitchFamily="2" charset="0"/>
              </a:rPr>
              <a:t>Belang</a:t>
            </a:r>
            <a:r>
              <a:rPr lang="en-US" sz="6999" b="1" spc="-139" dirty="0">
                <a:solidFill>
                  <a:srgbClr val="365B6D"/>
                </a:solidFill>
                <a:latin typeface="Poppins" panose="00000500000000000000" pitchFamily="2" charset="0"/>
                <a:cs typeface="Poppins" panose="00000500000000000000" pitchFamily="2" charset="0"/>
              </a:rPr>
              <a:t> van de </a:t>
            </a:r>
            <a:r>
              <a:rPr lang="en-US" sz="6999" b="1" spc="-139" dirty="0" err="1">
                <a:solidFill>
                  <a:srgbClr val="365B6D"/>
                </a:solidFill>
                <a:latin typeface="Poppins" panose="00000500000000000000" pitchFamily="2" charset="0"/>
                <a:cs typeface="Poppins" panose="00000500000000000000" pitchFamily="2" charset="0"/>
              </a:rPr>
              <a:t>leerling</a:t>
            </a:r>
            <a:r>
              <a:rPr lang="en-US" sz="6999" b="1" spc="-139" dirty="0">
                <a:solidFill>
                  <a:srgbClr val="365B6D"/>
                </a:solidFill>
                <a:latin typeface="Poppins" panose="00000500000000000000" pitchFamily="2" charset="0"/>
                <a:cs typeface="Poppins" panose="00000500000000000000" pitchFamily="2" charset="0"/>
              </a:rPr>
              <a:t> </a:t>
            </a:r>
            <a:r>
              <a:rPr lang="en-US" sz="6999" b="1" spc="-139" dirty="0" err="1">
                <a:solidFill>
                  <a:srgbClr val="365B6D"/>
                </a:solidFill>
                <a:latin typeface="Poppins" panose="00000500000000000000" pitchFamily="2" charset="0"/>
                <a:cs typeface="Poppins" panose="00000500000000000000" pitchFamily="2" charset="0"/>
              </a:rPr>
              <a:t>garanderen</a:t>
            </a:r>
            <a:endParaRPr lang="en-US" sz="6999" b="1" spc="-139" dirty="0">
              <a:solidFill>
                <a:srgbClr val="365B6D"/>
              </a:solidFill>
              <a:latin typeface="Poppins" panose="00000500000000000000" pitchFamily="2" charset="0"/>
              <a:cs typeface="Poppins" panose="00000500000000000000" pitchFamily="2" charset="0"/>
            </a:endParaRPr>
          </a:p>
          <a:p>
            <a:pPr marL="457200" lvl="0" indent="-457200">
              <a:spcBef>
                <a:spcPts val="600"/>
              </a:spcBef>
              <a:buFont typeface="Wingdings" panose="05000000000000000000" pitchFamily="2" charset="2"/>
              <a:buChar char="§"/>
            </a:pPr>
            <a:r>
              <a:rPr lang="nl-NL" sz="3200" spc="-139" dirty="0">
                <a:solidFill>
                  <a:srgbClr val="365B6D"/>
                </a:solidFill>
                <a:latin typeface="Poppins" panose="00000500000000000000" pitchFamily="2" charset="0"/>
                <a:cs typeface="Poppins" panose="00000500000000000000" pitchFamily="2" charset="0"/>
              </a:rPr>
              <a:t>Wat wil de leerling zelf?</a:t>
            </a:r>
          </a:p>
          <a:p>
            <a:pPr marL="457200" lvl="0" indent="-457200">
              <a:spcBef>
                <a:spcPts val="600"/>
              </a:spcBef>
              <a:buFont typeface="Wingdings" panose="05000000000000000000" pitchFamily="2" charset="2"/>
              <a:buChar char="§"/>
            </a:pPr>
            <a:r>
              <a:rPr lang="nl-NL" sz="3200" spc="-139" dirty="0">
                <a:solidFill>
                  <a:srgbClr val="365B6D"/>
                </a:solidFill>
                <a:latin typeface="Poppins" panose="00000500000000000000" pitchFamily="2" charset="0"/>
                <a:cs typeface="Poppins" panose="00000500000000000000" pitchFamily="2" charset="0"/>
              </a:rPr>
              <a:t>Verslag op naam van een leerling</a:t>
            </a:r>
          </a:p>
          <a:p>
            <a:pPr marL="457200" lvl="0" indent="-457200">
              <a:spcBef>
                <a:spcPts val="600"/>
              </a:spcBef>
              <a:buFont typeface="Wingdings" panose="05000000000000000000" pitchFamily="2" charset="2"/>
              <a:buChar char="§"/>
            </a:pPr>
            <a:r>
              <a:rPr lang="nl-NL" sz="3200" spc="-139" dirty="0">
                <a:solidFill>
                  <a:srgbClr val="365B6D"/>
                </a:solidFill>
                <a:latin typeface="Poppins" panose="00000500000000000000" pitchFamily="2" charset="0"/>
                <a:cs typeface="Poppins" panose="00000500000000000000" pitchFamily="2" charset="0"/>
              </a:rPr>
              <a:t>Verslag meegenomen bij inschrijving in nieuwe school, bepaalt mee hoe nieuwe school kijkt</a:t>
            </a:r>
          </a:p>
          <a:p>
            <a:pPr marL="457200" lvl="0" indent="-457200">
              <a:spcBef>
                <a:spcPts val="600"/>
              </a:spcBef>
              <a:buFont typeface="Wingdings" panose="05000000000000000000" pitchFamily="2" charset="2"/>
              <a:buChar char="§"/>
            </a:pPr>
            <a:r>
              <a:rPr lang="nl-NL" sz="3200" spc="-139" dirty="0">
                <a:solidFill>
                  <a:srgbClr val="365B6D"/>
                </a:solidFill>
                <a:latin typeface="Poppins" panose="00000500000000000000" pitchFamily="2" charset="0"/>
                <a:cs typeface="Poppins" panose="00000500000000000000" pitchFamily="2" charset="0"/>
              </a:rPr>
              <a:t>OV4-verslag en IAC-verslag = inschrijving onder ontbindende voorwaarde in gewoon onderwijs.</a:t>
            </a:r>
          </a:p>
          <a:p>
            <a:pPr marL="457200" lvl="0" indent="-457200">
              <a:spcBef>
                <a:spcPts val="600"/>
              </a:spcBef>
              <a:buFont typeface="Wingdings" panose="05000000000000000000" pitchFamily="2" charset="2"/>
              <a:buChar char="§"/>
            </a:pPr>
            <a:r>
              <a:rPr lang="nl-NL" sz="3200" spc="-139" dirty="0">
                <a:solidFill>
                  <a:srgbClr val="365B6D"/>
                </a:solidFill>
                <a:latin typeface="Poppins" panose="00000500000000000000" pitchFamily="2" charset="0"/>
                <a:cs typeface="Poppins" panose="00000500000000000000" pitchFamily="2" charset="0"/>
              </a:rPr>
              <a:t>Bereidheid huidige school tot zorg voor deze leerling nu en in de toekomst</a:t>
            </a:r>
          </a:p>
          <a:p>
            <a:pPr marL="457200" marR="0" lvl="0" indent="-457200"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nl-NL" sz="3200" spc="-139" dirty="0">
                <a:solidFill>
                  <a:srgbClr val="365B6D"/>
                </a:solidFill>
                <a:latin typeface="Poppins" panose="00000500000000000000" pitchFamily="2" charset="0"/>
                <a:cs typeface="Poppins" panose="00000500000000000000" pitchFamily="2" charset="0"/>
              </a:rPr>
              <a:t>IAC-verslag kan ruimte geven aan de school en de leerling om in te zetten op </a:t>
            </a:r>
            <a:r>
              <a:rPr lang="nl-NL" sz="3200" spc="-139" dirty="0" err="1">
                <a:solidFill>
                  <a:srgbClr val="365B6D"/>
                </a:solidFill>
                <a:latin typeface="Poppins" panose="00000500000000000000" pitchFamily="2" charset="0"/>
                <a:cs typeface="Poppins" panose="00000500000000000000" pitchFamily="2" charset="0"/>
              </a:rPr>
              <a:t>leerlingspecifieke</a:t>
            </a:r>
            <a:r>
              <a:rPr lang="nl-NL" sz="3200" spc="-139" dirty="0">
                <a:solidFill>
                  <a:srgbClr val="365B6D"/>
                </a:solidFill>
                <a:latin typeface="Poppins" panose="00000500000000000000" pitchFamily="2" charset="0"/>
                <a:cs typeface="Poppins" panose="00000500000000000000" pitchFamily="2" charset="0"/>
              </a:rPr>
              <a:t> doelen op korte en lange termijn (onderwijsloopbaanperspectief)</a:t>
            </a: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nl-NL" sz="3200" b="0" i="0" u="none" strike="noStrike" kern="1200" cap="none" spc="-139" normalizeH="0" baseline="0" noProof="0" dirty="0">
              <a:ln>
                <a:noFill/>
              </a:ln>
              <a:solidFill>
                <a:srgbClr val="365B6D"/>
              </a:solidFill>
              <a:effectLst/>
              <a:uLnTx/>
              <a:uFillTx/>
              <a:latin typeface="Poppins" panose="00000500000000000000" pitchFamily="2" charset="0"/>
              <a:ea typeface="+mn-ea"/>
              <a:cs typeface="Poppins" panose="00000500000000000000" pitchFamily="2"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nl-BE" sz="3200" b="0" i="0" u="none" strike="noStrike" kern="1200" cap="none" spc="-139" normalizeH="0" baseline="0" noProof="0" dirty="0">
                <a:ln>
                  <a:noFill/>
                </a:ln>
                <a:solidFill>
                  <a:srgbClr val="365B6D"/>
                </a:solidFill>
                <a:effectLst/>
                <a:uLnTx/>
                <a:uFillTx/>
                <a:latin typeface="Poppins" panose="00000500000000000000" pitchFamily="2" charset="0"/>
                <a:ea typeface="+mn-ea"/>
                <a:cs typeface="Poppins" panose="00000500000000000000" pitchFamily="2" charset="0"/>
              </a:rPr>
              <a:t>ADP-tip! Reflectievragen</a:t>
            </a:r>
            <a:endParaRPr lang="en-US" sz="6999" spc="-139" dirty="0">
              <a:solidFill>
                <a:srgbClr val="365B6D"/>
              </a:solidFill>
              <a:latin typeface="Antonio Bold"/>
            </a:endParaRPr>
          </a:p>
        </p:txBody>
      </p:sp>
      <p:pic>
        <p:nvPicPr>
          <p:cNvPr id="8" name="Tijdelijke aanduiding voor inhoud 5" descr="Afbeelding met hemel, wolk, zoogdier, tekenfilm&#10;&#10;Automatisch gegenereerde beschrijving">
            <a:extLst>
              <a:ext uri="{FF2B5EF4-FFF2-40B4-BE49-F238E27FC236}">
                <a16:creationId xmlns:a16="http://schemas.microsoft.com/office/drawing/2014/main" id="{617736E5-4610-DA7C-EF4D-61044EA6CE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009" y="3895165"/>
            <a:ext cx="4796741" cy="4438251"/>
          </a:xfrm>
          <a:prstGeom prst="flowChartConnector">
            <a:avLst/>
          </a:prstGeom>
        </p:spPr>
      </p:pic>
    </p:spTree>
    <p:extLst>
      <p:ext uri="{BB962C8B-B14F-4D97-AF65-F5344CB8AC3E}">
        <p14:creationId xmlns:p14="http://schemas.microsoft.com/office/powerpoint/2010/main" val="16911951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a:extLst>
              <a:ext uri="{FF2B5EF4-FFF2-40B4-BE49-F238E27FC236}">
                <a16:creationId xmlns:a16="http://schemas.microsoft.com/office/drawing/2014/main" id="{7C4368B9-BBC7-E09B-34D3-5394D43EECFD}"/>
              </a:ext>
            </a:extLst>
          </p:cNvPr>
          <p:cNvGrpSpPr/>
          <p:nvPr/>
        </p:nvGrpSpPr>
        <p:grpSpPr>
          <a:xfrm rot="15062152">
            <a:off x="1102474" y="2904403"/>
            <a:ext cx="7679925" cy="10732628"/>
            <a:chOff x="0" y="0"/>
            <a:chExt cx="660400" cy="922903"/>
          </a:xfrm>
        </p:grpSpPr>
        <p:sp>
          <p:nvSpPr>
            <p:cNvPr id="6" name="Freeform 10">
              <a:extLst>
                <a:ext uri="{FF2B5EF4-FFF2-40B4-BE49-F238E27FC236}">
                  <a16:creationId xmlns:a16="http://schemas.microsoft.com/office/drawing/2014/main" id="{B0DA5B0C-BFB4-E398-99F9-57C6CF291AEF}"/>
                </a:ext>
              </a:extLst>
            </p:cNvPr>
            <p:cNvSpPr/>
            <p:nvPr/>
          </p:nvSpPr>
          <p:spPr>
            <a:xfrm>
              <a:off x="0" y="0"/>
              <a:ext cx="660400" cy="922903"/>
            </a:xfrm>
            <a:custGeom>
              <a:avLst/>
              <a:gdLst/>
              <a:ahLst/>
              <a:cxnLst/>
              <a:rect l="l" t="t" r="r" b="b"/>
              <a:pathLst>
                <a:path w="660400" h="922903">
                  <a:moveTo>
                    <a:pt x="220252" y="903834"/>
                  </a:moveTo>
                  <a:cubicBezTo>
                    <a:pt x="254109" y="915348"/>
                    <a:pt x="292600" y="922903"/>
                    <a:pt x="330378" y="922903"/>
                  </a:cubicBezTo>
                  <a:cubicBezTo>
                    <a:pt x="368157" y="922903"/>
                    <a:pt x="404509" y="916426"/>
                    <a:pt x="438009" y="904912"/>
                  </a:cubicBezTo>
                  <a:cubicBezTo>
                    <a:pt x="438723" y="904553"/>
                    <a:pt x="439435" y="904553"/>
                    <a:pt x="440148" y="904194"/>
                  </a:cubicBezTo>
                  <a:cubicBezTo>
                    <a:pt x="565955" y="858138"/>
                    <a:pt x="658618" y="736524"/>
                    <a:pt x="660400" y="591956"/>
                  </a:cubicBezTo>
                  <a:lnTo>
                    <a:pt x="660400" y="0"/>
                  </a:lnTo>
                  <a:lnTo>
                    <a:pt x="0" y="0"/>
                  </a:lnTo>
                  <a:lnTo>
                    <a:pt x="0" y="591516"/>
                  </a:lnTo>
                  <a:cubicBezTo>
                    <a:pt x="1782" y="737243"/>
                    <a:pt x="93019" y="858858"/>
                    <a:pt x="220252" y="903834"/>
                  </a:cubicBezTo>
                  <a:close/>
                </a:path>
              </a:pathLst>
            </a:custGeom>
            <a:solidFill>
              <a:srgbClr val="D0EAF1"/>
            </a:solidFill>
          </p:spPr>
          <p:txBody>
            <a:bodyPr/>
            <a:lstStyle/>
            <a:p>
              <a:endParaRPr/>
            </a:p>
          </p:txBody>
        </p:sp>
        <p:sp>
          <p:nvSpPr>
            <p:cNvPr id="8" name="TextBox 11">
              <a:extLst>
                <a:ext uri="{FF2B5EF4-FFF2-40B4-BE49-F238E27FC236}">
                  <a16:creationId xmlns:a16="http://schemas.microsoft.com/office/drawing/2014/main" id="{849C892E-92BC-E90B-0AD9-81CC1D1AE32D}"/>
                </a:ext>
              </a:extLst>
            </p:cNvPr>
            <p:cNvSpPr txBox="1"/>
            <p:nvPr/>
          </p:nvSpPr>
          <p:spPr>
            <a:xfrm>
              <a:off x="0" y="-47625"/>
              <a:ext cx="660400" cy="843528"/>
            </a:xfrm>
            <a:prstGeom prst="rect">
              <a:avLst/>
            </a:prstGeom>
          </p:spPr>
          <p:txBody>
            <a:bodyPr lIns="50800" tIns="50800" rIns="50800" bIns="50800" rtlCol="0" anchor="ctr"/>
            <a:lstStyle/>
            <a:p>
              <a:pPr algn="ctr">
                <a:lnSpc>
                  <a:spcPts val="3359"/>
                </a:lnSpc>
              </a:pPr>
              <a:endParaRPr/>
            </a:p>
          </p:txBody>
        </p:sp>
      </p:grpSp>
      <p:grpSp>
        <p:nvGrpSpPr>
          <p:cNvPr id="2" name="Group 2"/>
          <p:cNvGrpSpPr/>
          <p:nvPr/>
        </p:nvGrpSpPr>
        <p:grpSpPr>
          <a:xfrm>
            <a:off x="2487135" y="-9285764"/>
            <a:ext cx="13313729"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lang="nl-BE"/>
            </a:p>
          </p:txBody>
        </p:sp>
      </p:grpSp>
      <p:sp>
        <p:nvSpPr>
          <p:cNvPr id="7" name="TextBox 7"/>
          <p:cNvSpPr txBox="1"/>
          <p:nvPr/>
        </p:nvSpPr>
        <p:spPr>
          <a:xfrm>
            <a:off x="5549250" y="563880"/>
            <a:ext cx="7511429" cy="1876155"/>
          </a:xfrm>
          <a:prstGeom prst="rect">
            <a:avLst/>
          </a:prstGeom>
        </p:spPr>
        <p:txBody>
          <a:bodyPr lIns="0" tIns="0" rIns="0" bIns="0" rtlCol="0" anchor="t">
            <a:spAutoFit/>
          </a:bodyPr>
          <a:lstStyle/>
          <a:p>
            <a:pPr marL="0" lvl="0" indent="0" algn="ctr">
              <a:lnSpc>
                <a:spcPts val="7409"/>
              </a:lnSpc>
            </a:pPr>
            <a:r>
              <a:rPr lang="nl-NL" sz="6000" b="1">
                <a:solidFill>
                  <a:srgbClr val="D0EAF1"/>
                </a:solidFill>
                <a:latin typeface="Poppins" panose="00000500000000000000" pitchFamily="2" charset="0"/>
                <a:cs typeface="Poppins" panose="00000500000000000000" pitchFamily="2" charset="0"/>
              </a:rPr>
              <a:t>Vóór de toeleiding naar leersteun</a:t>
            </a:r>
            <a:endParaRPr lang="en-US" sz="3600" spc="-123">
              <a:solidFill>
                <a:srgbClr val="D0EAF1"/>
              </a:solidFill>
              <a:latin typeface="Poppins" panose="00000500000000000000" pitchFamily="2" charset="0"/>
              <a:cs typeface="Poppins" panose="00000500000000000000" pitchFamily="2" charset="0"/>
            </a:endParaRPr>
          </a:p>
        </p:txBody>
      </p:sp>
      <p:sp>
        <p:nvSpPr>
          <p:cNvPr id="4" name="Tekstvak 3">
            <a:extLst>
              <a:ext uri="{FF2B5EF4-FFF2-40B4-BE49-F238E27FC236}">
                <a16:creationId xmlns:a16="http://schemas.microsoft.com/office/drawing/2014/main" id="{89489AB0-F589-4592-EFB3-25D98EAC6F65}"/>
              </a:ext>
            </a:extLst>
          </p:cNvPr>
          <p:cNvSpPr txBox="1"/>
          <p:nvPr/>
        </p:nvSpPr>
        <p:spPr>
          <a:xfrm>
            <a:off x="1207627" y="6416293"/>
            <a:ext cx="12862560" cy="3077766"/>
          </a:xfrm>
          <a:prstGeom prst="rect">
            <a:avLst/>
          </a:prstGeom>
          <a:noFill/>
        </p:spPr>
        <p:txBody>
          <a:bodyPr wrap="square" rtlCol="0">
            <a:spAutoFit/>
          </a:bodyPr>
          <a:lstStyle/>
          <a:p>
            <a:pPr marL="617538" indent="-617538">
              <a:buFont typeface="Wingdings" panose="05000000000000000000" pitchFamily="2" charset="2"/>
              <a:buChar char="§"/>
            </a:pPr>
            <a:r>
              <a:rPr lang="nl-NL" sz="4400" dirty="0">
                <a:solidFill>
                  <a:srgbClr val="026666"/>
                </a:solidFill>
                <a:latin typeface="Poppins" panose="00000500000000000000" pitchFamily="2" charset="0"/>
                <a:cs typeface="Poppins" panose="00000500000000000000" pitchFamily="2" charset="0"/>
              </a:rPr>
              <a:t>Visie en beleid </a:t>
            </a:r>
          </a:p>
          <a:p>
            <a:pPr marL="617538" indent="-617538">
              <a:tabLst>
                <a:tab pos="617538" algn="l"/>
              </a:tabLst>
            </a:pPr>
            <a:r>
              <a:rPr lang="nl-NL" sz="4400" dirty="0">
                <a:solidFill>
                  <a:srgbClr val="026666"/>
                </a:solidFill>
                <a:latin typeface="Poppins" panose="00000500000000000000" pitchFamily="2" charset="0"/>
                <a:cs typeface="Poppins" panose="00000500000000000000" pitchFamily="2" charset="0"/>
              </a:rPr>
              <a:t>	op leerlingenbegeleiding</a:t>
            </a:r>
          </a:p>
          <a:p>
            <a:pPr marL="617538" indent="-617538">
              <a:buFont typeface="Wingdings" panose="05000000000000000000" pitchFamily="2" charset="2"/>
              <a:buChar char="§"/>
            </a:pPr>
            <a:r>
              <a:rPr lang="nl-NL" sz="4400" dirty="0">
                <a:solidFill>
                  <a:srgbClr val="026666"/>
                </a:solidFill>
                <a:latin typeface="Poppins" panose="00000500000000000000" pitchFamily="2" charset="0"/>
                <a:cs typeface="Poppins" panose="00000500000000000000" pitchFamily="2" charset="0"/>
              </a:rPr>
              <a:t>Brede basiszorg</a:t>
            </a:r>
          </a:p>
          <a:p>
            <a:pPr marL="617538" indent="-617538">
              <a:buFont typeface="Wingdings" panose="05000000000000000000" pitchFamily="2" charset="2"/>
              <a:buChar char="§"/>
            </a:pPr>
            <a:r>
              <a:rPr lang="nl-NL" sz="4400" dirty="0">
                <a:solidFill>
                  <a:srgbClr val="026666"/>
                </a:solidFill>
                <a:latin typeface="Poppins" panose="00000500000000000000" pitchFamily="2" charset="0"/>
                <a:cs typeface="Poppins" panose="00000500000000000000" pitchFamily="2" charset="0"/>
              </a:rPr>
              <a:t>Verhoogde zorg</a:t>
            </a:r>
          </a:p>
          <a:p>
            <a:pPr marL="285750" indent="-285750">
              <a:buFont typeface="Arial" panose="020B0604020202020204" pitchFamily="34" charset="0"/>
              <a:buChar char="•"/>
            </a:pPr>
            <a:endParaRPr lang="nl-BE" dirty="0">
              <a:latin typeface="Poppins" panose="00000500000000000000" pitchFamily="2" charset="0"/>
              <a:cs typeface="Poppins" panose="00000500000000000000" pitchFamily="2" charset="0"/>
            </a:endParaRPr>
          </a:p>
        </p:txBody>
      </p:sp>
      <p:pic>
        <p:nvPicPr>
          <p:cNvPr id="9" name="Afbeelding 8">
            <a:extLst>
              <a:ext uri="{FF2B5EF4-FFF2-40B4-BE49-F238E27FC236}">
                <a16:creationId xmlns:a16="http://schemas.microsoft.com/office/drawing/2014/main" id="{AAA1E9AF-0763-2B7B-BB8B-A5549C7C7FF8}"/>
              </a:ext>
            </a:extLst>
          </p:cNvPr>
          <p:cNvPicPr>
            <a:picLocks noChangeAspect="1"/>
          </p:cNvPicPr>
          <p:nvPr/>
        </p:nvPicPr>
        <p:blipFill rotWithShape="1">
          <a:blip r:embed="rId3">
            <a:extLst>
              <a:ext uri="{28A0092B-C50C-407E-A947-70E740481C1C}">
                <a14:useLocalDpi xmlns:a14="http://schemas.microsoft.com/office/drawing/2010/main" val="0"/>
              </a:ext>
            </a:extLst>
          </a:blip>
          <a:srcRect l="3357" t="3637" r="3366" b="4425"/>
          <a:stretch/>
        </p:blipFill>
        <p:spPr>
          <a:xfrm>
            <a:off x="10972800" y="3502914"/>
            <a:ext cx="5902198" cy="5817549"/>
          </a:xfrm>
          <a:prstGeom prst="flowChartConnector">
            <a:avLst/>
          </a:prstGeom>
          <a:solidFill>
            <a:srgbClr val="F2F1EC"/>
          </a:solidFill>
        </p:spPr>
      </p:pic>
    </p:spTree>
    <p:extLst>
      <p:ext uri="{BB962C8B-B14F-4D97-AF65-F5344CB8AC3E}">
        <p14:creationId xmlns:p14="http://schemas.microsoft.com/office/powerpoint/2010/main" val="8859192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30123" y="0"/>
            <a:ext cx="7886701" cy="10287000"/>
          </a:xfrm>
          <a:prstGeom prst="rect">
            <a:avLst/>
          </a:prstGeom>
          <a:solidFill>
            <a:srgbClr val="049999"/>
          </a:solidFill>
        </p:spPr>
        <p:txBody>
          <a:bodyPr/>
          <a:lstStyle/>
          <a:p>
            <a:endParaRPr lang="nl-BE"/>
          </a:p>
        </p:txBody>
      </p:sp>
      <p:grpSp>
        <p:nvGrpSpPr>
          <p:cNvPr id="6" name="Group 6"/>
          <p:cNvGrpSpPr/>
          <p:nvPr/>
        </p:nvGrpSpPr>
        <p:grpSpPr>
          <a:xfrm>
            <a:off x="742395" y="3924300"/>
            <a:ext cx="5541666" cy="5541644"/>
            <a:chOff x="0" y="0"/>
            <a:chExt cx="6350000" cy="6349975"/>
          </a:xfrm>
        </p:grpSpPr>
        <p:sp>
          <p:nvSpPr>
            <p:cNvPr id="7" name="Freeform 7"/>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8888" r="-38888"/>
              </a:stretch>
            </a:blipFill>
          </p:spPr>
          <p:txBody>
            <a:bodyPr/>
            <a:lstStyle/>
            <a:p>
              <a:endParaRPr lang="nl-BE"/>
            </a:p>
          </p:txBody>
        </p:sp>
      </p:grpSp>
      <p:grpSp>
        <p:nvGrpSpPr>
          <p:cNvPr id="3" name="Group 3"/>
          <p:cNvGrpSpPr/>
          <p:nvPr/>
        </p:nvGrpSpPr>
        <p:grpSpPr>
          <a:xfrm rot="-3270436">
            <a:off x="-3819097" y="5388148"/>
            <a:ext cx="12098771" cy="6654453"/>
            <a:chOff x="0" y="0"/>
            <a:chExt cx="4060919" cy="2233549"/>
          </a:xfrm>
        </p:grpSpPr>
        <p:sp>
          <p:nvSpPr>
            <p:cNvPr id="4" name="Freeform 4"/>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026666"/>
            </a:solidFill>
          </p:spPr>
          <p:txBody>
            <a:bodyPr/>
            <a:lstStyle/>
            <a:p>
              <a:endParaRPr lang="nl-BE"/>
            </a:p>
          </p:txBody>
        </p:sp>
        <p:sp>
          <p:nvSpPr>
            <p:cNvPr id="5" name="Freeform 5"/>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365B6D"/>
            </a:solidFill>
          </p:spPr>
          <p:txBody>
            <a:bodyPr/>
            <a:lstStyle/>
            <a:p>
              <a:endParaRPr lang="nl-BE"/>
            </a:p>
          </p:txBody>
        </p:sp>
      </p:grpSp>
      <p:sp>
        <p:nvSpPr>
          <p:cNvPr id="9" name="TextBox 9"/>
          <p:cNvSpPr txBox="1"/>
          <p:nvPr/>
        </p:nvSpPr>
        <p:spPr>
          <a:xfrm>
            <a:off x="7916715" y="345657"/>
            <a:ext cx="9628890" cy="9464129"/>
          </a:xfrm>
          <a:prstGeom prst="rect">
            <a:avLst/>
          </a:prstGeom>
        </p:spPr>
        <p:txBody>
          <a:bodyPr wrap="square" lIns="0" tIns="0" rIns="0" bIns="0" rtlCol="0" anchor="t">
            <a:spAutoFit/>
          </a:bodyPr>
          <a:lstStyle/>
          <a:p>
            <a:pPr marL="0" lvl="0" indent="0">
              <a:lnSpc>
                <a:spcPts val="8399"/>
              </a:lnSpc>
            </a:pPr>
            <a:r>
              <a:rPr lang="en-US" sz="6999" b="1" spc="-139" dirty="0" err="1">
                <a:solidFill>
                  <a:srgbClr val="365B6D"/>
                </a:solidFill>
                <a:latin typeface="Poppins" panose="00000500000000000000" pitchFamily="2" charset="0"/>
                <a:cs typeface="Poppins" panose="00000500000000000000" pitchFamily="2" charset="0"/>
              </a:rPr>
              <a:t>Collegiale</a:t>
            </a:r>
            <a:r>
              <a:rPr lang="en-US" sz="6999" b="1" spc="-139" dirty="0">
                <a:solidFill>
                  <a:srgbClr val="365B6D"/>
                </a:solidFill>
                <a:latin typeface="Poppins" panose="00000500000000000000" pitchFamily="2" charset="0"/>
                <a:cs typeface="Poppins" panose="00000500000000000000" pitchFamily="2" charset="0"/>
              </a:rPr>
              <a:t> </a:t>
            </a:r>
            <a:r>
              <a:rPr lang="en-US" sz="6999" b="1" spc="-139" dirty="0" err="1">
                <a:solidFill>
                  <a:srgbClr val="365B6D"/>
                </a:solidFill>
                <a:latin typeface="Poppins" panose="00000500000000000000" pitchFamily="2" charset="0"/>
                <a:cs typeface="Poppins" panose="00000500000000000000" pitchFamily="2" charset="0"/>
              </a:rPr>
              <a:t>consultatie</a:t>
            </a:r>
            <a:endParaRPr lang="en-US" sz="6999" b="1" spc="-139" dirty="0">
              <a:solidFill>
                <a:srgbClr val="365B6D"/>
              </a:solidFill>
              <a:latin typeface="Poppins" panose="00000500000000000000" pitchFamily="2" charset="0"/>
              <a:cs typeface="Poppins" panose="00000500000000000000" pitchFamily="2" charset="0"/>
            </a:endParaRPr>
          </a:p>
          <a:p>
            <a:pPr marL="457200" lvl="0" indent="-457200">
              <a:spcBef>
                <a:spcPts val="600"/>
              </a:spcBef>
              <a:buFont typeface="Wingdings" panose="05000000000000000000" pitchFamily="2" charset="2"/>
              <a:buChar char="§"/>
            </a:pPr>
            <a:endParaRPr lang="nl-NL" sz="3200" spc="-139" dirty="0">
              <a:solidFill>
                <a:srgbClr val="365B6D"/>
              </a:solidFill>
              <a:latin typeface="Poppins" panose="00000500000000000000" pitchFamily="2" charset="0"/>
              <a:cs typeface="Poppins" panose="00000500000000000000" pitchFamily="2" charset="0"/>
            </a:endParaRPr>
          </a:p>
          <a:p>
            <a:pPr marL="457200" indent="-457200">
              <a:spcBef>
                <a:spcPts val="600"/>
              </a:spcBef>
              <a:buFont typeface="Wingdings" panose="05000000000000000000" pitchFamily="2" charset="2"/>
              <a:buChar char="§"/>
            </a:pPr>
            <a:r>
              <a:rPr lang="nl-BE" sz="3200" spc="-139" dirty="0">
                <a:solidFill>
                  <a:srgbClr val="365B6D"/>
                </a:solidFill>
                <a:latin typeface="Poppins" panose="00000500000000000000" pitchFamily="2" charset="0"/>
                <a:cs typeface="Poppins" panose="00000500000000000000" pitchFamily="2" charset="0"/>
              </a:rPr>
              <a:t>Sterke en gelijkgerichte besluitvorming</a:t>
            </a:r>
          </a:p>
          <a:p>
            <a:pPr>
              <a:spcBef>
                <a:spcPts val="600"/>
              </a:spcBef>
            </a:pPr>
            <a:endParaRPr lang="nl-BE" sz="3200" spc="-139" dirty="0">
              <a:solidFill>
                <a:srgbClr val="365B6D"/>
              </a:solidFill>
              <a:latin typeface="Poppins" panose="00000500000000000000" pitchFamily="2" charset="0"/>
              <a:cs typeface="Poppins" panose="00000500000000000000" pitchFamily="2" charset="0"/>
            </a:endParaRPr>
          </a:p>
          <a:p>
            <a:pPr marL="457200" indent="-457200">
              <a:spcBef>
                <a:spcPts val="600"/>
              </a:spcBef>
              <a:buFont typeface="Wingdings" panose="05000000000000000000" pitchFamily="2" charset="2"/>
              <a:buChar char="§"/>
            </a:pPr>
            <a:r>
              <a:rPr lang="nl-BE" sz="3200" spc="-139" dirty="0">
                <a:solidFill>
                  <a:srgbClr val="365B6D"/>
                </a:solidFill>
                <a:latin typeface="Poppins" panose="00000500000000000000" pitchFamily="2" charset="0"/>
                <a:cs typeface="Poppins" panose="00000500000000000000" pitchFamily="2" charset="0"/>
              </a:rPr>
              <a:t>Stimuleert CLB-teams om het besluitvormingsproces te evalueren en bij te sturen waar nodig</a:t>
            </a:r>
          </a:p>
          <a:p>
            <a:pPr marL="457200" indent="-457200">
              <a:spcBef>
                <a:spcPts val="600"/>
              </a:spcBef>
              <a:buFont typeface="Wingdings" panose="05000000000000000000" pitchFamily="2" charset="2"/>
              <a:buChar char="§"/>
            </a:pPr>
            <a:endParaRPr lang="nl-BE" sz="3200" spc="-139" dirty="0">
              <a:solidFill>
                <a:srgbClr val="365B6D"/>
              </a:solidFill>
              <a:latin typeface="Poppins" panose="00000500000000000000" pitchFamily="2" charset="0"/>
              <a:cs typeface="Poppins" panose="00000500000000000000" pitchFamily="2" charset="0"/>
            </a:endParaRPr>
          </a:p>
          <a:p>
            <a:pPr marL="457200" indent="-457200">
              <a:spcBef>
                <a:spcPts val="600"/>
              </a:spcBef>
              <a:buFont typeface="Wingdings" panose="05000000000000000000" pitchFamily="2" charset="2"/>
              <a:buChar char="§"/>
            </a:pPr>
            <a:endParaRPr lang="nl-BE" sz="3200" spc="-139" dirty="0">
              <a:solidFill>
                <a:srgbClr val="365B6D"/>
              </a:solidFill>
              <a:latin typeface="Poppins" panose="00000500000000000000" pitchFamily="2" charset="0"/>
              <a:cs typeface="Poppins" panose="00000500000000000000" pitchFamily="2" charset="0"/>
            </a:endParaRPr>
          </a:p>
          <a:p>
            <a:pPr marL="457200" indent="-457200">
              <a:spcBef>
                <a:spcPts val="600"/>
              </a:spcBef>
              <a:buFont typeface="Wingdings" panose="05000000000000000000" pitchFamily="2" charset="2"/>
              <a:buChar char="§"/>
            </a:pPr>
            <a:endParaRPr lang="nl-BE" sz="3200" spc="-139" dirty="0">
              <a:solidFill>
                <a:srgbClr val="365B6D"/>
              </a:solidFill>
              <a:latin typeface="Poppins" panose="00000500000000000000" pitchFamily="2" charset="0"/>
              <a:cs typeface="Poppins" panose="00000500000000000000" pitchFamily="2" charset="0"/>
            </a:endParaRPr>
          </a:p>
          <a:p>
            <a:pPr marL="457200" indent="-457200">
              <a:spcBef>
                <a:spcPts val="600"/>
              </a:spcBef>
              <a:buFont typeface="Wingdings" panose="05000000000000000000" pitchFamily="2" charset="2"/>
              <a:buChar char="§"/>
            </a:pPr>
            <a:endParaRPr lang="nl-BE" sz="3200" spc="-139" dirty="0">
              <a:solidFill>
                <a:srgbClr val="365B6D"/>
              </a:solidFill>
              <a:latin typeface="Poppins" panose="00000500000000000000" pitchFamily="2" charset="0"/>
              <a:cs typeface="Poppins" panose="00000500000000000000" pitchFamily="2" charset="0"/>
            </a:endParaRPr>
          </a:p>
          <a:p>
            <a:pPr marL="457200" indent="-457200">
              <a:spcBef>
                <a:spcPts val="600"/>
              </a:spcBef>
              <a:buFont typeface="Wingdings" panose="05000000000000000000" pitchFamily="2" charset="2"/>
              <a:buChar char="§"/>
            </a:pPr>
            <a:endParaRPr lang="nl-BE" sz="3200" spc="-139" dirty="0">
              <a:solidFill>
                <a:srgbClr val="365B6D"/>
              </a:solidFill>
              <a:latin typeface="Poppins" panose="00000500000000000000" pitchFamily="2" charset="0"/>
              <a:cs typeface="Poppins" panose="00000500000000000000" pitchFamily="2" charset="0"/>
            </a:endParaRPr>
          </a:p>
          <a:p>
            <a:pPr marL="457200" indent="-457200">
              <a:spcBef>
                <a:spcPts val="600"/>
              </a:spcBef>
              <a:buFont typeface="Wingdings" panose="05000000000000000000" pitchFamily="2" charset="2"/>
              <a:buChar char="§"/>
            </a:pPr>
            <a:endParaRPr lang="nl-BE" sz="3200" spc="-139" dirty="0">
              <a:solidFill>
                <a:srgbClr val="365B6D"/>
              </a:solidFill>
              <a:latin typeface="Poppins" panose="00000500000000000000" pitchFamily="2" charset="0"/>
              <a:cs typeface="Poppins" panose="00000500000000000000" pitchFamily="2" charset="0"/>
            </a:endParaRPr>
          </a:p>
          <a:p>
            <a:pPr marL="457200" indent="-457200">
              <a:spcBef>
                <a:spcPts val="600"/>
              </a:spcBef>
              <a:buFont typeface="Wingdings" panose="05000000000000000000" pitchFamily="2" charset="2"/>
              <a:buChar char="§"/>
            </a:pPr>
            <a:endParaRPr lang="nl-BE" sz="3200" spc="-139" dirty="0">
              <a:solidFill>
                <a:srgbClr val="365B6D"/>
              </a:solidFill>
              <a:latin typeface="Poppins" panose="00000500000000000000" pitchFamily="2" charset="0"/>
              <a:cs typeface="Poppins" panose="00000500000000000000" pitchFamily="2" charset="0"/>
            </a:endParaRPr>
          </a:p>
          <a:p>
            <a:pPr marL="457200" indent="-457200">
              <a:spcBef>
                <a:spcPts val="600"/>
              </a:spcBef>
              <a:buFont typeface="Wingdings" panose="05000000000000000000" pitchFamily="2" charset="2"/>
              <a:buChar char="§"/>
            </a:pPr>
            <a:endParaRPr lang="nl-BE" sz="3200" spc="-139" dirty="0">
              <a:solidFill>
                <a:srgbClr val="365B6D"/>
              </a:solidFill>
              <a:latin typeface="Poppins" panose="00000500000000000000" pitchFamily="2" charset="0"/>
              <a:cs typeface="Poppins" panose="00000500000000000000" pitchFamily="2" charset="0"/>
            </a:endParaRPr>
          </a:p>
          <a:p>
            <a:pPr>
              <a:spcBef>
                <a:spcPts val="600"/>
              </a:spcBef>
            </a:pPr>
            <a:r>
              <a:rPr kumimoji="0" lang="nl-BE" sz="3200" b="0" i="0" u="none" strike="noStrike" kern="1200" cap="none" spc="-139" normalizeH="0" baseline="0" noProof="0" dirty="0">
                <a:ln>
                  <a:noFill/>
                </a:ln>
                <a:solidFill>
                  <a:srgbClr val="365B6D"/>
                </a:solidFill>
                <a:effectLst/>
                <a:uLnTx/>
                <a:uFillTx/>
                <a:latin typeface="Poppins" panose="00000500000000000000" pitchFamily="2" charset="0"/>
                <a:ea typeface="+mn-ea"/>
                <a:cs typeface="Poppins" panose="00000500000000000000" pitchFamily="2" charset="0"/>
              </a:rPr>
              <a:t>ADP-tip! Reflectievragen</a:t>
            </a:r>
            <a:endParaRPr lang="nl-BE" sz="3200" spc="-139" dirty="0">
              <a:solidFill>
                <a:srgbClr val="365B6D"/>
              </a:solidFill>
              <a:latin typeface="Poppins" panose="00000500000000000000" pitchFamily="2" charset="0"/>
              <a:cs typeface="Poppins" panose="00000500000000000000" pitchFamily="2" charset="0"/>
            </a:endParaRPr>
          </a:p>
        </p:txBody>
      </p:sp>
      <p:pic>
        <p:nvPicPr>
          <p:cNvPr id="8" name="Afbeelding 7" descr="Afbeelding met persoon, kleding, overdekt, Menselijk gezicht&#10;&#10;Automatisch gegenereerde beschrijving">
            <a:extLst>
              <a:ext uri="{FF2B5EF4-FFF2-40B4-BE49-F238E27FC236}">
                <a16:creationId xmlns:a16="http://schemas.microsoft.com/office/drawing/2014/main" id="{667C77A7-088E-F2DB-CB92-C23AC765D0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562" y="3878580"/>
            <a:ext cx="4394182" cy="3998595"/>
          </a:xfrm>
          <a:prstGeom prst="flowChartConnector">
            <a:avLst/>
          </a:prstGeom>
        </p:spPr>
      </p:pic>
    </p:spTree>
    <p:extLst>
      <p:ext uri="{BB962C8B-B14F-4D97-AF65-F5344CB8AC3E}">
        <p14:creationId xmlns:p14="http://schemas.microsoft.com/office/powerpoint/2010/main" val="20248223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638239" y="4871736"/>
            <a:ext cx="9969865" cy="5483532"/>
            <a:chOff x="0" y="0"/>
            <a:chExt cx="4060919" cy="2233549"/>
          </a:xfrm>
        </p:grpSpPr>
        <p:sp>
          <p:nvSpPr>
            <p:cNvPr id="3" name="Freeform 3"/>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dirty="0"/>
            </a:p>
          </p:txBody>
        </p:sp>
        <p:sp>
          <p:nvSpPr>
            <p:cNvPr id="4" name="Freeform 4"/>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grpSp>
        <p:nvGrpSpPr>
          <p:cNvPr id="5" name="Group 5"/>
          <p:cNvGrpSpPr/>
          <p:nvPr/>
        </p:nvGrpSpPr>
        <p:grpSpPr>
          <a:xfrm rot="5400000">
            <a:off x="9909605" y="4788251"/>
            <a:ext cx="9969865" cy="5483532"/>
            <a:chOff x="0" y="0"/>
            <a:chExt cx="4060919" cy="2233549"/>
          </a:xfrm>
        </p:grpSpPr>
        <p:sp>
          <p:nvSpPr>
            <p:cNvPr id="6" name="Freeform 6"/>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dirty="0"/>
            </a:p>
          </p:txBody>
        </p:sp>
        <p:sp>
          <p:nvSpPr>
            <p:cNvPr id="7" name="Freeform 7"/>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grpSp>
        <p:nvGrpSpPr>
          <p:cNvPr id="8" name="Group 8"/>
          <p:cNvGrpSpPr/>
          <p:nvPr/>
        </p:nvGrpSpPr>
        <p:grpSpPr>
          <a:xfrm rot="5400000">
            <a:off x="4091091" y="4848129"/>
            <a:ext cx="9969865" cy="5483532"/>
            <a:chOff x="0" y="0"/>
            <a:chExt cx="4060919" cy="2233549"/>
          </a:xfrm>
        </p:grpSpPr>
        <p:sp>
          <p:nvSpPr>
            <p:cNvPr id="9" name="Freeform 9"/>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10" name="Freeform 10"/>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sp>
        <p:nvSpPr>
          <p:cNvPr id="11" name="Freeform 11"/>
          <p:cNvSpPr/>
          <p:nvPr/>
        </p:nvSpPr>
        <p:spPr>
          <a:xfrm>
            <a:off x="2101907" y="3490971"/>
            <a:ext cx="2471527" cy="1887629"/>
          </a:xfrm>
          <a:custGeom>
            <a:avLst/>
            <a:gdLst/>
            <a:ahLst/>
            <a:cxnLst/>
            <a:rect l="l" t="t" r="r" b="b"/>
            <a:pathLst>
              <a:path w="2471527" h="1887629">
                <a:moveTo>
                  <a:pt x="0" y="0"/>
                </a:moveTo>
                <a:lnTo>
                  <a:pt x="2471527" y="0"/>
                </a:lnTo>
                <a:lnTo>
                  <a:pt x="2471527" y="1887629"/>
                </a:lnTo>
                <a:lnTo>
                  <a:pt x="0" y="18876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a:p>
        </p:txBody>
      </p:sp>
      <p:sp>
        <p:nvSpPr>
          <p:cNvPr id="12" name="Freeform 12"/>
          <p:cNvSpPr/>
          <p:nvPr/>
        </p:nvSpPr>
        <p:spPr>
          <a:xfrm>
            <a:off x="8099566" y="3117137"/>
            <a:ext cx="2088869" cy="2457492"/>
          </a:xfrm>
          <a:custGeom>
            <a:avLst/>
            <a:gdLst/>
            <a:ahLst/>
            <a:cxnLst/>
            <a:rect l="l" t="t" r="r" b="b"/>
            <a:pathLst>
              <a:path w="2088869" h="2457492">
                <a:moveTo>
                  <a:pt x="0" y="0"/>
                </a:moveTo>
                <a:lnTo>
                  <a:pt x="2088868" y="0"/>
                </a:lnTo>
                <a:lnTo>
                  <a:pt x="2088868" y="2457492"/>
                </a:lnTo>
                <a:lnTo>
                  <a:pt x="0" y="24574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a:p>
        </p:txBody>
      </p:sp>
      <p:sp>
        <p:nvSpPr>
          <p:cNvPr id="13" name="Freeform 13"/>
          <p:cNvSpPr/>
          <p:nvPr/>
        </p:nvSpPr>
        <p:spPr>
          <a:xfrm>
            <a:off x="13895541" y="3335313"/>
            <a:ext cx="2138474" cy="2198945"/>
          </a:xfrm>
          <a:custGeom>
            <a:avLst/>
            <a:gdLst/>
            <a:ahLst/>
            <a:cxnLst/>
            <a:rect l="l" t="t" r="r" b="b"/>
            <a:pathLst>
              <a:path w="2138474" h="2198945">
                <a:moveTo>
                  <a:pt x="0" y="0"/>
                </a:moveTo>
                <a:lnTo>
                  <a:pt x="2138474" y="0"/>
                </a:lnTo>
                <a:lnTo>
                  <a:pt x="2138474" y="2198945"/>
                </a:lnTo>
                <a:lnTo>
                  <a:pt x="0" y="21989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a:p>
        </p:txBody>
      </p:sp>
      <p:sp>
        <p:nvSpPr>
          <p:cNvPr id="14" name="TextBox 14"/>
          <p:cNvSpPr txBox="1"/>
          <p:nvPr/>
        </p:nvSpPr>
        <p:spPr>
          <a:xfrm>
            <a:off x="1924623" y="971550"/>
            <a:ext cx="14438754" cy="1114425"/>
          </a:xfrm>
          <a:prstGeom prst="rect">
            <a:avLst/>
          </a:prstGeom>
        </p:spPr>
        <p:txBody>
          <a:bodyPr lIns="0" tIns="0" rIns="0" bIns="0" rtlCol="0" anchor="t">
            <a:spAutoFit/>
          </a:bodyPr>
          <a:lstStyle/>
          <a:p>
            <a:pPr marL="0" lvl="0" indent="0" algn="ctr">
              <a:lnSpc>
                <a:spcPts val="8399"/>
              </a:lnSpc>
            </a:pPr>
            <a:r>
              <a:rPr lang="en-US" sz="6999" spc="-139">
                <a:solidFill>
                  <a:srgbClr val="026666"/>
                </a:solidFill>
                <a:latin typeface="Poppins Bold"/>
              </a:rPr>
              <a:t>Mee(r) met Prodia? </a:t>
            </a:r>
          </a:p>
        </p:txBody>
      </p:sp>
      <p:sp>
        <p:nvSpPr>
          <p:cNvPr id="15" name="TextBox 15"/>
          <p:cNvSpPr txBox="1"/>
          <p:nvPr/>
        </p:nvSpPr>
        <p:spPr>
          <a:xfrm>
            <a:off x="1292335" y="6805513"/>
            <a:ext cx="3969476" cy="3013902"/>
          </a:xfrm>
          <a:prstGeom prst="rect">
            <a:avLst/>
          </a:prstGeom>
        </p:spPr>
        <p:txBody>
          <a:bodyPr wrap="square" lIns="0" tIns="0" rIns="0" bIns="0" rtlCol="0" anchor="t">
            <a:spAutoFit/>
          </a:bodyPr>
          <a:lstStyle/>
          <a:p>
            <a:pPr algn="ctr">
              <a:lnSpc>
                <a:spcPts val="3360"/>
              </a:lnSpc>
            </a:pPr>
            <a:r>
              <a:rPr lang="en-US" sz="2400" u="sng" dirty="0">
                <a:solidFill>
                  <a:srgbClr val="026666"/>
                </a:solidFill>
                <a:latin typeface="Open Sauce"/>
                <a:hlinkClick r:id="rId9">
                  <a:extLst>
                    <a:ext uri="{A12FA001-AC4F-418D-AE19-62706E023703}">
                      <ahyp:hlinkClr xmlns:ahyp="http://schemas.microsoft.com/office/drawing/2018/hyperlinkcolor" val="tx"/>
                    </a:ext>
                  </a:extLst>
                </a:hlinkClick>
              </a:rPr>
              <a:t>Reflectievragen </a:t>
            </a:r>
            <a:r>
              <a:rPr lang="en-US" sz="2400" u="sng" dirty="0" err="1">
                <a:solidFill>
                  <a:srgbClr val="026666"/>
                </a:solidFill>
                <a:latin typeface="Open Sauce"/>
                <a:hlinkClick r:id="rId9">
                  <a:extLst>
                    <a:ext uri="{A12FA001-AC4F-418D-AE19-62706E023703}">
                      <ahyp:hlinkClr xmlns:ahyp="http://schemas.microsoft.com/office/drawing/2018/hyperlinkcolor" val="tx"/>
                    </a:ext>
                  </a:extLst>
                </a:hlinkClick>
              </a:rPr>
              <a:t>bij</a:t>
            </a:r>
            <a:r>
              <a:rPr lang="en-US" sz="2400" u="sng" dirty="0">
                <a:solidFill>
                  <a:srgbClr val="026666"/>
                </a:solidFill>
                <a:latin typeface="Open Sauce"/>
                <a:hlinkClick r:id="rId9">
                  <a:extLst>
                    <a:ext uri="{A12FA001-AC4F-418D-AE19-62706E023703}">
                      <ahyp:hlinkClr xmlns:ahyp="http://schemas.microsoft.com/office/drawing/2018/hyperlinkcolor" val="tx"/>
                    </a:ext>
                  </a:extLst>
                </a:hlinkClick>
              </a:rPr>
              <a:t> de </a:t>
            </a:r>
            <a:r>
              <a:rPr lang="en-US" sz="2400" u="sng" dirty="0" err="1">
                <a:solidFill>
                  <a:srgbClr val="026666"/>
                </a:solidFill>
                <a:latin typeface="Open Sauce"/>
                <a:hlinkClick r:id="rId9">
                  <a:extLst>
                    <a:ext uri="{A12FA001-AC4F-418D-AE19-62706E023703}">
                      <ahyp:hlinkClr xmlns:ahyp="http://schemas.microsoft.com/office/drawing/2018/hyperlinkcolor" val="tx"/>
                    </a:ext>
                  </a:extLst>
                </a:hlinkClick>
              </a:rPr>
              <a:t>afweging</a:t>
            </a:r>
            <a:r>
              <a:rPr lang="en-US" sz="2400" u="sng" dirty="0">
                <a:solidFill>
                  <a:srgbClr val="026666"/>
                </a:solidFill>
                <a:latin typeface="Open Sauce"/>
                <a:hlinkClick r:id="rId9">
                  <a:extLst>
                    <a:ext uri="{A12FA001-AC4F-418D-AE19-62706E023703}">
                      <ahyp:hlinkClr xmlns:ahyp="http://schemas.microsoft.com/office/drawing/2018/hyperlinkcolor" val="tx"/>
                    </a:ext>
                  </a:extLst>
                </a:hlinkClick>
              </a:rPr>
              <a:t> van HGA vs HGD</a:t>
            </a:r>
            <a:endParaRPr lang="en-US" sz="2400" u="sng" dirty="0">
              <a:solidFill>
                <a:srgbClr val="026666"/>
              </a:solidFill>
              <a:latin typeface="Open Sauce"/>
            </a:endParaRPr>
          </a:p>
          <a:p>
            <a:pPr algn="ctr">
              <a:lnSpc>
                <a:spcPts val="3360"/>
              </a:lnSpc>
            </a:pPr>
            <a:endParaRPr lang="en-US" sz="2400" u="sng" dirty="0">
              <a:solidFill>
                <a:srgbClr val="026666"/>
              </a:solidFill>
              <a:latin typeface="Open Sauce"/>
            </a:endParaRPr>
          </a:p>
          <a:p>
            <a:pPr algn="ctr">
              <a:lnSpc>
                <a:spcPts val="3360"/>
              </a:lnSpc>
            </a:pPr>
            <a:r>
              <a:rPr lang="en-US" sz="2400" u="sng" dirty="0">
                <a:solidFill>
                  <a:srgbClr val="026666"/>
                </a:solidFill>
                <a:latin typeface="Open Sauce"/>
                <a:hlinkClick r:id="rId10">
                  <a:extLst>
                    <a:ext uri="{A12FA001-AC4F-418D-AE19-62706E023703}">
                      <ahyp:hlinkClr xmlns:ahyp="http://schemas.microsoft.com/office/drawing/2018/hyperlinkcolor" val="tx"/>
                    </a:ext>
                  </a:extLst>
                </a:hlinkClick>
              </a:rPr>
              <a:t>Reflectievragen </a:t>
            </a:r>
            <a:r>
              <a:rPr lang="en-US" sz="2400" u="sng" dirty="0" err="1">
                <a:solidFill>
                  <a:srgbClr val="026666"/>
                </a:solidFill>
                <a:latin typeface="Open Sauce"/>
                <a:hlinkClick r:id="rId10">
                  <a:extLst>
                    <a:ext uri="{A12FA001-AC4F-418D-AE19-62706E023703}">
                      <ahyp:hlinkClr xmlns:ahyp="http://schemas.microsoft.com/office/drawing/2018/hyperlinkcolor" val="tx"/>
                    </a:ext>
                  </a:extLst>
                </a:hlinkClick>
              </a:rPr>
              <a:t>bij</a:t>
            </a:r>
            <a:r>
              <a:rPr lang="en-US" sz="2400" u="sng" dirty="0">
                <a:solidFill>
                  <a:srgbClr val="026666"/>
                </a:solidFill>
                <a:latin typeface="Open Sauce"/>
                <a:hlinkClick r:id="rId10">
                  <a:extLst>
                    <a:ext uri="{A12FA001-AC4F-418D-AE19-62706E023703}">
                      <ahyp:hlinkClr xmlns:ahyp="http://schemas.microsoft.com/office/drawing/2018/hyperlinkcolor" val="tx"/>
                    </a:ext>
                  </a:extLst>
                </a:hlinkClick>
              </a:rPr>
              <a:t> de </a:t>
            </a:r>
            <a:r>
              <a:rPr lang="en-US" sz="2400" u="sng" dirty="0" err="1">
                <a:solidFill>
                  <a:srgbClr val="026666"/>
                </a:solidFill>
                <a:latin typeface="Open Sauce"/>
                <a:hlinkClick r:id="rId10">
                  <a:extLst>
                    <a:ext uri="{A12FA001-AC4F-418D-AE19-62706E023703}">
                      <ahyp:hlinkClr xmlns:ahyp="http://schemas.microsoft.com/office/drawing/2018/hyperlinkcolor" val="tx"/>
                    </a:ext>
                  </a:extLst>
                </a:hlinkClick>
              </a:rPr>
              <a:t>opmaak</a:t>
            </a:r>
            <a:r>
              <a:rPr lang="en-US" sz="2400" u="sng" dirty="0">
                <a:solidFill>
                  <a:srgbClr val="026666"/>
                </a:solidFill>
                <a:latin typeface="Open Sauce"/>
                <a:hlinkClick r:id="rId10">
                  <a:extLst>
                    <a:ext uri="{A12FA001-AC4F-418D-AE19-62706E023703}">
                      <ahyp:hlinkClr xmlns:ahyp="http://schemas.microsoft.com/office/drawing/2018/hyperlinkcolor" val="tx"/>
                    </a:ext>
                  </a:extLst>
                </a:hlinkClick>
              </a:rPr>
              <a:t> van </a:t>
            </a:r>
            <a:r>
              <a:rPr lang="en-US" sz="2400" u="sng" dirty="0" err="1">
                <a:solidFill>
                  <a:srgbClr val="026666"/>
                </a:solidFill>
                <a:latin typeface="Open Sauce"/>
                <a:hlinkClick r:id="rId10">
                  <a:extLst>
                    <a:ext uri="{A12FA001-AC4F-418D-AE19-62706E023703}">
                      <ahyp:hlinkClr xmlns:ahyp="http://schemas.microsoft.com/office/drawing/2018/hyperlinkcolor" val="tx"/>
                    </a:ext>
                  </a:extLst>
                </a:hlinkClick>
              </a:rPr>
              <a:t>een</a:t>
            </a:r>
            <a:r>
              <a:rPr lang="en-US" sz="2400" u="sng" dirty="0">
                <a:solidFill>
                  <a:srgbClr val="026666"/>
                </a:solidFill>
                <a:latin typeface="Open Sauce"/>
                <a:hlinkClick r:id="rId10">
                  <a:extLst>
                    <a:ext uri="{A12FA001-AC4F-418D-AE19-62706E023703}">
                      <ahyp:hlinkClr xmlns:ahyp="http://schemas.microsoft.com/office/drawing/2018/hyperlinkcolor" val="tx"/>
                    </a:ext>
                  </a:extLst>
                </a:hlinkClick>
              </a:rPr>
              <a:t> GC-, OV4- of IAC-</a:t>
            </a:r>
            <a:r>
              <a:rPr lang="en-US" sz="2400" u="sng" dirty="0" err="1">
                <a:solidFill>
                  <a:srgbClr val="026666"/>
                </a:solidFill>
                <a:latin typeface="Open Sauce"/>
                <a:hlinkClick r:id="rId10">
                  <a:extLst>
                    <a:ext uri="{A12FA001-AC4F-418D-AE19-62706E023703}">
                      <ahyp:hlinkClr xmlns:ahyp="http://schemas.microsoft.com/office/drawing/2018/hyperlinkcolor" val="tx"/>
                    </a:ext>
                  </a:extLst>
                </a:hlinkClick>
              </a:rPr>
              <a:t>verslag</a:t>
            </a:r>
            <a:endParaRPr lang="en-US" sz="2400" u="sng" dirty="0">
              <a:solidFill>
                <a:srgbClr val="026666"/>
              </a:solidFill>
              <a:latin typeface="Open Sauce"/>
            </a:endParaRPr>
          </a:p>
          <a:p>
            <a:pPr algn="ctr">
              <a:lnSpc>
                <a:spcPts val="3360"/>
              </a:lnSpc>
            </a:pPr>
            <a:endParaRPr lang="en-US" sz="2400" u="sng" dirty="0">
              <a:solidFill>
                <a:srgbClr val="026666"/>
              </a:solidFill>
              <a:latin typeface="Open Sauce"/>
            </a:endParaRPr>
          </a:p>
        </p:txBody>
      </p:sp>
      <p:sp>
        <p:nvSpPr>
          <p:cNvPr id="16" name="TextBox 16"/>
          <p:cNvSpPr txBox="1"/>
          <p:nvPr/>
        </p:nvSpPr>
        <p:spPr>
          <a:xfrm>
            <a:off x="1292336" y="6091354"/>
            <a:ext cx="3752083" cy="405130"/>
          </a:xfrm>
          <a:prstGeom prst="rect">
            <a:avLst/>
          </a:prstGeom>
        </p:spPr>
        <p:txBody>
          <a:bodyPr lIns="0" tIns="0" rIns="0" bIns="0" rtlCol="0" anchor="t">
            <a:spAutoFit/>
          </a:bodyPr>
          <a:lstStyle/>
          <a:p>
            <a:pPr algn="ctr">
              <a:lnSpc>
                <a:spcPts val="3380"/>
              </a:lnSpc>
            </a:pPr>
            <a:r>
              <a:rPr lang="en-US" sz="2600" dirty="0">
                <a:solidFill>
                  <a:srgbClr val="026666"/>
                </a:solidFill>
                <a:latin typeface="Open Sauce Bold"/>
              </a:rPr>
              <a:t>AAN DE SLAG</a:t>
            </a:r>
          </a:p>
        </p:txBody>
      </p:sp>
      <p:sp>
        <p:nvSpPr>
          <p:cNvPr id="17" name="TextBox 17"/>
          <p:cNvSpPr txBox="1"/>
          <p:nvPr/>
        </p:nvSpPr>
        <p:spPr>
          <a:xfrm>
            <a:off x="12559814" y="6854655"/>
            <a:ext cx="4708539" cy="3013902"/>
          </a:xfrm>
          <a:prstGeom prst="rect">
            <a:avLst/>
          </a:prstGeom>
        </p:spPr>
        <p:txBody>
          <a:bodyPr wrap="square" lIns="0" tIns="0" rIns="0" bIns="0" rtlCol="0" anchor="t">
            <a:spAutoFit/>
          </a:bodyPr>
          <a:lstStyle/>
          <a:p>
            <a:pPr algn="ctr">
              <a:lnSpc>
                <a:spcPts val="3359"/>
              </a:lnSpc>
            </a:pPr>
            <a:r>
              <a:rPr lang="en-US" sz="2400" u="sng" dirty="0">
                <a:solidFill>
                  <a:srgbClr val="026666"/>
                </a:solidFill>
                <a:latin typeface="Open Sauce"/>
                <a:hlinkClick r:id="rId11" tooltip="https://prodiagnostiek.be/het-prodia-model/#video">
                  <a:extLst>
                    <a:ext uri="{A12FA001-AC4F-418D-AE19-62706E023703}">
                      <ahyp:hlinkClr xmlns:ahyp="http://schemas.microsoft.com/office/drawing/2018/hyperlinkcolor" val="tx"/>
                    </a:ext>
                  </a:extLst>
                </a:hlinkClick>
              </a:rPr>
              <a:t>Bijlage handelen en evalueren op basis van een GC-verslag</a:t>
            </a:r>
            <a:endParaRPr lang="en-US" sz="2400" u="sng" dirty="0">
              <a:solidFill>
                <a:srgbClr val="026666"/>
              </a:solidFill>
              <a:latin typeface="Open Sauce"/>
              <a:hlinkClick r:id="rId12" tooltip="https://prodiagnostiek.be/het-prodia-model/#video">
                <a:extLst>
                  <a:ext uri="{A12FA001-AC4F-418D-AE19-62706E023703}">
                    <ahyp:hlinkClr xmlns:ahyp="http://schemas.microsoft.com/office/drawing/2018/hyperlinkcolor" val="tx"/>
                  </a:ext>
                </a:extLst>
              </a:hlinkClick>
            </a:endParaRPr>
          </a:p>
          <a:p>
            <a:pPr algn="ctr">
              <a:lnSpc>
                <a:spcPts val="3359"/>
              </a:lnSpc>
            </a:pPr>
            <a:endParaRPr lang="en-US" sz="2400" u="sng" dirty="0">
              <a:solidFill>
                <a:srgbClr val="026666"/>
              </a:solidFill>
              <a:latin typeface="Open Sauce"/>
              <a:hlinkClick r:id="rId12" tooltip="https://prodiagnostiek.be/het-prodia-model/#video">
                <a:extLst>
                  <a:ext uri="{A12FA001-AC4F-418D-AE19-62706E023703}">
                    <ahyp:hlinkClr xmlns:ahyp="http://schemas.microsoft.com/office/drawing/2018/hyperlinkcolor" val="tx"/>
                  </a:ext>
                </a:extLst>
              </a:hlinkClick>
            </a:endParaRPr>
          </a:p>
          <a:p>
            <a:pPr algn="ctr">
              <a:lnSpc>
                <a:spcPts val="3359"/>
              </a:lnSpc>
            </a:pPr>
            <a:r>
              <a:rPr lang="en-US" sz="2400" u="sng" dirty="0">
                <a:solidFill>
                  <a:srgbClr val="026666"/>
                </a:solidFill>
                <a:latin typeface="Open Sauce"/>
                <a:hlinkClick r:id="rId11" tooltip="https://prodiagnostiek.be/het-prodia-model/#video">
                  <a:extLst>
                    <a:ext uri="{A12FA001-AC4F-418D-AE19-62706E023703}">
                      <ahyp:hlinkClr xmlns:ahyp="http://schemas.microsoft.com/office/drawing/2018/hyperlinkcolor" val="tx"/>
                    </a:ext>
                  </a:extLst>
                </a:hlinkClick>
              </a:rPr>
              <a:t>Handelen en evalueren op basis van een OV4- of IAC-verslag</a:t>
            </a:r>
            <a:endParaRPr lang="en-US" sz="2400" u="sng" dirty="0">
              <a:solidFill>
                <a:srgbClr val="026666"/>
              </a:solidFill>
              <a:latin typeface="Open Sauce"/>
              <a:hlinkClick r:id="rId12" tooltip="https://prodiagnostiek.be/het-prodia-model/#video">
                <a:extLst>
                  <a:ext uri="{A12FA001-AC4F-418D-AE19-62706E023703}">
                    <ahyp:hlinkClr xmlns:ahyp="http://schemas.microsoft.com/office/drawing/2018/hyperlinkcolor" val="tx"/>
                  </a:ext>
                </a:extLst>
              </a:hlinkClick>
            </a:endParaRPr>
          </a:p>
          <a:p>
            <a:pPr algn="ctr">
              <a:lnSpc>
                <a:spcPts val="3359"/>
              </a:lnSpc>
            </a:pPr>
            <a:endParaRPr lang="en-US" sz="2400" u="sng" dirty="0">
              <a:solidFill>
                <a:srgbClr val="1D4355"/>
              </a:solidFill>
              <a:latin typeface="Open Sauce"/>
              <a:hlinkClick r:id="rId12" tooltip="https://prodiagnostiek.be/het-prodia-model/#video"/>
            </a:endParaRPr>
          </a:p>
        </p:txBody>
      </p:sp>
      <p:sp>
        <p:nvSpPr>
          <p:cNvPr id="18" name="TextBox 18"/>
          <p:cNvSpPr txBox="1"/>
          <p:nvPr/>
        </p:nvSpPr>
        <p:spPr>
          <a:xfrm>
            <a:off x="12614260" y="6075206"/>
            <a:ext cx="4654093" cy="405130"/>
          </a:xfrm>
          <a:prstGeom prst="rect">
            <a:avLst/>
          </a:prstGeom>
        </p:spPr>
        <p:txBody>
          <a:bodyPr lIns="0" tIns="0" rIns="0" bIns="0" rtlCol="0" anchor="t">
            <a:spAutoFit/>
          </a:bodyPr>
          <a:lstStyle/>
          <a:p>
            <a:pPr algn="ctr">
              <a:lnSpc>
                <a:spcPts val="3380"/>
              </a:lnSpc>
            </a:pPr>
            <a:r>
              <a:rPr lang="en-US" sz="2600" dirty="0">
                <a:solidFill>
                  <a:srgbClr val="026666"/>
                </a:solidFill>
                <a:latin typeface="Open Sauce Bold"/>
              </a:rPr>
              <a:t>NOG MEER WETEN </a:t>
            </a:r>
          </a:p>
        </p:txBody>
      </p:sp>
      <p:grpSp>
        <p:nvGrpSpPr>
          <p:cNvPr id="19" name="Group 19"/>
          <p:cNvGrpSpPr/>
          <p:nvPr/>
        </p:nvGrpSpPr>
        <p:grpSpPr>
          <a:xfrm>
            <a:off x="6682330" y="6093735"/>
            <a:ext cx="4745022" cy="3338805"/>
            <a:chOff x="-49800" y="-9525"/>
            <a:chExt cx="5052577" cy="4451740"/>
          </a:xfrm>
        </p:grpSpPr>
        <p:sp>
          <p:nvSpPr>
            <p:cNvPr id="20" name="TextBox 20"/>
            <p:cNvSpPr txBox="1"/>
            <p:nvPr/>
          </p:nvSpPr>
          <p:spPr>
            <a:xfrm>
              <a:off x="-49800" y="1005035"/>
              <a:ext cx="5002777" cy="3437180"/>
            </a:xfrm>
            <a:prstGeom prst="rect">
              <a:avLst/>
            </a:prstGeom>
          </p:spPr>
          <p:txBody>
            <a:bodyPr lIns="0" tIns="0" rIns="0" bIns="0" rtlCol="0" anchor="t">
              <a:spAutoFit/>
            </a:bodyPr>
            <a:lstStyle/>
            <a:p>
              <a:pPr algn="ctr">
                <a:lnSpc>
                  <a:spcPts val="3359"/>
                </a:lnSpc>
              </a:pPr>
              <a:r>
                <a:rPr lang="en-US" sz="2400" u="sng" dirty="0" err="1">
                  <a:solidFill>
                    <a:srgbClr val="026666"/>
                  </a:solidFill>
                  <a:latin typeface="Open Sauce"/>
                  <a:hlinkClick r:id="rId13">
                    <a:extLst>
                      <a:ext uri="{A12FA001-AC4F-418D-AE19-62706E023703}">
                        <ahyp:hlinkClr xmlns:ahyp="http://schemas.microsoft.com/office/drawing/2018/hyperlinkcolor" val="tx"/>
                      </a:ext>
                    </a:extLst>
                  </a:hlinkClick>
                </a:rPr>
                <a:t>Doelgroepen</a:t>
              </a:r>
              <a:r>
                <a:rPr lang="en-US" sz="2400" u="sng" dirty="0">
                  <a:solidFill>
                    <a:srgbClr val="026666"/>
                  </a:solidFill>
                  <a:latin typeface="Open Sauce"/>
                  <a:hlinkClick r:id="rId13">
                    <a:extLst>
                      <a:ext uri="{A12FA001-AC4F-418D-AE19-62706E023703}">
                        <ahyp:hlinkClr xmlns:ahyp="http://schemas.microsoft.com/office/drawing/2018/hyperlinkcolor" val="tx"/>
                      </a:ext>
                    </a:extLst>
                  </a:hlinkClick>
                </a:rPr>
                <a:t> </a:t>
              </a:r>
              <a:r>
                <a:rPr lang="en-US" sz="2400" u="sng" dirty="0" err="1">
                  <a:solidFill>
                    <a:srgbClr val="026666"/>
                  </a:solidFill>
                  <a:latin typeface="Open Sauce"/>
                  <a:hlinkClick r:id="rId13">
                    <a:extLst>
                      <a:ext uri="{A12FA001-AC4F-418D-AE19-62706E023703}">
                        <ahyp:hlinkClr xmlns:ahyp="http://schemas.microsoft.com/office/drawing/2018/hyperlinkcolor" val="tx"/>
                      </a:ext>
                    </a:extLst>
                  </a:hlinkClick>
                </a:rPr>
                <a:t>en</a:t>
              </a:r>
              <a:r>
                <a:rPr lang="en-US" sz="2400" u="sng" dirty="0">
                  <a:solidFill>
                    <a:srgbClr val="026666"/>
                  </a:solidFill>
                  <a:latin typeface="Open Sauce"/>
                  <a:hlinkClick r:id="rId13">
                    <a:extLst>
                      <a:ext uri="{A12FA001-AC4F-418D-AE19-62706E023703}">
                        <ahyp:hlinkClr xmlns:ahyp="http://schemas.microsoft.com/office/drawing/2018/hyperlinkcolor" val="tx"/>
                      </a:ext>
                    </a:extLst>
                  </a:hlinkClick>
                </a:rPr>
                <a:t> </a:t>
              </a:r>
              <a:r>
                <a:rPr lang="en-US" sz="2400" u="sng" dirty="0" err="1">
                  <a:solidFill>
                    <a:srgbClr val="026666"/>
                  </a:solidFill>
                  <a:latin typeface="Open Sauce"/>
                  <a:hlinkClick r:id="rId13">
                    <a:extLst>
                      <a:ext uri="{A12FA001-AC4F-418D-AE19-62706E023703}">
                        <ahyp:hlinkClr xmlns:ahyp="http://schemas.microsoft.com/office/drawing/2018/hyperlinkcolor" val="tx"/>
                      </a:ext>
                    </a:extLst>
                  </a:hlinkClick>
                </a:rPr>
                <a:t>vereisten</a:t>
              </a:r>
              <a:r>
                <a:rPr lang="en-US" sz="2400" u="sng" dirty="0">
                  <a:solidFill>
                    <a:srgbClr val="026666"/>
                  </a:solidFill>
                  <a:latin typeface="Open Sauce"/>
                  <a:hlinkClick r:id="rId13">
                    <a:extLst>
                      <a:ext uri="{A12FA001-AC4F-418D-AE19-62706E023703}">
                        <ahyp:hlinkClr xmlns:ahyp="http://schemas.microsoft.com/office/drawing/2018/hyperlinkcolor" val="tx"/>
                      </a:ext>
                    </a:extLst>
                  </a:hlinkClick>
                </a:rPr>
                <a:t> </a:t>
              </a:r>
              <a:r>
                <a:rPr lang="en-US" sz="2400" u="sng" dirty="0" err="1">
                  <a:solidFill>
                    <a:srgbClr val="026666"/>
                  </a:solidFill>
                  <a:latin typeface="Open Sauce"/>
                  <a:hlinkClick r:id="rId13">
                    <a:extLst>
                      <a:ext uri="{A12FA001-AC4F-418D-AE19-62706E023703}">
                        <ahyp:hlinkClr xmlns:ahyp="http://schemas.microsoft.com/office/drawing/2018/hyperlinkcolor" val="tx"/>
                      </a:ext>
                    </a:extLst>
                  </a:hlinkClick>
                </a:rPr>
                <a:t>inzake</a:t>
              </a:r>
              <a:r>
                <a:rPr lang="en-US" sz="2400" u="sng" dirty="0">
                  <a:solidFill>
                    <a:srgbClr val="026666"/>
                  </a:solidFill>
                  <a:latin typeface="Open Sauce"/>
                  <a:hlinkClick r:id="rId13">
                    <a:extLst>
                      <a:ext uri="{A12FA001-AC4F-418D-AE19-62706E023703}">
                        <ahyp:hlinkClr xmlns:ahyp="http://schemas.microsoft.com/office/drawing/2018/hyperlinkcolor" val="tx"/>
                      </a:ext>
                    </a:extLst>
                  </a:hlinkClick>
                </a:rPr>
                <a:t> </a:t>
              </a:r>
              <a:r>
                <a:rPr lang="en-US" sz="2400" u="sng" dirty="0" err="1">
                  <a:solidFill>
                    <a:srgbClr val="026666"/>
                  </a:solidFill>
                  <a:latin typeface="Open Sauce"/>
                  <a:hlinkClick r:id="rId13">
                    <a:extLst>
                      <a:ext uri="{A12FA001-AC4F-418D-AE19-62706E023703}">
                        <ahyp:hlinkClr xmlns:ahyp="http://schemas.microsoft.com/office/drawing/2018/hyperlinkcolor" val="tx"/>
                      </a:ext>
                    </a:extLst>
                  </a:hlinkClick>
                </a:rPr>
                <a:t>diagnostiek</a:t>
              </a:r>
              <a:r>
                <a:rPr lang="en-US" sz="2400" u="sng" dirty="0">
                  <a:solidFill>
                    <a:srgbClr val="026666"/>
                  </a:solidFill>
                  <a:latin typeface="Open Sauce"/>
                  <a:hlinkClick r:id="rId13">
                    <a:extLst>
                      <a:ext uri="{A12FA001-AC4F-418D-AE19-62706E023703}">
                        <ahyp:hlinkClr xmlns:ahyp="http://schemas.microsoft.com/office/drawing/2018/hyperlinkcolor" val="tx"/>
                      </a:ext>
                    </a:extLst>
                  </a:hlinkClick>
                </a:rPr>
                <a:t> in het decreet </a:t>
              </a:r>
              <a:r>
                <a:rPr lang="en-US" sz="2400" u="sng" dirty="0" err="1">
                  <a:solidFill>
                    <a:srgbClr val="026666"/>
                  </a:solidFill>
                  <a:latin typeface="Open Sauce"/>
                  <a:hlinkClick r:id="rId13">
                    <a:extLst>
                      <a:ext uri="{A12FA001-AC4F-418D-AE19-62706E023703}">
                        <ahyp:hlinkClr xmlns:ahyp="http://schemas.microsoft.com/office/drawing/2018/hyperlinkcolor" val="tx"/>
                      </a:ext>
                    </a:extLst>
                  </a:hlinkClick>
                </a:rPr>
                <a:t>leersteun</a:t>
              </a:r>
              <a:endParaRPr lang="en-US" sz="2400" u="sng" dirty="0">
                <a:solidFill>
                  <a:srgbClr val="026666"/>
                </a:solidFill>
                <a:latin typeface="Open Sauce"/>
              </a:endParaRPr>
            </a:p>
            <a:p>
              <a:pPr>
                <a:lnSpc>
                  <a:spcPts val="3359"/>
                </a:lnSpc>
              </a:pPr>
              <a:endParaRPr lang="en-US" sz="2400" dirty="0">
                <a:solidFill>
                  <a:srgbClr val="1D4355"/>
                </a:solidFill>
                <a:latin typeface="Open Sauce"/>
              </a:endParaRPr>
            </a:p>
            <a:p>
              <a:pPr>
                <a:lnSpc>
                  <a:spcPts val="3359"/>
                </a:lnSpc>
              </a:pPr>
              <a:endParaRPr lang="en-US" sz="2400" dirty="0">
                <a:solidFill>
                  <a:srgbClr val="1D4355"/>
                </a:solidFill>
                <a:latin typeface="Open Sauce"/>
              </a:endParaRPr>
            </a:p>
          </p:txBody>
        </p:sp>
        <p:sp>
          <p:nvSpPr>
            <p:cNvPr id="21" name="TextBox 21"/>
            <p:cNvSpPr txBox="1"/>
            <p:nvPr/>
          </p:nvSpPr>
          <p:spPr>
            <a:xfrm>
              <a:off x="0" y="-9525"/>
              <a:ext cx="5002777" cy="536998"/>
            </a:xfrm>
            <a:prstGeom prst="rect">
              <a:avLst/>
            </a:prstGeom>
          </p:spPr>
          <p:txBody>
            <a:bodyPr lIns="0" tIns="0" rIns="0" bIns="0" rtlCol="0" anchor="t">
              <a:spAutoFit/>
            </a:bodyPr>
            <a:lstStyle/>
            <a:p>
              <a:pPr algn="ctr">
                <a:lnSpc>
                  <a:spcPts val="3380"/>
                </a:lnSpc>
              </a:pPr>
              <a:r>
                <a:rPr lang="en-US" sz="2600" dirty="0">
                  <a:solidFill>
                    <a:srgbClr val="026666"/>
                  </a:solidFill>
                  <a:latin typeface="Open Sauce Bold"/>
                </a:rPr>
                <a:t>LEER BIJ </a:t>
              </a: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1867" y="646303"/>
            <a:ext cx="9506461" cy="9266124"/>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lang="nl-BE"/>
            </a:p>
          </p:txBody>
        </p:sp>
      </p:grpSp>
      <p:grpSp>
        <p:nvGrpSpPr>
          <p:cNvPr id="4" name="Group 4"/>
          <p:cNvGrpSpPr/>
          <p:nvPr/>
        </p:nvGrpSpPr>
        <p:grpSpPr>
          <a:xfrm rot="2700000">
            <a:off x="8094992" y="759133"/>
            <a:ext cx="9401589" cy="8768736"/>
            <a:chOff x="0" y="0"/>
            <a:chExt cx="4060920" cy="2233549"/>
          </a:xfrm>
        </p:grpSpPr>
        <p:sp>
          <p:nvSpPr>
            <p:cNvPr id="5" name="Freeform 5"/>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049999"/>
            </a:solidFill>
          </p:spPr>
          <p:txBody>
            <a:bodyPr/>
            <a:lstStyle/>
            <a:p>
              <a:endParaRPr lang="nl-BE"/>
            </a:p>
          </p:txBody>
        </p:sp>
        <p:sp>
          <p:nvSpPr>
            <p:cNvPr id="6" name="Freeform 6"/>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049999"/>
            </a:solidFill>
          </p:spPr>
          <p:txBody>
            <a:bodyPr/>
            <a:lstStyle/>
            <a:p>
              <a:endParaRPr lang="nl-BE"/>
            </a:p>
          </p:txBody>
        </p:sp>
      </p:grpSp>
      <p:sp>
        <p:nvSpPr>
          <p:cNvPr id="16" name="Tekstvak 15">
            <a:extLst>
              <a:ext uri="{FF2B5EF4-FFF2-40B4-BE49-F238E27FC236}">
                <a16:creationId xmlns:a16="http://schemas.microsoft.com/office/drawing/2014/main" id="{44D0CC69-0EF3-784F-4B6B-CACF4DD44C32}"/>
              </a:ext>
            </a:extLst>
          </p:cNvPr>
          <p:cNvSpPr txBox="1"/>
          <p:nvPr/>
        </p:nvSpPr>
        <p:spPr>
          <a:xfrm>
            <a:off x="1919477" y="1765668"/>
            <a:ext cx="7037487" cy="2308324"/>
          </a:xfrm>
          <a:prstGeom prst="rect">
            <a:avLst/>
          </a:prstGeom>
          <a:noFill/>
        </p:spPr>
        <p:txBody>
          <a:bodyPr wrap="square">
            <a:spAutoFit/>
          </a:bodyPr>
          <a:lstStyle/>
          <a:p>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CLB-</a:t>
            </a:r>
            <a:r>
              <a:rPr lang="en-US" sz="3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medewerker</a:t>
            </a: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 is </a:t>
            </a:r>
            <a:r>
              <a:rPr lang="en-US" sz="36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toeleider</a:t>
            </a: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3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naar</a:t>
            </a: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3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leersteun</a:t>
            </a: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3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en</a:t>
            </a: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36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samenwerker</a:t>
            </a: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3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binnen</a:t>
            </a: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3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leersteun</a:t>
            </a:r>
            <a:endParaRPr lang="nl-BE"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kstvak 17">
            <a:extLst>
              <a:ext uri="{FF2B5EF4-FFF2-40B4-BE49-F238E27FC236}">
                <a16:creationId xmlns:a16="http://schemas.microsoft.com/office/drawing/2014/main" id="{24ECB56F-E38F-2DF6-DBCF-AF680018F90C}"/>
              </a:ext>
            </a:extLst>
          </p:cNvPr>
          <p:cNvSpPr txBox="1"/>
          <p:nvPr/>
        </p:nvSpPr>
        <p:spPr>
          <a:xfrm>
            <a:off x="10224706" y="1496347"/>
            <a:ext cx="6860156" cy="7755969"/>
          </a:xfrm>
          <a:prstGeom prst="rect">
            <a:avLst/>
          </a:prstGeom>
          <a:noFill/>
        </p:spPr>
        <p:txBody>
          <a:bodyPr wrap="square" rtlCol="0">
            <a:spAutoFit/>
          </a:bodyPr>
          <a:lstStyle/>
          <a:p>
            <a:r>
              <a:rPr lang="nl-NL"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Vóór leersteun:</a:t>
            </a:r>
          </a:p>
          <a:p>
            <a:pPr marL="457200" indent="-457200">
              <a:buFont typeface="Wingdings" panose="05000000000000000000" pitchFamily="2" charset="2"/>
              <a:buChar char="§"/>
            </a:pPr>
            <a:r>
              <a:rPr lang="nl-NL" sz="3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vroegdetectie</a:t>
            </a:r>
            <a:r>
              <a:rPr lang="nl-NL"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/signalering op niveau leerling en op niveau klas/school</a:t>
            </a:r>
          </a:p>
          <a:p>
            <a:pPr marL="457200" indent="-457200">
              <a:buFont typeface="Wingdings" panose="05000000000000000000" pitchFamily="2" charset="2"/>
              <a:buChar char="§"/>
            </a:pPr>
            <a:r>
              <a:rPr lang="nl-NL"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versterking van de school in het omgaan met kwetsbare leerlingen</a:t>
            </a:r>
          </a:p>
          <a:p>
            <a:pPr marL="457200" indent="-457200">
              <a:buFont typeface="Wingdings" panose="05000000000000000000" pitchFamily="2" charset="2"/>
              <a:buChar char="§"/>
            </a:pPr>
            <a:r>
              <a:rPr lang="nl-NL" sz="3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toeleiden</a:t>
            </a:r>
            <a:r>
              <a:rPr lang="nl-NL"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 naar leersteun (1</a:t>
            </a:r>
            <a:r>
              <a:rPr lang="nl-NL" sz="30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ste</a:t>
            </a:r>
            <a:r>
              <a:rPr lang="nl-NL"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 verslag)</a:t>
            </a:r>
          </a:p>
          <a:p>
            <a:r>
              <a:rPr lang="nl-NL"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Tijdens leersteun: </a:t>
            </a:r>
          </a:p>
          <a:p>
            <a:pPr marL="457200" indent="-457200">
              <a:buFont typeface="Wingdings" panose="05000000000000000000" pitchFamily="2" charset="2"/>
              <a:buChar char="§"/>
            </a:pPr>
            <a:r>
              <a:rPr lang="nl-NL"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bijdragen aan beeldvorming leerling</a:t>
            </a:r>
          </a:p>
          <a:p>
            <a:pPr marL="457200" indent="-457200">
              <a:buFont typeface="Wingdings" panose="05000000000000000000" pitchFamily="2" charset="2"/>
              <a:buChar char="§"/>
            </a:pPr>
            <a:r>
              <a:rPr lang="nl-NL"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bijsturing, opvolging, </a:t>
            </a:r>
            <a:r>
              <a:rPr lang="nl-NL" sz="3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bijschakeling</a:t>
            </a:r>
            <a:r>
              <a:rPr lang="nl-NL"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-terugkoppeling (opheffen/wijzigen)</a:t>
            </a:r>
          </a:p>
          <a:p>
            <a:pPr marL="457200" indent="-457200">
              <a:buFont typeface="Wingdings" panose="05000000000000000000" pitchFamily="2" charset="2"/>
              <a:buChar char="§"/>
            </a:pPr>
            <a:r>
              <a:rPr lang="nl-NL"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partner in gezamenlijk beleid en visie</a:t>
            </a:r>
          </a:p>
          <a:p>
            <a:pPr marL="457200" indent="-457200">
              <a:buFont typeface="Wingdings" panose="05000000000000000000" pitchFamily="2" charset="2"/>
              <a:buChar char="§"/>
            </a:pPr>
            <a:r>
              <a:rPr lang="nl-NL"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bemiddeling</a:t>
            </a:r>
            <a:endParaRPr lang="nl-BE"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nl-BE" dirty="0"/>
          </a:p>
        </p:txBody>
      </p:sp>
      <p:pic>
        <p:nvPicPr>
          <p:cNvPr id="20" name="Tijdelijke aanduiding voor inhoud 5" descr="Held, vrouw silhouet">
            <a:extLst>
              <a:ext uri="{FF2B5EF4-FFF2-40B4-BE49-F238E27FC236}">
                <a16:creationId xmlns:a16="http://schemas.microsoft.com/office/drawing/2014/main" id="{C2032592-39E9-D7C7-4D77-1698D71543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45856" y="4179650"/>
            <a:ext cx="4351338" cy="4351338"/>
          </a:xfrm>
          <a:prstGeom prst="rect">
            <a:avLst/>
          </a:prstGeom>
        </p:spPr>
      </p:pic>
    </p:spTree>
    <p:extLst>
      <p:ext uri="{BB962C8B-B14F-4D97-AF65-F5344CB8AC3E}">
        <p14:creationId xmlns:p14="http://schemas.microsoft.com/office/powerpoint/2010/main" val="36124173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1646124" y="-1060568"/>
            <a:ext cx="10471590" cy="5235795"/>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BE"/>
          </a:p>
        </p:txBody>
      </p:sp>
      <p:grpSp>
        <p:nvGrpSpPr>
          <p:cNvPr id="3" name="Group 3"/>
          <p:cNvGrpSpPr/>
          <p:nvPr/>
        </p:nvGrpSpPr>
        <p:grpSpPr>
          <a:xfrm>
            <a:off x="-1021862" y="5998171"/>
            <a:ext cx="6520258" cy="6520258"/>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AAB4"/>
            </a:solidFill>
          </p:spPr>
          <p:txBody>
            <a:bodyPr/>
            <a:lstStyle/>
            <a:p>
              <a:endParaRPr lang="nl-BE"/>
            </a:p>
          </p:txBody>
        </p:sp>
      </p:grpSp>
      <p:pic>
        <p:nvPicPr>
          <p:cNvPr id="6" name="Afbeelding 5" descr="Afbeelding met tekst, schermopname, Lettertype, nummer&#10;&#10;Automatisch gegenereerde beschrijving">
            <a:extLst>
              <a:ext uri="{FF2B5EF4-FFF2-40B4-BE49-F238E27FC236}">
                <a16:creationId xmlns:a16="http://schemas.microsoft.com/office/drawing/2014/main" id="{FE045BF2-EA15-8307-B164-5C5699F591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5" name="Ovaal 4">
            <a:extLst>
              <a:ext uri="{FF2B5EF4-FFF2-40B4-BE49-F238E27FC236}">
                <a16:creationId xmlns:a16="http://schemas.microsoft.com/office/drawing/2014/main" id="{35D6FBFD-5087-C276-1F9A-99A828E050F1}"/>
              </a:ext>
            </a:extLst>
          </p:cNvPr>
          <p:cNvSpPr/>
          <p:nvPr/>
        </p:nvSpPr>
        <p:spPr>
          <a:xfrm>
            <a:off x="3561347" y="8566485"/>
            <a:ext cx="10587790" cy="1251284"/>
          </a:xfrm>
          <a:prstGeom prst="ellipse">
            <a:avLst/>
          </a:prstGeom>
          <a:noFill/>
          <a:ln w="1143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1646124" y="-1060568"/>
            <a:ext cx="10471590" cy="5235795"/>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BE"/>
          </a:p>
        </p:txBody>
      </p:sp>
      <p:grpSp>
        <p:nvGrpSpPr>
          <p:cNvPr id="3" name="Group 3"/>
          <p:cNvGrpSpPr/>
          <p:nvPr/>
        </p:nvGrpSpPr>
        <p:grpSpPr>
          <a:xfrm>
            <a:off x="-1021862" y="5998171"/>
            <a:ext cx="6520258" cy="6520258"/>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AAB4"/>
            </a:solidFill>
          </p:spPr>
          <p:txBody>
            <a:bodyPr/>
            <a:lstStyle/>
            <a:p>
              <a:endParaRPr lang="nl-BE"/>
            </a:p>
          </p:txBody>
        </p:sp>
      </p:grpSp>
      <p:pic>
        <p:nvPicPr>
          <p:cNvPr id="6" name="Afbeelding 5" descr="Afbeelding met tekst, schermopname, Lettertype, nummer&#10;&#10;Automatisch gegenereerde beschrijving">
            <a:extLst>
              <a:ext uri="{FF2B5EF4-FFF2-40B4-BE49-F238E27FC236}">
                <a16:creationId xmlns:a16="http://schemas.microsoft.com/office/drawing/2014/main" id="{FE045BF2-EA15-8307-B164-5C5699F59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5" name="Ovaal 4">
            <a:extLst>
              <a:ext uri="{FF2B5EF4-FFF2-40B4-BE49-F238E27FC236}">
                <a16:creationId xmlns:a16="http://schemas.microsoft.com/office/drawing/2014/main" id="{C5BBFC49-9F5C-51C6-1F67-20A82A831373}"/>
              </a:ext>
            </a:extLst>
          </p:cNvPr>
          <p:cNvSpPr/>
          <p:nvPr/>
        </p:nvSpPr>
        <p:spPr>
          <a:xfrm>
            <a:off x="2775285" y="2234332"/>
            <a:ext cx="13218694" cy="6348194"/>
          </a:xfrm>
          <a:prstGeom prst="ellipse">
            <a:avLst/>
          </a:prstGeom>
          <a:noFill/>
          <a:ln w="1143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Tree>
    <p:extLst>
      <p:ext uri="{BB962C8B-B14F-4D97-AF65-F5344CB8AC3E}">
        <p14:creationId xmlns:p14="http://schemas.microsoft.com/office/powerpoint/2010/main" val="28217555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1646124" y="-1060568"/>
            <a:ext cx="10471590" cy="5235795"/>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BE"/>
          </a:p>
        </p:txBody>
      </p:sp>
      <p:grpSp>
        <p:nvGrpSpPr>
          <p:cNvPr id="3" name="Group 3"/>
          <p:cNvGrpSpPr/>
          <p:nvPr/>
        </p:nvGrpSpPr>
        <p:grpSpPr>
          <a:xfrm>
            <a:off x="-1021862" y="5998171"/>
            <a:ext cx="6520258" cy="6520258"/>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AAB4"/>
            </a:solidFill>
          </p:spPr>
          <p:txBody>
            <a:bodyPr/>
            <a:lstStyle/>
            <a:p>
              <a:endParaRPr lang="nl-BE"/>
            </a:p>
          </p:txBody>
        </p:sp>
      </p:grpSp>
      <p:pic>
        <p:nvPicPr>
          <p:cNvPr id="6" name="Afbeelding 5" descr="Afbeelding met tekst, schermopname, Lettertype, nummer&#10;&#10;Automatisch gegenereerde beschrijving">
            <a:extLst>
              <a:ext uri="{FF2B5EF4-FFF2-40B4-BE49-F238E27FC236}">
                <a16:creationId xmlns:a16="http://schemas.microsoft.com/office/drawing/2014/main" id="{FE045BF2-EA15-8307-B164-5C5699F59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5" name="Ovaal 4">
            <a:extLst>
              <a:ext uri="{FF2B5EF4-FFF2-40B4-BE49-F238E27FC236}">
                <a16:creationId xmlns:a16="http://schemas.microsoft.com/office/drawing/2014/main" id="{32DB25CA-924B-B291-794D-8A39B79E8E91}"/>
              </a:ext>
            </a:extLst>
          </p:cNvPr>
          <p:cNvSpPr/>
          <p:nvPr/>
        </p:nvSpPr>
        <p:spPr>
          <a:xfrm>
            <a:off x="2887579" y="1122481"/>
            <a:ext cx="10587790" cy="1251284"/>
          </a:xfrm>
          <a:prstGeom prst="ellipse">
            <a:avLst/>
          </a:prstGeom>
          <a:noFill/>
          <a:ln w="1143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8" name="Rechthoek: afgeronde hoeken 7">
            <a:extLst>
              <a:ext uri="{FF2B5EF4-FFF2-40B4-BE49-F238E27FC236}">
                <a16:creationId xmlns:a16="http://schemas.microsoft.com/office/drawing/2014/main" id="{A964B12B-736D-CAF3-5890-E66B823C7743}"/>
              </a:ext>
            </a:extLst>
          </p:cNvPr>
          <p:cNvSpPr/>
          <p:nvPr/>
        </p:nvSpPr>
        <p:spPr>
          <a:xfrm>
            <a:off x="11373852" y="6914145"/>
            <a:ext cx="6625390" cy="2823411"/>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a:extLst>
              <a:ext uri="{FF2B5EF4-FFF2-40B4-BE49-F238E27FC236}">
                <a16:creationId xmlns:a16="http://schemas.microsoft.com/office/drawing/2014/main" id="{65C30CF2-C6C5-5551-B4EA-43C4DFBBAF8E}"/>
              </a:ext>
            </a:extLst>
          </p:cNvPr>
          <p:cNvSpPr txBox="1"/>
          <p:nvPr/>
        </p:nvSpPr>
        <p:spPr>
          <a:xfrm>
            <a:off x="11373852" y="7653054"/>
            <a:ext cx="6136105" cy="1384995"/>
          </a:xfrm>
          <a:prstGeom prst="rect">
            <a:avLst/>
          </a:prstGeom>
          <a:noFill/>
        </p:spPr>
        <p:txBody>
          <a:bodyPr wrap="square" rtlCol="0">
            <a:spAutoFit/>
          </a:bodyPr>
          <a:lstStyle/>
          <a:p>
            <a:pPr algn="ctr"/>
            <a:r>
              <a:rPr lang="nl-BE" sz="2400" b="1" dirty="0"/>
              <a:t>Kan enkel voor de opmaak van een GC!</a:t>
            </a:r>
          </a:p>
          <a:p>
            <a:pPr algn="ctr"/>
            <a:r>
              <a:rPr lang="nl-BE" sz="2400" dirty="0"/>
              <a:t>Een OV4-verslag of IAC-verslag kan niet opgemaakt worden na HGA</a:t>
            </a:r>
          </a:p>
          <a:p>
            <a:pPr algn="ctr"/>
            <a:endParaRPr lang="nl-BE" sz="1200" b="1" dirty="0">
              <a:solidFill>
                <a:srgbClr val="026666"/>
              </a:solidFill>
            </a:endParaRPr>
          </a:p>
        </p:txBody>
      </p:sp>
    </p:spTree>
    <p:extLst>
      <p:ext uri="{BB962C8B-B14F-4D97-AF65-F5344CB8AC3E}">
        <p14:creationId xmlns:p14="http://schemas.microsoft.com/office/powerpoint/2010/main" val="10534715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7135" y="-9285764"/>
            <a:ext cx="13313729"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lang="nl-BE"/>
            </a:p>
          </p:txBody>
        </p:sp>
      </p:grpSp>
      <p:sp>
        <p:nvSpPr>
          <p:cNvPr id="5" name="AutoShape 5"/>
          <p:cNvSpPr/>
          <p:nvPr/>
        </p:nvSpPr>
        <p:spPr>
          <a:xfrm rot="-5400000">
            <a:off x="2741310" y="7147370"/>
            <a:ext cx="2673722" cy="0"/>
          </a:xfrm>
          <a:prstGeom prst="line">
            <a:avLst/>
          </a:prstGeom>
          <a:ln w="9525" cap="flat">
            <a:solidFill>
              <a:srgbClr val="365B6D"/>
            </a:solidFill>
            <a:prstDash val="solid"/>
            <a:headEnd type="none" w="sm" len="sm"/>
            <a:tailEnd type="none" w="sm" len="sm"/>
          </a:ln>
        </p:spPr>
        <p:txBody>
          <a:bodyPr/>
          <a:lstStyle/>
          <a:p>
            <a:endParaRPr lang="nl-BE"/>
          </a:p>
        </p:txBody>
      </p:sp>
      <p:sp>
        <p:nvSpPr>
          <p:cNvPr id="6" name="AutoShape 6"/>
          <p:cNvSpPr/>
          <p:nvPr/>
        </p:nvSpPr>
        <p:spPr>
          <a:xfrm rot="-5400000">
            <a:off x="12258823" y="7133949"/>
            <a:ext cx="2673722" cy="0"/>
          </a:xfrm>
          <a:prstGeom prst="line">
            <a:avLst/>
          </a:prstGeom>
          <a:ln w="9525" cap="flat">
            <a:solidFill>
              <a:srgbClr val="365B6D"/>
            </a:solidFill>
            <a:prstDash val="solid"/>
            <a:headEnd type="none" w="sm" len="sm"/>
            <a:tailEnd type="none" w="sm" len="sm"/>
          </a:ln>
        </p:spPr>
        <p:txBody>
          <a:bodyPr/>
          <a:lstStyle/>
          <a:p>
            <a:endParaRPr lang="nl-BE"/>
          </a:p>
        </p:txBody>
      </p:sp>
      <p:sp>
        <p:nvSpPr>
          <p:cNvPr id="7" name="TextBox 7"/>
          <p:cNvSpPr txBox="1"/>
          <p:nvPr/>
        </p:nvSpPr>
        <p:spPr>
          <a:xfrm>
            <a:off x="5631065" y="449179"/>
            <a:ext cx="7511429" cy="2825132"/>
          </a:xfrm>
          <a:prstGeom prst="rect">
            <a:avLst/>
          </a:prstGeom>
        </p:spPr>
        <p:txBody>
          <a:bodyPr lIns="0" tIns="0" rIns="0" bIns="0" rtlCol="0" anchor="t">
            <a:spAutoFit/>
          </a:bodyPr>
          <a:lstStyle/>
          <a:p>
            <a:pPr marL="0" lvl="0" indent="0" algn="ctr">
              <a:lnSpc>
                <a:spcPts val="7409"/>
              </a:lnSpc>
            </a:pPr>
            <a:r>
              <a:rPr lang="nl-NL" sz="6000">
                <a:solidFill>
                  <a:srgbClr val="D0EAF1"/>
                </a:solidFill>
                <a:latin typeface="Poppins" panose="00000500000000000000" pitchFamily="2" charset="0"/>
                <a:cs typeface="Poppins" panose="00000500000000000000" pitchFamily="2" charset="0"/>
              </a:rPr>
              <a:t>Kwaliteitsvolle principes </a:t>
            </a:r>
            <a:r>
              <a:rPr lang="nl-NL" sz="6000" err="1">
                <a:solidFill>
                  <a:srgbClr val="D0EAF1"/>
                </a:solidFill>
                <a:latin typeface="Poppins" panose="00000500000000000000" pitchFamily="2" charset="0"/>
                <a:cs typeface="Poppins" panose="00000500000000000000" pitchFamily="2" charset="0"/>
              </a:rPr>
              <a:t>i.k.v</a:t>
            </a:r>
            <a:r>
              <a:rPr lang="nl-NL" sz="6000">
                <a:solidFill>
                  <a:srgbClr val="D0EAF1"/>
                </a:solidFill>
                <a:latin typeface="Poppins" panose="00000500000000000000" pitchFamily="2" charset="0"/>
                <a:cs typeface="Poppins" panose="00000500000000000000" pitchFamily="2" charset="0"/>
              </a:rPr>
              <a:t>. HGA </a:t>
            </a:r>
            <a:r>
              <a:rPr lang="nl-NL" sz="6000" err="1">
                <a:solidFill>
                  <a:srgbClr val="D0EAF1"/>
                </a:solidFill>
                <a:latin typeface="Poppins" panose="00000500000000000000" pitchFamily="2" charset="0"/>
                <a:cs typeface="Poppins" panose="00000500000000000000" pitchFamily="2" charset="0"/>
              </a:rPr>
              <a:t>vs</a:t>
            </a:r>
            <a:r>
              <a:rPr lang="nl-NL" sz="6000">
                <a:solidFill>
                  <a:srgbClr val="D0EAF1"/>
                </a:solidFill>
                <a:latin typeface="Poppins" panose="00000500000000000000" pitchFamily="2" charset="0"/>
                <a:cs typeface="Poppins" panose="00000500000000000000" pitchFamily="2" charset="0"/>
              </a:rPr>
              <a:t> HGD </a:t>
            </a:r>
            <a:r>
              <a:rPr lang="nl-NL" sz="3600">
                <a:solidFill>
                  <a:srgbClr val="D0EAF1"/>
                </a:solidFill>
                <a:latin typeface="Poppins" panose="00000500000000000000" pitchFamily="2" charset="0"/>
                <a:cs typeface="Poppins" panose="00000500000000000000" pitchFamily="2" charset="0"/>
              </a:rPr>
              <a:t>(GC)</a:t>
            </a:r>
            <a:endParaRPr lang="en-US" sz="3600" spc="-123">
              <a:solidFill>
                <a:srgbClr val="D0EAF1"/>
              </a:solidFill>
              <a:latin typeface="Poppins" panose="00000500000000000000" pitchFamily="2" charset="0"/>
              <a:cs typeface="Poppins" panose="00000500000000000000" pitchFamily="2" charset="0"/>
            </a:endParaRPr>
          </a:p>
        </p:txBody>
      </p:sp>
      <p:sp>
        <p:nvSpPr>
          <p:cNvPr id="21" name="Tekstvak 20">
            <a:extLst>
              <a:ext uri="{FF2B5EF4-FFF2-40B4-BE49-F238E27FC236}">
                <a16:creationId xmlns:a16="http://schemas.microsoft.com/office/drawing/2014/main" id="{02CC85B2-64BA-B888-40C6-CEBA3667C7D5}"/>
              </a:ext>
            </a:extLst>
          </p:cNvPr>
          <p:cNvSpPr txBox="1"/>
          <p:nvPr/>
        </p:nvSpPr>
        <p:spPr>
          <a:xfrm>
            <a:off x="656940" y="5810510"/>
            <a:ext cx="3169264" cy="1323439"/>
          </a:xfrm>
          <a:prstGeom prst="rect">
            <a:avLst/>
          </a:prstGeom>
          <a:noFill/>
        </p:spPr>
        <p:txBody>
          <a:bodyPr wrap="square">
            <a:spAutoFit/>
          </a:bodyPr>
          <a:lstStyle/>
          <a:p>
            <a:pPr algn="ctr"/>
            <a:r>
              <a:rPr lang="nl-NL" sz="4000">
                <a:solidFill>
                  <a:srgbClr val="026666"/>
                </a:solidFill>
                <a:latin typeface="Poppins" panose="00000500000000000000" pitchFamily="2" charset="0"/>
                <a:cs typeface="Poppins" panose="00000500000000000000" pitchFamily="2" charset="0"/>
              </a:rPr>
              <a:t>Voldoende</a:t>
            </a:r>
            <a:r>
              <a:rPr lang="nl-NL" sz="4000">
                <a:latin typeface="Poppins" panose="00000500000000000000" pitchFamily="2" charset="0"/>
                <a:cs typeface="Poppins" panose="00000500000000000000" pitchFamily="2" charset="0"/>
              </a:rPr>
              <a:t> </a:t>
            </a:r>
            <a:r>
              <a:rPr lang="nl-NL" sz="4000">
                <a:solidFill>
                  <a:srgbClr val="026666"/>
                </a:solidFill>
                <a:latin typeface="Poppins" panose="00000500000000000000" pitchFamily="2" charset="0"/>
                <a:cs typeface="Poppins" panose="00000500000000000000" pitchFamily="2" charset="0"/>
              </a:rPr>
              <a:t>informatie</a:t>
            </a:r>
          </a:p>
        </p:txBody>
      </p:sp>
      <p:sp>
        <p:nvSpPr>
          <p:cNvPr id="22" name="AutoShape 5">
            <a:extLst>
              <a:ext uri="{FF2B5EF4-FFF2-40B4-BE49-F238E27FC236}">
                <a16:creationId xmlns:a16="http://schemas.microsoft.com/office/drawing/2014/main" id="{CCE34ACC-1FF1-AD0E-4F49-1E7D258E9AAB}"/>
              </a:ext>
            </a:extLst>
          </p:cNvPr>
          <p:cNvSpPr/>
          <p:nvPr/>
        </p:nvSpPr>
        <p:spPr>
          <a:xfrm rot="-5400000">
            <a:off x="7807138" y="7147370"/>
            <a:ext cx="2673722" cy="0"/>
          </a:xfrm>
          <a:prstGeom prst="line">
            <a:avLst/>
          </a:prstGeom>
          <a:ln w="9525" cap="flat">
            <a:solidFill>
              <a:srgbClr val="365B6D"/>
            </a:solidFill>
            <a:prstDash val="solid"/>
            <a:headEnd type="none" w="sm" len="sm"/>
            <a:tailEnd type="none" w="sm" len="sm"/>
          </a:ln>
        </p:spPr>
        <p:txBody>
          <a:bodyPr/>
          <a:lstStyle/>
          <a:p>
            <a:endParaRPr lang="nl-BE"/>
          </a:p>
        </p:txBody>
      </p:sp>
      <p:sp>
        <p:nvSpPr>
          <p:cNvPr id="23" name="Tekstvak 22">
            <a:extLst>
              <a:ext uri="{FF2B5EF4-FFF2-40B4-BE49-F238E27FC236}">
                <a16:creationId xmlns:a16="http://schemas.microsoft.com/office/drawing/2014/main" id="{0D2F963B-8808-F114-4A14-DA6EDA843495}"/>
              </a:ext>
            </a:extLst>
          </p:cNvPr>
          <p:cNvSpPr txBox="1"/>
          <p:nvPr/>
        </p:nvSpPr>
        <p:spPr>
          <a:xfrm>
            <a:off x="4359604" y="5810510"/>
            <a:ext cx="4267200" cy="2554545"/>
          </a:xfrm>
          <a:prstGeom prst="rect">
            <a:avLst/>
          </a:prstGeom>
          <a:noFill/>
        </p:spPr>
        <p:txBody>
          <a:bodyPr wrap="square" rtlCol="0">
            <a:spAutoFit/>
          </a:bodyPr>
          <a:lstStyle/>
          <a:p>
            <a:pPr algn="ctr"/>
            <a:r>
              <a:rPr lang="nl-NL" sz="4000">
                <a:solidFill>
                  <a:srgbClr val="026666"/>
                </a:solidFill>
                <a:latin typeface="Poppins" panose="00000500000000000000" pitchFamily="2" charset="0"/>
                <a:cs typeface="Poppins" panose="00000500000000000000" pitchFamily="2" charset="0"/>
              </a:rPr>
              <a:t>Perspectief van de leerling en ouder op leersteun</a:t>
            </a:r>
          </a:p>
        </p:txBody>
      </p:sp>
      <p:sp>
        <p:nvSpPr>
          <p:cNvPr id="26" name="Tekstvak 25">
            <a:extLst>
              <a:ext uri="{FF2B5EF4-FFF2-40B4-BE49-F238E27FC236}">
                <a16:creationId xmlns:a16="http://schemas.microsoft.com/office/drawing/2014/main" id="{CBEFE178-F2FB-D758-1515-0841772AD74D}"/>
              </a:ext>
            </a:extLst>
          </p:cNvPr>
          <p:cNvSpPr txBox="1"/>
          <p:nvPr/>
        </p:nvSpPr>
        <p:spPr>
          <a:xfrm>
            <a:off x="9661195" y="5810509"/>
            <a:ext cx="3352799" cy="2554545"/>
          </a:xfrm>
          <a:prstGeom prst="rect">
            <a:avLst/>
          </a:prstGeom>
          <a:noFill/>
        </p:spPr>
        <p:txBody>
          <a:bodyPr wrap="square" rtlCol="0">
            <a:spAutoFit/>
          </a:bodyPr>
          <a:lstStyle/>
          <a:p>
            <a:pPr algn="ctr"/>
            <a:r>
              <a:rPr lang="nl-NL" sz="4000">
                <a:solidFill>
                  <a:srgbClr val="026666"/>
                </a:solidFill>
                <a:latin typeface="Poppins" panose="00000500000000000000" pitchFamily="2" charset="0"/>
                <a:cs typeface="Poppins" panose="00000500000000000000" pitchFamily="2" charset="0"/>
              </a:rPr>
              <a:t>Perspectief van de school op leersteun</a:t>
            </a:r>
          </a:p>
        </p:txBody>
      </p:sp>
      <p:sp>
        <p:nvSpPr>
          <p:cNvPr id="28" name="Tekstvak 27">
            <a:extLst>
              <a:ext uri="{FF2B5EF4-FFF2-40B4-BE49-F238E27FC236}">
                <a16:creationId xmlns:a16="http://schemas.microsoft.com/office/drawing/2014/main" id="{E7EE2DBF-6774-28E5-C29E-DAE8ED1044C3}"/>
              </a:ext>
            </a:extLst>
          </p:cNvPr>
          <p:cNvSpPr txBox="1"/>
          <p:nvPr/>
        </p:nvSpPr>
        <p:spPr>
          <a:xfrm>
            <a:off x="13895864" y="5905103"/>
            <a:ext cx="3809999" cy="2062103"/>
          </a:xfrm>
          <a:prstGeom prst="rect">
            <a:avLst/>
          </a:prstGeom>
          <a:noFill/>
        </p:spPr>
        <p:txBody>
          <a:bodyPr wrap="square" rtlCol="0">
            <a:spAutoFit/>
          </a:bodyPr>
          <a:lstStyle/>
          <a:p>
            <a:pPr algn="ctr"/>
            <a:r>
              <a:rPr lang="nl-NL" sz="4000">
                <a:solidFill>
                  <a:srgbClr val="026666"/>
                </a:solidFill>
                <a:latin typeface="Poppins" panose="00000500000000000000" pitchFamily="2" charset="0"/>
                <a:cs typeface="Poppins" panose="00000500000000000000" pitchFamily="2" charset="0"/>
              </a:rPr>
              <a:t>Collegiale</a:t>
            </a:r>
            <a:r>
              <a:rPr lang="nl-NL" sz="4000">
                <a:latin typeface="Poppins" panose="00000500000000000000" pitchFamily="2" charset="0"/>
                <a:cs typeface="Poppins" panose="00000500000000000000" pitchFamily="2" charset="0"/>
              </a:rPr>
              <a:t> </a:t>
            </a:r>
            <a:r>
              <a:rPr lang="nl-NL" sz="4000">
                <a:solidFill>
                  <a:srgbClr val="026666"/>
                </a:solidFill>
                <a:latin typeface="Poppins" panose="00000500000000000000" pitchFamily="2" charset="0"/>
                <a:cs typeface="Poppins" panose="00000500000000000000" pitchFamily="2" charset="0"/>
              </a:rPr>
              <a:t>consultatie</a:t>
            </a:r>
            <a:endParaRPr lang="nl-BE" sz="4000">
              <a:solidFill>
                <a:srgbClr val="026666"/>
              </a:solidFill>
              <a:latin typeface="Poppins" panose="00000500000000000000" pitchFamily="2" charset="0"/>
              <a:cs typeface="Poppins" panose="00000500000000000000" pitchFamily="2" charset="0"/>
            </a:endParaRPr>
          </a:p>
          <a:p>
            <a:endParaRPr lang="nl-BE" sz="4800">
              <a:solidFill>
                <a:srgbClr val="026666"/>
              </a:solidFill>
            </a:endParaRPr>
          </a:p>
        </p:txBody>
      </p:sp>
    </p:spTree>
    <p:extLst>
      <p:ext uri="{BB962C8B-B14F-4D97-AF65-F5344CB8AC3E}">
        <p14:creationId xmlns:p14="http://schemas.microsoft.com/office/powerpoint/2010/main" val="25590591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63880" y="0"/>
            <a:ext cx="7886701" cy="10287000"/>
          </a:xfrm>
          <a:prstGeom prst="rect">
            <a:avLst/>
          </a:prstGeom>
          <a:solidFill>
            <a:srgbClr val="049999"/>
          </a:solidFill>
        </p:spPr>
        <p:txBody>
          <a:bodyPr/>
          <a:lstStyle/>
          <a:p>
            <a:endParaRPr lang="nl-BE"/>
          </a:p>
        </p:txBody>
      </p:sp>
      <p:grpSp>
        <p:nvGrpSpPr>
          <p:cNvPr id="6" name="Group 6"/>
          <p:cNvGrpSpPr/>
          <p:nvPr/>
        </p:nvGrpSpPr>
        <p:grpSpPr>
          <a:xfrm>
            <a:off x="742395" y="3924300"/>
            <a:ext cx="5541666" cy="5541644"/>
            <a:chOff x="0" y="0"/>
            <a:chExt cx="6350000" cy="6349975"/>
          </a:xfrm>
        </p:grpSpPr>
        <p:sp>
          <p:nvSpPr>
            <p:cNvPr id="7" name="Freeform 7"/>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8888" r="-38888"/>
              </a:stretch>
            </a:blipFill>
          </p:spPr>
          <p:txBody>
            <a:bodyPr/>
            <a:lstStyle/>
            <a:p>
              <a:endParaRPr lang="nl-BE"/>
            </a:p>
          </p:txBody>
        </p:sp>
      </p:grpSp>
      <p:grpSp>
        <p:nvGrpSpPr>
          <p:cNvPr id="3" name="Group 3"/>
          <p:cNvGrpSpPr/>
          <p:nvPr/>
        </p:nvGrpSpPr>
        <p:grpSpPr>
          <a:xfrm rot="-3270436">
            <a:off x="-3819097" y="5388148"/>
            <a:ext cx="12098771" cy="6654453"/>
            <a:chOff x="0" y="0"/>
            <a:chExt cx="4060919" cy="2233549"/>
          </a:xfrm>
        </p:grpSpPr>
        <p:sp>
          <p:nvSpPr>
            <p:cNvPr id="4" name="Freeform 4"/>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026666"/>
            </a:solidFill>
          </p:spPr>
          <p:txBody>
            <a:bodyPr/>
            <a:lstStyle/>
            <a:p>
              <a:endParaRPr lang="nl-BE"/>
            </a:p>
          </p:txBody>
        </p:sp>
        <p:sp>
          <p:nvSpPr>
            <p:cNvPr id="5" name="Freeform 5"/>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365B6D"/>
            </a:solidFill>
          </p:spPr>
          <p:txBody>
            <a:bodyPr/>
            <a:lstStyle/>
            <a:p>
              <a:endParaRPr lang="nl-BE"/>
            </a:p>
          </p:txBody>
        </p:sp>
      </p:grpSp>
      <p:sp>
        <p:nvSpPr>
          <p:cNvPr id="9" name="TextBox 9"/>
          <p:cNvSpPr txBox="1"/>
          <p:nvPr/>
        </p:nvSpPr>
        <p:spPr>
          <a:xfrm>
            <a:off x="7711249" y="370974"/>
            <a:ext cx="9680422" cy="10248960"/>
          </a:xfrm>
          <a:prstGeom prst="rect">
            <a:avLst/>
          </a:prstGeom>
        </p:spPr>
        <p:txBody>
          <a:bodyPr wrap="square" lIns="0" tIns="0" rIns="0" bIns="0" rtlCol="0" anchor="t">
            <a:spAutoFit/>
          </a:bodyPr>
          <a:lstStyle/>
          <a:p>
            <a:pPr marL="0" lvl="0" indent="0">
              <a:lnSpc>
                <a:spcPts val="8399"/>
              </a:lnSpc>
              <a:spcAft>
                <a:spcPts val="2400"/>
              </a:spcAft>
            </a:pPr>
            <a:r>
              <a:rPr lang="en-US" sz="6999" b="1" spc="-139" dirty="0" err="1">
                <a:solidFill>
                  <a:srgbClr val="365B6D"/>
                </a:solidFill>
                <a:latin typeface="Poppins" panose="00000500000000000000" pitchFamily="2" charset="0"/>
                <a:cs typeface="Poppins" panose="00000500000000000000" pitchFamily="2" charset="0"/>
              </a:rPr>
              <a:t>Voldoende</a:t>
            </a:r>
            <a:r>
              <a:rPr lang="en-US" sz="6999" b="1" spc="-139" dirty="0">
                <a:solidFill>
                  <a:srgbClr val="365B6D"/>
                </a:solidFill>
                <a:latin typeface="Poppins" panose="00000500000000000000" pitchFamily="2" charset="0"/>
                <a:cs typeface="Poppins" panose="00000500000000000000" pitchFamily="2" charset="0"/>
              </a:rPr>
              <a:t> </a:t>
            </a:r>
            <a:r>
              <a:rPr lang="en-US" sz="6999" b="1" spc="-139" dirty="0" err="1">
                <a:solidFill>
                  <a:srgbClr val="365B6D"/>
                </a:solidFill>
                <a:latin typeface="Poppins" panose="00000500000000000000" pitchFamily="2" charset="0"/>
                <a:cs typeface="Poppins" panose="00000500000000000000" pitchFamily="2" charset="0"/>
              </a:rPr>
              <a:t>informatie</a:t>
            </a:r>
            <a:endParaRPr lang="en-US" sz="1000" b="1" spc="-139" dirty="0">
              <a:solidFill>
                <a:srgbClr val="365B6D"/>
              </a:solidFill>
              <a:latin typeface="Poppins" panose="00000500000000000000" pitchFamily="2" charset="0"/>
              <a:cs typeface="Poppins" panose="00000500000000000000" pitchFamily="2" charset="0"/>
            </a:endParaRPr>
          </a:p>
          <a:p>
            <a:pPr marL="457200" lvl="0" indent="-457200" algn="just">
              <a:buFont typeface="Wingdings" panose="05000000000000000000" pitchFamily="2" charset="2"/>
              <a:buChar char="§"/>
            </a:pPr>
            <a:r>
              <a:rPr lang="nl-BE" sz="3200" spc="-139" dirty="0">
                <a:solidFill>
                  <a:srgbClr val="365B6D"/>
                </a:solidFill>
                <a:latin typeface="Poppins" panose="00000500000000000000" pitchFamily="2" charset="0"/>
                <a:cs typeface="Poppins" panose="00000500000000000000" pitchFamily="2" charset="0"/>
              </a:rPr>
              <a:t>Aanwezige informatie aftoetsen op </a:t>
            </a:r>
            <a:r>
              <a:rPr lang="nl-BE" sz="3200" b="1" spc="-139" dirty="0">
                <a:solidFill>
                  <a:srgbClr val="365B6D"/>
                </a:solidFill>
                <a:latin typeface="Poppins" panose="00000500000000000000" pitchFamily="2" charset="0"/>
                <a:cs typeface="Poppins" panose="00000500000000000000" pitchFamily="2" charset="0"/>
              </a:rPr>
              <a:t>huidig functioneren van de leerling binnen zijn context </a:t>
            </a:r>
            <a:r>
              <a:rPr lang="nl-BE" sz="3200" spc="-139" dirty="0">
                <a:solidFill>
                  <a:srgbClr val="365B6D"/>
                </a:solidFill>
                <a:latin typeface="Poppins" panose="00000500000000000000" pitchFamily="2" charset="0"/>
                <a:cs typeface="Poppins" panose="00000500000000000000" pitchFamily="2" charset="0"/>
              </a:rPr>
              <a:t>en manier waarop de actoren hier </a:t>
            </a:r>
            <a:r>
              <a:rPr lang="nl-BE" sz="3200" b="1" spc="-139" dirty="0">
                <a:solidFill>
                  <a:srgbClr val="365B6D"/>
                </a:solidFill>
                <a:latin typeface="Poppins" panose="00000500000000000000" pitchFamily="2" charset="0"/>
                <a:cs typeface="Poppins" panose="00000500000000000000" pitchFamily="2" charset="0"/>
              </a:rPr>
              <a:t>nu</a:t>
            </a:r>
            <a:r>
              <a:rPr lang="nl-BE" sz="3200" spc="-139" dirty="0">
                <a:solidFill>
                  <a:srgbClr val="365B6D"/>
                </a:solidFill>
                <a:latin typeface="Poppins" panose="00000500000000000000" pitchFamily="2" charset="0"/>
                <a:cs typeface="Poppins" panose="00000500000000000000" pitchFamily="2" charset="0"/>
              </a:rPr>
              <a:t> naar kijken (overzicht). </a:t>
            </a:r>
          </a:p>
          <a:p>
            <a:pPr marL="457200" lvl="0" indent="-457200" algn="just">
              <a:buFont typeface="Wingdings" panose="05000000000000000000" pitchFamily="2" charset="2"/>
              <a:buChar char="§"/>
            </a:pPr>
            <a:r>
              <a:rPr lang="nl-BE" sz="3200" spc="-139" dirty="0">
                <a:solidFill>
                  <a:srgbClr val="365B6D"/>
                </a:solidFill>
                <a:latin typeface="Poppins" panose="00000500000000000000" pitchFamily="2" charset="0"/>
                <a:cs typeface="Poppins" panose="00000500000000000000" pitchFamily="2" charset="0"/>
              </a:rPr>
              <a:t>Heeft de CLB-medewerker voldoende zicht op </a:t>
            </a:r>
          </a:p>
          <a:p>
            <a:pPr marL="914400" lvl="1" indent="-457200" algn="just">
              <a:buSzPct val="75000"/>
              <a:buFont typeface="Wingdings" panose="05000000000000000000" pitchFamily="2" charset="2"/>
              <a:buChar char="§"/>
            </a:pPr>
            <a:r>
              <a:rPr lang="nl-BE" sz="3200" spc="-139" dirty="0">
                <a:solidFill>
                  <a:srgbClr val="365B6D"/>
                </a:solidFill>
                <a:latin typeface="Poppins" panose="00000500000000000000" pitchFamily="2" charset="0"/>
                <a:cs typeface="Poppins" panose="00000500000000000000" pitchFamily="2" charset="0"/>
              </a:rPr>
              <a:t>de </a:t>
            </a:r>
            <a:r>
              <a:rPr lang="nl-BE" sz="3200" b="1" spc="-139" dirty="0">
                <a:solidFill>
                  <a:srgbClr val="365B6D"/>
                </a:solidFill>
                <a:latin typeface="Poppins" panose="00000500000000000000" pitchFamily="2" charset="0"/>
                <a:cs typeface="Poppins" panose="00000500000000000000" pitchFamily="2" charset="0"/>
              </a:rPr>
              <a:t>doelen</a:t>
            </a:r>
            <a:r>
              <a:rPr lang="nl-BE" sz="3200" spc="-139" dirty="0">
                <a:solidFill>
                  <a:srgbClr val="365B6D"/>
                </a:solidFill>
                <a:latin typeface="Poppins" panose="00000500000000000000" pitchFamily="2" charset="0"/>
                <a:cs typeface="Poppins" panose="00000500000000000000" pitchFamily="2" charset="0"/>
              </a:rPr>
              <a:t> die de leerling bereikt heeft en wil nastreven.</a:t>
            </a:r>
          </a:p>
          <a:p>
            <a:pPr marL="914400" lvl="1" indent="-457200" algn="just">
              <a:buSzPct val="75000"/>
              <a:buFont typeface="Wingdings" panose="05000000000000000000" pitchFamily="2" charset="2"/>
              <a:buChar char="§"/>
            </a:pPr>
            <a:r>
              <a:rPr lang="nl-BE" sz="3200" b="1" spc="-139" dirty="0">
                <a:solidFill>
                  <a:srgbClr val="365B6D"/>
                </a:solidFill>
                <a:latin typeface="Poppins" panose="00000500000000000000" pitchFamily="2" charset="0"/>
                <a:cs typeface="Poppins" panose="00000500000000000000" pitchFamily="2" charset="0"/>
              </a:rPr>
              <a:t>beïnvloedende en veranderbare factoren</a:t>
            </a:r>
            <a:r>
              <a:rPr lang="nl-BE" sz="3200" spc="-139" dirty="0">
                <a:solidFill>
                  <a:srgbClr val="365B6D"/>
                </a:solidFill>
                <a:latin typeface="Poppins" panose="00000500000000000000" pitchFamily="2" charset="0"/>
                <a:cs typeface="Poppins" panose="00000500000000000000" pitchFamily="2" charset="0"/>
              </a:rPr>
              <a:t> (inzicht). </a:t>
            </a:r>
          </a:p>
          <a:p>
            <a:pPr lvl="1" algn="just">
              <a:buSzPct val="75000"/>
            </a:pPr>
            <a:endParaRPr lang="nl-BE" sz="3200" spc="-139" dirty="0">
              <a:solidFill>
                <a:srgbClr val="365B6D"/>
              </a:solidFill>
              <a:latin typeface="Poppins" panose="00000500000000000000" pitchFamily="2" charset="0"/>
              <a:cs typeface="Poppins" panose="00000500000000000000" pitchFamily="2" charset="0"/>
            </a:endParaRPr>
          </a:p>
          <a:p>
            <a:pPr lvl="1" algn="just">
              <a:buSzPct val="75000"/>
            </a:pPr>
            <a:endParaRPr lang="nl-BE" sz="3200" spc="-139" dirty="0">
              <a:solidFill>
                <a:srgbClr val="365B6D"/>
              </a:solidFill>
              <a:latin typeface="Poppins" panose="00000500000000000000" pitchFamily="2" charset="0"/>
              <a:cs typeface="Poppins" panose="00000500000000000000" pitchFamily="2" charset="0"/>
            </a:endParaRPr>
          </a:p>
          <a:p>
            <a:pPr lvl="1" algn="just">
              <a:buSzPct val="75000"/>
            </a:pPr>
            <a:endParaRPr lang="nl-BE" sz="3200" spc="-139" dirty="0">
              <a:solidFill>
                <a:srgbClr val="365B6D"/>
              </a:solidFill>
              <a:latin typeface="Poppins" panose="00000500000000000000" pitchFamily="2" charset="0"/>
              <a:cs typeface="Poppins" panose="00000500000000000000" pitchFamily="2" charset="0"/>
            </a:endParaRPr>
          </a:p>
          <a:p>
            <a:pPr marL="914400" lvl="1" indent="-457200" algn="just">
              <a:buFont typeface="Wingdings" panose="05000000000000000000" pitchFamily="2" charset="2"/>
              <a:buChar char="§"/>
            </a:pPr>
            <a:endParaRPr lang="nl-BE" sz="3200" spc="-139" dirty="0">
              <a:solidFill>
                <a:srgbClr val="365B6D"/>
              </a:solidFill>
              <a:latin typeface="Poppins" panose="00000500000000000000" pitchFamily="2" charset="0"/>
              <a:cs typeface="Poppins" panose="00000500000000000000" pitchFamily="2" charset="0"/>
            </a:endParaRPr>
          </a:p>
          <a:p>
            <a:pPr algn="just"/>
            <a:r>
              <a:rPr lang="nl-BE" sz="3200" spc="-139" dirty="0">
                <a:solidFill>
                  <a:srgbClr val="365B6D"/>
                </a:solidFill>
                <a:latin typeface="Poppins" panose="00000500000000000000" pitchFamily="2" charset="0"/>
                <a:cs typeface="Poppins" panose="00000500000000000000" pitchFamily="2" charset="0"/>
              </a:rPr>
              <a:t>ADP-tip! Reflectievragen helpen je bepalen of</a:t>
            </a:r>
          </a:p>
          <a:p>
            <a:pPr marL="457200" indent="-457200" algn="just">
              <a:buFont typeface="Wingdings" panose="05000000000000000000" pitchFamily="2" charset="2"/>
              <a:buChar char="§"/>
            </a:pPr>
            <a:r>
              <a:rPr lang="nl-BE" sz="3200" spc="-139" dirty="0">
                <a:solidFill>
                  <a:srgbClr val="365B6D"/>
                </a:solidFill>
                <a:latin typeface="Poppins" panose="00000500000000000000" pitchFamily="2" charset="0"/>
                <a:cs typeface="Poppins" panose="00000500000000000000" pitchFamily="2" charset="0"/>
              </a:rPr>
              <a:t>HGD nodig is of niet</a:t>
            </a:r>
          </a:p>
          <a:p>
            <a:pPr marL="457200" indent="-457200" algn="just">
              <a:buFont typeface="Wingdings" panose="05000000000000000000" pitchFamily="2" charset="2"/>
              <a:buChar char="§"/>
            </a:pPr>
            <a:r>
              <a:rPr lang="nl-BE" sz="3200" spc="-139" dirty="0">
                <a:solidFill>
                  <a:srgbClr val="365B6D"/>
                </a:solidFill>
                <a:latin typeface="Poppins" panose="00000500000000000000" pitchFamily="2" charset="0"/>
                <a:cs typeface="Poppins" panose="00000500000000000000" pitchFamily="2" charset="0"/>
              </a:rPr>
              <a:t>de inzet van leersteun is aangewezen</a:t>
            </a:r>
          </a:p>
          <a:p>
            <a:pPr lvl="0"/>
            <a:endParaRPr lang="nl-BE" sz="3200" spc="-139" dirty="0">
              <a:solidFill>
                <a:srgbClr val="365B6D"/>
              </a:solidFill>
              <a:latin typeface="Poppins" panose="00000500000000000000" pitchFamily="2" charset="0"/>
              <a:cs typeface="Poppins" panose="00000500000000000000" pitchFamily="2" charset="0"/>
            </a:endParaRPr>
          </a:p>
          <a:p>
            <a:pPr lvl="0" algn="ctr"/>
            <a:endParaRPr lang="en-US" sz="3200" spc="-139" dirty="0">
              <a:solidFill>
                <a:srgbClr val="365B6D"/>
              </a:solidFill>
              <a:latin typeface="Poppins" panose="00000500000000000000" pitchFamily="2" charset="0"/>
              <a:cs typeface="Poppins" panose="00000500000000000000" pitchFamily="2" charset="0"/>
            </a:endParaRPr>
          </a:p>
        </p:txBody>
      </p:sp>
      <p:sp>
        <p:nvSpPr>
          <p:cNvPr id="11" name="Ovaal 10">
            <a:extLst>
              <a:ext uri="{FF2B5EF4-FFF2-40B4-BE49-F238E27FC236}">
                <a16:creationId xmlns:a16="http://schemas.microsoft.com/office/drawing/2014/main" id="{F8FF57A2-DFEA-02E6-FCBA-C56386E43D1D}"/>
              </a:ext>
            </a:extLst>
          </p:cNvPr>
          <p:cNvSpPr/>
          <p:nvPr/>
        </p:nvSpPr>
        <p:spPr>
          <a:xfrm>
            <a:off x="1130823" y="3787619"/>
            <a:ext cx="5232401" cy="492760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pic>
        <p:nvPicPr>
          <p:cNvPr id="12" name="Afbeelding 11" descr="Afbeelding met tekst, schermopname, cirkel, Graphics&#10;&#10;Automatisch gegenereerde beschrijving">
            <a:extLst>
              <a:ext uri="{FF2B5EF4-FFF2-40B4-BE49-F238E27FC236}">
                <a16:creationId xmlns:a16="http://schemas.microsoft.com/office/drawing/2014/main" id="{5C203B67-DC4F-CF85-E851-7D41B6182C39}"/>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223580" y="4013489"/>
            <a:ext cx="5300234" cy="4336415"/>
          </a:xfrm>
          <a:prstGeom prst="rect">
            <a:avLst/>
          </a:prstGeom>
          <a:noFill/>
        </p:spPr>
      </p:pic>
      <p:sp>
        <p:nvSpPr>
          <p:cNvPr id="8" name="Tekstvak 7">
            <a:extLst>
              <a:ext uri="{FF2B5EF4-FFF2-40B4-BE49-F238E27FC236}">
                <a16:creationId xmlns:a16="http://schemas.microsoft.com/office/drawing/2014/main" id="{4AB3B134-09DC-89A8-4E77-9F404B0371E4}"/>
              </a:ext>
            </a:extLst>
          </p:cNvPr>
          <p:cNvSpPr txBox="1"/>
          <p:nvPr/>
        </p:nvSpPr>
        <p:spPr>
          <a:xfrm>
            <a:off x="699485" y="641080"/>
            <a:ext cx="5627486" cy="830997"/>
          </a:xfrm>
          <a:prstGeom prst="rect">
            <a:avLst/>
          </a:prstGeom>
          <a:noFill/>
        </p:spPr>
        <p:txBody>
          <a:bodyPr wrap="square" rtlCol="0">
            <a:spAutoFit/>
          </a:bodyPr>
          <a:lstStyle/>
          <a:p>
            <a:pPr algn="ctr"/>
            <a:r>
              <a:rPr lang="nl-BE" sz="4800" b="1">
                <a:solidFill>
                  <a:schemeClr val="bg1"/>
                </a:solidFill>
                <a:latin typeface="Poppins" panose="00000500000000000000" pitchFamily="2" charset="0"/>
                <a:cs typeface="Poppins" panose="00000500000000000000" pitchFamily="2" charset="0"/>
              </a:rPr>
              <a:t>HGA </a:t>
            </a:r>
            <a:r>
              <a:rPr lang="nl-BE" sz="4800" b="1" err="1">
                <a:solidFill>
                  <a:schemeClr val="bg1"/>
                </a:solidFill>
                <a:latin typeface="Poppins" panose="00000500000000000000" pitchFamily="2" charset="0"/>
                <a:cs typeface="Poppins" panose="00000500000000000000" pitchFamily="2" charset="0"/>
              </a:rPr>
              <a:t>vs</a:t>
            </a:r>
            <a:r>
              <a:rPr lang="nl-BE" sz="4800" b="1">
                <a:solidFill>
                  <a:schemeClr val="bg1"/>
                </a:solidFill>
                <a:latin typeface="Poppins" panose="00000500000000000000" pitchFamily="2" charset="0"/>
                <a:cs typeface="Poppins" panose="00000500000000000000" pitchFamily="2" charset="0"/>
              </a:rPr>
              <a:t> HGD </a:t>
            </a:r>
            <a:r>
              <a:rPr lang="nl-BE" sz="3600" b="1">
                <a:solidFill>
                  <a:schemeClr val="bg1"/>
                </a:solidFill>
                <a:latin typeface="Poppins" panose="00000500000000000000" pitchFamily="2" charset="0"/>
                <a:cs typeface="Poppins" panose="00000500000000000000" pitchFamily="2" charset="0"/>
              </a:rPr>
              <a:t>(GC)</a:t>
            </a:r>
          </a:p>
        </p:txBody>
      </p:sp>
    </p:spTree>
    <p:extLst>
      <p:ext uri="{BB962C8B-B14F-4D97-AF65-F5344CB8AC3E}">
        <p14:creationId xmlns:p14="http://schemas.microsoft.com/office/powerpoint/2010/main" val="39588737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0"/>
            <a:ext cx="7315200" cy="10287000"/>
          </a:xfrm>
          <a:prstGeom prst="rect">
            <a:avLst/>
          </a:prstGeom>
          <a:solidFill>
            <a:srgbClr val="049999"/>
          </a:solidFill>
        </p:spPr>
        <p:txBody>
          <a:bodyPr/>
          <a:lstStyle/>
          <a:p>
            <a:endParaRPr lang="nl-BE"/>
          </a:p>
        </p:txBody>
      </p:sp>
      <p:grpSp>
        <p:nvGrpSpPr>
          <p:cNvPr id="6" name="Group 6"/>
          <p:cNvGrpSpPr/>
          <p:nvPr/>
        </p:nvGrpSpPr>
        <p:grpSpPr>
          <a:xfrm>
            <a:off x="742395" y="3924300"/>
            <a:ext cx="5541666" cy="5541644"/>
            <a:chOff x="0" y="0"/>
            <a:chExt cx="6350000" cy="6349975"/>
          </a:xfrm>
        </p:grpSpPr>
        <p:sp>
          <p:nvSpPr>
            <p:cNvPr id="7" name="Freeform 7"/>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8888" r="-38888"/>
              </a:stretch>
            </a:blipFill>
          </p:spPr>
          <p:txBody>
            <a:bodyPr/>
            <a:lstStyle/>
            <a:p>
              <a:endParaRPr lang="nl-BE"/>
            </a:p>
          </p:txBody>
        </p:sp>
      </p:grpSp>
      <p:grpSp>
        <p:nvGrpSpPr>
          <p:cNvPr id="3" name="Group 3"/>
          <p:cNvGrpSpPr/>
          <p:nvPr/>
        </p:nvGrpSpPr>
        <p:grpSpPr>
          <a:xfrm rot="-3270436">
            <a:off x="-3819097" y="5388148"/>
            <a:ext cx="12098771" cy="6654453"/>
            <a:chOff x="0" y="0"/>
            <a:chExt cx="4060919" cy="2233549"/>
          </a:xfrm>
        </p:grpSpPr>
        <p:sp>
          <p:nvSpPr>
            <p:cNvPr id="4" name="Freeform 4"/>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026666"/>
            </a:solidFill>
          </p:spPr>
          <p:txBody>
            <a:bodyPr/>
            <a:lstStyle/>
            <a:p>
              <a:endParaRPr lang="nl-BE"/>
            </a:p>
          </p:txBody>
        </p:sp>
        <p:sp>
          <p:nvSpPr>
            <p:cNvPr id="5" name="Freeform 5"/>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365B6D"/>
            </a:solidFill>
          </p:spPr>
          <p:txBody>
            <a:bodyPr/>
            <a:lstStyle/>
            <a:p>
              <a:endParaRPr lang="nl-BE"/>
            </a:p>
          </p:txBody>
        </p:sp>
      </p:grpSp>
      <p:sp>
        <p:nvSpPr>
          <p:cNvPr id="9" name="TextBox 9"/>
          <p:cNvSpPr txBox="1"/>
          <p:nvPr/>
        </p:nvSpPr>
        <p:spPr>
          <a:xfrm>
            <a:off x="7680960" y="342900"/>
            <a:ext cx="10363199" cy="2600712"/>
          </a:xfrm>
          <a:prstGeom prst="rect">
            <a:avLst/>
          </a:prstGeom>
        </p:spPr>
        <p:txBody>
          <a:bodyPr wrap="square" lIns="0" tIns="0" rIns="0" bIns="0" rtlCol="0" anchor="t">
            <a:spAutoFit/>
          </a:bodyPr>
          <a:lstStyle/>
          <a:p>
            <a:pPr marL="0" lvl="0" indent="0">
              <a:lnSpc>
                <a:spcPts val="8399"/>
              </a:lnSpc>
            </a:pPr>
            <a:r>
              <a:rPr lang="en-US" sz="6999" b="1" spc="-139" dirty="0" err="1">
                <a:solidFill>
                  <a:srgbClr val="365B6D"/>
                </a:solidFill>
                <a:latin typeface="Poppins" panose="00000500000000000000" pitchFamily="2" charset="0"/>
                <a:cs typeface="Poppins" panose="00000500000000000000" pitchFamily="2" charset="0"/>
              </a:rPr>
              <a:t>Perspectief</a:t>
            </a:r>
            <a:r>
              <a:rPr lang="en-US" sz="6999" b="1" spc="-139" dirty="0">
                <a:solidFill>
                  <a:srgbClr val="365B6D"/>
                </a:solidFill>
                <a:latin typeface="Poppins" panose="00000500000000000000" pitchFamily="2" charset="0"/>
                <a:cs typeface="Poppins" panose="00000500000000000000" pitchFamily="2" charset="0"/>
              </a:rPr>
              <a:t> </a:t>
            </a:r>
            <a:r>
              <a:rPr lang="en-US" sz="6999" b="1" spc="-139" dirty="0" err="1">
                <a:solidFill>
                  <a:srgbClr val="365B6D"/>
                </a:solidFill>
                <a:latin typeface="Poppins" panose="00000500000000000000" pitchFamily="2" charset="0"/>
                <a:cs typeface="Poppins" panose="00000500000000000000" pitchFamily="2" charset="0"/>
              </a:rPr>
              <a:t>leerling</a:t>
            </a:r>
            <a:r>
              <a:rPr lang="en-US" sz="6999" b="1" spc="-139" dirty="0">
                <a:solidFill>
                  <a:srgbClr val="365B6D"/>
                </a:solidFill>
                <a:latin typeface="Poppins" panose="00000500000000000000" pitchFamily="2" charset="0"/>
                <a:cs typeface="Poppins" panose="00000500000000000000" pitchFamily="2" charset="0"/>
              </a:rPr>
              <a:t> &amp; </a:t>
            </a:r>
            <a:r>
              <a:rPr lang="en-US" sz="6999" b="1" spc="-139" dirty="0" err="1">
                <a:solidFill>
                  <a:srgbClr val="365B6D"/>
                </a:solidFill>
                <a:latin typeface="Poppins" panose="00000500000000000000" pitchFamily="2" charset="0"/>
                <a:cs typeface="Poppins" panose="00000500000000000000" pitchFamily="2" charset="0"/>
              </a:rPr>
              <a:t>ouders</a:t>
            </a:r>
            <a:r>
              <a:rPr lang="en-US" sz="6999" b="1" spc="-139" dirty="0">
                <a:solidFill>
                  <a:srgbClr val="365B6D"/>
                </a:solidFill>
                <a:latin typeface="Poppins" panose="00000500000000000000" pitchFamily="2" charset="0"/>
                <a:cs typeface="Poppins" panose="00000500000000000000" pitchFamily="2" charset="0"/>
              </a:rPr>
              <a:t> op </a:t>
            </a:r>
            <a:r>
              <a:rPr lang="en-US" sz="6999" b="1" spc="-139" dirty="0" err="1">
                <a:solidFill>
                  <a:srgbClr val="365B6D"/>
                </a:solidFill>
                <a:latin typeface="Poppins" panose="00000500000000000000" pitchFamily="2" charset="0"/>
                <a:cs typeface="Poppins" panose="00000500000000000000" pitchFamily="2" charset="0"/>
              </a:rPr>
              <a:t>leersteun</a:t>
            </a:r>
            <a:endParaRPr lang="en-US" sz="6999" b="1" spc="-139" dirty="0">
              <a:solidFill>
                <a:srgbClr val="365B6D"/>
              </a:solidFill>
              <a:latin typeface="Poppins" panose="00000500000000000000" pitchFamily="2" charset="0"/>
              <a:cs typeface="Poppins" panose="00000500000000000000" pitchFamily="2" charset="0"/>
            </a:endParaRPr>
          </a:p>
          <a:p>
            <a:pPr lvl="0" algn="just">
              <a:spcBef>
                <a:spcPts val="600"/>
              </a:spcBef>
            </a:pPr>
            <a:endParaRPr lang="nl-NL" sz="2400" spc="-139" dirty="0">
              <a:solidFill>
                <a:srgbClr val="365B6D"/>
              </a:solidFill>
              <a:latin typeface="Poppins" panose="00000500000000000000" pitchFamily="2" charset="0"/>
              <a:cs typeface="Poppins" panose="00000500000000000000" pitchFamily="2" charset="0"/>
            </a:endParaRPr>
          </a:p>
        </p:txBody>
      </p:sp>
      <p:pic>
        <p:nvPicPr>
          <p:cNvPr id="8" name="Afbeelding 7" descr="gratis Een Vader En Zijn Tienerzoon Poseren Op Een Balkon Stockfoto">
            <a:extLst>
              <a:ext uri="{FF2B5EF4-FFF2-40B4-BE49-F238E27FC236}">
                <a16:creationId xmlns:a16="http://schemas.microsoft.com/office/drawing/2014/main" id="{0E0D5A5F-BFF7-D3F3-04EB-B3139D4D4C07}"/>
              </a:ext>
            </a:extLst>
          </p:cNvPr>
          <p:cNvPicPr>
            <a:picLocks noChangeAspect="1"/>
          </p:cNvPicPr>
          <p:nvPr/>
        </p:nvPicPr>
        <p:blipFill rotWithShape="1">
          <a:blip r:embed="rId4">
            <a:extLst>
              <a:ext uri="{28A0092B-C50C-407E-A947-70E740481C1C}">
                <a14:useLocalDpi xmlns:a14="http://schemas.microsoft.com/office/drawing/2010/main" val="0"/>
              </a:ext>
            </a:extLst>
          </a:blip>
          <a:srcRect l="10690" r="21254"/>
          <a:stretch/>
        </p:blipFill>
        <p:spPr bwMode="auto">
          <a:xfrm>
            <a:off x="1516373" y="3848629"/>
            <a:ext cx="4498975" cy="4318635"/>
          </a:xfrm>
          <a:prstGeom prst="ellipse">
            <a:avLst/>
          </a:prstGeom>
          <a:noFill/>
          <a:ln>
            <a:noFill/>
          </a:ln>
          <a:extLst>
            <a:ext uri="{53640926-AAD7-44D8-BBD7-CCE9431645EC}">
              <a14:shadowObscured xmlns:a14="http://schemas.microsoft.com/office/drawing/2010/main"/>
            </a:ext>
          </a:extLst>
        </p:spPr>
      </p:pic>
      <p:sp>
        <p:nvSpPr>
          <p:cNvPr id="10" name="Tekstvak 9">
            <a:extLst>
              <a:ext uri="{FF2B5EF4-FFF2-40B4-BE49-F238E27FC236}">
                <a16:creationId xmlns:a16="http://schemas.microsoft.com/office/drawing/2014/main" id="{B2B04DB9-51E9-7E0C-7D3B-75523D9E00D5}"/>
              </a:ext>
            </a:extLst>
          </p:cNvPr>
          <p:cNvSpPr txBox="1"/>
          <p:nvPr/>
        </p:nvSpPr>
        <p:spPr>
          <a:xfrm>
            <a:off x="699485" y="641080"/>
            <a:ext cx="5627486" cy="830997"/>
          </a:xfrm>
          <a:prstGeom prst="rect">
            <a:avLst/>
          </a:prstGeom>
          <a:noFill/>
        </p:spPr>
        <p:txBody>
          <a:bodyPr wrap="square" rtlCol="0">
            <a:spAutoFit/>
          </a:bodyPr>
          <a:lstStyle/>
          <a:p>
            <a:pPr algn="ctr"/>
            <a:r>
              <a:rPr lang="nl-BE" sz="4800" b="1">
                <a:solidFill>
                  <a:schemeClr val="bg1"/>
                </a:solidFill>
                <a:latin typeface="Poppins" panose="00000500000000000000" pitchFamily="2" charset="0"/>
                <a:cs typeface="Poppins" panose="00000500000000000000" pitchFamily="2" charset="0"/>
              </a:rPr>
              <a:t>HGA </a:t>
            </a:r>
            <a:r>
              <a:rPr lang="nl-BE" sz="4800" b="1" err="1">
                <a:solidFill>
                  <a:schemeClr val="bg1"/>
                </a:solidFill>
                <a:latin typeface="Poppins" panose="00000500000000000000" pitchFamily="2" charset="0"/>
                <a:cs typeface="Poppins" panose="00000500000000000000" pitchFamily="2" charset="0"/>
              </a:rPr>
              <a:t>vs</a:t>
            </a:r>
            <a:r>
              <a:rPr lang="nl-BE" sz="4800" b="1">
                <a:solidFill>
                  <a:schemeClr val="bg1"/>
                </a:solidFill>
                <a:latin typeface="Poppins" panose="00000500000000000000" pitchFamily="2" charset="0"/>
                <a:cs typeface="Poppins" panose="00000500000000000000" pitchFamily="2" charset="0"/>
              </a:rPr>
              <a:t> HGD </a:t>
            </a:r>
            <a:r>
              <a:rPr lang="nl-BE" sz="3600" b="1">
                <a:solidFill>
                  <a:schemeClr val="bg1"/>
                </a:solidFill>
                <a:latin typeface="Poppins" panose="00000500000000000000" pitchFamily="2" charset="0"/>
                <a:cs typeface="Poppins" panose="00000500000000000000" pitchFamily="2" charset="0"/>
              </a:rPr>
              <a:t>(GC)</a:t>
            </a:r>
          </a:p>
        </p:txBody>
      </p:sp>
      <p:sp>
        <p:nvSpPr>
          <p:cNvPr id="12" name="Tekstvak 11">
            <a:extLst>
              <a:ext uri="{FF2B5EF4-FFF2-40B4-BE49-F238E27FC236}">
                <a16:creationId xmlns:a16="http://schemas.microsoft.com/office/drawing/2014/main" id="{5D4A4BA7-BB70-5E49-7726-119ED6B78C1F}"/>
              </a:ext>
            </a:extLst>
          </p:cNvPr>
          <p:cNvSpPr txBox="1"/>
          <p:nvPr/>
        </p:nvSpPr>
        <p:spPr>
          <a:xfrm>
            <a:off x="7560643" y="2600305"/>
            <a:ext cx="10483516" cy="6986528"/>
          </a:xfrm>
          <a:prstGeom prst="rect">
            <a:avLst/>
          </a:prstGeom>
          <a:noFill/>
        </p:spPr>
        <p:txBody>
          <a:bodyPr wrap="square">
            <a:spAutoFit/>
          </a:bodyPr>
          <a:lstStyle/>
          <a:p>
            <a:pPr marL="457200" lvl="0" indent="-457200" algn="just">
              <a:buFont typeface="Wingdings" panose="05000000000000000000" pitchFamily="2" charset="2"/>
              <a:buChar char="§"/>
            </a:pPr>
            <a:r>
              <a:rPr lang="nl-BE" sz="3200" spc="-139" dirty="0">
                <a:solidFill>
                  <a:srgbClr val="365B6D"/>
                </a:solidFill>
                <a:latin typeface="Poppins" panose="00000500000000000000" pitchFamily="2" charset="0"/>
                <a:cs typeface="Poppins" panose="00000500000000000000" pitchFamily="2" charset="0"/>
              </a:rPr>
              <a:t>Constructief samenwerken met leerling en ouders is belangrijk.</a:t>
            </a:r>
          </a:p>
          <a:p>
            <a:pPr marL="457200" lvl="0" indent="-457200" algn="just">
              <a:buFont typeface="Wingdings" panose="05000000000000000000" pitchFamily="2" charset="2"/>
              <a:buChar char="§"/>
            </a:pPr>
            <a:r>
              <a:rPr lang="nl-BE" sz="3200" spc="-139" dirty="0">
                <a:solidFill>
                  <a:srgbClr val="365B6D"/>
                </a:solidFill>
                <a:latin typeface="Poppins" panose="00000500000000000000" pitchFamily="2" charset="0"/>
                <a:cs typeface="Poppins" panose="00000500000000000000" pitchFamily="2" charset="0"/>
              </a:rPr>
              <a:t>Leerlinggerichte ondersteuning </a:t>
            </a:r>
            <a:r>
              <a:rPr lang="nl-BE" sz="3200" spc="-139" dirty="0" err="1">
                <a:solidFill>
                  <a:srgbClr val="365B6D"/>
                </a:solidFill>
                <a:latin typeface="Poppins" panose="00000500000000000000" pitchFamily="2" charset="0"/>
                <a:cs typeface="Poppins" panose="00000500000000000000" pitchFamily="2" charset="0"/>
              </a:rPr>
              <a:t>vs</a:t>
            </a:r>
            <a:r>
              <a:rPr lang="nl-BE" sz="3200" spc="-139" dirty="0">
                <a:solidFill>
                  <a:srgbClr val="365B6D"/>
                </a:solidFill>
                <a:latin typeface="Poppins" panose="00000500000000000000" pitchFamily="2" charset="0"/>
                <a:cs typeface="Poppins" panose="00000500000000000000" pitchFamily="2" charset="0"/>
              </a:rPr>
              <a:t> leerkracht- of schoolteamgerichte ondersteuning</a:t>
            </a:r>
          </a:p>
          <a:p>
            <a:pPr marL="457200" lvl="0" indent="-457200" algn="just">
              <a:buFont typeface="Wingdings" panose="05000000000000000000" pitchFamily="2" charset="2"/>
              <a:buChar char="§"/>
            </a:pPr>
            <a:endParaRPr lang="nl-BE" sz="3200" spc="-139" dirty="0">
              <a:solidFill>
                <a:srgbClr val="365B6D"/>
              </a:solidFill>
              <a:latin typeface="Poppins" panose="00000500000000000000" pitchFamily="2" charset="0"/>
              <a:cs typeface="Poppins" panose="00000500000000000000" pitchFamily="2" charset="0"/>
            </a:endParaRPr>
          </a:p>
          <a:p>
            <a:pPr lvl="0" algn="just"/>
            <a:endParaRPr lang="nl-BE" sz="3200" spc="-139" dirty="0">
              <a:solidFill>
                <a:srgbClr val="365B6D"/>
              </a:solidFill>
              <a:latin typeface="Poppins" panose="00000500000000000000" pitchFamily="2" charset="0"/>
              <a:cs typeface="Poppins" panose="00000500000000000000" pitchFamily="2" charset="0"/>
            </a:endParaRPr>
          </a:p>
          <a:p>
            <a:pPr lvl="0" algn="just"/>
            <a:endParaRPr lang="nl-BE" sz="3200" spc="-139" dirty="0">
              <a:solidFill>
                <a:srgbClr val="365B6D"/>
              </a:solidFill>
              <a:latin typeface="Poppins" panose="00000500000000000000" pitchFamily="2" charset="0"/>
              <a:cs typeface="Poppins" panose="00000500000000000000" pitchFamily="2" charset="0"/>
            </a:endParaRPr>
          </a:p>
          <a:p>
            <a:pPr lvl="0" algn="just"/>
            <a:endParaRPr lang="nl-BE" sz="3200" spc="-139" dirty="0">
              <a:solidFill>
                <a:srgbClr val="365B6D"/>
              </a:solidFill>
              <a:latin typeface="Poppins" panose="00000500000000000000" pitchFamily="2" charset="0"/>
              <a:cs typeface="Poppins" panose="00000500000000000000" pitchFamily="2" charset="0"/>
            </a:endParaRPr>
          </a:p>
          <a:p>
            <a:pPr lvl="0" algn="just"/>
            <a:endParaRPr lang="nl-BE" sz="3200" spc="-139" dirty="0">
              <a:solidFill>
                <a:srgbClr val="365B6D"/>
              </a:solidFill>
              <a:latin typeface="Poppins" panose="00000500000000000000" pitchFamily="2" charset="0"/>
              <a:cs typeface="Poppins" panose="00000500000000000000" pitchFamily="2" charset="0"/>
            </a:endParaRPr>
          </a:p>
          <a:p>
            <a:pPr lvl="0" algn="just"/>
            <a:endParaRPr lang="nl-BE" sz="3200" spc="-139" dirty="0">
              <a:solidFill>
                <a:srgbClr val="365B6D"/>
              </a:solidFill>
              <a:latin typeface="Poppins" panose="00000500000000000000" pitchFamily="2" charset="0"/>
              <a:cs typeface="Poppins" panose="00000500000000000000" pitchFamily="2" charset="0"/>
            </a:endParaRPr>
          </a:p>
          <a:p>
            <a:pPr lvl="0" algn="just"/>
            <a:endParaRPr lang="nl-BE" sz="3200" spc="-139" dirty="0">
              <a:solidFill>
                <a:srgbClr val="365B6D"/>
              </a:solidFill>
              <a:latin typeface="Poppins" panose="00000500000000000000" pitchFamily="2" charset="0"/>
              <a:cs typeface="Poppins" panose="00000500000000000000" pitchFamily="2" charset="0"/>
            </a:endParaRPr>
          </a:p>
          <a:p>
            <a:pPr lvl="0" algn="just"/>
            <a:endParaRPr lang="nl-BE" sz="3200" spc="-139" dirty="0">
              <a:solidFill>
                <a:srgbClr val="365B6D"/>
              </a:solidFill>
              <a:latin typeface="Poppins" panose="00000500000000000000" pitchFamily="2" charset="0"/>
              <a:cs typeface="Poppins" panose="00000500000000000000" pitchFamily="2" charset="0"/>
            </a:endParaRPr>
          </a:p>
          <a:p>
            <a:pPr lvl="0" algn="just"/>
            <a:endParaRPr lang="nl-BE" sz="3200" spc="-139" dirty="0">
              <a:solidFill>
                <a:srgbClr val="365B6D"/>
              </a:solidFill>
              <a:latin typeface="Poppins" panose="00000500000000000000" pitchFamily="2" charset="0"/>
              <a:cs typeface="Poppins" panose="00000500000000000000" pitchFamily="2" charset="0"/>
            </a:endParaRPr>
          </a:p>
          <a:p>
            <a:pPr lvl="0" algn="just"/>
            <a:r>
              <a:rPr lang="nl-BE" sz="3200" spc="-139" dirty="0">
                <a:solidFill>
                  <a:srgbClr val="365B6D"/>
                </a:solidFill>
                <a:latin typeface="Poppins" panose="00000500000000000000" pitchFamily="2" charset="0"/>
                <a:cs typeface="Poppins" panose="00000500000000000000" pitchFamily="2" charset="0"/>
              </a:rPr>
              <a:t>ADP-tip! Reflectievragen</a:t>
            </a:r>
          </a:p>
        </p:txBody>
      </p:sp>
    </p:spTree>
    <p:extLst>
      <p:ext uri="{BB962C8B-B14F-4D97-AF65-F5344CB8AC3E}">
        <p14:creationId xmlns:p14="http://schemas.microsoft.com/office/powerpoint/2010/main" val="18228441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af09284-65e3-4d5f-a141-65977bef45be">
      <Terms xmlns="http://schemas.microsoft.com/office/infopath/2007/PartnerControls"/>
    </lcf76f155ced4ddcb4097134ff3c332f>
    <TaxCatchAll xmlns="2c0101b5-daf1-4fcf-9f4f-355d3a42c99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7295A05875B940BE7985CF3DE47FBF" ma:contentTypeVersion="18" ma:contentTypeDescription="Een nieuw document maken." ma:contentTypeScope="" ma:versionID="a48475fae2ebf32d072f2bdb06d0c814">
  <xsd:schema xmlns:xsd="http://www.w3.org/2001/XMLSchema" xmlns:xs="http://www.w3.org/2001/XMLSchema" xmlns:p="http://schemas.microsoft.com/office/2006/metadata/properties" xmlns:ns2="0af09284-65e3-4d5f-a141-65977bef45be" xmlns:ns3="2c0101b5-daf1-4fcf-9f4f-355d3a42c99c" targetNamespace="http://schemas.microsoft.com/office/2006/metadata/properties" ma:root="true" ma:fieldsID="aa3336d3113e6a4560fc0495b49a95b8" ns2:_="" ns3:_="">
    <xsd:import namespace="0af09284-65e3-4d5f-a141-65977bef45be"/>
    <xsd:import namespace="2c0101b5-daf1-4fcf-9f4f-355d3a42c9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f09284-65e3-4d5f-a141-65977bef45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22b7d4d7-aa62-4847-809c-85ed79ea1d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0101b5-daf1-4fcf-9f4f-355d3a42c99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6545f2c-e290-4a26-bc2f-3ed41dba63e5}" ma:internalName="TaxCatchAll" ma:showField="CatchAllData" ma:web="2c0101b5-daf1-4fcf-9f4f-355d3a42c99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EA29E5-4484-4ED1-A444-E69AF85B7B65}">
  <ds:schemaRefs>
    <ds:schemaRef ds:uri="http://schemas.microsoft.com/sharepoint/v3/contenttype/forms"/>
  </ds:schemaRefs>
</ds:datastoreItem>
</file>

<file path=customXml/itemProps2.xml><?xml version="1.0" encoding="utf-8"?>
<ds:datastoreItem xmlns:ds="http://schemas.openxmlformats.org/officeDocument/2006/customXml" ds:itemID="{6C9BCB8A-2E7B-4368-B83F-91054E6DA018}">
  <ds:schemaRefs>
    <ds:schemaRef ds:uri="0af09284-65e3-4d5f-a141-65977bef45be"/>
    <ds:schemaRef ds:uri="2c0101b5-daf1-4fcf-9f4f-355d3a42c9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1A6BC68-8C16-43F8-8FCA-7B754A789889}"/>
</file>

<file path=docProps/app.xml><?xml version="1.0" encoding="utf-8"?>
<Properties xmlns="http://schemas.openxmlformats.org/officeDocument/2006/extended-properties" xmlns:vt="http://schemas.openxmlformats.org/officeDocument/2006/docPropsVTypes">
  <TotalTime>30</TotalTime>
  <Words>3428</Words>
  <Application>Microsoft Macintosh PowerPoint</Application>
  <PresentationFormat>Aangepast</PresentationFormat>
  <Paragraphs>225</Paragraphs>
  <Slides>21</Slides>
  <Notes>21</Notes>
  <HiddenSlides>0</HiddenSlides>
  <MMClips>0</MMClips>
  <ScaleCrop>false</ScaleCrop>
  <HeadingPairs>
    <vt:vector size="6" baseType="variant">
      <vt:variant>
        <vt:lpstr>Gebruikte lettertypen</vt:lpstr>
      </vt:variant>
      <vt:variant>
        <vt:i4>13</vt:i4>
      </vt:variant>
      <vt:variant>
        <vt:lpstr>Thema</vt:lpstr>
      </vt:variant>
      <vt:variant>
        <vt:i4>1</vt:i4>
      </vt:variant>
      <vt:variant>
        <vt:lpstr>Diatitels</vt:lpstr>
      </vt:variant>
      <vt:variant>
        <vt:i4>21</vt:i4>
      </vt:variant>
    </vt:vector>
  </HeadingPairs>
  <TitlesOfParts>
    <vt:vector size="35" baseType="lpstr">
      <vt:lpstr>Poppins</vt:lpstr>
      <vt:lpstr>Poppins Light</vt:lpstr>
      <vt:lpstr>WordVisiCarriageReturn_MSFontService</vt:lpstr>
      <vt:lpstr>Wingdings</vt:lpstr>
      <vt:lpstr>Calibri</vt:lpstr>
      <vt:lpstr>Aptos</vt:lpstr>
      <vt:lpstr>Poppins Bold</vt:lpstr>
      <vt:lpstr>Open Sans</vt:lpstr>
      <vt:lpstr>Open Sauce Bold</vt:lpstr>
      <vt:lpstr>Open Sauce</vt:lpstr>
      <vt:lpstr>Arial</vt:lpstr>
      <vt:lpstr>Segoe UI</vt:lpstr>
      <vt:lpstr>Antonio Bold</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Prodia-dag intro</dc:title>
  <dc:creator>Maaike Van Goethem</dc:creator>
  <cp:lastModifiedBy>Marjolein Van Bogaert</cp:lastModifiedBy>
  <cp:revision>17</cp:revision>
  <cp:lastPrinted>2024-02-06T15:18:37Z</cp:lastPrinted>
  <dcterms:created xsi:type="dcterms:W3CDTF">2006-08-16T00:00:00Z</dcterms:created>
  <dcterms:modified xsi:type="dcterms:W3CDTF">2024-05-14T06:43:08Z</dcterms:modified>
  <dc:identifier>DAF5G3Q1ziE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0x010100327295A05875B940BE7985CF3DE47FBF</vt:lpwstr>
  </property>
</Properties>
</file>