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491" r:id="rId5"/>
    <p:sldId id="532" r:id="rId6"/>
    <p:sldId id="533" r:id="rId7"/>
    <p:sldId id="534" r:id="rId8"/>
    <p:sldId id="512" r:id="rId9"/>
    <p:sldId id="513" r:id="rId10"/>
    <p:sldId id="531" r:id="rId11"/>
    <p:sldId id="507" r:id="rId12"/>
    <p:sldId id="265" r:id="rId13"/>
  </p:sldIdLst>
  <p:sldSz cx="18288000" cy="10287000"/>
  <p:notesSz cx="6797675" cy="9926638"/>
  <p:embeddedFontLst>
    <p:embeddedFont>
      <p:font typeface="Open Sauce" pitchFamily="2" charset="77"/>
      <p:regular r:id="rId15"/>
      <p:bold r:id="rId16"/>
      <p:italic r:id="rId17"/>
      <p:boldItalic r:id="rId18"/>
    </p:embeddedFont>
    <p:embeddedFont>
      <p:font typeface="Open Sauce Bold" pitchFamily="2" charset="77"/>
      <p:regular r:id="rId19"/>
      <p:bold r:id="rId20"/>
      <p:italic r:id="rId21"/>
      <p:boldItalic r:id="rId22"/>
    </p:embeddedFont>
    <p:embeddedFont>
      <p:font typeface="Poppins" pitchFamily="2" charset="77"/>
      <p:regular r:id="rId23"/>
      <p:bold r:id="rId24"/>
      <p:italic r:id="rId25"/>
      <p:boldItalic r:id="rId26"/>
    </p:embeddedFont>
    <p:embeddedFont>
      <p:font typeface="Poppins Bold" pitchFamily="2" charset="77"/>
      <p:regular r:id="rId27"/>
      <p:bold r:id="rId28"/>
    </p:embeddedFont>
    <p:embeddedFont>
      <p:font typeface="Poppins Light" pitchFamily="2" charset="77"/>
      <p:regular r:id="rId29"/>
      <p:italic r:id="rId30"/>
    </p:embeddedFont>
    <p:embeddedFont>
      <p:font typeface="Segoe UI" panose="020B0502040204020203"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6666"/>
    <a:srgbClr val="94EB35"/>
    <a:srgbClr val="D0EAF1"/>
    <a:srgbClr val="F2F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59923" autoAdjust="0"/>
  </p:normalViewPr>
  <p:slideViewPr>
    <p:cSldViewPr snapToGrid="0">
      <p:cViewPr varScale="1">
        <p:scale>
          <a:sx n="43" d="100"/>
          <a:sy n="43" d="100"/>
        </p:scale>
        <p:origin x="2440" y="-1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030F490-E4BD-484A-80AE-F52FEAFD2D95}" type="datetimeFigureOut">
              <a:rPr lang="nl-BE" smtClean="0"/>
              <a:t>13/05/2024</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4A072A-DFA6-4001-8BAB-7F2F2047FFBF}" type="slidenum">
              <a:rPr lang="nl-BE" smtClean="0"/>
              <a:t>‹nr.›</a:t>
            </a:fld>
            <a:endParaRPr lang="nl-BE"/>
          </a:p>
        </p:txBody>
      </p:sp>
    </p:spTree>
    <p:extLst>
      <p:ext uri="{BB962C8B-B14F-4D97-AF65-F5344CB8AC3E}">
        <p14:creationId xmlns:p14="http://schemas.microsoft.com/office/powerpoint/2010/main" val="170876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dirty="0">
                <a:solidFill>
                  <a:srgbClr val="000000"/>
                </a:solidFill>
                <a:effectLst/>
                <a:highlight>
                  <a:srgbClr val="FFFFFF"/>
                </a:highlight>
                <a:latin typeface="Calibri" panose="020F0502020204030204" pitchFamily="34" charset="0"/>
              </a:rPr>
              <a:t>Welkom bij deze kennisclip over Handelen en evalueren op basis van een IAC- of OV4-verslag. Mijn naam is Marjolein Van Bogaert en ik ben projectmedewerker bij het </a:t>
            </a:r>
            <a:r>
              <a:rPr lang="nl-NL" sz="1800" b="0" i="0" dirty="0" err="1">
                <a:solidFill>
                  <a:srgbClr val="000000"/>
                </a:solidFill>
                <a:effectLst/>
                <a:highlight>
                  <a:srgbClr val="FFFFFF"/>
                </a:highlight>
                <a:latin typeface="Calibri" panose="020F0502020204030204" pitchFamily="34" charset="0"/>
              </a:rPr>
              <a:t>Prodia</a:t>
            </a:r>
            <a:r>
              <a:rPr lang="nl-NL" sz="1800" b="0" i="0" dirty="0">
                <a:solidFill>
                  <a:srgbClr val="000000"/>
                </a:solidFill>
                <a:effectLst/>
                <a:highlight>
                  <a:srgbClr val="FFFFFF"/>
                </a:highlight>
                <a:latin typeface="Calibri" panose="020F0502020204030204" pitchFamily="34" charset="0"/>
              </a:rPr>
              <a:t>-team. In deze kennisclip neem ik jullie mee doorheen Handelen en evalueren op basis van een IAC- of OV4-verslag als 1 van de fasen binnen het zorgcontinuüm.  </a:t>
            </a:r>
            <a:endParaRPr lang="nl-BE"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1</a:t>
            </a:fld>
            <a:endParaRPr lang="nl-BE"/>
          </a:p>
        </p:txBody>
      </p:sp>
    </p:spTree>
    <p:extLst>
      <p:ext uri="{BB962C8B-B14F-4D97-AF65-F5344CB8AC3E}">
        <p14:creationId xmlns:p14="http://schemas.microsoft.com/office/powerpoint/2010/main" val="148132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BE" sz="1800" b="0" i="0" dirty="0">
                <a:solidFill>
                  <a:srgbClr val="000000"/>
                </a:solidFill>
                <a:effectLst/>
                <a:highlight>
                  <a:srgbClr val="FFFFFF"/>
                </a:highlight>
                <a:latin typeface="Calibri" panose="020F0502020204030204" pitchFamily="34" charset="0"/>
              </a:rPr>
              <a:t>Binnen leerlingenbegeleiding vertrekt elke zorg voor een leerling steeds vanuit een geïntegreerde en holistische benadering van de vier begeleidingsdomeinen en dit vanuit een continuüm van zorg. In de eerste plaats doet de school alle aanpassingen die nodig zijn voor de leerling.  </a:t>
            </a:r>
            <a:endParaRPr lang="nl-BE" b="0" i="0" dirty="0">
              <a:solidFill>
                <a:srgbClr val="000000"/>
              </a:solidFill>
              <a:effectLst/>
              <a:highlight>
                <a:srgbClr val="FFFFFF"/>
              </a:highlight>
              <a:latin typeface="Segoe UI" panose="020B0502040204020203" pitchFamily="34" charset="0"/>
            </a:endParaRPr>
          </a:p>
          <a:p>
            <a:pPr algn="l" rtl="0" fontAlgn="base"/>
            <a:r>
              <a:rPr lang="nl-BE" sz="1800" b="0" i="0" dirty="0">
                <a:solidFill>
                  <a:srgbClr val="000000"/>
                </a:solidFill>
                <a:effectLst/>
                <a:highlight>
                  <a:srgbClr val="FFFFFF"/>
                </a:highlight>
                <a:latin typeface="Calibri" panose="020F0502020204030204" pitchFamily="34" charset="0"/>
              </a:rPr>
              <a:t> </a:t>
            </a:r>
            <a:endParaRPr lang="nl-BE" b="0" i="0" dirty="0">
              <a:solidFill>
                <a:srgbClr val="000000"/>
              </a:solidFill>
              <a:effectLst/>
              <a:highlight>
                <a:srgbClr val="FFFFFF"/>
              </a:highlight>
              <a:latin typeface="Segoe UI" panose="020B0502040204020203" pitchFamily="34" charset="0"/>
            </a:endParaRPr>
          </a:p>
          <a:p>
            <a:pPr algn="l" rtl="0" fontAlgn="base"/>
            <a:r>
              <a:rPr lang="nl-BE" sz="1800" b="0" i="0" dirty="0">
                <a:solidFill>
                  <a:srgbClr val="000000"/>
                </a:solidFill>
                <a:effectLst/>
                <a:highlight>
                  <a:srgbClr val="FFFFFF"/>
                </a:highlight>
                <a:latin typeface="Calibri" panose="020F0502020204030204" pitchFamily="34" charset="0"/>
              </a:rPr>
              <a:t>Toch zijn er leerlingen waarbij het volgen van een gemeenschappelijk curriculum bijzonder moeilijk verloopt. In deze situaties stelt het CLB – na een handelingsgericht diagnostisch traject waarbij overleg met alle betrokken partners centraal staat – een IAC-verslag of OV4-verslag op. Met een IAC-verslag of een OV4-verslag kan de leerling zowel terecht in een school voor gewoon als in een school voor buitengewoon onderwijs.  </a:t>
            </a:r>
            <a:endParaRPr lang="nl-BE" b="0" i="0" dirty="0">
              <a:solidFill>
                <a:srgbClr val="000000"/>
              </a:solidFill>
              <a:effectLst/>
              <a:highlight>
                <a:srgbClr val="FFFFFF"/>
              </a:highlight>
              <a:latin typeface="Segoe UI" panose="020B0502040204020203" pitchFamily="34" charset="0"/>
            </a:endParaRPr>
          </a:p>
          <a:p>
            <a:pPr algn="l" rtl="0" fontAlgn="base"/>
            <a:r>
              <a:rPr lang="nl-BE" sz="1800" b="0" i="0" dirty="0">
                <a:solidFill>
                  <a:srgbClr val="000000"/>
                </a:solidFill>
                <a:effectLst/>
                <a:highlight>
                  <a:srgbClr val="FFFFFF"/>
                </a:highlight>
                <a:latin typeface="Calibri" panose="020F0502020204030204" pitchFamily="34" charset="0"/>
              </a:rPr>
              <a:t>Sinds het decreet leersteun zijn combinaties van schoollopen in gewoon onderwijs en buitengewoon onderwijs mogelijk.  </a:t>
            </a:r>
            <a:endParaRPr lang="nl-BE" b="0" i="0" dirty="0">
              <a:solidFill>
                <a:srgbClr val="000000"/>
              </a:solidFill>
              <a:effectLst/>
              <a:highlight>
                <a:srgbClr val="FFFFFF"/>
              </a:highlight>
              <a:latin typeface="Segoe UI" panose="020B0502040204020203" pitchFamily="34" charset="0"/>
            </a:endParaRPr>
          </a:p>
          <a:p>
            <a:pPr algn="l" rtl="0" fontAlgn="base"/>
            <a:r>
              <a:rPr lang="nl-BE" sz="1800" b="0" i="0" dirty="0">
                <a:solidFill>
                  <a:srgbClr val="000000"/>
                </a:solidFill>
                <a:effectLst/>
                <a:highlight>
                  <a:srgbClr val="FFFFFF"/>
                </a:highlight>
                <a:latin typeface="Calibri" panose="020F0502020204030204" pitchFamily="34" charset="0"/>
              </a:rPr>
              <a:t> </a:t>
            </a:r>
            <a:endParaRPr lang="nl-BE" b="0" i="0" dirty="0">
              <a:solidFill>
                <a:srgbClr val="000000"/>
              </a:solidFill>
              <a:effectLst/>
              <a:highlight>
                <a:srgbClr val="FFFFFF"/>
              </a:highlight>
              <a:latin typeface="Segoe UI" panose="020B0502040204020203" pitchFamily="34" charset="0"/>
            </a:endParaRPr>
          </a:p>
          <a:p>
            <a:pPr algn="l" rtl="0" fontAlgn="base"/>
            <a:r>
              <a:rPr lang="nl-BE" sz="1800" b="0" i="0" dirty="0">
                <a:solidFill>
                  <a:srgbClr val="000000"/>
                </a:solidFill>
                <a:effectLst/>
                <a:highlight>
                  <a:srgbClr val="FFFFFF"/>
                </a:highlight>
                <a:latin typeface="Calibri" panose="020F0502020204030204" pitchFamily="34" charset="0"/>
              </a:rPr>
              <a:t>Binnen deze kennisclip gaan we in op hoe het handelen en evalueren vorm krijgt binnen gewoon onderwijs en binnen buitengewoon onderwijs. </a:t>
            </a:r>
            <a:endParaRPr lang="nl-BE" b="0" i="0" dirty="0">
              <a:solidFill>
                <a:srgbClr val="000000"/>
              </a:solidFill>
              <a:effectLst/>
              <a:highlight>
                <a:srgbClr val="FFFFFF"/>
              </a:highlight>
              <a:latin typeface="Segoe UI" panose="020B0502040204020203" pitchFamily="34" charset="0"/>
            </a:endParaRPr>
          </a:p>
          <a:p>
            <a:endParaRPr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2</a:t>
            </a:fld>
            <a:endParaRPr lang="nl-BE"/>
          </a:p>
        </p:txBody>
      </p:sp>
    </p:spTree>
    <p:extLst>
      <p:ext uri="{BB962C8B-B14F-4D97-AF65-F5344CB8AC3E}">
        <p14:creationId xmlns:p14="http://schemas.microsoft.com/office/powerpoint/2010/main" val="199579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Calibri" panose="020F0502020204030204" pitchFamily="34" charset="0"/>
              </a:rPr>
              <a:t>Maar eerst staan we stil bij wat  een IAC-verslag en een OV4-verslag precies inhoudt.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Calibri" panose="020F0502020204030204" pitchFamily="34" charset="0"/>
              </a:rPr>
              <a:t>Het CLB maakt – in afstemming met alle betrokkenen - een OV4-verslag op als de aanpassingen, waaronder remediërende differentiërende, compenserende en dispenserende maatregelen, alsook </a:t>
            </a:r>
            <a:r>
              <a:rPr lang="nl-BE" sz="1800" b="1" i="0" dirty="0">
                <a:solidFill>
                  <a:srgbClr val="000000"/>
                </a:solidFill>
                <a:effectLst/>
                <a:highlight>
                  <a:srgbClr val="FFFFFF"/>
                </a:highlight>
                <a:latin typeface="Calibri" panose="020F0502020204030204" pitchFamily="34" charset="0"/>
              </a:rPr>
              <a:t>intensieve</a:t>
            </a:r>
            <a:r>
              <a:rPr lang="nl-BE" sz="1800" b="0" i="0" dirty="0">
                <a:solidFill>
                  <a:srgbClr val="000000"/>
                </a:solidFill>
                <a:effectLst/>
                <a:highlight>
                  <a:srgbClr val="FFFFFF"/>
                </a:highlight>
                <a:latin typeface="Calibri" panose="020F0502020204030204" pitchFamily="34" charset="0"/>
              </a:rPr>
              <a:t> onderwijskundige en orthopedagogische of orthodidactische ondersteuning, en de inzet van paramedisch, sociaal, medisch, psychologisch of orthopedagogisch personeel noodzakelijk zijn om de leerling binnen het gemeenschappelijk curriculum te blijven meenemen. </a:t>
            </a:r>
            <a:r>
              <a:rPr lang="nl-BE" sz="1800" b="0" i="0" dirty="0">
                <a:solidFill>
                  <a:srgbClr val="333333"/>
                </a:solidFill>
                <a:effectLst/>
                <a:highlight>
                  <a:srgbClr val="FFFFFF"/>
                </a:highlight>
                <a:latin typeface="Calibri" panose="020F0502020204030204" pitchFamily="34" charset="0"/>
              </a:rPr>
              <a:t>Daarenboven moet de leerling voldoen aan de diagnostische criteria van het type. Het type geeft weer welke specifieke deskundigheid nodig is om de opvoedings-, onderwijs- en ondersteuningsbehoeften op te vangen. Een OV4-verslag kan enkel opgemaakt worden binnen secundair onderwijs.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333333"/>
                </a:solidFill>
                <a:effectLst/>
                <a:highlight>
                  <a:srgbClr val="FFFFFF"/>
                </a:highlight>
                <a:latin typeface="Calibri" panose="020F0502020204030204" pitchFamily="34" charset="0"/>
              </a:rPr>
              <a:t>Een </a:t>
            </a:r>
            <a:r>
              <a:rPr lang="nl-BE" sz="1800" b="0" i="0" dirty="0">
                <a:solidFill>
                  <a:srgbClr val="000000"/>
                </a:solidFill>
                <a:effectLst/>
                <a:highlight>
                  <a:srgbClr val="FFFFFF"/>
                </a:highlight>
                <a:latin typeface="Calibri" panose="020F0502020204030204" pitchFamily="34" charset="0"/>
              </a:rPr>
              <a:t>OV4-verslag maakt het mogelijk om intensieve leersteun of buitengewoon secundair onderwijs in te zetten bij de studievoortgang op basis van het gemeenschappelijk curriculum en op die manier de nodige zorg op maat voor de leerling te creëren.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Calibri" panose="020F0502020204030204" pitchFamily="34" charset="0"/>
              </a:rPr>
              <a:t>Een leerling met een OV4-verslag volgt dus het gemeenschappelijk curriculum met bijkomende doelen. </a:t>
            </a:r>
            <a:endParaRPr lang="nl-BE" b="0" i="0" dirty="0">
              <a:solidFill>
                <a:srgbClr val="000000"/>
              </a:solidFill>
              <a:effectLst/>
              <a:highlight>
                <a:srgbClr val="FFFFFF"/>
              </a:highlight>
              <a:latin typeface="Segoe UI" panose="020B0502040204020203" pitchFamily="34" charset="0"/>
            </a:endParaRPr>
          </a:p>
          <a:p>
            <a:endParaRPr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3</a:t>
            </a:fld>
            <a:endParaRPr lang="nl-BE"/>
          </a:p>
        </p:txBody>
      </p:sp>
    </p:spTree>
    <p:extLst>
      <p:ext uri="{BB962C8B-B14F-4D97-AF65-F5344CB8AC3E}">
        <p14:creationId xmlns:p14="http://schemas.microsoft.com/office/powerpoint/2010/main" val="137160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Calibri" panose="020F0502020204030204" pitchFamily="34" charset="0"/>
              </a:rPr>
              <a:t>Een IAC-verslag wordt door het CLB opgemaakt in afstemming met alle betrokken wanneer de aanpassingen, waaronder redicodi maatregelen, die nodig zijn om de leerling binnen een gemeenschappelijk curriculum te blijven meenemen, ofwel disproportioneel, ofwel onvoldoende zijn. Ook hier </a:t>
            </a:r>
            <a:r>
              <a:rPr lang="nl-BE" sz="1800" b="0" i="0" dirty="0">
                <a:solidFill>
                  <a:srgbClr val="333333"/>
                </a:solidFill>
                <a:effectLst/>
                <a:highlight>
                  <a:srgbClr val="FFFFFF"/>
                </a:highlight>
                <a:latin typeface="Calibri" panose="020F0502020204030204" pitchFamily="34" charset="0"/>
              </a:rPr>
              <a:t>moet de leerling voldoen aan de diagnostische criteria van het type. Het type geeft weer welke specifieke deskundigheid nodig is om de opvoedings-, onderwijs- en ondersteuningsbehoeften op te vangen.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Calibri" panose="020F0502020204030204" pitchFamily="34" charset="0"/>
              </a:rPr>
              <a:t>Een leerling met een IAC-verslag volgt een individueel aangepast curriculum.</a:t>
            </a:r>
            <a:endParaRPr lang="nl-BE" b="0" i="0" dirty="0">
              <a:solidFill>
                <a:srgbClr val="000000"/>
              </a:solidFill>
              <a:effectLst/>
              <a:highlight>
                <a:srgbClr val="FFFFFF"/>
              </a:highlight>
              <a:latin typeface="Segoe UI" panose="020B0502040204020203" pitchFamily="34" charset="0"/>
            </a:endParaRPr>
          </a:p>
          <a:p>
            <a:endParaRPr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4</a:t>
            </a:fld>
            <a:endParaRPr lang="nl-BE"/>
          </a:p>
        </p:txBody>
      </p:sp>
    </p:spTree>
    <p:extLst>
      <p:ext uri="{BB962C8B-B14F-4D97-AF65-F5344CB8AC3E}">
        <p14:creationId xmlns:p14="http://schemas.microsoft.com/office/powerpoint/2010/main" val="218452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Calibri" panose="020F0502020204030204" pitchFamily="34" charset="0"/>
              </a:rPr>
              <a:t>Handelen en evalueren op basis van een IAC- of OV4-verslag staat visueel bovenaan het zorgcontinuüm. Dit wil echter zeker niet zeggen dat leerlingen met een IAC- of OV4-verslag ver staan van de brede basiszorg op school. Volgens het principe van de geschakelde zorg vertrekt alle zorg voor leerlingen vanuit de brede basiszorg en wordt waar nodig zorg bijgeschakeld.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Calibri" panose="020F0502020204030204" pitchFamily="34" charset="0"/>
              </a:rPr>
              <a:t>Bij het opmaken van een plan van aanpak voor leerlingen met een IAC- of OV4-verslag wordt de mate waarin de leerling kan aansluiten op brede basiszorg gemaximaliseerd. Ook binnen de noodzakelijke bijkomende zorg wordt extra aandacht besteed aan hoe de leerling kan participeren binnen de school en de maatschappij.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Calibri" panose="020F0502020204030204" pitchFamily="34" charset="0"/>
              </a:rPr>
              <a:t>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Calibri" panose="020F0502020204030204" pitchFamily="34" charset="0"/>
              </a:rPr>
              <a:t>Het doel is om leerlingen zoveel mogelijk samen met leeftijdsgenoten te laten participeren in een inclusieve schoolomgeving. Scholen voor zowel gewoon als buitengewoon onderwijs leveren systematisch inspanningen om een meer inclusieve leeromgeving te creëren. </a:t>
            </a:r>
            <a:r>
              <a:rPr lang="nl-BE" sz="1800" b="0" i="0" dirty="0">
                <a:solidFill>
                  <a:srgbClr val="222222"/>
                </a:solidFill>
                <a:effectLst/>
                <a:highlight>
                  <a:srgbClr val="FFFFFF"/>
                </a:highlight>
                <a:latin typeface="Calibri" panose="020F0502020204030204" pitchFamily="34" charset="0"/>
              </a:rPr>
              <a:t>Dit doen ze binnen buitengewoon onderwijs door aandacht te geven aan een mogelijke (gedeeltelijke) terugkeer naar het gewoon onderwijs voor het volgen van een gemeenschappelijk of individueel aangepast curriculum en binnen gewoon onderwijs door een faire afweging van de redelijkheid van aanpassingen voor het volgen van een gemeenschappelijk of individueel aangepast curriculum en waar aangewezen de mogelijkheid tot gedeeltelijke lesbijwoning in buitengewoon onderwijs. </a:t>
            </a:r>
            <a:endParaRPr lang="nl-BE" b="0" i="0" dirty="0">
              <a:solidFill>
                <a:srgbClr val="000000"/>
              </a:solidFill>
              <a:effectLst/>
              <a:highlight>
                <a:srgbClr val="FFFFFF"/>
              </a:highlight>
              <a:latin typeface="Segoe UI" panose="020B0502040204020203" pitchFamily="34" charset="0"/>
            </a:endParaRPr>
          </a:p>
          <a:p>
            <a:endParaRPr lang="nl-BE"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5</a:t>
            </a:fld>
            <a:endParaRPr lang="nl-BE"/>
          </a:p>
        </p:txBody>
      </p:sp>
    </p:spTree>
    <p:extLst>
      <p:ext uri="{BB962C8B-B14F-4D97-AF65-F5344CB8AC3E}">
        <p14:creationId xmlns:p14="http://schemas.microsoft.com/office/powerpoint/2010/main" val="51537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Calibri" panose="020F0502020204030204" pitchFamily="34" charset="0"/>
              </a:rPr>
              <a:t>Wanneer leerling en ouders de keuze maken voor een individueel aangepast curriculum op basis van een IAC-verslag of voor een gemeenschappelijk curriculum op basis van een OV4-verslag in een gewone secundaire school , betekent dit in de eerste plaats dat deze leerlingen kunnen gebruikmaken van leersteun om hun deelname aan het onderwijs te verbeteren en hun doelen te bereiken. Het leersteuncentrum zorgt ervoor dat gepaste en voldoende intensieve leersteun wordt geboden volgens de noden die er zijn.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WordVisiCarriageReturn_MSFontService"/>
              </a:rPr>
              <a:t> </a:t>
            </a:r>
            <a:br>
              <a:rPr lang="nl-BE" sz="1800" b="0" i="0" dirty="0">
                <a:solidFill>
                  <a:srgbClr val="000000"/>
                </a:solidFill>
                <a:effectLst/>
                <a:highlight>
                  <a:srgbClr val="FFFFFF"/>
                </a:highlight>
                <a:latin typeface="WordVisiCarriageReturn_MSFontService"/>
              </a:rPr>
            </a:br>
            <a:r>
              <a:rPr lang="nl-BE" sz="1800" b="0" i="0" dirty="0">
                <a:solidFill>
                  <a:srgbClr val="000000"/>
                </a:solidFill>
                <a:effectLst/>
                <a:highlight>
                  <a:srgbClr val="FFFFFF"/>
                </a:highlight>
                <a:latin typeface="Calibri" panose="020F0502020204030204" pitchFamily="34" charset="0"/>
              </a:rPr>
              <a:t>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Calibri" panose="020F0502020204030204" pitchFamily="34" charset="0"/>
              </a:rPr>
              <a:t>Deze keuze  vraagt ook een open kijk van de school bij de afweging van de gevraagde redelijke aanpassingen.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Calibri" panose="020F0502020204030204" pitchFamily="34" charset="0"/>
              </a:rPr>
              <a:t>De school heeft de regie over het onderwijsaanbod en bouwt hiervoor verder op de effectieve aanpassingen vanuit de aanwezige brede basiszorg en verhoogde zorg. De school gaat uit van het principe van geschakelde zorg. Een leersteuntraject bevindt zich op een kruispunt van samenwerking tussen verschillende betrokken actoren: de leerling, de leerkracht(en), de ouders en de leerondersteuner. Verder bouwend op het aanbod op school werkt het leersteuncentrum vanuit de specifieke deskundigheid vermeld in het IAC- of OV4-verslag, een leersteuntraject uit. Dit leersteuntraject omvat acties die de leerkracht of het schoolteam verder versterken in het creëren van een inclusieve leer- en leefomgeving en leerlinggerichte acties.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Calibri" panose="020F0502020204030204" pitchFamily="34" charset="0"/>
              </a:rPr>
              <a:t>Binnen het handelingsplanmatig werken is het essentieel dat alle partners transparant met elkaar communiceren omtrent al dan niet behaalde doelen en op regelmatige tijdstippen met elkaar afstemmen. Het vormgeven van een IAC of GC met intensieve ondersteuning is een dynamisch proces met voortdurende evaluatie en bijsturing in functie van het functioneren van de leerling en de interactie met de context.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Calibri" panose="020F0502020204030204" pitchFamily="34" charset="0"/>
              </a:rPr>
              <a:t> </a:t>
            </a:r>
            <a:endParaRPr lang="nl-BE" b="0" i="0" dirty="0">
              <a:solidFill>
                <a:srgbClr val="000000"/>
              </a:solidFill>
              <a:effectLst/>
              <a:highlight>
                <a:srgbClr val="FFFFFF"/>
              </a:highlight>
              <a:latin typeface="Segoe UI" panose="020B0502040204020203" pitchFamily="34" charset="0"/>
            </a:endParaRPr>
          </a:p>
          <a:p>
            <a:pPr algn="l" rtl="0" fontAlgn="base"/>
            <a:r>
              <a:rPr lang="nl-BE" sz="1800" b="0" i="0" dirty="0">
                <a:solidFill>
                  <a:srgbClr val="000000"/>
                </a:solidFill>
                <a:effectLst/>
                <a:highlight>
                  <a:srgbClr val="FFFFFF"/>
                </a:highlight>
                <a:latin typeface="Calibri" panose="020F0502020204030204" pitchFamily="34" charset="0"/>
              </a:rPr>
              <a:t>Wanneer bij opvolging en bijsturing blijkt dat die aanpak onvoldoende een antwoord kan bieden op de onderwijs- en opvoedingsbehoeften van de leerling, wordt het CLB – na toestemming van de leerling en/of de ouders – opnieuw ingeschakeld. Om tot een betere afstemming te komen tussen de noden van de leerling en de schoolcontext of thuis- en leefcontext kan het CLB een of meerdere kernactiviteiten inzetten waaronder een nieuw handelingsgericht diagnostisch traject lopen, begeleiding opstarten, draaischijffunctie inzetten of de school versterken via consultatieve leerlingenbegeleiding…. Hierbij streeft de CLB-medewerker naar het inzetten van de </a:t>
            </a:r>
            <a:r>
              <a:rPr lang="nl-BE" sz="1800" b="1" i="0" dirty="0">
                <a:solidFill>
                  <a:srgbClr val="000000"/>
                </a:solidFill>
                <a:effectLst/>
                <a:highlight>
                  <a:srgbClr val="FFFFFF"/>
                </a:highlight>
                <a:latin typeface="Calibri" panose="020F0502020204030204" pitchFamily="34" charset="0"/>
              </a:rPr>
              <a:t>minst ingrijpende ondersteuning</a:t>
            </a:r>
            <a:r>
              <a:rPr lang="nl-BE" sz="1800" b="0" i="0" dirty="0">
                <a:solidFill>
                  <a:srgbClr val="000000"/>
                </a:solidFill>
                <a:effectLst/>
                <a:highlight>
                  <a:srgbClr val="FFFFFF"/>
                </a:highlight>
                <a:latin typeface="Calibri" panose="020F0502020204030204" pitchFamily="34" charset="0"/>
              </a:rPr>
              <a:t>. Van zodra een leerling met minder ondersteuning het gemeenschappelijk curriculum kan volgen, wordt – in afstemming met alle betrokkenen – het IAC-verslag of OV4-verslag opgeheven of omgezet in een GC-verslag, OV4-verslag of IAC-verslag van een andere opleidingsvorm.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Calibri" panose="020F0502020204030204" pitchFamily="34" charset="0"/>
              </a:rPr>
              <a:t> </a:t>
            </a:r>
            <a:endParaRPr lang="nl-BE" b="0" i="0" dirty="0">
              <a:solidFill>
                <a:srgbClr val="000000"/>
              </a:solidFill>
              <a:effectLst/>
              <a:highlight>
                <a:srgbClr val="FFFFFF"/>
              </a:highlight>
              <a:latin typeface="Segoe UI" panose="020B0502040204020203" pitchFamily="34" charset="0"/>
            </a:endParaRPr>
          </a:p>
          <a:p>
            <a:endParaRPr lang="nl-BE"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6</a:t>
            </a:fld>
            <a:endParaRPr lang="nl-BE"/>
          </a:p>
        </p:txBody>
      </p:sp>
    </p:spTree>
    <p:extLst>
      <p:ext uri="{BB962C8B-B14F-4D97-AF65-F5344CB8AC3E}">
        <p14:creationId xmlns:p14="http://schemas.microsoft.com/office/powerpoint/2010/main" val="311959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rtl="0" fontAlgn="base"/>
            <a:r>
              <a:rPr lang="nl-BE" sz="1800" b="0" i="0" dirty="0">
                <a:solidFill>
                  <a:srgbClr val="000000"/>
                </a:solidFill>
                <a:effectLst/>
                <a:highlight>
                  <a:srgbClr val="FFFFFF"/>
                </a:highlight>
                <a:latin typeface="Calibri" panose="020F0502020204030204" pitchFamily="34" charset="0"/>
              </a:rPr>
              <a:t>De opmaak van een IAC- of een OV4-verslag betekent dat de leerling kan rekenen op een meer aangepast onderwijsaanbod op maat van de onderwijs- en opvoedingsbehoeften van de leerling, binnen een leer- en leefomgeving die vertrekt vanuit een multidisciplinaire zorg. Voor deze leerlingen spreken we over een </a:t>
            </a:r>
            <a:r>
              <a:rPr lang="nl-BE" sz="1800" b="1" i="0" dirty="0">
                <a:solidFill>
                  <a:srgbClr val="000000"/>
                </a:solidFill>
                <a:effectLst/>
                <a:highlight>
                  <a:srgbClr val="FFFFFF"/>
                </a:highlight>
                <a:latin typeface="Calibri" panose="020F0502020204030204" pitchFamily="34" charset="0"/>
              </a:rPr>
              <a:t>continuüm van zorg</a:t>
            </a:r>
            <a:r>
              <a:rPr lang="nl-BE" sz="1800" b="0" i="0" dirty="0">
                <a:solidFill>
                  <a:srgbClr val="000000"/>
                </a:solidFill>
                <a:effectLst/>
                <a:highlight>
                  <a:srgbClr val="FFFFFF"/>
                </a:highlight>
                <a:latin typeface="Calibri" panose="020F0502020204030204" pitchFamily="34" charset="0"/>
              </a:rPr>
              <a:t> dat wordt gerealiseerd vanuit een cyclisch proces van handelingsplanmatig werken.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Calibri" panose="020F0502020204030204" pitchFamily="34" charset="0"/>
              </a:rPr>
              <a:t>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Calibri" panose="020F0502020204030204" pitchFamily="34" charset="0"/>
              </a:rPr>
              <a:t>Binnen </a:t>
            </a:r>
            <a:r>
              <a:rPr lang="nl-BE" sz="1800" b="1" i="0" dirty="0">
                <a:solidFill>
                  <a:srgbClr val="000000"/>
                </a:solidFill>
                <a:effectLst/>
                <a:highlight>
                  <a:srgbClr val="FFFFFF"/>
                </a:highlight>
                <a:latin typeface="Calibri" panose="020F0502020204030204" pitchFamily="34" charset="0"/>
              </a:rPr>
              <a:t>handelingsplanmatig werken</a:t>
            </a:r>
            <a:r>
              <a:rPr lang="nl-BE" sz="1800" b="0" i="0" dirty="0">
                <a:solidFill>
                  <a:srgbClr val="000000"/>
                </a:solidFill>
                <a:effectLst/>
                <a:highlight>
                  <a:srgbClr val="FFFFFF"/>
                </a:highlight>
                <a:latin typeface="Calibri" panose="020F0502020204030204" pitchFamily="34" charset="0"/>
              </a:rPr>
              <a:t> wordt een plan van aanpak voor een individuele leerling opgesteld. Het bevat voor een bepaalde periode de pedagogisch-didactische planning voor de leerling en legt onder meer de keuze van ontwikkelingsdoelen vast, die de klassenraad voor de leerling wil nastreven. Hierbij vertrekt de klassenraad van de door de regering opgelegde ontwikkelingsdoelen of ontwikkelingsdoelen die door de klassenraad als gelijkwaardig worden verklaard.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Calibri" panose="020F0502020204030204" pitchFamily="34" charset="0"/>
              </a:rPr>
              <a:t> </a:t>
            </a:r>
            <a:endParaRPr lang="nl-BE" b="0" i="0" dirty="0">
              <a:solidFill>
                <a:srgbClr val="000000"/>
              </a:solidFill>
              <a:effectLst/>
              <a:highlight>
                <a:srgbClr val="FFFFFF"/>
              </a:highlight>
              <a:latin typeface="Segoe UI" panose="020B0502040204020203" pitchFamily="34" charset="0"/>
            </a:endParaRPr>
          </a:p>
          <a:p>
            <a:pPr algn="just" rtl="0" fontAlgn="base"/>
            <a:r>
              <a:rPr lang="nl-BE" sz="1800" b="0" i="0" dirty="0">
                <a:solidFill>
                  <a:srgbClr val="000000"/>
                </a:solidFill>
                <a:effectLst/>
                <a:highlight>
                  <a:srgbClr val="FFFFFF"/>
                </a:highlight>
                <a:latin typeface="Calibri" panose="020F0502020204030204" pitchFamily="34" charset="0"/>
              </a:rPr>
              <a:t>Bij de realisatie van de doelen voor een leerling wordt ingezet op het streven naar een zo volwaardig mogelijke participatie, zowel binnen de school als binnen de bredere maatschappij. Hierbij wordt gedacht aan een gedeeltelijke lesbijwoning binnen gewoon onderwijs, aan een inclusief traject met een IAC-verslag of aan het volgen van het gemeenschappelijk curriculum binnen gewoon onderwijs, hetzij met een OV4-verslag, GC-verslag of zonder verslaggeving leersteun. </a:t>
            </a:r>
            <a:endParaRPr lang="nl-BE" b="0" i="0" dirty="0">
              <a:solidFill>
                <a:srgbClr val="000000"/>
              </a:solidFill>
              <a:effectLst/>
              <a:highlight>
                <a:srgbClr val="FFFFFF"/>
              </a:highlight>
              <a:latin typeface="Segoe UI" panose="020B0502040204020203" pitchFamily="34" charset="0"/>
            </a:endParaRPr>
          </a:p>
          <a:p>
            <a:endParaRPr lang="nl-BE"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7</a:t>
            </a:fld>
            <a:endParaRPr lang="nl-BE"/>
          </a:p>
        </p:txBody>
      </p:sp>
    </p:spTree>
    <p:extLst>
      <p:ext uri="{BB962C8B-B14F-4D97-AF65-F5344CB8AC3E}">
        <p14:creationId xmlns:p14="http://schemas.microsoft.com/office/powerpoint/2010/main" val="252227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b="0" i="0" dirty="0">
                <a:solidFill>
                  <a:srgbClr val="000000"/>
                </a:solidFill>
                <a:effectLst/>
                <a:highlight>
                  <a:srgbClr val="FFFFFF"/>
                </a:highlight>
                <a:latin typeface="Calibri" panose="020F0502020204030204" pitchFamily="34" charset="0"/>
              </a:rPr>
              <a:t>Bij het begeleiden van een leerling die een individueel aangepast curriculum (IAC-verslag) of een gemeenschappelijk curriculum (OV4-verslag) volgt, houdt men naast de kortetermijndoelen ook de langetermijndoelen voor ogen. Het onderwijsloopbaanperspectief omvat hoe de leerling, zijn ouders en de school de toekomst voor ogen zien. In welke mate speelt socialisatie en persoonsvorming hierbij een rol? Wat is voor de leerling belangrijk om zijn kwaliteit van leven te behouden of te verhogen? Welke kwalificaties houden we voor ogen? Welke vaardigheden heeft de leerling nodig om verder naar zijn onderwijsloopbaanperspectief toe te groeien? Hoe laten we de leerling zoveel mogelijk aansluiten bij het maatschappelijk leven en streven we naar een inclusieve schoolomgeving?</a:t>
            </a:r>
            <a:r>
              <a:rPr lang="nl-BE" sz="1800" b="0" i="0" dirty="0">
                <a:solidFill>
                  <a:srgbClr val="D13438"/>
                </a:solidFill>
                <a:effectLst/>
                <a:highlight>
                  <a:srgbClr val="FFFFFF"/>
                </a:highlight>
                <a:latin typeface="Calibri" panose="020F0502020204030204" pitchFamily="34" charset="0"/>
              </a:rPr>
              <a:t> </a:t>
            </a:r>
            <a:endParaRPr lang="nl-BE"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8</a:t>
            </a:fld>
            <a:endParaRPr lang="nl-BE"/>
          </a:p>
        </p:txBody>
      </p:sp>
    </p:spTree>
    <p:extLst>
      <p:ext uri="{BB962C8B-B14F-4D97-AF65-F5344CB8AC3E}">
        <p14:creationId xmlns:p14="http://schemas.microsoft.com/office/powerpoint/2010/main" val="2617708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14A072A-DFA6-4001-8BAB-7F2F2047FFBF}" type="slidenum">
              <a:rPr lang="nl-BE" smtClean="0"/>
              <a:t>9</a:t>
            </a:fld>
            <a:endParaRPr lang="nl-BE"/>
          </a:p>
        </p:txBody>
      </p:sp>
    </p:spTree>
    <p:extLst>
      <p:ext uri="{BB962C8B-B14F-4D97-AF65-F5344CB8AC3E}">
        <p14:creationId xmlns:p14="http://schemas.microsoft.com/office/powerpoint/2010/main" val="99096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5E9106-0A4C-41C0-8A5B-752F91DB86EE}" type="datetime1">
              <a:rPr lang="en-US" smtClean="0"/>
              <a:t>5/13/24</a:t>
            </a:fld>
            <a:endParaRPr lang="en-US"/>
          </a:p>
        </p:txBody>
      </p:sp>
      <p:sp>
        <p:nvSpPr>
          <p:cNvPr id="5" name="Footer Placeholder 4"/>
          <p:cNvSpPr>
            <a:spLocks noGrp="1"/>
          </p:cNvSpPr>
          <p:nvPr>
            <p:ph type="ftr" sz="quarter" idx="11"/>
          </p:nvPr>
        </p:nvSpPr>
        <p:spPr/>
        <p:txBody>
          <a:bodyPr/>
          <a:lstStyle/>
          <a:p>
            <a:r>
              <a:rPr lang="en-US"/>
              <a:t>Prodia-dagen februari-maart 2024</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04BCF4-4CA6-460B-9A55-66A176092F64}" type="datetime1">
              <a:rPr lang="en-US" smtClean="0"/>
              <a:t>5/13/24</a:t>
            </a:fld>
            <a:endParaRPr lang="en-US"/>
          </a:p>
        </p:txBody>
      </p:sp>
      <p:sp>
        <p:nvSpPr>
          <p:cNvPr id="5" name="Footer Placeholder 4"/>
          <p:cNvSpPr>
            <a:spLocks noGrp="1"/>
          </p:cNvSpPr>
          <p:nvPr>
            <p:ph type="ftr" sz="quarter" idx="11"/>
          </p:nvPr>
        </p:nvSpPr>
        <p:spPr/>
        <p:txBody>
          <a:bodyPr/>
          <a:lstStyle/>
          <a:p>
            <a:r>
              <a:rPr lang="en-US"/>
              <a:t>Prodia-dagen februari-maart 2024</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D1DBA-4EDF-4621-9431-55CBE92C8EB4}" type="datetime1">
              <a:rPr lang="en-US" smtClean="0"/>
              <a:t>5/13/24</a:t>
            </a:fld>
            <a:endParaRPr lang="en-US"/>
          </a:p>
        </p:txBody>
      </p:sp>
      <p:sp>
        <p:nvSpPr>
          <p:cNvPr id="5" name="Footer Placeholder 4"/>
          <p:cNvSpPr>
            <a:spLocks noGrp="1"/>
          </p:cNvSpPr>
          <p:nvPr>
            <p:ph type="ftr" sz="quarter" idx="11"/>
          </p:nvPr>
        </p:nvSpPr>
        <p:spPr/>
        <p:txBody>
          <a:bodyPr/>
          <a:lstStyle/>
          <a:p>
            <a:r>
              <a:rPr lang="en-US"/>
              <a:t>Prodia-dagen februari-maart 2024</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51DD58-0E85-4882-83B3-1DF4D387228D}" type="datetime1">
              <a:rPr lang="en-US" smtClean="0"/>
              <a:t>5/13/24</a:t>
            </a:fld>
            <a:endParaRPr lang="en-US"/>
          </a:p>
        </p:txBody>
      </p:sp>
      <p:sp>
        <p:nvSpPr>
          <p:cNvPr id="5" name="Footer Placeholder 4"/>
          <p:cNvSpPr>
            <a:spLocks noGrp="1"/>
          </p:cNvSpPr>
          <p:nvPr>
            <p:ph type="ftr" sz="quarter" idx="11"/>
          </p:nvPr>
        </p:nvSpPr>
        <p:spPr/>
        <p:txBody>
          <a:bodyPr/>
          <a:lstStyle/>
          <a:p>
            <a:r>
              <a:rPr lang="en-US"/>
              <a:t>Prodia-dagen februari-maart 2024</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464F9E-7575-43FF-85EC-81C159E70768}" type="datetime1">
              <a:rPr lang="en-US" smtClean="0"/>
              <a:t>5/13/24</a:t>
            </a:fld>
            <a:endParaRPr lang="en-US"/>
          </a:p>
        </p:txBody>
      </p:sp>
      <p:sp>
        <p:nvSpPr>
          <p:cNvPr id="5" name="Footer Placeholder 4"/>
          <p:cNvSpPr>
            <a:spLocks noGrp="1"/>
          </p:cNvSpPr>
          <p:nvPr>
            <p:ph type="ftr" sz="quarter" idx="11"/>
          </p:nvPr>
        </p:nvSpPr>
        <p:spPr/>
        <p:txBody>
          <a:bodyPr/>
          <a:lstStyle/>
          <a:p>
            <a:r>
              <a:rPr lang="en-US"/>
              <a:t>Prodia-dagen februari-maart 2024</a:t>
            </a:r>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A7DA57-FE74-4939-9144-C6F975176DB8}" type="datetime1">
              <a:rPr lang="en-US" smtClean="0"/>
              <a:t>5/13/24</a:t>
            </a:fld>
            <a:endParaRPr lang="en-US"/>
          </a:p>
        </p:txBody>
      </p:sp>
      <p:sp>
        <p:nvSpPr>
          <p:cNvPr id="6" name="Footer Placeholder 5"/>
          <p:cNvSpPr>
            <a:spLocks noGrp="1"/>
          </p:cNvSpPr>
          <p:nvPr>
            <p:ph type="ftr" sz="quarter" idx="11"/>
          </p:nvPr>
        </p:nvSpPr>
        <p:spPr/>
        <p:txBody>
          <a:bodyPr/>
          <a:lstStyle/>
          <a:p>
            <a:r>
              <a:rPr lang="en-US"/>
              <a:t>Prodia-dagen februari-maart 2024</a:t>
            </a:r>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2D2D83-CE27-49C3-8C2F-2764EBD152CA}" type="datetime1">
              <a:rPr lang="en-US" smtClean="0"/>
              <a:t>5/13/24</a:t>
            </a:fld>
            <a:endParaRPr lang="en-US"/>
          </a:p>
        </p:txBody>
      </p:sp>
      <p:sp>
        <p:nvSpPr>
          <p:cNvPr id="8" name="Footer Placeholder 7"/>
          <p:cNvSpPr>
            <a:spLocks noGrp="1"/>
          </p:cNvSpPr>
          <p:nvPr>
            <p:ph type="ftr" sz="quarter" idx="11"/>
          </p:nvPr>
        </p:nvSpPr>
        <p:spPr/>
        <p:txBody>
          <a:bodyPr/>
          <a:lstStyle/>
          <a:p>
            <a:r>
              <a:rPr lang="en-US"/>
              <a:t>Prodia-dagen februari-maart 2024</a:t>
            </a:r>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E31C94-23CE-42F1-A4C8-303FC96FAB94}" type="datetime1">
              <a:rPr lang="en-US" smtClean="0"/>
              <a:t>5/13/24</a:t>
            </a:fld>
            <a:endParaRPr lang="en-US"/>
          </a:p>
        </p:txBody>
      </p:sp>
      <p:sp>
        <p:nvSpPr>
          <p:cNvPr id="4" name="Footer Placeholder 3"/>
          <p:cNvSpPr>
            <a:spLocks noGrp="1"/>
          </p:cNvSpPr>
          <p:nvPr>
            <p:ph type="ftr" sz="quarter" idx="11"/>
          </p:nvPr>
        </p:nvSpPr>
        <p:spPr/>
        <p:txBody>
          <a:bodyPr/>
          <a:lstStyle/>
          <a:p>
            <a:r>
              <a:rPr lang="en-US"/>
              <a:t>Prodia-dagen februari-maart 2024</a:t>
            </a:r>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5FC4A-26CA-420D-B4D8-326498DE54E0}" type="datetime1">
              <a:rPr lang="en-US" smtClean="0"/>
              <a:t>5/13/24</a:t>
            </a:fld>
            <a:endParaRPr lang="en-US"/>
          </a:p>
        </p:txBody>
      </p:sp>
      <p:sp>
        <p:nvSpPr>
          <p:cNvPr id="3" name="Footer Placeholder 2"/>
          <p:cNvSpPr>
            <a:spLocks noGrp="1"/>
          </p:cNvSpPr>
          <p:nvPr>
            <p:ph type="ftr" sz="quarter" idx="11"/>
          </p:nvPr>
        </p:nvSpPr>
        <p:spPr/>
        <p:txBody>
          <a:bodyPr/>
          <a:lstStyle/>
          <a:p>
            <a:r>
              <a:rPr lang="en-US"/>
              <a:t>Prodia-dagen februari-maart 2024</a:t>
            </a:r>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027569-7A72-4E29-A5FB-770B48B7F5BB}" type="datetime1">
              <a:rPr lang="en-US" smtClean="0"/>
              <a:t>5/13/24</a:t>
            </a:fld>
            <a:endParaRPr lang="en-US"/>
          </a:p>
        </p:txBody>
      </p:sp>
      <p:sp>
        <p:nvSpPr>
          <p:cNvPr id="6" name="Footer Placeholder 5"/>
          <p:cNvSpPr>
            <a:spLocks noGrp="1"/>
          </p:cNvSpPr>
          <p:nvPr>
            <p:ph type="ftr" sz="quarter" idx="11"/>
          </p:nvPr>
        </p:nvSpPr>
        <p:spPr/>
        <p:txBody>
          <a:bodyPr/>
          <a:lstStyle/>
          <a:p>
            <a:r>
              <a:rPr lang="en-US"/>
              <a:t>Prodia-dagen februari-maart 2024</a:t>
            </a:r>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55D4E3-EB0C-43A7-B5B4-76F88BB9EE58}" type="datetime1">
              <a:rPr lang="en-US" smtClean="0"/>
              <a:t>5/13/24</a:t>
            </a:fld>
            <a:endParaRPr lang="en-US"/>
          </a:p>
        </p:txBody>
      </p:sp>
      <p:sp>
        <p:nvSpPr>
          <p:cNvPr id="6" name="Footer Placeholder 5"/>
          <p:cNvSpPr>
            <a:spLocks noGrp="1"/>
          </p:cNvSpPr>
          <p:nvPr>
            <p:ph type="ftr" sz="quarter" idx="11"/>
          </p:nvPr>
        </p:nvSpPr>
        <p:spPr/>
        <p:txBody>
          <a:bodyPr/>
          <a:lstStyle/>
          <a:p>
            <a:r>
              <a:rPr lang="en-US"/>
              <a:t>Prodia-dagen februari-maart 2024</a:t>
            </a:r>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BE51D-643C-45F0-BC5C-213C2103CC81}" type="datetime1">
              <a:rPr lang="en-US" smtClean="0"/>
              <a:t>5/13/24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Prodia-dagen februari-maart 2024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sv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notesSlide" Target="../notesSlides/notesSlide2.xml"/><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hyperlink" Target="https://www.prodiagnostiek.be/wp-content/uploads/2024/01/Doelgroepen-vereisten-diagnostiek-leersteun.pdf" TargetMode="External"/><Relationship Id="rId3" Type="http://schemas.openxmlformats.org/officeDocument/2006/relationships/slideLayout" Target="../slideLayouts/slideLayout7.xml"/><Relationship Id="rId7" Type="http://schemas.openxmlformats.org/officeDocument/2006/relationships/image" Target="../media/image16.png"/><Relationship Id="rId12" Type="http://schemas.openxmlformats.org/officeDocument/2006/relationships/hyperlink" Target="https://prodiagnostiek.be/wp-content/uploads/2024/01/Doelgroepen-vereisten-diagnostiek-leersteun.pdf" TargetMode="External"/><Relationship Id="rId2" Type="http://schemas.openxmlformats.org/officeDocument/2006/relationships/audio" Target="../media/media9.m4a"/><Relationship Id="rId16" Type="http://schemas.openxmlformats.org/officeDocument/2006/relationships/image" Target="../media/image5.png"/><Relationship Id="rId1" Type="http://schemas.microsoft.com/office/2007/relationships/media" Target="../media/media9.m4a"/><Relationship Id="rId6" Type="http://schemas.openxmlformats.org/officeDocument/2006/relationships/image" Target="../media/image15.svg"/><Relationship Id="rId11" Type="http://schemas.openxmlformats.org/officeDocument/2006/relationships/hyperlink" Target="https://www.prodiagnostiek.be/het-zorgcontinuum/iac-ov4/" TargetMode="External"/><Relationship Id="rId5" Type="http://schemas.openxmlformats.org/officeDocument/2006/relationships/image" Target="../media/image14.png"/><Relationship Id="rId15" Type="http://schemas.openxmlformats.org/officeDocument/2006/relationships/hyperlink" Target="https://www.prodiagnostiek.be/het-zorgcontinuum/iac-ov4/#nog-meer-weten" TargetMode="External"/><Relationship Id="rId10" Type="http://schemas.openxmlformats.org/officeDocument/2006/relationships/image" Target="../media/image19.svg"/><Relationship Id="rId4" Type="http://schemas.openxmlformats.org/officeDocument/2006/relationships/notesSlide" Target="../notesSlides/notesSlide9.xml"/><Relationship Id="rId9" Type="http://schemas.openxmlformats.org/officeDocument/2006/relationships/image" Target="../media/image18.png"/><Relationship Id="rId14" Type="http://schemas.openxmlformats.org/officeDocument/2006/relationships/hyperlink" Target="https://prodiagnostiek.be/het-prodia-model/#vide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88304" y="-1513365"/>
            <a:ext cx="13313729"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lang="nl-BE"/>
            </a:p>
          </p:txBody>
        </p:sp>
      </p:grpSp>
      <p:grpSp>
        <p:nvGrpSpPr>
          <p:cNvPr id="4" name="Group 4"/>
          <p:cNvGrpSpPr/>
          <p:nvPr/>
        </p:nvGrpSpPr>
        <p:grpSpPr>
          <a:xfrm rot="-3270436">
            <a:off x="8467650" y="407640"/>
            <a:ext cx="12098771" cy="6654453"/>
            <a:chOff x="0" y="0"/>
            <a:chExt cx="4060919" cy="2233549"/>
          </a:xfrm>
        </p:grpSpPr>
        <p:sp>
          <p:nvSpPr>
            <p:cNvPr id="5" name="Freeform 5"/>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26ABB3"/>
            </a:solidFill>
          </p:spPr>
          <p:txBody>
            <a:bodyPr/>
            <a:lstStyle/>
            <a:p>
              <a:endParaRPr lang="nl-BE"/>
            </a:p>
          </p:txBody>
        </p:sp>
        <p:sp>
          <p:nvSpPr>
            <p:cNvPr id="6" name="Freeform 6"/>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02AAB4"/>
            </a:solidFill>
          </p:spPr>
          <p:txBody>
            <a:bodyPr/>
            <a:lstStyle/>
            <a:p>
              <a:endParaRPr lang="nl-BE"/>
            </a:p>
          </p:txBody>
        </p:sp>
      </p:grpSp>
      <p:grpSp>
        <p:nvGrpSpPr>
          <p:cNvPr id="12" name="Group 12"/>
          <p:cNvGrpSpPr/>
          <p:nvPr/>
        </p:nvGrpSpPr>
        <p:grpSpPr>
          <a:xfrm>
            <a:off x="1044173" y="1008740"/>
            <a:ext cx="3338726" cy="717383"/>
            <a:chOff x="0" y="0"/>
            <a:chExt cx="4451633" cy="956511"/>
          </a:xfrm>
        </p:grpSpPr>
        <p:sp>
          <p:nvSpPr>
            <p:cNvPr id="13" name="Freeform 13"/>
            <p:cNvSpPr/>
            <p:nvPr/>
          </p:nvSpPr>
          <p:spPr>
            <a:xfrm>
              <a:off x="0" y="0"/>
              <a:ext cx="928685" cy="956511"/>
            </a:xfrm>
            <a:custGeom>
              <a:avLst/>
              <a:gdLst/>
              <a:ahLst/>
              <a:cxnLst/>
              <a:rect l="l" t="t" r="r" b="b"/>
              <a:pathLst>
                <a:path w="928685" h="956511">
                  <a:moveTo>
                    <a:pt x="0" y="0"/>
                  </a:moveTo>
                  <a:lnTo>
                    <a:pt x="928685" y="0"/>
                  </a:lnTo>
                  <a:lnTo>
                    <a:pt x="928685" y="956511"/>
                  </a:lnTo>
                  <a:lnTo>
                    <a:pt x="0" y="9565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BE"/>
            </a:p>
          </p:txBody>
        </p:sp>
        <p:sp>
          <p:nvSpPr>
            <p:cNvPr id="14" name="TextBox 14"/>
            <p:cNvSpPr txBox="1"/>
            <p:nvPr/>
          </p:nvSpPr>
          <p:spPr>
            <a:xfrm>
              <a:off x="1398062" y="307344"/>
              <a:ext cx="3053571" cy="322773"/>
            </a:xfrm>
            <a:prstGeom prst="rect">
              <a:avLst/>
            </a:prstGeom>
          </p:spPr>
          <p:txBody>
            <a:bodyPr lIns="0" tIns="0" rIns="0" bIns="0" rtlCol="0" anchor="t">
              <a:spAutoFit/>
            </a:bodyPr>
            <a:lstStyle/>
            <a:p>
              <a:pPr>
                <a:lnSpc>
                  <a:spcPts val="2144"/>
                </a:lnSpc>
                <a:spcBef>
                  <a:spcPct val="0"/>
                </a:spcBef>
              </a:pPr>
              <a:r>
                <a:rPr lang="en-US" sz="1531" spc="38">
                  <a:solidFill>
                    <a:srgbClr val="365B6D"/>
                  </a:solidFill>
                  <a:latin typeface="Poppins Light"/>
                </a:rPr>
                <a:t>Voeg bedrijfsnaam toe</a:t>
              </a:r>
            </a:p>
          </p:txBody>
        </p:sp>
      </p:grpSp>
      <p:sp>
        <p:nvSpPr>
          <p:cNvPr id="15" name="Freeform 15"/>
          <p:cNvSpPr/>
          <p:nvPr/>
        </p:nvSpPr>
        <p:spPr>
          <a:xfrm>
            <a:off x="301262" y="455462"/>
            <a:ext cx="7069204" cy="1823939"/>
          </a:xfrm>
          <a:custGeom>
            <a:avLst/>
            <a:gdLst/>
            <a:ahLst/>
            <a:cxnLst/>
            <a:rect l="l" t="t" r="r" b="b"/>
            <a:pathLst>
              <a:path w="7069204" h="1823939">
                <a:moveTo>
                  <a:pt x="0" y="0"/>
                </a:moveTo>
                <a:lnTo>
                  <a:pt x="7069204" y="0"/>
                </a:lnTo>
                <a:lnTo>
                  <a:pt x="7069204" y="1823939"/>
                </a:lnTo>
                <a:lnTo>
                  <a:pt x="0" y="1823939"/>
                </a:lnTo>
                <a:lnTo>
                  <a:pt x="0" y="0"/>
                </a:lnTo>
                <a:close/>
              </a:path>
            </a:pathLst>
          </a:custGeom>
          <a:blipFill>
            <a:blip r:embed="rId7"/>
            <a:stretch>
              <a:fillRect/>
            </a:stretch>
          </a:blipFill>
        </p:spPr>
        <p:txBody>
          <a:bodyPr/>
          <a:lstStyle/>
          <a:p>
            <a:endParaRPr lang="nl-BE"/>
          </a:p>
        </p:txBody>
      </p:sp>
      <p:sp>
        <p:nvSpPr>
          <p:cNvPr id="16" name="TextBox 16"/>
          <p:cNvSpPr txBox="1"/>
          <p:nvPr/>
        </p:nvSpPr>
        <p:spPr>
          <a:xfrm>
            <a:off x="301262" y="2672944"/>
            <a:ext cx="8295772" cy="5344155"/>
          </a:xfrm>
          <a:prstGeom prst="rect">
            <a:avLst/>
          </a:prstGeom>
        </p:spPr>
        <p:txBody>
          <a:bodyPr lIns="0" tIns="0" rIns="0" bIns="0" rtlCol="0" anchor="t">
            <a:spAutoFit/>
          </a:bodyPr>
          <a:lstStyle/>
          <a:p>
            <a:pPr>
              <a:lnSpc>
                <a:spcPts val="10025"/>
              </a:lnSpc>
              <a:spcAft>
                <a:spcPts val="2400"/>
              </a:spcAft>
            </a:pPr>
            <a:r>
              <a:rPr lang="en-US" sz="6600" spc="-227" dirty="0" err="1">
                <a:solidFill>
                  <a:srgbClr val="266660"/>
                </a:solidFill>
                <a:latin typeface="Poppins Bold"/>
              </a:rPr>
              <a:t>Handelen</a:t>
            </a:r>
            <a:r>
              <a:rPr lang="en-US" sz="6600" spc="-227" dirty="0">
                <a:solidFill>
                  <a:srgbClr val="266660"/>
                </a:solidFill>
                <a:latin typeface="Poppins Bold"/>
              </a:rPr>
              <a:t> </a:t>
            </a:r>
            <a:r>
              <a:rPr lang="en-US" sz="6600" spc="-227" dirty="0" err="1">
                <a:solidFill>
                  <a:srgbClr val="266660"/>
                </a:solidFill>
                <a:latin typeface="Poppins Bold"/>
              </a:rPr>
              <a:t>en</a:t>
            </a:r>
            <a:r>
              <a:rPr lang="en-US" sz="6600" spc="-227" dirty="0">
                <a:solidFill>
                  <a:srgbClr val="266660"/>
                </a:solidFill>
                <a:latin typeface="Poppins Bold"/>
              </a:rPr>
              <a:t> </a:t>
            </a:r>
            <a:r>
              <a:rPr lang="en-US" sz="6600" spc="-227" dirty="0" err="1">
                <a:solidFill>
                  <a:srgbClr val="266660"/>
                </a:solidFill>
                <a:latin typeface="Poppins Bold"/>
              </a:rPr>
              <a:t>evalueren</a:t>
            </a:r>
            <a:r>
              <a:rPr lang="en-US" sz="6600" spc="-227" dirty="0">
                <a:solidFill>
                  <a:srgbClr val="266660"/>
                </a:solidFill>
                <a:latin typeface="Poppins Bold"/>
              </a:rPr>
              <a:t> </a:t>
            </a:r>
            <a:r>
              <a:rPr lang="en-US" sz="6600" spc="-227" dirty="0" err="1">
                <a:solidFill>
                  <a:srgbClr val="266660"/>
                </a:solidFill>
                <a:latin typeface="Poppins Bold"/>
              </a:rPr>
              <a:t>o.b.v</a:t>
            </a:r>
            <a:r>
              <a:rPr lang="en-US" sz="6600" spc="-227" dirty="0">
                <a:solidFill>
                  <a:srgbClr val="266660"/>
                </a:solidFill>
                <a:latin typeface="Poppins Bold"/>
              </a:rPr>
              <a:t> </a:t>
            </a:r>
            <a:r>
              <a:rPr lang="en-US" sz="6600" spc="-227" dirty="0" err="1">
                <a:solidFill>
                  <a:srgbClr val="266660"/>
                </a:solidFill>
                <a:latin typeface="Poppins Bold"/>
              </a:rPr>
              <a:t>een</a:t>
            </a:r>
            <a:r>
              <a:rPr lang="en-US" sz="6600" spc="-227" dirty="0">
                <a:solidFill>
                  <a:srgbClr val="266660"/>
                </a:solidFill>
                <a:latin typeface="Poppins Bold"/>
              </a:rPr>
              <a:t> IAC- of OV4-verslag</a:t>
            </a:r>
          </a:p>
          <a:p>
            <a:pPr>
              <a:lnSpc>
                <a:spcPts val="9900"/>
              </a:lnSpc>
            </a:pPr>
            <a:r>
              <a:rPr lang="en-US" sz="6600" spc="-225" dirty="0" err="1">
                <a:solidFill>
                  <a:srgbClr val="049999"/>
                </a:solidFill>
                <a:latin typeface="Poppins Bold"/>
              </a:rPr>
              <a:t>Kennisclip</a:t>
            </a:r>
            <a:endParaRPr lang="en-US" sz="6600" spc="-225" dirty="0">
              <a:solidFill>
                <a:srgbClr val="049999"/>
              </a:solidFill>
              <a:latin typeface="Poppins Bold"/>
            </a:endParaRPr>
          </a:p>
        </p:txBody>
      </p:sp>
      <p:pic>
        <p:nvPicPr>
          <p:cNvPr id="19" name="Afbeelding 18">
            <a:extLst>
              <a:ext uri="{FF2B5EF4-FFF2-40B4-BE49-F238E27FC236}">
                <a16:creationId xmlns:a16="http://schemas.microsoft.com/office/drawing/2014/main" id="{1548A9E8-F92E-4D2F-8546-05A33D393CF4}"/>
              </a:ext>
            </a:extLst>
          </p:cNvPr>
          <p:cNvPicPr>
            <a:picLocks noChangeAspect="1"/>
          </p:cNvPicPr>
          <p:nvPr/>
        </p:nvPicPr>
        <p:blipFill rotWithShape="1">
          <a:blip r:embed="rId8">
            <a:extLst>
              <a:ext uri="{28A0092B-C50C-407E-A947-70E740481C1C}">
                <a14:useLocalDpi xmlns:a14="http://schemas.microsoft.com/office/drawing/2010/main" val="0"/>
              </a:ext>
            </a:extLst>
          </a:blip>
          <a:srcRect l="3357" t="3637" r="3366" b="4425"/>
          <a:stretch/>
        </p:blipFill>
        <p:spPr>
          <a:xfrm>
            <a:off x="8676197" y="1239248"/>
            <a:ext cx="8198801" cy="8081215"/>
          </a:xfrm>
          <a:prstGeom prst="flowChartConnector">
            <a:avLst/>
          </a:prstGeom>
          <a:solidFill>
            <a:srgbClr val="F2F1EC"/>
          </a:solidFill>
        </p:spPr>
      </p:pic>
      <p:pic>
        <p:nvPicPr>
          <p:cNvPr id="23" name="Audio 22">
            <a:extLst>
              <a:ext uri="{FF2B5EF4-FFF2-40B4-BE49-F238E27FC236}">
                <a16:creationId xmlns:a16="http://schemas.microsoft.com/office/drawing/2014/main" id="{F2F9A642-E479-6CD2-58F6-23CAF403386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6570">
        <p159:morph option="byObject"/>
      </p:transition>
    </mc:Choice>
    <mc:Fallback>
      <p:transition spd="slow" advTm="265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23464" y="-1360965"/>
            <a:ext cx="14833058"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a:p>
          </p:txBody>
        </p:sp>
      </p:grpSp>
      <p:grpSp>
        <p:nvGrpSpPr>
          <p:cNvPr id="4" name="Group 4"/>
          <p:cNvGrpSpPr/>
          <p:nvPr/>
        </p:nvGrpSpPr>
        <p:grpSpPr>
          <a:xfrm>
            <a:off x="-5628165" y="-1360965"/>
            <a:ext cx="13313729" cy="1331372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9999"/>
            </a:solidFill>
          </p:spPr>
          <p:txBody>
            <a:bodyPr/>
            <a:lstStyle/>
            <a:p>
              <a:endParaRPr/>
            </a:p>
          </p:txBody>
        </p:sp>
      </p:grpSp>
      <p:grpSp>
        <p:nvGrpSpPr>
          <p:cNvPr id="6" name="Group 6"/>
          <p:cNvGrpSpPr/>
          <p:nvPr/>
        </p:nvGrpSpPr>
        <p:grpSpPr>
          <a:xfrm>
            <a:off x="-7173569" y="-1360965"/>
            <a:ext cx="13714995" cy="13313729"/>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AAB4"/>
            </a:solidFill>
          </p:spPr>
          <p:txBody>
            <a:bodyPr/>
            <a:lstStyle/>
            <a:p>
              <a:endParaRPr/>
            </a:p>
          </p:txBody>
        </p:sp>
      </p:grpSp>
      <p:grpSp>
        <p:nvGrpSpPr>
          <p:cNvPr id="8" name="Group 8"/>
          <p:cNvGrpSpPr/>
          <p:nvPr/>
        </p:nvGrpSpPr>
        <p:grpSpPr>
          <a:xfrm>
            <a:off x="-8115530" y="-1513365"/>
            <a:ext cx="13678517" cy="1331372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0EAF1"/>
            </a:solidFill>
          </p:spPr>
          <p:txBody>
            <a:bodyPr/>
            <a:lstStyle/>
            <a:p>
              <a:endParaRPr/>
            </a:p>
          </p:txBody>
        </p:sp>
      </p:grpSp>
      <p:sp>
        <p:nvSpPr>
          <p:cNvPr id="10" name="Freeform 10"/>
          <p:cNvSpPr/>
          <p:nvPr/>
        </p:nvSpPr>
        <p:spPr>
          <a:xfrm>
            <a:off x="9144000" y="1536560"/>
            <a:ext cx="8115300" cy="6938881"/>
          </a:xfrm>
          <a:custGeom>
            <a:avLst/>
            <a:gdLst/>
            <a:ahLst/>
            <a:cxnLst/>
            <a:rect l="l" t="t" r="r" b="b"/>
            <a:pathLst>
              <a:path w="8115300" h="6938881">
                <a:moveTo>
                  <a:pt x="0" y="0"/>
                </a:moveTo>
                <a:lnTo>
                  <a:pt x="8115300" y="0"/>
                </a:lnTo>
                <a:lnTo>
                  <a:pt x="8115300" y="6938880"/>
                </a:lnTo>
                <a:lnTo>
                  <a:pt x="0" y="6938880"/>
                </a:lnTo>
                <a:lnTo>
                  <a:pt x="0" y="0"/>
                </a:lnTo>
                <a:close/>
              </a:path>
            </a:pathLst>
          </a:custGeom>
          <a:blipFill>
            <a:blip r:embed="rId5"/>
            <a:stretch>
              <a:fillRect/>
            </a:stretch>
          </a:blipFill>
        </p:spPr>
        <p:txBody>
          <a:bodyPr/>
          <a:lstStyle/>
          <a:p>
            <a:endParaRPr/>
          </a:p>
        </p:txBody>
      </p:sp>
      <p:sp>
        <p:nvSpPr>
          <p:cNvPr id="11" name="Freeform 11"/>
          <p:cNvSpPr/>
          <p:nvPr/>
        </p:nvSpPr>
        <p:spPr>
          <a:xfrm rot="3000424">
            <a:off x="164002" y="8761882"/>
            <a:ext cx="1210810" cy="992836"/>
          </a:xfrm>
          <a:custGeom>
            <a:avLst/>
            <a:gdLst/>
            <a:ahLst/>
            <a:cxnLst/>
            <a:rect l="l" t="t" r="r" b="b"/>
            <a:pathLst>
              <a:path w="1210810" h="992836">
                <a:moveTo>
                  <a:pt x="0" y="0"/>
                </a:moveTo>
                <a:lnTo>
                  <a:pt x="1210810" y="0"/>
                </a:lnTo>
                <a:lnTo>
                  <a:pt x="1210810" y="992836"/>
                </a:lnTo>
                <a:lnTo>
                  <a:pt x="0" y="9928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a:p>
        </p:txBody>
      </p:sp>
      <p:sp>
        <p:nvSpPr>
          <p:cNvPr id="12" name="Freeform 12"/>
          <p:cNvSpPr/>
          <p:nvPr/>
        </p:nvSpPr>
        <p:spPr>
          <a:xfrm>
            <a:off x="1028700" y="6826743"/>
            <a:ext cx="1217886" cy="2219381"/>
          </a:xfrm>
          <a:custGeom>
            <a:avLst/>
            <a:gdLst/>
            <a:ahLst/>
            <a:cxnLst/>
            <a:rect l="l" t="t" r="r" b="b"/>
            <a:pathLst>
              <a:path w="1217886" h="2219381">
                <a:moveTo>
                  <a:pt x="0" y="0"/>
                </a:moveTo>
                <a:lnTo>
                  <a:pt x="1217886" y="0"/>
                </a:lnTo>
                <a:lnTo>
                  <a:pt x="1217886" y="2219381"/>
                </a:lnTo>
                <a:lnTo>
                  <a:pt x="0" y="22193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a:p>
        </p:txBody>
      </p:sp>
      <p:sp>
        <p:nvSpPr>
          <p:cNvPr id="13" name="TextBox 13"/>
          <p:cNvSpPr txBox="1"/>
          <p:nvPr/>
        </p:nvSpPr>
        <p:spPr>
          <a:xfrm>
            <a:off x="204426" y="2517006"/>
            <a:ext cx="5759160" cy="3314700"/>
          </a:xfrm>
          <a:prstGeom prst="rect">
            <a:avLst/>
          </a:prstGeom>
        </p:spPr>
        <p:txBody>
          <a:bodyPr lIns="0" tIns="0" rIns="0" bIns="0" rtlCol="0" anchor="t">
            <a:spAutoFit/>
          </a:bodyPr>
          <a:lstStyle/>
          <a:p>
            <a:pPr algn="l">
              <a:lnSpc>
                <a:spcPts val="6599"/>
              </a:lnSpc>
            </a:pPr>
            <a:r>
              <a:rPr lang="en-US" sz="5499" spc="-109" dirty="0" err="1">
                <a:solidFill>
                  <a:srgbClr val="026666"/>
                </a:solidFill>
                <a:latin typeface="Poppins Bold"/>
              </a:rPr>
              <a:t>Handelen</a:t>
            </a:r>
            <a:endParaRPr lang="en-US" sz="5499" spc="-109" dirty="0">
              <a:solidFill>
                <a:srgbClr val="026666"/>
              </a:solidFill>
              <a:latin typeface="Poppins Bold"/>
            </a:endParaRPr>
          </a:p>
          <a:p>
            <a:pPr algn="l">
              <a:lnSpc>
                <a:spcPts val="6599"/>
              </a:lnSpc>
            </a:pPr>
            <a:r>
              <a:rPr lang="en-US" sz="5499" spc="-109" dirty="0">
                <a:solidFill>
                  <a:srgbClr val="026666"/>
                </a:solidFill>
                <a:latin typeface="Poppins Bold"/>
              </a:rPr>
              <a:t>&amp; </a:t>
            </a:r>
            <a:r>
              <a:rPr lang="en-US" sz="5499" spc="-109" dirty="0" err="1">
                <a:solidFill>
                  <a:srgbClr val="026666"/>
                </a:solidFill>
                <a:latin typeface="Poppins Bold"/>
              </a:rPr>
              <a:t>evalueren</a:t>
            </a:r>
            <a:r>
              <a:rPr lang="en-US" sz="5499" spc="-109" dirty="0">
                <a:solidFill>
                  <a:srgbClr val="026666"/>
                </a:solidFill>
                <a:latin typeface="Poppins Bold"/>
              </a:rPr>
              <a:t> </a:t>
            </a:r>
            <a:r>
              <a:rPr lang="en-US" sz="5499" spc="-109" dirty="0" err="1">
                <a:solidFill>
                  <a:srgbClr val="026666"/>
                </a:solidFill>
                <a:latin typeface="Poppins Bold"/>
              </a:rPr>
              <a:t>o.b.v</a:t>
            </a:r>
            <a:r>
              <a:rPr lang="en-US" sz="5499" spc="-109" dirty="0">
                <a:solidFill>
                  <a:srgbClr val="026666"/>
                </a:solidFill>
                <a:latin typeface="Poppins Bold"/>
              </a:rPr>
              <a:t>. </a:t>
            </a:r>
            <a:r>
              <a:rPr lang="en-US" sz="5499" spc="-109" dirty="0" err="1">
                <a:solidFill>
                  <a:srgbClr val="026666"/>
                </a:solidFill>
                <a:latin typeface="Poppins Bold"/>
              </a:rPr>
              <a:t>een</a:t>
            </a:r>
            <a:r>
              <a:rPr lang="en-US" sz="5499" spc="-109" dirty="0">
                <a:solidFill>
                  <a:srgbClr val="026666"/>
                </a:solidFill>
                <a:latin typeface="Poppins Bold"/>
              </a:rPr>
              <a:t> IAC- </a:t>
            </a:r>
          </a:p>
          <a:p>
            <a:pPr marL="0" lvl="0" indent="0" algn="l">
              <a:lnSpc>
                <a:spcPts val="6599"/>
              </a:lnSpc>
            </a:pPr>
            <a:r>
              <a:rPr lang="en-US" sz="5499" spc="-109" dirty="0">
                <a:solidFill>
                  <a:srgbClr val="026666"/>
                </a:solidFill>
                <a:latin typeface="Poppins Bold"/>
              </a:rPr>
              <a:t>of OV4-verslag</a:t>
            </a:r>
          </a:p>
        </p:txBody>
      </p:sp>
      <p:sp>
        <p:nvSpPr>
          <p:cNvPr id="14" name="Freeform 14"/>
          <p:cNvSpPr/>
          <p:nvPr/>
        </p:nvSpPr>
        <p:spPr>
          <a:xfrm rot="-2470695">
            <a:off x="1817184" y="8755054"/>
            <a:ext cx="1227465" cy="1006493"/>
          </a:xfrm>
          <a:custGeom>
            <a:avLst/>
            <a:gdLst/>
            <a:ahLst/>
            <a:cxnLst/>
            <a:rect l="l" t="t" r="r" b="b"/>
            <a:pathLst>
              <a:path w="1227465" h="1006493">
                <a:moveTo>
                  <a:pt x="0" y="0"/>
                </a:moveTo>
                <a:lnTo>
                  <a:pt x="1227465" y="0"/>
                </a:lnTo>
                <a:lnTo>
                  <a:pt x="1227465" y="1006492"/>
                </a:lnTo>
                <a:lnTo>
                  <a:pt x="0" y="10064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a:p>
        </p:txBody>
      </p:sp>
      <p:pic>
        <p:nvPicPr>
          <p:cNvPr id="29" name="Audio 28">
            <a:extLst>
              <a:ext uri="{FF2B5EF4-FFF2-40B4-BE49-F238E27FC236}">
                <a16:creationId xmlns:a16="http://schemas.microsoft.com/office/drawing/2014/main" id="{2ECED42F-1AC2-9B67-B33D-BB435FE2F8D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72608">
        <p159:morph option="byObject"/>
      </p:transition>
    </mc:Choice>
    <mc:Fallback>
      <p:transition spd="slow" advTm="726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schermopname, Lettertype, ontwerp&#10;&#10;Automatisch gegenereerde beschrijving">
            <a:extLst>
              <a:ext uri="{FF2B5EF4-FFF2-40B4-BE49-F238E27FC236}">
                <a16:creationId xmlns:a16="http://schemas.microsoft.com/office/drawing/2014/main" id="{93CBB03C-B344-4B5B-3364-BAEECE86D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Ovaal 2">
            <a:extLst>
              <a:ext uri="{FF2B5EF4-FFF2-40B4-BE49-F238E27FC236}">
                <a16:creationId xmlns:a16="http://schemas.microsoft.com/office/drawing/2014/main" id="{74BDD545-594D-6CCD-141E-482E0D0FBF84}"/>
              </a:ext>
            </a:extLst>
          </p:cNvPr>
          <p:cNvSpPr/>
          <p:nvPr/>
        </p:nvSpPr>
        <p:spPr>
          <a:xfrm>
            <a:off x="9144000" y="1106907"/>
            <a:ext cx="4732421" cy="8726905"/>
          </a:xfrm>
          <a:prstGeom prst="ellipse">
            <a:avLst/>
          </a:prstGeom>
          <a:noFill/>
          <a:ln w="1143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4" name="Ovaal 3">
            <a:extLst>
              <a:ext uri="{FF2B5EF4-FFF2-40B4-BE49-F238E27FC236}">
                <a16:creationId xmlns:a16="http://schemas.microsoft.com/office/drawing/2014/main" id="{72EE0480-4765-64B6-918B-4E116AF8C0AB}"/>
              </a:ext>
            </a:extLst>
          </p:cNvPr>
          <p:cNvSpPr/>
          <p:nvPr/>
        </p:nvSpPr>
        <p:spPr>
          <a:xfrm rot="5400000">
            <a:off x="13168561" y="5536532"/>
            <a:ext cx="1159043" cy="8341894"/>
          </a:xfrm>
          <a:prstGeom prst="ellipse">
            <a:avLst/>
          </a:prstGeom>
          <a:noFill/>
          <a:ln w="1143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22" name="Audio 21">
            <a:extLst>
              <a:ext uri="{FF2B5EF4-FFF2-40B4-BE49-F238E27FC236}">
                <a16:creationId xmlns:a16="http://schemas.microsoft.com/office/drawing/2014/main" id="{D88FB7D1-72A5-E9C4-4DFC-08E41BE1605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4459606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91317">
        <p159:morph option="byObject"/>
      </p:transition>
    </mc:Choice>
    <mc:Fallback>
      <p:transition spd="slow" advTm="913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schermopname, Lettertype, ontwerp&#10;&#10;Automatisch gegenereerde beschrijving">
            <a:extLst>
              <a:ext uri="{FF2B5EF4-FFF2-40B4-BE49-F238E27FC236}">
                <a16:creationId xmlns:a16="http://schemas.microsoft.com/office/drawing/2014/main" id="{93CBB03C-B344-4B5B-3364-BAEECE86D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Ovaal 2">
            <a:extLst>
              <a:ext uri="{FF2B5EF4-FFF2-40B4-BE49-F238E27FC236}">
                <a16:creationId xmlns:a16="http://schemas.microsoft.com/office/drawing/2014/main" id="{74BDD545-594D-6CCD-141E-482E0D0FBF84}"/>
              </a:ext>
            </a:extLst>
          </p:cNvPr>
          <p:cNvSpPr/>
          <p:nvPr/>
        </p:nvSpPr>
        <p:spPr>
          <a:xfrm>
            <a:off x="13555579" y="1137387"/>
            <a:ext cx="4732421" cy="8726905"/>
          </a:xfrm>
          <a:prstGeom prst="ellipse">
            <a:avLst/>
          </a:prstGeom>
          <a:noFill/>
          <a:ln w="1143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4" name="Ovaal 3">
            <a:extLst>
              <a:ext uri="{FF2B5EF4-FFF2-40B4-BE49-F238E27FC236}">
                <a16:creationId xmlns:a16="http://schemas.microsoft.com/office/drawing/2014/main" id="{EA24881B-2999-A505-4E3A-A45184C36A85}"/>
              </a:ext>
            </a:extLst>
          </p:cNvPr>
          <p:cNvSpPr/>
          <p:nvPr/>
        </p:nvSpPr>
        <p:spPr>
          <a:xfrm rot="5400000">
            <a:off x="13168561" y="5536532"/>
            <a:ext cx="1159043" cy="8341894"/>
          </a:xfrm>
          <a:prstGeom prst="ellipse">
            <a:avLst/>
          </a:prstGeom>
          <a:noFill/>
          <a:ln w="1143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9" name="Audio 8">
            <a:extLst>
              <a:ext uri="{FF2B5EF4-FFF2-40B4-BE49-F238E27FC236}">
                <a16:creationId xmlns:a16="http://schemas.microsoft.com/office/drawing/2014/main" id="{C248B71D-42DB-A4B7-0FCA-86BBD96314F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41824859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44832">
        <p159:morph option="byObject"/>
      </p:transition>
    </mc:Choice>
    <mc:Fallback>
      <p:transition spd="slow" advTm="448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a:extLst>
              <a:ext uri="{FF2B5EF4-FFF2-40B4-BE49-F238E27FC236}">
                <a16:creationId xmlns:a16="http://schemas.microsoft.com/office/drawing/2014/main" id="{7C4368B9-BBC7-E09B-34D3-5394D43EECFD}"/>
              </a:ext>
            </a:extLst>
          </p:cNvPr>
          <p:cNvGrpSpPr/>
          <p:nvPr/>
        </p:nvGrpSpPr>
        <p:grpSpPr>
          <a:xfrm rot="15062152">
            <a:off x="525914" y="1434184"/>
            <a:ext cx="7679925" cy="12308144"/>
            <a:chOff x="0" y="0"/>
            <a:chExt cx="660400" cy="922903"/>
          </a:xfrm>
        </p:grpSpPr>
        <p:sp>
          <p:nvSpPr>
            <p:cNvPr id="6" name="Freeform 10">
              <a:extLst>
                <a:ext uri="{FF2B5EF4-FFF2-40B4-BE49-F238E27FC236}">
                  <a16:creationId xmlns:a16="http://schemas.microsoft.com/office/drawing/2014/main" id="{B0DA5B0C-BFB4-E398-99F9-57C6CF291AEF}"/>
                </a:ext>
              </a:extLst>
            </p:cNvPr>
            <p:cNvSpPr/>
            <p:nvPr/>
          </p:nvSpPr>
          <p:spPr>
            <a:xfrm>
              <a:off x="0" y="0"/>
              <a:ext cx="660400" cy="922903"/>
            </a:xfrm>
            <a:custGeom>
              <a:avLst/>
              <a:gdLst/>
              <a:ahLst/>
              <a:cxnLst/>
              <a:rect l="l" t="t" r="r" b="b"/>
              <a:pathLst>
                <a:path w="660400" h="922903">
                  <a:moveTo>
                    <a:pt x="220252" y="903834"/>
                  </a:moveTo>
                  <a:cubicBezTo>
                    <a:pt x="254109" y="915348"/>
                    <a:pt x="292600" y="922903"/>
                    <a:pt x="330378" y="922903"/>
                  </a:cubicBezTo>
                  <a:cubicBezTo>
                    <a:pt x="368157" y="922903"/>
                    <a:pt x="404509" y="916426"/>
                    <a:pt x="438009" y="904912"/>
                  </a:cubicBezTo>
                  <a:cubicBezTo>
                    <a:pt x="438723" y="904553"/>
                    <a:pt x="439435" y="904553"/>
                    <a:pt x="440148" y="904194"/>
                  </a:cubicBezTo>
                  <a:cubicBezTo>
                    <a:pt x="565955" y="858138"/>
                    <a:pt x="658618" y="736524"/>
                    <a:pt x="660400" y="591956"/>
                  </a:cubicBezTo>
                  <a:lnTo>
                    <a:pt x="660400" y="0"/>
                  </a:lnTo>
                  <a:lnTo>
                    <a:pt x="0" y="0"/>
                  </a:lnTo>
                  <a:lnTo>
                    <a:pt x="0" y="591516"/>
                  </a:lnTo>
                  <a:cubicBezTo>
                    <a:pt x="1782" y="737243"/>
                    <a:pt x="93019" y="858858"/>
                    <a:pt x="220252" y="903834"/>
                  </a:cubicBezTo>
                  <a:close/>
                </a:path>
              </a:pathLst>
            </a:custGeom>
            <a:solidFill>
              <a:srgbClr val="D0EAF1"/>
            </a:solidFill>
          </p:spPr>
          <p:txBody>
            <a:bodyPr/>
            <a:lstStyle/>
            <a:p>
              <a:endParaRPr/>
            </a:p>
          </p:txBody>
        </p:sp>
        <p:sp>
          <p:nvSpPr>
            <p:cNvPr id="8" name="TextBox 11">
              <a:extLst>
                <a:ext uri="{FF2B5EF4-FFF2-40B4-BE49-F238E27FC236}">
                  <a16:creationId xmlns:a16="http://schemas.microsoft.com/office/drawing/2014/main" id="{849C892E-92BC-E90B-0AD9-81CC1D1AE32D}"/>
                </a:ext>
              </a:extLst>
            </p:cNvPr>
            <p:cNvSpPr txBox="1"/>
            <p:nvPr/>
          </p:nvSpPr>
          <p:spPr>
            <a:xfrm>
              <a:off x="0" y="-47625"/>
              <a:ext cx="660400" cy="843528"/>
            </a:xfrm>
            <a:prstGeom prst="rect">
              <a:avLst/>
            </a:prstGeom>
          </p:spPr>
          <p:txBody>
            <a:bodyPr lIns="50800" tIns="50800" rIns="50800" bIns="50800" rtlCol="0" anchor="ctr"/>
            <a:lstStyle/>
            <a:p>
              <a:pPr algn="ctr">
                <a:lnSpc>
                  <a:spcPts val="3359"/>
                </a:lnSpc>
              </a:pPr>
              <a:endParaRPr/>
            </a:p>
          </p:txBody>
        </p:sp>
      </p:grpSp>
      <p:grpSp>
        <p:nvGrpSpPr>
          <p:cNvPr id="2" name="Group 2"/>
          <p:cNvGrpSpPr/>
          <p:nvPr/>
        </p:nvGrpSpPr>
        <p:grpSpPr>
          <a:xfrm>
            <a:off x="2487135" y="-9303128"/>
            <a:ext cx="13313729"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lang="nl-BE"/>
            </a:p>
          </p:txBody>
        </p:sp>
      </p:grpSp>
      <p:sp>
        <p:nvSpPr>
          <p:cNvPr id="4" name="Tekstvak 3">
            <a:extLst>
              <a:ext uri="{FF2B5EF4-FFF2-40B4-BE49-F238E27FC236}">
                <a16:creationId xmlns:a16="http://schemas.microsoft.com/office/drawing/2014/main" id="{89489AB0-F589-4592-EFB3-25D98EAC6F65}"/>
              </a:ext>
            </a:extLst>
          </p:cNvPr>
          <p:cNvSpPr txBox="1"/>
          <p:nvPr/>
        </p:nvSpPr>
        <p:spPr>
          <a:xfrm>
            <a:off x="80819" y="4783663"/>
            <a:ext cx="12862560" cy="4431983"/>
          </a:xfrm>
          <a:prstGeom prst="rect">
            <a:avLst/>
          </a:prstGeom>
          <a:noFill/>
        </p:spPr>
        <p:txBody>
          <a:bodyPr wrap="square" rtlCol="0">
            <a:spAutoFit/>
          </a:bodyPr>
          <a:lstStyle/>
          <a:p>
            <a:pPr marL="617538" indent="-617538">
              <a:buFont typeface="Wingdings" panose="05000000000000000000" pitchFamily="2" charset="2"/>
              <a:buChar char="§"/>
            </a:pPr>
            <a:r>
              <a:rPr lang="nl-NL" sz="4400" dirty="0">
                <a:solidFill>
                  <a:srgbClr val="026666"/>
                </a:solidFill>
                <a:latin typeface="Poppins" panose="00000500000000000000" pitchFamily="2" charset="0"/>
                <a:cs typeface="Poppins" panose="00000500000000000000" pitchFamily="2" charset="0"/>
              </a:rPr>
              <a:t>Verhogen participatie</a:t>
            </a:r>
          </a:p>
          <a:p>
            <a:pPr marL="617538" indent="-617538">
              <a:buFont typeface="Wingdings" panose="05000000000000000000" pitchFamily="2" charset="2"/>
              <a:buChar char="§"/>
            </a:pPr>
            <a:r>
              <a:rPr lang="nl-NL" sz="4400" dirty="0">
                <a:solidFill>
                  <a:srgbClr val="026666"/>
                </a:solidFill>
                <a:latin typeface="Poppins" panose="00000500000000000000" pitchFamily="2" charset="0"/>
                <a:cs typeface="Poppins" panose="00000500000000000000" pitchFamily="2" charset="0"/>
              </a:rPr>
              <a:t>Gewoon onderwijs: inzetten</a:t>
            </a:r>
            <a:br>
              <a:rPr lang="nl-NL" sz="4400" dirty="0">
                <a:solidFill>
                  <a:srgbClr val="026666"/>
                </a:solidFill>
                <a:latin typeface="Poppins" panose="00000500000000000000" pitchFamily="2" charset="0"/>
                <a:cs typeface="Poppins" panose="00000500000000000000" pitchFamily="2" charset="0"/>
              </a:rPr>
            </a:br>
            <a:r>
              <a:rPr lang="nl-NL" sz="4400" dirty="0">
                <a:solidFill>
                  <a:srgbClr val="026666"/>
                </a:solidFill>
                <a:latin typeface="Poppins" panose="00000500000000000000" pitchFamily="2" charset="0"/>
                <a:cs typeface="Poppins" panose="00000500000000000000" pitchFamily="2" charset="0"/>
              </a:rPr>
              <a:t>redelijke aanpassingen</a:t>
            </a:r>
          </a:p>
          <a:p>
            <a:pPr marL="617538" indent="-617538">
              <a:buFont typeface="Wingdings" panose="05000000000000000000" pitchFamily="2" charset="2"/>
              <a:buChar char="§"/>
            </a:pPr>
            <a:r>
              <a:rPr lang="nl-NL" sz="4400" dirty="0" err="1">
                <a:solidFill>
                  <a:srgbClr val="026666"/>
                </a:solidFill>
                <a:latin typeface="Poppins" panose="00000500000000000000" pitchFamily="2" charset="0"/>
                <a:cs typeface="Poppins" panose="00000500000000000000" pitchFamily="2" charset="0"/>
              </a:rPr>
              <a:t>BuO</a:t>
            </a:r>
            <a:r>
              <a:rPr lang="nl-NL" sz="4400" dirty="0">
                <a:solidFill>
                  <a:srgbClr val="026666"/>
                </a:solidFill>
                <a:latin typeface="Poppins" panose="00000500000000000000" pitchFamily="2" charset="0"/>
                <a:cs typeface="Poppins" panose="00000500000000000000" pitchFamily="2" charset="0"/>
              </a:rPr>
              <a:t>: Reflecteren over </a:t>
            </a:r>
            <a:br>
              <a:rPr lang="nl-NL" sz="4400" dirty="0">
                <a:solidFill>
                  <a:srgbClr val="026666"/>
                </a:solidFill>
                <a:latin typeface="Poppins" panose="00000500000000000000" pitchFamily="2" charset="0"/>
                <a:cs typeface="Poppins" panose="00000500000000000000" pitchFamily="2" charset="0"/>
              </a:rPr>
            </a:br>
            <a:r>
              <a:rPr lang="nl-NL" sz="4400" dirty="0">
                <a:solidFill>
                  <a:srgbClr val="026666"/>
                </a:solidFill>
                <a:latin typeface="Poppins" panose="00000500000000000000" pitchFamily="2" charset="0"/>
                <a:cs typeface="Poppins" panose="00000500000000000000" pitchFamily="2" charset="0"/>
              </a:rPr>
              <a:t>(gedeeltelijke) terugkeer naar </a:t>
            </a:r>
            <a:br>
              <a:rPr lang="nl-NL" sz="4400" dirty="0">
                <a:solidFill>
                  <a:srgbClr val="026666"/>
                </a:solidFill>
                <a:latin typeface="Poppins" panose="00000500000000000000" pitchFamily="2" charset="0"/>
                <a:cs typeface="Poppins" panose="00000500000000000000" pitchFamily="2" charset="0"/>
              </a:rPr>
            </a:br>
            <a:r>
              <a:rPr lang="nl-NL" sz="4400" dirty="0">
                <a:solidFill>
                  <a:srgbClr val="026666"/>
                </a:solidFill>
                <a:latin typeface="Poppins" panose="00000500000000000000" pitchFamily="2" charset="0"/>
                <a:cs typeface="Poppins" panose="00000500000000000000" pitchFamily="2" charset="0"/>
              </a:rPr>
              <a:t>gewoon onderwijs</a:t>
            </a:r>
          </a:p>
          <a:p>
            <a:pPr marL="285750" indent="-285750">
              <a:buFont typeface="Arial" panose="020B0604020202020204" pitchFamily="34" charset="0"/>
              <a:buChar char="•"/>
            </a:pPr>
            <a:endParaRPr lang="nl-BE" dirty="0">
              <a:latin typeface="Poppins" panose="00000500000000000000" pitchFamily="2" charset="0"/>
              <a:cs typeface="Poppins" panose="00000500000000000000" pitchFamily="2" charset="0"/>
            </a:endParaRPr>
          </a:p>
        </p:txBody>
      </p:sp>
      <p:pic>
        <p:nvPicPr>
          <p:cNvPr id="9" name="Afbeelding 8">
            <a:extLst>
              <a:ext uri="{FF2B5EF4-FFF2-40B4-BE49-F238E27FC236}">
                <a16:creationId xmlns:a16="http://schemas.microsoft.com/office/drawing/2014/main" id="{AAA1E9AF-0763-2B7B-BB8B-A5549C7C7FF8}"/>
              </a:ext>
            </a:extLst>
          </p:cNvPr>
          <p:cNvPicPr>
            <a:picLocks noChangeAspect="1"/>
          </p:cNvPicPr>
          <p:nvPr/>
        </p:nvPicPr>
        <p:blipFill rotWithShape="1">
          <a:blip r:embed="rId5">
            <a:extLst>
              <a:ext uri="{28A0092B-C50C-407E-A947-70E740481C1C}">
                <a14:useLocalDpi xmlns:a14="http://schemas.microsoft.com/office/drawing/2010/main" val="0"/>
              </a:ext>
            </a:extLst>
          </a:blip>
          <a:srcRect l="3357" t="3637" r="3366" b="4425"/>
          <a:stretch/>
        </p:blipFill>
        <p:spPr>
          <a:xfrm>
            <a:off x="10972800" y="3502914"/>
            <a:ext cx="5902198" cy="5817549"/>
          </a:xfrm>
          <a:prstGeom prst="flowChartConnector">
            <a:avLst/>
          </a:prstGeom>
          <a:solidFill>
            <a:srgbClr val="F2F1EC"/>
          </a:solidFill>
        </p:spPr>
      </p:pic>
      <p:sp>
        <p:nvSpPr>
          <p:cNvPr id="10" name="Tekstvak 9">
            <a:extLst>
              <a:ext uri="{FF2B5EF4-FFF2-40B4-BE49-F238E27FC236}">
                <a16:creationId xmlns:a16="http://schemas.microsoft.com/office/drawing/2014/main" id="{5C3EE3F6-3CE2-A61D-E2F5-106EBB9CD531}"/>
              </a:ext>
            </a:extLst>
          </p:cNvPr>
          <p:cNvSpPr txBox="1"/>
          <p:nvPr/>
        </p:nvSpPr>
        <p:spPr>
          <a:xfrm>
            <a:off x="4795849" y="655855"/>
            <a:ext cx="8696299" cy="830997"/>
          </a:xfrm>
          <a:prstGeom prst="rect">
            <a:avLst/>
          </a:prstGeom>
          <a:noFill/>
        </p:spPr>
        <p:txBody>
          <a:bodyPr wrap="square">
            <a:spAutoFit/>
          </a:bodyPr>
          <a:lstStyle/>
          <a:p>
            <a:r>
              <a:rPr lang="en-US" sz="4800" dirty="0" err="1">
                <a:solidFill>
                  <a:schemeClr val="bg1"/>
                </a:solidFill>
                <a:latin typeface="Poppins" panose="00000500000000000000" pitchFamily="2" charset="0"/>
                <a:ea typeface="Open Sans" panose="020B0606030504020204" pitchFamily="34" charset="0"/>
                <a:cs typeface="Poppins" panose="00000500000000000000" pitchFamily="2" charset="0"/>
              </a:rPr>
              <a:t>Inclusieve</a:t>
            </a:r>
            <a:r>
              <a:rPr lang="en-US" sz="4800" dirty="0">
                <a:solidFill>
                  <a:schemeClr val="bg1"/>
                </a:solidFill>
                <a:latin typeface="Poppins" panose="00000500000000000000" pitchFamily="2" charset="0"/>
                <a:ea typeface="Open Sans" panose="020B0606030504020204" pitchFamily="34" charset="0"/>
                <a:cs typeface="Poppins" panose="00000500000000000000" pitchFamily="2" charset="0"/>
              </a:rPr>
              <a:t> </a:t>
            </a:r>
            <a:r>
              <a:rPr lang="en-US" sz="4800" dirty="0" err="1">
                <a:solidFill>
                  <a:schemeClr val="bg1"/>
                </a:solidFill>
                <a:latin typeface="Poppins" panose="00000500000000000000" pitchFamily="2" charset="0"/>
                <a:ea typeface="Open Sans" panose="020B0606030504020204" pitchFamily="34" charset="0"/>
                <a:cs typeface="Poppins" panose="00000500000000000000" pitchFamily="2" charset="0"/>
              </a:rPr>
              <a:t>schoolomgeving</a:t>
            </a:r>
            <a:endParaRPr lang="nl-BE" sz="4800" dirty="0">
              <a:solidFill>
                <a:schemeClr val="bg1"/>
              </a:solidFill>
              <a:latin typeface="Poppins" panose="00000500000000000000" pitchFamily="2" charset="0"/>
              <a:ea typeface="Open Sans" panose="020B0606030504020204" pitchFamily="34" charset="0"/>
              <a:cs typeface="Poppins" panose="00000500000000000000" pitchFamily="2" charset="0"/>
            </a:endParaRPr>
          </a:p>
        </p:txBody>
      </p:sp>
      <p:pic>
        <p:nvPicPr>
          <p:cNvPr id="14" name="Audio 13">
            <a:extLst>
              <a:ext uri="{FF2B5EF4-FFF2-40B4-BE49-F238E27FC236}">
                <a16:creationId xmlns:a16="http://schemas.microsoft.com/office/drawing/2014/main" id="{1178571B-BEA6-8B34-C689-12F4D693E1C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8859192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7509">
        <p159:morph option="byObject"/>
      </p:transition>
    </mc:Choice>
    <mc:Fallback>
      <p:transition spd="slow" advTm="1075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7135" y="-9285764"/>
            <a:ext cx="13313729"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lang="nl-BE"/>
            </a:p>
          </p:txBody>
        </p:sp>
      </p:grpSp>
      <p:sp>
        <p:nvSpPr>
          <p:cNvPr id="5" name="AutoShape 5"/>
          <p:cNvSpPr/>
          <p:nvPr/>
        </p:nvSpPr>
        <p:spPr>
          <a:xfrm rot="-5400000">
            <a:off x="2741310" y="7147370"/>
            <a:ext cx="2673722" cy="0"/>
          </a:xfrm>
          <a:prstGeom prst="line">
            <a:avLst/>
          </a:prstGeom>
          <a:ln w="9525" cap="flat">
            <a:solidFill>
              <a:srgbClr val="365B6D"/>
            </a:solidFill>
            <a:prstDash val="solid"/>
            <a:headEnd type="none" w="sm" len="sm"/>
            <a:tailEnd type="none" w="sm" len="sm"/>
          </a:ln>
        </p:spPr>
        <p:txBody>
          <a:bodyPr/>
          <a:lstStyle/>
          <a:p>
            <a:endParaRPr lang="nl-BE"/>
          </a:p>
        </p:txBody>
      </p:sp>
      <p:sp>
        <p:nvSpPr>
          <p:cNvPr id="7" name="TextBox 7"/>
          <p:cNvSpPr txBox="1"/>
          <p:nvPr/>
        </p:nvSpPr>
        <p:spPr>
          <a:xfrm>
            <a:off x="5631065" y="449179"/>
            <a:ext cx="7511429" cy="1876155"/>
          </a:xfrm>
          <a:prstGeom prst="rect">
            <a:avLst/>
          </a:prstGeom>
        </p:spPr>
        <p:txBody>
          <a:bodyPr lIns="0" tIns="0" rIns="0" bIns="0" rtlCol="0" anchor="t">
            <a:spAutoFit/>
          </a:bodyPr>
          <a:lstStyle/>
          <a:p>
            <a:pPr marL="0" lvl="0" indent="0" algn="ctr">
              <a:lnSpc>
                <a:spcPts val="7409"/>
              </a:lnSpc>
            </a:pPr>
            <a:r>
              <a:rPr lang="nl-NL" sz="6000" dirty="0">
                <a:solidFill>
                  <a:srgbClr val="D0EAF1"/>
                </a:solidFill>
                <a:latin typeface="Poppins" panose="00000500000000000000" pitchFamily="2" charset="0"/>
                <a:cs typeface="Poppins" panose="00000500000000000000" pitchFamily="2" charset="0"/>
              </a:rPr>
              <a:t>IAC- of OV4 in gewoon onderwijs</a:t>
            </a:r>
            <a:endParaRPr lang="en-US" sz="3600" spc="-123" dirty="0">
              <a:solidFill>
                <a:srgbClr val="D0EAF1"/>
              </a:solidFill>
              <a:latin typeface="Poppins" panose="00000500000000000000" pitchFamily="2" charset="0"/>
              <a:cs typeface="Poppins" panose="00000500000000000000" pitchFamily="2" charset="0"/>
            </a:endParaRPr>
          </a:p>
        </p:txBody>
      </p:sp>
      <p:sp>
        <p:nvSpPr>
          <p:cNvPr id="21" name="Tekstvak 20">
            <a:extLst>
              <a:ext uri="{FF2B5EF4-FFF2-40B4-BE49-F238E27FC236}">
                <a16:creationId xmlns:a16="http://schemas.microsoft.com/office/drawing/2014/main" id="{02CC85B2-64BA-B888-40C6-CEBA3667C7D5}"/>
              </a:ext>
            </a:extLst>
          </p:cNvPr>
          <p:cNvSpPr txBox="1"/>
          <p:nvPr/>
        </p:nvSpPr>
        <p:spPr>
          <a:xfrm>
            <a:off x="656940" y="5810510"/>
            <a:ext cx="3169264" cy="707886"/>
          </a:xfrm>
          <a:prstGeom prst="rect">
            <a:avLst/>
          </a:prstGeom>
          <a:noFill/>
        </p:spPr>
        <p:txBody>
          <a:bodyPr wrap="square">
            <a:spAutoFit/>
          </a:bodyPr>
          <a:lstStyle/>
          <a:p>
            <a:pPr algn="ctr"/>
            <a:r>
              <a:rPr lang="nl-NL" sz="4000" dirty="0">
                <a:solidFill>
                  <a:srgbClr val="026666"/>
                </a:solidFill>
                <a:latin typeface="Poppins" panose="00000500000000000000" pitchFamily="2" charset="0"/>
                <a:cs typeface="Poppins" panose="00000500000000000000" pitchFamily="2" charset="0"/>
              </a:rPr>
              <a:t>Leersteun</a:t>
            </a:r>
          </a:p>
        </p:txBody>
      </p:sp>
      <p:sp>
        <p:nvSpPr>
          <p:cNvPr id="22" name="AutoShape 5">
            <a:extLst>
              <a:ext uri="{FF2B5EF4-FFF2-40B4-BE49-F238E27FC236}">
                <a16:creationId xmlns:a16="http://schemas.microsoft.com/office/drawing/2014/main" id="{CCE34ACC-1FF1-AD0E-4F49-1E7D258E9AAB}"/>
              </a:ext>
            </a:extLst>
          </p:cNvPr>
          <p:cNvSpPr/>
          <p:nvPr/>
        </p:nvSpPr>
        <p:spPr>
          <a:xfrm rot="-5400000">
            <a:off x="7807138" y="7147370"/>
            <a:ext cx="2673722" cy="0"/>
          </a:xfrm>
          <a:prstGeom prst="line">
            <a:avLst/>
          </a:prstGeom>
          <a:ln w="9525" cap="flat">
            <a:solidFill>
              <a:srgbClr val="365B6D"/>
            </a:solidFill>
            <a:prstDash val="solid"/>
            <a:headEnd type="none" w="sm" len="sm"/>
            <a:tailEnd type="none" w="sm" len="sm"/>
          </a:ln>
        </p:spPr>
        <p:txBody>
          <a:bodyPr/>
          <a:lstStyle/>
          <a:p>
            <a:endParaRPr lang="nl-BE"/>
          </a:p>
        </p:txBody>
      </p:sp>
      <p:sp>
        <p:nvSpPr>
          <p:cNvPr id="23" name="Tekstvak 22">
            <a:extLst>
              <a:ext uri="{FF2B5EF4-FFF2-40B4-BE49-F238E27FC236}">
                <a16:creationId xmlns:a16="http://schemas.microsoft.com/office/drawing/2014/main" id="{0D2F963B-8808-F114-4A14-DA6EDA843495}"/>
              </a:ext>
            </a:extLst>
          </p:cNvPr>
          <p:cNvSpPr txBox="1"/>
          <p:nvPr/>
        </p:nvSpPr>
        <p:spPr>
          <a:xfrm>
            <a:off x="4359604" y="5810510"/>
            <a:ext cx="4267200" cy="1323439"/>
          </a:xfrm>
          <a:prstGeom prst="rect">
            <a:avLst/>
          </a:prstGeom>
          <a:noFill/>
        </p:spPr>
        <p:txBody>
          <a:bodyPr wrap="square" rtlCol="0">
            <a:spAutoFit/>
          </a:bodyPr>
          <a:lstStyle/>
          <a:p>
            <a:pPr algn="ctr"/>
            <a:r>
              <a:rPr lang="nl-NL" sz="4000" dirty="0">
                <a:solidFill>
                  <a:srgbClr val="026666"/>
                </a:solidFill>
                <a:latin typeface="Poppins" panose="00000500000000000000" pitchFamily="2" charset="0"/>
                <a:cs typeface="Poppins" panose="00000500000000000000" pitchFamily="2" charset="0"/>
              </a:rPr>
              <a:t>Handelingsplanmatig werken</a:t>
            </a:r>
          </a:p>
        </p:txBody>
      </p:sp>
      <p:pic>
        <p:nvPicPr>
          <p:cNvPr id="19" name="Audio 18">
            <a:extLst>
              <a:ext uri="{FF2B5EF4-FFF2-40B4-BE49-F238E27FC236}">
                <a16:creationId xmlns:a16="http://schemas.microsoft.com/office/drawing/2014/main" id="{65DF6ED9-95EF-C3E4-DE31-A9C4876659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grpSp>
        <p:nvGrpSpPr>
          <p:cNvPr id="20" name="Group 9">
            <a:extLst>
              <a:ext uri="{FF2B5EF4-FFF2-40B4-BE49-F238E27FC236}">
                <a16:creationId xmlns:a16="http://schemas.microsoft.com/office/drawing/2014/main" id="{82E4C820-755D-AF52-F5B8-6DB6DE46D302}"/>
              </a:ext>
            </a:extLst>
          </p:cNvPr>
          <p:cNvGrpSpPr/>
          <p:nvPr/>
        </p:nvGrpSpPr>
        <p:grpSpPr>
          <a:xfrm rot="8055617">
            <a:off x="11630387" y="2278319"/>
            <a:ext cx="7679925" cy="12308144"/>
            <a:chOff x="0" y="0"/>
            <a:chExt cx="660400" cy="922903"/>
          </a:xfrm>
        </p:grpSpPr>
        <p:sp>
          <p:nvSpPr>
            <p:cNvPr id="24" name="Freeform 10">
              <a:extLst>
                <a:ext uri="{FF2B5EF4-FFF2-40B4-BE49-F238E27FC236}">
                  <a16:creationId xmlns:a16="http://schemas.microsoft.com/office/drawing/2014/main" id="{216089D7-33EB-9A65-4524-549BB7E894C2}"/>
                </a:ext>
              </a:extLst>
            </p:cNvPr>
            <p:cNvSpPr/>
            <p:nvPr/>
          </p:nvSpPr>
          <p:spPr>
            <a:xfrm>
              <a:off x="0" y="0"/>
              <a:ext cx="660400" cy="922903"/>
            </a:xfrm>
            <a:custGeom>
              <a:avLst/>
              <a:gdLst/>
              <a:ahLst/>
              <a:cxnLst/>
              <a:rect l="l" t="t" r="r" b="b"/>
              <a:pathLst>
                <a:path w="660400" h="922903">
                  <a:moveTo>
                    <a:pt x="220252" y="903834"/>
                  </a:moveTo>
                  <a:cubicBezTo>
                    <a:pt x="254109" y="915348"/>
                    <a:pt x="292600" y="922903"/>
                    <a:pt x="330378" y="922903"/>
                  </a:cubicBezTo>
                  <a:cubicBezTo>
                    <a:pt x="368157" y="922903"/>
                    <a:pt x="404509" y="916426"/>
                    <a:pt x="438009" y="904912"/>
                  </a:cubicBezTo>
                  <a:cubicBezTo>
                    <a:pt x="438723" y="904553"/>
                    <a:pt x="439435" y="904553"/>
                    <a:pt x="440148" y="904194"/>
                  </a:cubicBezTo>
                  <a:cubicBezTo>
                    <a:pt x="565955" y="858138"/>
                    <a:pt x="658618" y="736524"/>
                    <a:pt x="660400" y="591956"/>
                  </a:cubicBezTo>
                  <a:lnTo>
                    <a:pt x="660400" y="0"/>
                  </a:lnTo>
                  <a:lnTo>
                    <a:pt x="0" y="0"/>
                  </a:lnTo>
                  <a:lnTo>
                    <a:pt x="0" y="591516"/>
                  </a:lnTo>
                  <a:cubicBezTo>
                    <a:pt x="1782" y="737243"/>
                    <a:pt x="93019" y="858858"/>
                    <a:pt x="220252" y="903834"/>
                  </a:cubicBezTo>
                  <a:close/>
                </a:path>
              </a:pathLst>
            </a:custGeom>
            <a:solidFill>
              <a:srgbClr val="D0EAF1"/>
            </a:solidFill>
          </p:spPr>
          <p:txBody>
            <a:bodyPr/>
            <a:lstStyle/>
            <a:p>
              <a:endParaRPr/>
            </a:p>
          </p:txBody>
        </p:sp>
        <p:sp>
          <p:nvSpPr>
            <p:cNvPr id="25" name="TextBox 11">
              <a:extLst>
                <a:ext uri="{FF2B5EF4-FFF2-40B4-BE49-F238E27FC236}">
                  <a16:creationId xmlns:a16="http://schemas.microsoft.com/office/drawing/2014/main" id="{29EEF23E-B0C0-4B0D-2E5B-4812CD474D1D}"/>
                </a:ext>
              </a:extLst>
            </p:cNvPr>
            <p:cNvSpPr txBox="1"/>
            <p:nvPr/>
          </p:nvSpPr>
          <p:spPr>
            <a:xfrm>
              <a:off x="0" y="-47625"/>
              <a:ext cx="660400" cy="843528"/>
            </a:xfrm>
            <a:prstGeom prst="rect">
              <a:avLst/>
            </a:prstGeom>
          </p:spPr>
          <p:txBody>
            <a:bodyPr lIns="50800" tIns="50800" rIns="50800" bIns="50800" rtlCol="0" anchor="ctr"/>
            <a:lstStyle/>
            <a:p>
              <a:pPr algn="ctr">
                <a:lnSpc>
                  <a:spcPts val="3359"/>
                </a:lnSpc>
              </a:pPr>
              <a:endParaRPr/>
            </a:p>
          </p:txBody>
        </p:sp>
      </p:grpSp>
      <p:sp>
        <p:nvSpPr>
          <p:cNvPr id="29" name="Tekstvak 28">
            <a:extLst>
              <a:ext uri="{FF2B5EF4-FFF2-40B4-BE49-F238E27FC236}">
                <a16:creationId xmlns:a16="http://schemas.microsoft.com/office/drawing/2014/main" id="{91960332-7103-4D6A-9344-74F423C0F0C1}"/>
              </a:ext>
            </a:extLst>
          </p:cNvPr>
          <p:cNvSpPr txBox="1"/>
          <p:nvPr/>
        </p:nvSpPr>
        <p:spPr>
          <a:xfrm>
            <a:off x="11197997" y="6518396"/>
            <a:ext cx="7683661" cy="3170099"/>
          </a:xfrm>
          <a:prstGeom prst="rect">
            <a:avLst/>
          </a:prstGeom>
          <a:noFill/>
        </p:spPr>
        <p:txBody>
          <a:bodyPr wrap="square" rtlCol="0">
            <a:spAutoFit/>
          </a:bodyPr>
          <a:lstStyle/>
          <a:p>
            <a:pPr marL="617538" indent="-617538">
              <a:buFont typeface="Wingdings" panose="05000000000000000000" pitchFamily="2" charset="2"/>
              <a:buChar char="§"/>
            </a:pPr>
            <a:r>
              <a:rPr lang="nl-NL" sz="4000" dirty="0">
                <a:solidFill>
                  <a:srgbClr val="026666"/>
                </a:solidFill>
                <a:latin typeface="Poppins" panose="00000500000000000000" pitchFamily="2" charset="0"/>
                <a:cs typeface="Poppins" panose="00000500000000000000" pitchFamily="2" charset="0"/>
              </a:rPr>
              <a:t>Open blik </a:t>
            </a:r>
          </a:p>
          <a:p>
            <a:pPr marL="617538" indent="-617538">
              <a:buFont typeface="Wingdings" panose="05000000000000000000" pitchFamily="2" charset="2"/>
              <a:buChar char="§"/>
            </a:pPr>
            <a:r>
              <a:rPr lang="nl-NL" sz="4000" dirty="0">
                <a:solidFill>
                  <a:srgbClr val="026666"/>
                </a:solidFill>
                <a:latin typeface="Poppins" panose="00000500000000000000" pitchFamily="2" charset="0"/>
                <a:cs typeface="Poppins" panose="00000500000000000000" pitchFamily="2" charset="0"/>
              </a:rPr>
              <a:t>Transparante communicatie</a:t>
            </a:r>
          </a:p>
          <a:p>
            <a:pPr marL="617538" indent="-617538">
              <a:buFont typeface="Wingdings" panose="05000000000000000000" pitchFamily="2" charset="2"/>
              <a:buChar char="§"/>
            </a:pPr>
            <a:r>
              <a:rPr lang="nl-NL" sz="4000" dirty="0">
                <a:solidFill>
                  <a:srgbClr val="026666"/>
                </a:solidFill>
                <a:latin typeface="Poppins" panose="00000500000000000000" pitchFamily="2" charset="0"/>
                <a:cs typeface="Poppins" panose="00000500000000000000" pitchFamily="2" charset="0"/>
              </a:rPr>
              <a:t>Minst ingrijpende zorg </a:t>
            </a:r>
          </a:p>
          <a:p>
            <a:pPr marL="285750" indent="-285750">
              <a:buFont typeface="Arial" panose="020B0604020202020204" pitchFamily="34" charset="0"/>
              <a:buChar char="•"/>
            </a:pPr>
            <a:endParaRPr lang="nl-BE" sz="40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590591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98656">
        <p159:morph option="byObject"/>
      </p:transition>
    </mc:Choice>
    <mc:Fallback>
      <p:transition spd="slow" advTm="1986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7135" y="-9285764"/>
            <a:ext cx="13313729"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lang="nl-BE"/>
            </a:p>
          </p:txBody>
        </p:sp>
      </p:grpSp>
      <p:sp>
        <p:nvSpPr>
          <p:cNvPr id="5" name="AutoShape 5"/>
          <p:cNvSpPr/>
          <p:nvPr/>
        </p:nvSpPr>
        <p:spPr>
          <a:xfrm rot="-5400000">
            <a:off x="2741310" y="7147370"/>
            <a:ext cx="2673722" cy="0"/>
          </a:xfrm>
          <a:prstGeom prst="line">
            <a:avLst/>
          </a:prstGeom>
          <a:ln w="9525" cap="flat">
            <a:solidFill>
              <a:srgbClr val="365B6D"/>
            </a:solidFill>
            <a:prstDash val="solid"/>
            <a:headEnd type="none" w="sm" len="sm"/>
            <a:tailEnd type="none" w="sm" len="sm"/>
          </a:ln>
        </p:spPr>
        <p:txBody>
          <a:bodyPr/>
          <a:lstStyle/>
          <a:p>
            <a:endParaRPr lang="nl-BE"/>
          </a:p>
        </p:txBody>
      </p:sp>
      <p:sp>
        <p:nvSpPr>
          <p:cNvPr id="7" name="TextBox 7"/>
          <p:cNvSpPr txBox="1"/>
          <p:nvPr/>
        </p:nvSpPr>
        <p:spPr>
          <a:xfrm>
            <a:off x="5631065" y="449179"/>
            <a:ext cx="7511429" cy="2825132"/>
          </a:xfrm>
          <a:prstGeom prst="rect">
            <a:avLst/>
          </a:prstGeom>
        </p:spPr>
        <p:txBody>
          <a:bodyPr lIns="0" tIns="0" rIns="0" bIns="0" rtlCol="0" anchor="t">
            <a:spAutoFit/>
          </a:bodyPr>
          <a:lstStyle/>
          <a:p>
            <a:pPr marL="0" lvl="0" indent="0" algn="ctr">
              <a:lnSpc>
                <a:spcPts val="7409"/>
              </a:lnSpc>
            </a:pPr>
            <a:r>
              <a:rPr lang="nl-NL" sz="6000" dirty="0">
                <a:solidFill>
                  <a:srgbClr val="D0EAF1"/>
                </a:solidFill>
                <a:latin typeface="Poppins" panose="00000500000000000000" pitchFamily="2" charset="0"/>
                <a:cs typeface="Poppins" panose="00000500000000000000" pitchFamily="2" charset="0"/>
              </a:rPr>
              <a:t>IAC- of OV4 in buitengewoon onderwijs</a:t>
            </a:r>
            <a:endParaRPr lang="en-US" sz="3600" spc="-123" dirty="0">
              <a:solidFill>
                <a:srgbClr val="D0EAF1"/>
              </a:solidFill>
              <a:latin typeface="Poppins" panose="00000500000000000000" pitchFamily="2" charset="0"/>
              <a:cs typeface="Poppins" panose="00000500000000000000" pitchFamily="2" charset="0"/>
            </a:endParaRPr>
          </a:p>
        </p:txBody>
      </p:sp>
      <p:sp>
        <p:nvSpPr>
          <p:cNvPr id="21" name="Tekstvak 20">
            <a:extLst>
              <a:ext uri="{FF2B5EF4-FFF2-40B4-BE49-F238E27FC236}">
                <a16:creationId xmlns:a16="http://schemas.microsoft.com/office/drawing/2014/main" id="{02CC85B2-64BA-B888-40C6-CEBA3667C7D5}"/>
              </a:ext>
            </a:extLst>
          </p:cNvPr>
          <p:cNvSpPr txBox="1"/>
          <p:nvPr/>
        </p:nvSpPr>
        <p:spPr>
          <a:xfrm>
            <a:off x="656940" y="5810510"/>
            <a:ext cx="3169264" cy="1938992"/>
          </a:xfrm>
          <a:prstGeom prst="rect">
            <a:avLst/>
          </a:prstGeom>
          <a:noFill/>
        </p:spPr>
        <p:txBody>
          <a:bodyPr wrap="square">
            <a:spAutoFit/>
          </a:bodyPr>
          <a:lstStyle/>
          <a:p>
            <a:pPr algn="ctr"/>
            <a:r>
              <a:rPr lang="nl-NL" sz="4000" dirty="0">
                <a:solidFill>
                  <a:srgbClr val="026666"/>
                </a:solidFill>
                <a:latin typeface="Poppins" panose="00000500000000000000" pitchFamily="2" charset="0"/>
                <a:cs typeface="Poppins" panose="00000500000000000000" pitchFamily="2" charset="0"/>
              </a:rPr>
              <a:t>Handelingsplanmatig werken</a:t>
            </a:r>
          </a:p>
        </p:txBody>
      </p:sp>
      <p:sp>
        <p:nvSpPr>
          <p:cNvPr id="23" name="Tekstvak 22">
            <a:extLst>
              <a:ext uri="{FF2B5EF4-FFF2-40B4-BE49-F238E27FC236}">
                <a16:creationId xmlns:a16="http://schemas.microsoft.com/office/drawing/2014/main" id="{0D2F963B-8808-F114-4A14-DA6EDA843495}"/>
              </a:ext>
            </a:extLst>
          </p:cNvPr>
          <p:cNvSpPr txBox="1"/>
          <p:nvPr/>
        </p:nvSpPr>
        <p:spPr>
          <a:xfrm>
            <a:off x="4359604" y="5810510"/>
            <a:ext cx="4267200" cy="2554545"/>
          </a:xfrm>
          <a:prstGeom prst="rect">
            <a:avLst/>
          </a:prstGeom>
          <a:noFill/>
        </p:spPr>
        <p:txBody>
          <a:bodyPr wrap="square" rtlCol="0">
            <a:spAutoFit/>
          </a:bodyPr>
          <a:lstStyle/>
          <a:p>
            <a:pPr algn="ctr"/>
            <a:r>
              <a:rPr lang="nl-NL" sz="4000" dirty="0">
                <a:solidFill>
                  <a:srgbClr val="026666"/>
                </a:solidFill>
                <a:latin typeface="Poppins" panose="00000500000000000000" pitchFamily="2" charset="0"/>
                <a:cs typeface="Poppins" panose="00000500000000000000" pitchFamily="2" charset="0"/>
              </a:rPr>
              <a:t>Continuüm van zorg in buitengewoon onderwijs</a:t>
            </a:r>
          </a:p>
        </p:txBody>
      </p:sp>
      <p:pic>
        <p:nvPicPr>
          <p:cNvPr id="30" name="Audio 29">
            <a:extLst>
              <a:ext uri="{FF2B5EF4-FFF2-40B4-BE49-F238E27FC236}">
                <a16:creationId xmlns:a16="http://schemas.microsoft.com/office/drawing/2014/main" id="{AE5092AB-4438-F2DA-3C84-415140997A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322800" y="9321800"/>
            <a:ext cx="812800" cy="812800"/>
          </a:xfrm>
          <a:prstGeom prst="rect">
            <a:avLst/>
          </a:prstGeom>
        </p:spPr>
      </p:pic>
      <p:grpSp>
        <p:nvGrpSpPr>
          <p:cNvPr id="31" name="Group 9">
            <a:extLst>
              <a:ext uri="{FF2B5EF4-FFF2-40B4-BE49-F238E27FC236}">
                <a16:creationId xmlns:a16="http://schemas.microsoft.com/office/drawing/2014/main" id="{B49D150D-CAE6-1037-2FFC-5C3DAF7EE27B}"/>
              </a:ext>
            </a:extLst>
          </p:cNvPr>
          <p:cNvGrpSpPr/>
          <p:nvPr/>
        </p:nvGrpSpPr>
        <p:grpSpPr>
          <a:xfrm rot="8055617">
            <a:off x="11630387" y="2278319"/>
            <a:ext cx="7679925" cy="12308144"/>
            <a:chOff x="0" y="0"/>
            <a:chExt cx="660400" cy="922903"/>
          </a:xfrm>
        </p:grpSpPr>
        <p:sp>
          <p:nvSpPr>
            <p:cNvPr id="32" name="Freeform 10">
              <a:extLst>
                <a:ext uri="{FF2B5EF4-FFF2-40B4-BE49-F238E27FC236}">
                  <a16:creationId xmlns:a16="http://schemas.microsoft.com/office/drawing/2014/main" id="{1C7C370B-6E5E-0B3F-3A5F-B867F7D35101}"/>
                </a:ext>
              </a:extLst>
            </p:cNvPr>
            <p:cNvSpPr/>
            <p:nvPr/>
          </p:nvSpPr>
          <p:spPr>
            <a:xfrm>
              <a:off x="0" y="0"/>
              <a:ext cx="660400" cy="922903"/>
            </a:xfrm>
            <a:custGeom>
              <a:avLst/>
              <a:gdLst/>
              <a:ahLst/>
              <a:cxnLst/>
              <a:rect l="l" t="t" r="r" b="b"/>
              <a:pathLst>
                <a:path w="660400" h="922903">
                  <a:moveTo>
                    <a:pt x="220252" y="903834"/>
                  </a:moveTo>
                  <a:cubicBezTo>
                    <a:pt x="254109" y="915348"/>
                    <a:pt x="292600" y="922903"/>
                    <a:pt x="330378" y="922903"/>
                  </a:cubicBezTo>
                  <a:cubicBezTo>
                    <a:pt x="368157" y="922903"/>
                    <a:pt x="404509" y="916426"/>
                    <a:pt x="438009" y="904912"/>
                  </a:cubicBezTo>
                  <a:cubicBezTo>
                    <a:pt x="438723" y="904553"/>
                    <a:pt x="439435" y="904553"/>
                    <a:pt x="440148" y="904194"/>
                  </a:cubicBezTo>
                  <a:cubicBezTo>
                    <a:pt x="565955" y="858138"/>
                    <a:pt x="658618" y="736524"/>
                    <a:pt x="660400" y="591956"/>
                  </a:cubicBezTo>
                  <a:lnTo>
                    <a:pt x="660400" y="0"/>
                  </a:lnTo>
                  <a:lnTo>
                    <a:pt x="0" y="0"/>
                  </a:lnTo>
                  <a:lnTo>
                    <a:pt x="0" y="591516"/>
                  </a:lnTo>
                  <a:cubicBezTo>
                    <a:pt x="1782" y="737243"/>
                    <a:pt x="93019" y="858858"/>
                    <a:pt x="220252" y="903834"/>
                  </a:cubicBezTo>
                  <a:close/>
                </a:path>
              </a:pathLst>
            </a:custGeom>
            <a:solidFill>
              <a:srgbClr val="D0EAF1"/>
            </a:solidFill>
          </p:spPr>
          <p:txBody>
            <a:bodyPr/>
            <a:lstStyle/>
            <a:p>
              <a:endParaRPr/>
            </a:p>
          </p:txBody>
        </p:sp>
        <p:sp>
          <p:nvSpPr>
            <p:cNvPr id="33" name="TextBox 11">
              <a:extLst>
                <a:ext uri="{FF2B5EF4-FFF2-40B4-BE49-F238E27FC236}">
                  <a16:creationId xmlns:a16="http://schemas.microsoft.com/office/drawing/2014/main" id="{4A45F844-ECB7-2CCD-FB20-A6468F361B0C}"/>
                </a:ext>
              </a:extLst>
            </p:cNvPr>
            <p:cNvSpPr txBox="1"/>
            <p:nvPr/>
          </p:nvSpPr>
          <p:spPr>
            <a:xfrm>
              <a:off x="0" y="-47625"/>
              <a:ext cx="660400" cy="843528"/>
            </a:xfrm>
            <a:prstGeom prst="rect">
              <a:avLst/>
            </a:prstGeom>
          </p:spPr>
          <p:txBody>
            <a:bodyPr lIns="50800" tIns="50800" rIns="50800" bIns="50800" rtlCol="0" anchor="ctr"/>
            <a:lstStyle/>
            <a:p>
              <a:pPr algn="ctr">
                <a:lnSpc>
                  <a:spcPts val="3359"/>
                </a:lnSpc>
              </a:pPr>
              <a:endParaRPr/>
            </a:p>
          </p:txBody>
        </p:sp>
      </p:grpSp>
      <p:sp>
        <p:nvSpPr>
          <p:cNvPr id="34" name="Tekstvak 33">
            <a:extLst>
              <a:ext uri="{FF2B5EF4-FFF2-40B4-BE49-F238E27FC236}">
                <a16:creationId xmlns:a16="http://schemas.microsoft.com/office/drawing/2014/main" id="{9138A3B1-2C6A-74B7-0B72-1AEEE3153E9D}"/>
              </a:ext>
            </a:extLst>
          </p:cNvPr>
          <p:cNvSpPr txBox="1"/>
          <p:nvPr/>
        </p:nvSpPr>
        <p:spPr>
          <a:xfrm>
            <a:off x="11197997" y="6518396"/>
            <a:ext cx="7683661" cy="1938992"/>
          </a:xfrm>
          <a:prstGeom prst="rect">
            <a:avLst/>
          </a:prstGeom>
          <a:noFill/>
        </p:spPr>
        <p:txBody>
          <a:bodyPr wrap="square" rtlCol="0">
            <a:spAutoFit/>
          </a:bodyPr>
          <a:lstStyle/>
          <a:p>
            <a:pPr marL="571500" indent="-571500">
              <a:buFont typeface="Arial" panose="020B0604020202020204" pitchFamily="34" charset="0"/>
              <a:buChar char="•"/>
            </a:pPr>
            <a:r>
              <a:rPr lang="nl-NL" sz="4000" dirty="0">
                <a:solidFill>
                  <a:srgbClr val="026666"/>
                </a:solidFill>
                <a:latin typeface="Poppins" panose="00000500000000000000" pitchFamily="2" charset="0"/>
                <a:cs typeface="Poppins" panose="00000500000000000000" pitchFamily="2" charset="0"/>
              </a:rPr>
              <a:t>Maximale participatie </a:t>
            </a:r>
          </a:p>
          <a:p>
            <a:pPr marL="571500" indent="-571500">
              <a:buFont typeface="Arial" panose="020B0604020202020204" pitchFamily="34" charset="0"/>
              <a:buChar char="•"/>
            </a:pPr>
            <a:r>
              <a:rPr lang="nl-NL" sz="4000" dirty="0">
                <a:solidFill>
                  <a:srgbClr val="026666"/>
                </a:solidFill>
                <a:latin typeface="Poppins" panose="00000500000000000000" pitchFamily="2" charset="0"/>
                <a:cs typeface="Poppins" panose="00000500000000000000" pitchFamily="2" charset="0"/>
              </a:rPr>
              <a:t>Combinatie gewoon EN buitengewoon</a:t>
            </a:r>
          </a:p>
        </p:txBody>
      </p:sp>
    </p:spTree>
    <p:extLst>
      <p:ext uri="{BB962C8B-B14F-4D97-AF65-F5344CB8AC3E}">
        <p14:creationId xmlns:p14="http://schemas.microsoft.com/office/powerpoint/2010/main" val="32666170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95968">
        <p159:morph option="byObject"/>
      </p:transition>
    </mc:Choice>
    <mc:Fallback>
      <p:transition spd="slow" advTm="959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63880" y="0"/>
            <a:ext cx="7886701" cy="10287000"/>
          </a:xfrm>
          <a:prstGeom prst="rect">
            <a:avLst/>
          </a:prstGeom>
          <a:solidFill>
            <a:srgbClr val="049999"/>
          </a:solidFill>
        </p:spPr>
        <p:txBody>
          <a:bodyPr/>
          <a:lstStyle/>
          <a:p>
            <a:endParaRPr lang="nl-BE"/>
          </a:p>
        </p:txBody>
      </p:sp>
      <p:grpSp>
        <p:nvGrpSpPr>
          <p:cNvPr id="6" name="Group 6"/>
          <p:cNvGrpSpPr/>
          <p:nvPr/>
        </p:nvGrpSpPr>
        <p:grpSpPr>
          <a:xfrm>
            <a:off x="742395" y="3924300"/>
            <a:ext cx="5541666" cy="5541644"/>
            <a:chOff x="0" y="0"/>
            <a:chExt cx="6350000" cy="6349975"/>
          </a:xfrm>
        </p:grpSpPr>
        <p:sp>
          <p:nvSpPr>
            <p:cNvPr id="7" name="Freeform 7"/>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38888" r="-38888"/>
              </a:stretch>
            </a:blipFill>
          </p:spPr>
          <p:txBody>
            <a:bodyPr/>
            <a:lstStyle/>
            <a:p>
              <a:endParaRPr lang="nl-BE"/>
            </a:p>
          </p:txBody>
        </p:sp>
      </p:grpSp>
      <p:grpSp>
        <p:nvGrpSpPr>
          <p:cNvPr id="3" name="Group 3"/>
          <p:cNvGrpSpPr/>
          <p:nvPr/>
        </p:nvGrpSpPr>
        <p:grpSpPr>
          <a:xfrm rot="-3270436">
            <a:off x="-3372452" y="5453589"/>
            <a:ext cx="12098771" cy="6654453"/>
            <a:chOff x="0" y="0"/>
            <a:chExt cx="4060919" cy="2233549"/>
          </a:xfrm>
        </p:grpSpPr>
        <p:sp>
          <p:nvSpPr>
            <p:cNvPr id="4" name="Freeform 4"/>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26666"/>
            </a:solidFill>
          </p:spPr>
          <p:txBody>
            <a:bodyPr/>
            <a:lstStyle/>
            <a:p>
              <a:endParaRPr lang="nl-BE"/>
            </a:p>
          </p:txBody>
        </p:sp>
        <p:sp>
          <p:nvSpPr>
            <p:cNvPr id="5" name="Freeform 5"/>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365B6D"/>
            </a:solidFill>
          </p:spPr>
          <p:txBody>
            <a:bodyPr/>
            <a:lstStyle/>
            <a:p>
              <a:endParaRPr lang="nl-BE"/>
            </a:p>
          </p:txBody>
        </p:sp>
      </p:grpSp>
      <p:pic>
        <p:nvPicPr>
          <p:cNvPr id="10" name="Afbeelding 9" descr="Afbeelding met cirkel, schermopname, Lettertype, diagram&#10;&#10;Automatisch gegenereerde beschrijving">
            <a:extLst>
              <a:ext uri="{FF2B5EF4-FFF2-40B4-BE49-F238E27FC236}">
                <a16:creationId xmlns:a16="http://schemas.microsoft.com/office/drawing/2014/main" id="{C55E85CA-6AC5-3EAD-352F-F7E8736001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754" y="2096814"/>
            <a:ext cx="10171438" cy="6228663"/>
          </a:xfrm>
          <a:prstGeom prst="rect">
            <a:avLst/>
          </a:prstGeom>
        </p:spPr>
      </p:pic>
      <p:sp>
        <p:nvSpPr>
          <p:cNvPr id="9" name="TextBox 9"/>
          <p:cNvSpPr txBox="1"/>
          <p:nvPr/>
        </p:nvSpPr>
        <p:spPr>
          <a:xfrm>
            <a:off x="7711249" y="370974"/>
            <a:ext cx="9680422" cy="2954655"/>
          </a:xfrm>
          <a:prstGeom prst="rect">
            <a:avLst/>
          </a:prstGeom>
        </p:spPr>
        <p:txBody>
          <a:bodyPr wrap="square" lIns="0" tIns="0" rIns="0" bIns="0" rtlCol="0" anchor="t">
            <a:spAutoFit/>
          </a:bodyPr>
          <a:lstStyle/>
          <a:p>
            <a:pPr marL="0" lvl="0" indent="0">
              <a:lnSpc>
                <a:spcPts val="8399"/>
              </a:lnSpc>
              <a:spcAft>
                <a:spcPts val="2400"/>
              </a:spcAft>
            </a:pPr>
            <a:r>
              <a:rPr lang="en-US" sz="6999" b="1" spc="-139" dirty="0" err="1">
                <a:solidFill>
                  <a:srgbClr val="365B6D"/>
                </a:solidFill>
                <a:latin typeface="Poppins" panose="00000500000000000000" pitchFamily="2" charset="0"/>
                <a:cs typeface="Poppins" panose="00000500000000000000" pitchFamily="2" charset="0"/>
              </a:rPr>
              <a:t>Onderwijsloopbaan-perspectief</a:t>
            </a:r>
            <a:endParaRPr lang="en-US" sz="1000" b="1" spc="-139" dirty="0">
              <a:solidFill>
                <a:srgbClr val="365B6D"/>
              </a:solidFill>
              <a:latin typeface="Poppins" panose="00000500000000000000" pitchFamily="2" charset="0"/>
              <a:cs typeface="Poppins" panose="00000500000000000000" pitchFamily="2" charset="0"/>
            </a:endParaRPr>
          </a:p>
          <a:p>
            <a:pPr marL="457200" lvl="0" indent="-457200" algn="just">
              <a:buFont typeface="Wingdings" panose="05000000000000000000" pitchFamily="2" charset="2"/>
              <a:buChar char="§"/>
            </a:pPr>
            <a:endParaRPr lang="en-US" sz="3200" spc="-139" dirty="0">
              <a:solidFill>
                <a:srgbClr val="365B6D"/>
              </a:solidFill>
              <a:latin typeface="Poppins" panose="00000500000000000000" pitchFamily="2" charset="0"/>
              <a:cs typeface="Poppins" panose="00000500000000000000" pitchFamily="2" charset="0"/>
            </a:endParaRPr>
          </a:p>
        </p:txBody>
      </p:sp>
      <p:sp>
        <p:nvSpPr>
          <p:cNvPr id="13" name="Ovaal 12">
            <a:extLst>
              <a:ext uri="{FF2B5EF4-FFF2-40B4-BE49-F238E27FC236}">
                <a16:creationId xmlns:a16="http://schemas.microsoft.com/office/drawing/2014/main" id="{6360DDB4-FFBA-BA17-D408-0D8292552654}"/>
              </a:ext>
            </a:extLst>
          </p:cNvPr>
          <p:cNvSpPr/>
          <p:nvPr/>
        </p:nvSpPr>
        <p:spPr>
          <a:xfrm>
            <a:off x="5875355" y="3983293"/>
            <a:ext cx="2506646" cy="2722307"/>
          </a:xfrm>
          <a:prstGeom prst="ellipse">
            <a:avLst/>
          </a:prstGeom>
          <a:noFill/>
          <a:ln w="1143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5" name="Ovaal 14">
            <a:extLst>
              <a:ext uri="{FF2B5EF4-FFF2-40B4-BE49-F238E27FC236}">
                <a16:creationId xmlns:a16="http://schemas.microsoft.com/office/drawing/2014/main" id="{B27DE344-5966-75E1-2ED6-547E16F16CE0}"/>
              </a:ext>
            </a:extLst>
          </p:cNvPr>
          <p:cNvSpPr/>
          <p:nvPr/>
        </p:nvSpPr>
        <p:spPr>
          <a:xfrm>
            <a:off x="5650543" y="4653918"/>
            <a:ext cx="1237937" cy="1015362"/>
          </a:xfrm>
          <a:prstGeom prst="ellipse">
            <a:avLst/>
          </a:prstGeom>
          <a:noFill/>
          <a:ln w="1143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grpSp>
        <p:nvGrpSpPr>
          <p:cNvPr id="16" name="Group 9">
            <a:extLst>
              <a:ext uri="{FF2B5EF4-FFF2-40B4-BE49-F238E27FC236}">
                <a16:creationId xmlns:a16="http://schemas.microsoft.com/office/drawing/2014/main" id="{0C3C39FC-B710-7D4D-EC89-480D804A276E}"/>
              </a:ext>
            </a:extLst>
          </p:cNvPr>
          <p:cNvGrpSpPr/>
          <p:nvPr/>
        </p:nvGrpSpPr>
        <p:grpSpPr>
          <a:xfrm rot="6963283">
            <a:off x="9757125" y="2351639"/>
            <a:ext cx="9167039" cy="10049042"/>
            <a:chOff x="0" y="0"/>
            <a:chExt cx="660400" cy="922903"/>
          </a:xfrm>
        </p:grpSpPr>
        <p:sp>
          <p:nvSpPr>
            <p:cNvPr id="17" name="Freeform 10">
              <a:extLst>
                <a:ext uri="{FF2B5EF4-FFF2-40B4-BE49-F238E27FC236}">
                  <a16:creationId xmlns:a16="http://schemas.microsoft.com/office/drawing/2014/main" id="{F977D6E9-052F-CA94-046A-A2BC7E2712AA}"/>
                </a:ext>
              </a:extLst>
            </p:cNvPr>
            <p:cNvSpPr/>
            <p:nvPr/>
          </p:nvSpPr>
          <p:spPr>
            <a:xfrm>
              <a:off x="0" y="0"/>
              <a:ext cx="660400" cy="922903"/>
            </a:xfrm>
            <a:custGeom>
              <a:avLst/>
              <a:gdLst/>
              <a:ahLst/>
              <a:cxnLst/>
              <a:rect l="l" t="t" r="r" b="b"/>
              <a:pathLst>
                <a:path w="660400" h="922903">
                  <a:moveTo>
                    <a:pt x="220252" y="903834"/>
                  </a:moveTo>
                  <a:cubicBezTo>
                    <a:pt x="254109" y="915348"/>
                    <a:pt x="292600" y="922903"/>
                    <a:pt x="330378" y="922903"/>
                  </a:cubicBezTo>
                  <a:cubicBezTo>
                    <a:pt x="368157" y="922903"/>
                    <a:pt x="404509" y="916426"/>
                    <a:pt x="438009" y="904912"/>
                  </a:cubicBezTo>
                  <a:cubicBezTo>
                    <a:pt x="438723" y="904553"/>
                    <a:pt x="439435" y="904553"/>
                    <a:pt x="440148" y="904194"/>
                  </a:cubicBezTo>
                  <a:cubicBezTo>
                    <a:pt x="565955" y="858138"/>
                    <a:pt x="658618" y="736524"/>
                    <a:pt x="660400" y="591956"/>
                  </a:cubicBezTo>
                  <a:lnTo>
                    <a:pt x="660400" y="0"/>
                  </a:lnTo>
                  <a:lnTo>
                    <a:pt x="0" y="0"/>
                  </a:lnTo>
                  <a:lnTo>
                    <a:pt x="0" y="591516"/>
                  </a:lnTo>
                  <a:cubicBezTo>
                    <a:pt x="1782" y="737243"/>
                    <a:pt x="93019" y="858858"/>
                    <a:pt x="220252" y="903834"/>
                  </a:cubicBezTo>
                  <a:close/>
                </a:path>
              </a:pathLst>
            </a:custGeom>
            <a:solidFill>
              <a:srgbClr val="D0EAF1"/>
            </a:solidFill>
          </p:spPr>
          <p:txBody>
            <a:bodyPr/>
            <a:lstStyle/>
            <a:p>
              <a:endParaRPr/>
            </a:p>
          </p:txBody>
        </p:sp>
        <p:sp>
          <p:nvSpPr>
            <p:cNvPr id="18" name="TextBox 11">
              <a:extLst>
                <a:ext uri="{FF2B5EF4-FFF2-40B4-BE49-F238E27FC236}">
                  <a16:creationId xmlns:a16="http://schemas.microsoft.com/office/drawing/2014/main" id="{FF2A64B2-35E6-AE4B-9D41-197CAC6CE8BC}"/>
                </a:ext>
              </a:extLst>
            </p:cNvPr>
            <p:cNvSpPr txBox="1"/>
            <p:nvPr/>
          </p:nvSpPr>
          <p:spPr>
            <a:xfrm>
              <a:off x="0" y="-47625"/>
              <a:ext cx="660400" cy="843528"/>
            </a:xfrm>
            <a:prstGeom prst="rect">
              <a:avLst/>
            </a:prstGeom>
          </p:spPr>
          <p:txBody>
            <a:bodyPr lIns="50800" tIns="50800" rIns="50800" bIns="50800" rtlCol="0" anchor="ctr"/>
            <a:lstStyle/>
            <a:p>
              <a:pPr algn="ctr">
                <a:lnSpc>
                  <a:spcPts val="3359"/>
                </a:lnSpc>
              </a:pPr>
              <a:endParaRPr/>
            </a:p>
          </p:txBody>
        </p:sp>
      </p:grpSp>
      <p:sp>
        <p:nvSpPr>
          <p:cNvPr id="19" name="Tekstvak 18">
            <a:extLst>
              <a:ext uri="{FF2B5EF4-FFF2-40B4-BE49-F238E27FC236}">
                <a16:creationId xmlns:a16="http://schemas.microsoft.com/office/drawing/2014/main" id="{927609A6-F727-A544-86D1-FCEA1AE2D034}"/>
              </a:ext>
            </a:extLst>
          </p:cNvPr>
          <p:cNvSpPr txBox="1"/>
          <p:nvPr/>
        </p:nvSpPr>
        <p:spPr>
          <a:xfrm>
            <a:off x="10303272" y="4006178"/>
            <a:ext cx="8470140" cy="3754874"/>
          </a:xfrm>
          <a:prstGeom prst="rect">
            <a:avLst/>
          </a:prstGeom>
          <a:noFill/>
        </p:spPr>
        <p:txBody>
          <a:bodyPr wrap="square" rtlCol="0">
            <a:spAutoFit/>
          </a:bodyPr>
          <a:lstStyle/>
          <a:p>
            <a:pPr marL="617538" indent="-617538">
              <a:buFont typeface="Wingdings" panose="05000000000000000000" pitchFamily="2" charset="2"/>
              <a:buChar char="§"/>
            </a:pPr>
            <a:r>
              <a:rPr lang="nl-NL" sz="4400" dirty="0">
                <a:solidFill>
                  <a:srgbClr val="026666"/>
                </a:solidFill>
                <a:latin typeface="Poppins" panose="00000500000000000000" pitchFamily="2" charset="0"/>
                <a:cs typeface="Poppins" panose="00000500000000000000" pitchFamily="2" charset="0"/>
              </a:rPr>
              <a:t>Korte termijn doelen </a:t>
            </a:r>
          </a:p>
          <a:p>
            <a:pPr marL="617538" indent="-617538">
              <a:buFont typeface="Wingdings" panose="05000000000000000000" pitchFamily="2" charset="2"/>
              <a:buChar char="§"/>
            </a:pPr>
            <a:endParaRPr lang="nl-NL" sz="4400" dirty="0">
              <a:solidFill>
                <a:srgbClr val="026666"/>
              </a:solidFill>
              <a:latin typeface="Poppins" panose="00000500000000000000" pitchFamily="2" charset="0"/>
              <a:cs typeface="Poppins" panose="00000500000000000000" pitchFamily="2" charset="0"/>
            </a:endParaRPr>
          </a:p>
          <a:p>
            <a:pPr algn="ctr"/>
            <a:r>
              <a:rPr lang="nl-NL" sz="4400" dirty="0" err="1">
                <a:solidFill>
                  <a:srgbClr val="026666"/>
                </a:solidFill>
                <a:latin typeface="Poppins" panose="00000500000000000000" pitchFamily="2" charset="0"/>
                <a:cs typeface="Poppins" panose="00000500000000000000" pitchFamily="2" charset="0"/>
              </a:rPr>
              <a:t>vs</a:t>
            </a:r>
            <a:r>
              <a:rPr lang="nl-NL" sz="4400" dirty="0">
                <a:solidFill>
                  <a:srgbClr val="026666"/>
                </a:solidFill>
                <a:latin typeface="Poppins" panose="00000500000000000000" pitchFamily="2" charset="0"/>
                <a:cs typeface="Poppins" panose="00000500000000000000" pitchFamily="2" charset="0"/>
              </a:rPr>
              <a:t> </a:t>
            </a:r>
          </a:p>
          <a:p>
            <a:endParaRPr lang="nl-NL" sz="4400" dirty="0">
              <a:solidFill>
                <a:srgbClr val="026666"/>
              </a:solidFill>
              <a:latin typeface="Poppins" panose="00000500000000000000" pitchFamily="2" charset="0"/>
              <a:cs typeface="Poppins" panose="00000500000000000000" pitchFamily="2" charset="0"/>
            </a:endParaRPr>
          </a:p>
          <a:p>
            <a:pPr marL="571500" indent="-571500">
              <a:buFont typeface="Arial" panose="020B0604020202020204" pitchFamily="34" charset="0"/>
              <a:buChar char="•"/>
            </a:pPr>
            <a:r>
              <a:rPr lang="nl-NL" sz="4400" dirty="0">
                <a:solidFill>
                  <a:srgbClr val="026666"/>
                </a:solidFill>
                <a:latin typeface="Poppins" panose="00000500000000000000" pitchFamily="2" charset="0"/>
                <a:cs typeface="Poppins" panose="00000500000000000000" pitchFamily="2" charset="0"/>
              </a:rPr>
              <a:t>Lange termijn doelen </a:t>
            </a:r>
          </a:p>
          <a:p>
            <a:pPr marL="285750" indent="-285750">
              <a:buFont typeface="Arial" panose="020B0604020202020204" pitchFamily="34" charset="0"/>
              <a:buChar char="•"/>
            </a:pPr>
            <a:endParaRPr lang="nl-BE" dirty="0">
              <a:latin typeface="Poppins" panose="00000500000000000000" pitchFamily="2" charset="0"/>
              <a:cs typeface="Poppins" panose="00000500000000000000" pitchFamily="2" charset="0"/>
            </a:endParaRPr>
          </a:p>
        </p:txBody>
      </p:sp>
      <p:cxnSp>
        <p:nvCxnSpPr>
          <p:cNvPr id="21" name="Rechte verbindingslijn met pijl 20">
            <a:extLst>
              <a:ext uri="{FF2B5EF4-FFF2-40B4-BE49-F238E27FC236}">
                <a16:creationId xmlns:a16="http://schemas.microsoft.com/office/drawing/2014/main" id="{FBB69A0A-9924-70A0-7AD6-FE0AB882AAC7}"/>
              </a:ext>
            </a:extLst>
          </p:cNvPr>
          <p:cNvCxnSpPr>
            <a:stCxn id="15" idx="6"/>
          </p:cNvCxnSpPr>
          <p:nvPr/>
        </p:nvCxnSpPr>
        <p:spPr>
          <a:xfrm flipV="1">
            <a:off x="6888480" y="4653918"/>
            <a:ext cx="3810000" cy="507681"/>
          </a:xfrm>
          <a:prstGeom prst="straightConnector1">
            <a:avLst/>
          </a:prstGeom>
          <a:ln w="1238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637D7A5B-098A-084F-1635-8F56252B7204}"/>
              </a:ext>
            </a:extLst>
          </p:cNvPr>
          <p:cNvCxnSpPr>
            <a:cxnSpLocks/>
          </p:cNvCxnSpPr>
          <p:nvPr/>
        </p:nvCxnSpPr>
        <p:spPr>
          <a:xfrm>
            <a:off x="8224090" y="6008178"/>
            <a:ext cx="2474390" cy="667100"/>
          </a:xfrm>
          <a:prstGeom prst="straightConnector1">
            <a:avLst/>
          </a:prstGeom>
          <a:ln w="123825">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8" name="Audio 27">
            <a:extLst>
              <a:ext uri="{FF2B5EF4-FFF2-40B4-BE49-F238E27FC236}">
                <a16:creationId xmlns:a16="http://schemas.microsoft.com/office/drawing/2014/main" id="{F577AE68-C70A-C73A-F761-A1BF0204640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extLst>
      <p:ext uri="{BB962C8B-B14F-4D97-AF65-F5344CB8AC3E}">
        <p14:creationId xmlns:p14="http://schemas.microsoft.com/office/powerpoint/2010/main" val="39588737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63285">
        <p159:morph option="byObject"/>
      </p:transition>
    </mc:Choice>
    <mc:Fallback>
      <p:transition spd="slow" advTm="632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638239" y="4871736"/>
            <a:ext cx="9969865" cy="5483532"/>
            <a:chOff x="0" y="0"/>
            <a:chExt cx="4060919" cy="2233549"/>
          </a:xfrm>
        </p:grpSpPr>
        <p:sp>
          <p:nvSpPr>
            <p:cNvPr id="3" name="Freeform 3"/>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dirty="0"/>
            </a:p>
          </p:txBody>
        </p:sp>
        <p:sp>
          <p:nvSpPr>
            <p:cNvPr id="4" name="Freeform 4"/>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grpSp>
        <p:nvGrpSpPr>
          <p:cNvPr id="5" name="Group 5"/>
          <p:cNvGrpSpPr/>
          <p:nvPr/>
        </p:nvGrpSpPr>
        <p:grpSpPr>
          <a:xfrm rot="5400000">
            <a:off x="9909605" y="4788251"/>
            <a:ext cx="9969865" cy="5483532"/>
            <a:chOff x="0" y="0"/>
            <a:chExt cx="4060919" cy="2233549"/>
          </a:xfrm>
        </p:grpSpPr>
        <p:sp>
          <p:nvSpPr>
            <p:cNvPr id="6" name="Freeform 6"/>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dirty="0"/>
            </a:p>
          </p:txBody>
        </p:sp>
        <p:sp>
          <p:nvSpPr>
            <p:cNvPr id="7" name="Freeform 7"/>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grpSp>
        <p:nvGrpSpPr>
          <p:cNvPr id="8" name="Group 8"/>
          <p:cNvGrpSpPr/>
          <p:nvPr/>
        </p:nvGrpSpPr>
        <p:grpSpPr>
          <a:xfrm rot="5400000">
            <a:off x="4091091" y="4848129"/>
            <a:ext cx="9969865" cy="5483532"/>
            <a:chOff x="0" y="0"/>
            <a:chExt cx="4060919" cy="2233549"/>
          </a:xfrm>
        </p:grpSpPr>
        <p:sp>
          <p:nvSpPr>
            <p:cNvPr id="9" name="Freeform 9"/>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10" name="Freeform 10"/>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sp>
        <p:nvSpPr>
          <p:cNvPr id="11" name="Freeform 11"/>
          <p:cNvSpPr/>
          <p:nvPr/>
        </p:nvSpPr>
        <p:spPr>
          <a:xfrm>
            <a:off x="2101907" y="3490971"/>
            <a:ext cx="2471527" cy="1887629"/>
          </a:xfrm>
          <a:custGeom>
            <a:avLst/>
            <a:gdLst/>
            <a:ahLst/>
            <a:cxnLst/>
            <a:rect l="l" t="t" r="r" b="b"/>
            <a:pathLst>
              <a:path w="2471527" h="1887629">
                <a:moveTo>
                  <a:pt x="0" y="0"/>
                </a:moveTo>
                <a:lnTo>
                  <a:pt x="2471527" y="0"/>
                </a:lnTo>
                <a:lnTo>
                  <a:pt x="2471527" y="1887629"/>
                </a:lnTo>
                <a:lnTo>
                  <a:pt x="0" y="18876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a:p>
        </p:txBody>
      </p:sp>
      <p:sp>
        <p:nvSpPr>
          <p:cNvPr id="12" name="Freeform 12"/>
          <p:cNvSpPr/>
          <p:nvPr/>
        </p:nvSpPr>
        <p:spPr>
          <a:xfrm>
            <a:off x="8099566" y="3117137"/>
            <a:ext cx="2088869" cy="2457492"/>
          </a:xfrm>
          <a:custGeom>
            <a:avLst/>
            <a:gdLst/>
            <a:ahLst/>
            <a:cxnLst/>
            <a:rect l="l" t="t" r="r" b="b"/>
            <a:pathLst>
              <a:path w="2088869" h="2457492">
                <a:moveTo>
                  <a:pt x="0" y="0"/>
                </a:moveTo>
                <a:lnTo>
                  <a:pt x="2088868" y="0"/>
                </a:lnTo>
                <a:lnTo>
                  <a:pt x="2088868" y="2457492"/>
                </a:lnTo>
                <a:lnTo>
                  <a:pt x="0" y="24574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a:p>
        </p:txBody>
      </p:sp>
      <p:sp>
        <p:nvSpPr>
          <p:cNvPr id="13" name="Freeform 13"/>
          <p:cNvSpPr/>
          <p:nvPr/>
        </p:nvSpPr>
        <p:spPr>
          <a:xfrm>
            <a:off x="13895541" y="3335313"/>
            <a:ext cx="2138474" cy="2198945"/>
          </a:xfrm>
          <a:custGeom>
            <a:avLst/>
            <a:gdLst/>
            <a:ahLst/>
            <a:cxnLst/>
            <a:rect l="l" t="t" r="r" b="b"/>
            <a:pathLst>
              <a:path w="2138474" h="2198945">
                <a:moveTo>
                  <a:pt x="0" y="0"/>
                </a:moveTo>
                <a:lnTo>
                  <a:pt x="2138474" y="0"/>
                </a:lnTo>
                <a:lnTo>
                  <a:pt x="2138474" y="2198945"/>
                </a:lnTo>
                <a:lnTo>
                  <a:pt x="0" y="21989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a:p>
        </p:txBody>
      </p:sp>
      <p:sp>
        <p:nvSpPr>
          <p:cNvPr id="14" name="TextBox 14"/>
          <p:cNvSpPr txBox="1"/>
          <p:nvPr/>
        </p:nvSpPr>
        <p:spPr>
          <a:xfrm>
            <a:off x="1924623" y="971550"/>
            <a:ext cx="14438754" cy="1114425"/>
          </a:xfrm>
          <a:prstGeom prst="rect">
            <a:avLst/>
          </a:prstGeom>
        </p:spPr>
        <p:txBody>
          <a:bodyPr lIns="0" tIns="0" rIns="0" bIns="0" rtlCol="0" anchor="t">
            <a:spAutoFit/>
          </a:bodyPr>
          <a:lstStyle/>
          <a:p>
            <a:pPr marL="0" lvl="0" indent="0" algn="ctr">
              <a:lnSpc>
                <a:spcPts val="8399"/>
              </a:lnSpc>
            </a:pPr>
            <a:r>
              <a:rPr lang="en-US" sz="6999" spc="-139">
                <a:solidFill>
                  <a:srgbClr val="026666"/>
                </a:solidFill>
                <a:latin typeface="Poppins Bold"/>
              </a:rPr>
              <a:t>Mee(r) met Prodia? </a:t>
            </a:r>
          </a:p>
        </p:txBody>
      </p:sp>
      <p:sp>
        <p:nvSpPr>
          <p:cNvPr id="15" name="TextBox 15"/>
          <p:cNvSpPr txBox="1"/>
          <p:nvPr/>
        </p:nvSpPr>
        <p:spPr>
          <a:xfrm>
            <a:off x="1292335" y="6805513"/>
            <a:ext cx="3969476" cy="3449919"/>
          </a:xfrm>
          <a:prstGeom prst="rect">
            <a:avLst/>
          </a:prstGeom>
        </p:spPr>
        <p:txBody>
          <a:bodyPr wrap="square" lIns="0" tIns="0" rIns="0" bIns="0" rtlCol="0" anchor="t">
            <a:spAutoFit/>
          </a:bodyPr>
          <a:lstStyle/>
          <a:p>
            <a:pPr>
              <a:lnSpc>
                <a:spcPts val="3359"/>
              </a:lnSpc>
            </a:pPr>
            <a:r>
              <a:rPr lang="en-US" sz="2400" u="sng" dirty="0">
                <a:solidFill>
                  <a:srgbClr val="026666"/>
                </a:solidFill>
                <a:latin typeface="Open Sauce"/>
                <a:hlinkClick r:id="rId11">
                  <a:extLst>
                    <a:ext uri="{A12FA001-AC4F-418D-AE19-62706E023703}">
                      <ahyp:hlinkClr xmlns:ahyp="http://schemas.microsoft.com/office/drawing/2018/hyperlinkcolor" val="tx"/>
                    </a:ext>
                  </a:extLst>
                </a:hlinkClick>
              </a:rPr>
              <a:t>Basispagina IAC/OV4 </a:t>
            </a:r>
            <a:endParaRPr lang="en-US" sz="2400" u="sng" dirty="0">
              <a:solidFill>
                <a:srgbClr val="026666"/>
              </a:solidFill>
              <a:latin typeface="Open Sauce"/>
              <a:hlinkClick r:id="rId12">
                <a:extLst>
                  <a:ext uri="{A12FA001-AC4F-418D-AE19-62706E023703}">
                    <ahyp:hlinkClr xmlns:ahyp="http://schemas.microsoft.com/office/drawing/2018/hyperlinkcolor" val="tx"/>
                  </a:ext>
                </a:extLst>
              </a:hlinkClick>
            </a:endParaRPr>
          </a:p>
          <a:p>
            <a:pPr>
              <a:lnSpc>
                <a:spcPts val="3359"/>
              </a:lnSpc>
            </a:pPr>
            <a:endParaRPr lang="en-US" sz="2400" u="sng" dirty="0">
              <a:solidFill>
                <a:srgbClr val="026666"/>
              </a:solidFill>
              <a:latin typeface="Open Sauce"/>
              <a:hlinkClick r:id="rId12">
                <a:extLst>
                  <a:ext uri="{A12FA001-AC4F-418D-AE19-62706E023703}">
                    <ahyp:hlinkClr xmlns:ahyp="http://schemas.microsoft.com/office/drawing/2018/hyperlinkcolor" val="tx"/>
                  </a:ext>
                </a:extLst>
              </a:hlinkClick>
            </a:endParaRPr>
          </a:p>
          <a:p>
            <a:pPr>
              <a:lnSpc>
                <a:spcPts val="3359"/>
              </a:lnSpc>
            </a:pPr>
            <a:r>
              <a:rPr lang="en-US" sz="2400" u="sng" dirty="0">
                <a:solidFill>
                  <a:srgbClr val="026666"/>
                </a:solidFill>
                <a:latin typeface="Open Sauce"/>
                <a:hlinkClick r:id="rId13">
                  <a:extLst>
                    <a:ext uri="{A12FA001-AC4F-418D-AE19-62706E023703}">
                      <ahyp:hlinkClr xmlns:ahyp="http://schemas.microsoft.com/office/drawing/2018/hyperlinkcolor" val="tx"/>
                    </a:ext>
                  </a:extLst>
                </a:hlinkClick>
              </a:rPr>
              <a:t>Bijlage: Doelgroepen en vereisten inzake diagnostiek in het decreet leersteun</a:t>
            </a:r>
            <a:endParaRPr lang="en-US" sz="2400" u="sng" dirty="0">
              <a:solidFill>
                <a:srgbClr val="026666"/>
              </a:solidFill>
              <a:latin typeface="Open Sauce"/>
            </a:endParaRPr>
          </a:p>
          <a:p>
            <a:pPr>
              <a:lnSpc>
                <a:spcPts val="3360"/>
              </a:lnSpc>
            </a:pPr>
            <a:endParaRPr lang="en-US" sz="2400" u="sng" dirty="0">
              <a:solidFill>
                <a:srgbClr val="026666"/>
              </a:solidFill>
              <a:latin typeface="Open Sauce"/>
            </a:endParaRPr>
          </a:p>
          <a:p>
            <a:pPr>
              <a:lnSpc>
                <a:spcPts val="3360"/>
              </a:lnSpc>
            </a:pPr>
            <a:endParaRPr lang="en-US" sz="2400" u="sng" dirty="0">
              <a:solidFill>
                <a:srgbClr val="026666"/>
              </a:solidFill>
              <a:latin typeface="Open Sauce"/>
            </a:endParaRPr>
          </a:p>
        </p:txBody>
      </p:sp>
      <p:sp>
        <p:nvSpPr>
          <p:cNvPr id="16" name="TextBox 16"/>
          <p:cNvSpPr txBox="1"/>
          <p:nvPr/>
        </p:nvSpPr>
        <p:spPr>
          <a:xfrm>
            <a:off x="1292336" y="6091354"/>
            <a:ext cx="3752083" cy="405130"/>
          </a:xfrm>
          <a:prstGeom prst="rect">
            <a:avLst/>
          </a:prstGeom>
        </p:spPr>
        <p:txBody>
          <a:bodyPr lIns="0" tIns="0" rIns="0" bIns="0" rtlCol="0" anchor="t">
            <a:spAutoFit/>
          </a:bodyPr>
          <a:lstStyle/>
          <a:p>
            <a:pPr algn="ctr">
              <a:lnSpc>
                <a:spcPts val="3380"/>
              </a:lnSpc>
            </a:pPr>
            <a:r>
              <a:rPr lang="en-US" sz="2600" dirty="0">
                <a:solidFill>
                  <a:srgbClr val="026666"/>
                </a:solidFill>
                <a:latin typeface="Open Sauce Bold"/>
              </a:rPr>
              <a:t>AAN DE SLAG</a:t>
            </a:r>
          </a:p>
        </p:txBody>
      </p:sp>
      <p:sp>
        <p:nvSpPr>
          <p:cNvPr id="17" name="TextBox 17"/>
          <p:cNvSpPr txBox="1"/>
          <p:nvPr/>
        </p:nvSpPr>
        <p:spPr>
          <a:xfrm>
            <a:off x="12559814" y="6854655"/>
            <a:ext cx="4708539" cy="1269835"/>
          </a:xfrm>
          <a:prstGeom prst="rect">
            <a:avLst/>
          </a:prstGeom>
        </p:spPr>
        <p:txBody>
          <a:bodyPr wrap="square" lIns="0" tIns="0" rIns="0" bIns="0" rtlCol="0" anchor="t">
            <a:spAutoFit/>
          </a:bodyPr>
          <a:lstStyle/>
          <a:p>
            <a:pPr algn="ctr">
              <a:lnSpc>
                <a:spcPts val="3359"/>
              </a:lnSpc>
            </a:pPr>
            <a:endParaRPr lang="en-US" sz="2400" u="sng" dirty="0">
              <a:solidFill>
                <a:srgbClr val="026666"/>
              </a:solidFill>
              <a:latin typeface="Open Sauce"/>
              <a:hlinkClick r:id="rId14" tooltip="https://prodiagnostiek.be/het-prodia-model/#video">
                <a:extLst>
                  <a:ext uri="{A12FA001-AC4F-418D-AE19-62706E023703}">
                    <ahyp:hlinkClr xmlns:ahyp="http://schemas.microsoft.com/office/drawing/2018/hyperlinkcolor" val="tx"/>
                  </a:ext>
                </a:extLst>
              </a:hlinkClick>
            </a:endParaRPr>
          </a:p>
          <a:p>
            <a:pPr>
              <a:lnSpc>
                <a:spcPts val="3359"/>
              </a:lnSpc>
            </a:pPr>
            <a:r>
              <a:rPr lang="en-US" sz="2400" u="sng" dirty="0" err="1">
                <a:solidFill>
                  <a:srgbClr val="026666"/>
                </a:solidFill>
                <a:latin typeface="Open Sauce"/>
              </a:rPr>
              <a:t>Overzicht</a:t>
            </a:r>
            <a:r>
              <a:rPr lang="en-US" sz="2400" u="sng" dirty="0">
                <a:solidFill>
                  <a:srgbClr val="026666"/>
                </a:solidFill>
                <a:latin typeface="Open Sauce"/>
              </a:rPr>
              <a:t> </a:t>
            </a:r>
            <a:r>
              <a:rPr lang="en-US" sz="2400" u="sng" dirty="0">
                <a:solidFill>
                  <a:srgbClr val="026666"/>
                </a:solidFill>
                <a:latin typeface="Open Sauce"/>
                <a:hlinkClick r:id="rId15">
                  <a:extLst>
                    <a:ext uri="{A12FA001-AC4F-418D-AE19-62706E023703}">
                      <ahyp:hlinkClr xmlns:ahyp="http://schemas.microsoft.com/office/drawing/2018/hyperlinkcolor" val="tx"/>
                    </a:ext>
                  </a:extLst>
                </a:hlinkClick>
              </a:rPr>
              <a:t>“</a:t>
            </a:r>
            <a:r>
              <a:rPr lang="en-US" sz="2400" u="sng" dirty="0" err="1">
                <a:solidFill>
                  <a:srgbClr val="026666"/>
                </a:solidFill>
                <a:latin typeface="Open Sauce"/>
              </a:rPr>
              <a:t>nog</a:t>
            </a:r>
            <a:r>
              <a:rPr lang="en-US" sz="2400" u="sng" dirty="0">
                <a:solidFill>
                  <a:srgbClr val="026666"/>
                </a:solidFill>
                <a:latin typeface="Open Sauce"/>
              </a:rPr>
              <a:t> </a:t>
            </a:r>
            <a:r>
              <a:rPr lang="en-US" sz="2400" u="sng" dirty="0" err="1">
                <a:solidFill>
                  <a:srgbClr val="026666"/>
                </a:solidFill>
                <a:latin typeface="Open Sauce"/>
              </a:rPr>
              <a:t>meer</a:t>
            </a:r>
            <a:r>
              <a:rPr lang="en-US" sz="2400" u="sng" dirty="0">
                <a:solidFill>
                  <a:srgbClr val="026666"/>
                </a:solidFill>
                <a:latin typeface="Open Sauce"/>
              </a:rPr>
              <a:t> </a:t>
            </a:r>
            <a:r>
              <a:rPr lang="en-US" sz="2400" u="sng" dirty="0" err="1">
                <a:solidFill>
                  <a:srgbClr val="026666"/>
                </a:solidFill>
                <a:latin typeface="Open Sauce"/>
              </a:rPr>
              <a:t>weten</a:t>
            </a:r>
            <a:r>
              <a:rPr lang="en-US" sz="2400" u="sng" dirty="0">
                <a:solidFill>
                  <a:srgbClr val="026666"/>
                </a:solidFill>
                <a:latin typeface="Open Sauce"/>
                <a:hlinkClick r:id="rId14" tooltip="https://prodiagnostiek.be/het-prodia-model/#video">
                  <a:extLst>
                    <a:ext uri="{A12FA001-AC4F-418D-AE19-62706E023703}">
                      <ahyp:hlinkClr xmlns:ahyp="http://schemas.microsoft.com/office/drawing/2018/hyperlinkcolor" val="tx"/>
                    </a:ext>
                  </a:extLst>
                </a:hlinkClick>
              </a:rPr>
              <a:t>”</a:t>
            </a:r>
          </a:p>
          <a:p>
            <a:pPr algn="ctr">
              <a:lnSpc>
                <a:spcPts val="3359"/>
              </a:lnSpc>
            </a:pPr>
            <a:endParaRPr lang="en-US" sz="2400" u="sng" dirty="0">
              <a:solidFill>
                <a:srgbClr val="1D4355"/>
              </a:solidFill>
              <a:latin typeface="Open Sauce"/>
              <a:hlinkClick r:id="rId14" tooltip="https://prodiagnostiek.be/het-prodia-model/#video"/>
            </a:endParaRPr>
          </a:p>
        </p:txBody>
      </p:sp>
      <p:sp>
        <p:nvSpPr>
          <p:cNvPr id="18" name="TextBox 18"/>
          <p:cNvSpPr txBox="1"/>
          <p:nvPr/>
        </p:nvSpPr>
        <p:spPr>
          <a:xfrm>
            <a:off x="12614260" y="6075206"/>
            <a:ext cx="4654093" cy="405130"/>
          </a:xfrm>
          <a:prstGeom prst="rect">
            <a:avLst/>
          </a:prstGeom>
        </p:spPr>
        <p:txBody>
          <a:bodyPr lIns="0" tIns="0" rIns="0" bIns="0" rtlCol="0" anchor="t">
            <a:spAutoFit/>
          </a:bodyPr>
          <a:lstStyle/>
          <a:p>
            <a:pPr algn="ctr">
              <a:lnSpc>
                <a:spcPts val="3380"/>
              </a:lnSpc>
            </a:pPr>
            <a:r>
              <a:rPr lang="en-US" sz="2600" dirty="0">
                <a:solidFill>
                  <a:srgbClr val="026666"/>
                </a:solidFill>
                <a:latin typeface="Open Sauce Bold"/>
              </a:rPr>
              <a:t>NOG MEER WETEN </a:t>
            </a:r>
          </a:p>
        </p:txBody>
      </p:sp>
      <p:grpSp>
        <p:nvGrpSpPr>
          <p:cNvPr id="19" name="Group 19"/>
          <p:cNvGrpSpPr/>
          <p:nvPr/>
        </p:nvGrpSpPr>
        <p:grpSpPr>
          <a:xfrm>
            <a:off x="6682330" y="6093735"/>
            <a:ext cx="4745022" cy="4210839"/>
            <a:chOff x="-49800" y="-9525"/>
            <a:chExt cx="5052577" cy="5614452"/>
          </a:xfrm>
        </p:grpSpPr>
        <p:sp>
          <p:nvSpPr>
            <p:cNvPr id="20" name="TextBox 20"/>
            <p:cNvSpPr txBox="1"/>
            <p:nvPr/>
          </p:nvSpPr>
          <p:spPr>
            <a:xfrm>
              <a:off x="-49800" y="1005035"/>
              <a:ext cx="5002777" cy="4599892"/>
            </a:xfrm>
            <a:prstGeom prst="rect">
              <a:avLst/>
            </a:prstGeom>
          </p:spPr>
          <p:txBody>
            <a:bodyPr lIns="0" tIns="0" rIns="0" bIns="0" rtlCol="0" anchor="t">
              <a:spAutoFit/>
            </a:bodyPr>
            <a:lstStyle/>
            <a:p>
              <a:pPr>
                <a:lnSpc>
                  <a:spcPts val="3359"/>
                </a:lnSpc>
              </a:pPr>
              <a:r>
                <a:rPr lang="en-US" sz="2400" dirty="0">
                  <a:solidFill>
                    <a:srgbClr val="1D4355"/>
                  </a:solidFill>
                  <a:latin typeface="Open Sauce"/>
                </a:rPr>
                <a:t>Doe </a:t>
              </a:r>
              <a:r>
                <a:rPr lang="en-US" sz="2400" dirty="0" err="1">
                  <a:solidFill>
                    <a:srgbClr val="1D4355"/>
                  </a:solidFill>
                  <a:latin typeface="Open Sauce"/>
                </a:rPr>
                <a:t>een</a:t>
              </a:r>
              <a:r>
                <a:rPr lang="en-US" sz="2400" dirty="0">
                  <a:solidFill>
                    <a:srgbClr val="1D4355"/>
                  </a:solidFill>
                  <a:latin typeface="Open Sauce"/>
                </a:rPr>
                <a:t> </a:t>
              </a:r>
              <a:r>
                <a:rPr lang="en-US" sz="2400" dirty="0" err="1">
                  <a:solidFill>
                    <a:srgbClr val="1D4355"/>
                  </a:solidFill>
                  <a:latin typeface="Open Sauce"/>
                </a:rPr>
                <a:t>beroep</a:t>
              </a:r>
              <a:r>
                <a:rPr lang="en-US" sz="2400" dirty="0">
                  <a:solidFill>
                    <a:srgbClr val="1D4355"/>
                  </a:solidFill>
                  <a:latin typeface="Open Sauce"/>
                </a:rPr>
                <a:t> op je </a:t>
              </a:r>
              <a:r>
                <a:rPr lang="en-US" sz="2400" dirty="0" err="1">
                  <a:solidFill>
                    <a:srgbClr val="1D4355"/>
                  </a:solidFill>
                  <a:latin typeface="Open Sauce"/>
                </a:rPr>
                <a:t>pedagogische</a:t>
              </a:r>
              <a:r>
                <a:rPr lang="en-US" sz="2400" dirty="0">
                  <a:solidFill>
                    <a:srgbClr val="1D4355"/>
                  </a:solidFill>
                  <a:latin typeface="Open Sauce"/>
                </a:rPr>
                <a:t> </a:t>
              </a:r>
              <a:r>
                <a:rPr lang="en-US" sz="2400" dirty="0" err="1">
                  <a:solidFill>
                    <a:srgbClr val="1D4355"/>
                  </a:solidFill>
                  <a:latin typeface="Open Sauce"/>
                </a:rPr>
                <a:t>begeleiding</a:t>
              </a:r>
              <a:r>
                <a:rPr lang="en-US" sz="2400" dirty="0">
                  <a:solidFill>
                    <a:srgbClr val="1D4355"/>
                  </a:solidFill>
                  <a:latin typeface="Open Sauce"/>
                </a:rPr>
                <a:t> om je </a:t>
              </a:r>
              <a:r>
                <a:rPr lang="en-US" sz="2400" dirty="0" err="1">
                  <a:solidFill>
                    <a:srgbClr val="1D4355"/>
                  </a:solidFill>
                  <a:latin typeface="Open Sauce"/>
                </a:rPr>
                <a:t>hierin</a:t>
              </a:r>
              <a:r>
                <a:rPr lang="en-US" sz="2400" dirty="0">
                  <a:solidFill>
                    <a:srgbClr val="1D4355"/>
                  </a:solidFill>
                  <a:latin typeface="Open Sauce"/>
                </a:rPr>
                <a:t> </a:t>
              </a:r>
              <a:r>
                <a:rPr lang="en-US" sz="2400" dirty="0" err="1">
                  <a:solidFill>
                    <a:srgbClr val="1D4355"/>
                  </a:solidFill>
                  <a:latin typeface="Open Sauce"/>
                </a:rPr>
                <a:t>te</a:t>
              </a:r>
              <a:r>
                <a:rPr lang="en-US" sz="2400" dirty="0">
                  <a:solidFill>
                    <a:srgbClr val="1D4355"/>
                  </a:solidFill>
                  <a:latin typeface="Open Sauce"/>
                </a:rPr>
                <a:t> </a:t>
              </a:r>
              <a:r>
                <a:rPr lang="en-US" sz="2400" dirty="0" err="1">
                  <a:solidFill>
                    <a:srgbClr val="1D4355"/>
                  </a:solidFill>
                  <a:latin typeface="Open Sauce"/>
                </a:rPr>
                <a:t>versterken</a:t>
              </a:r>
              <a:r>
                <a:rPr lang="en-US" sz="2400" dirty="0">
                  <a:solidFill>
                    <a:srgbClr val="1D4355"/>
                  </a:solidFill>
                  <a:latin typeface="Open Sauce"/>
                </a:rPr>
                <a:t> </a:t>
              </a:r>
            </a:p>
            <a:p>
              <a:pPr>
                <a:lnSpc>
                  <a:spcPts val="3359"/>
                </a:lnSpc>
              </a:pPr>
              <a:endParaRPr lang="en-US" sz="2400" dirty="0">
                <a:solidFill>
                  <a:srgbClr val="1D4355"/>
                </a:solidFill>
                <a:latin typeface="Open Sauce"/>
              </a:endParaRPr>
            </a:p>
            <a:p>
              <a:pPr>
                <a:lnSpc>
                  <a:spcPts val="3359"/>
                </a:lnSpc>
              </a:pPr>
              <a:r>
                <a:rPr lang="en-US" sz="2400" dirty="0" err="1">
                  <a:solidFill>
                    <a:srgbClr val="1D4355"/>
                  </a:solidFill>
                  <a:latin typeface="Open Sauce"/>
                </a:rPr>
                <a:t>Kennisclip</a:t>
              </a:r>
              <a:r>
                <a:rPr lang="en-US" sz="2400" dirty="0">
                  <a:solidFill>
                    <a:srgbClr val="1D4355"/>
                  </a:solidFill>
                  <a:latin typeface="Open Sauce"/>
                </a:rPr>
                <a:t> </a:t>
              </a:r>
              <a:r>
                <a:rPr lang="en-US" sz="2400" dirty="0" err="1">
                  <a:solidFill>
                    <a:srgbClr val="1D4355"/>
                  </a:solidFill>
                  <a:latin typeface="Open Sauce"/>
                </a:rPr>
                <a:t>Kwaliteitsvolle</a:t>
              </a:r>
              <a:r>
                <a:rPr lang="en-US" sz="2400" dirty="0">
                  <a:solidFill>
                    <a:srgbClr val="1D4355"/>
                  </a:solidFill>
                  <a:latin typeface="Open Sauce"/>
                </a:rPr>
                <a:t> </a:t>
              </a:r>
              <a:r>
                <a:rPr lang="en-US" sz="2400" dirty="0" err="1">
                  <a:solidFill>
                    <a:srgbClr val="1D4355"/>
                  </a:solidFill>
                  <a:latin typeface="Open Sauce"/>
                </a:rPr>
                <a:t>principes</a:t>
              </a:r>
              <a:r>
                <a:rPr lang="en-US" sz="2400" dirty="0">
                  <a:solidFill>
                    <a:srgbClr val="1D4355"/>
                  </a:solidFill>
                  <a:latin typeface="Open Sauce"/>
                </a:rPr>
                <a:t> </a:t>
              </a:r>
              <a:r>
                <a:rPr lang="en-US" sz="2400" dirty="0" err="1">
                  <a:solidFill>
                    <a:srgbClr val="1D4355"/>
                  </a:solidFill>
                  <a:latin typeface="Open Sauce"/>
                </a:rPr>
                <a:t>bij</a:t>
              </a:r>
              <a:r>
                <a:rPr lang="en-US" sz="2400" dirty="0">
                  <a:solidFill>
                    <a:srgbClr val="1D4355"/>
                  </a:solidFill>
                  <a:latin typeface="Open Sauce"/>
                </a:rPr>
                <a:t> de </a:t>
              </a:r>
              <a:r>
                <a:rPr lang="en-US" sz="2400" dirty="0" err="1">
                  <a:solidFill>
                    <a:srgbClr val="1D4355"/>
                  </a:solidFill>
                  <a:latin typeface="Open Sauce"/>
                </a:rPr>
                <a:t>toeleiding</a:t>
              </a:r>
              <a:r>
                <a:rPr lang="en-US" sz="2400" dirty="0">
                  <a:solidFill>
                    <a:srgbClr val="1D4355"/>
                  </a:solidFill>
                  <a:latin typeface="Open Sauce"/>
                </a:rPr>
                <a:t> </a:t>
              </a:r>
              <a:r>
                <a:rPr lang="en-US" sz="2400" dirty="0" err="1">
                  <a:solidFill>
                    <a:srgbClr val="1D4355"/>
                  </a:solidFill>
                  <a:latin typeface="Open Sauce"/>
                </a:rPr>
                <a:t>naar</a:t>
              </a:r>
              <a:r>
                <a:rPr lang="en-US" sz="2400" dirty="0">
                  <a:solidFill>
                    <a:srgbClr val="1D4355"/>
                  </a:solidFill>
                  <a:latin typeface="Open Sauce"/>
                </a:rPr>
                <a:t> </a:t>
              </a:r>
              <a:r>
                <a:rPr lang="en-US" sz="2400" dirty="0" err="1">
                  <a:solidFill>
                    <a:srgbClr val="1D4355"/>
                  </a:solidFill>
                  <a:latin typeface="Open Sauce"/>
                </a:rPr>
                <a:t>leerteun</a:t>
              </a:r>
              <a:r>
                <a:rPr lang="en-US" sz="2400" dirty="0">
                  <a:solidFill>
                    <a:srgbClr val="1D4355"/>
                  </a:solidFill>
                  <a:latin typeface="Open Sauce"/>
                </a:rPr>
                <a:t> </a:t>
              </a:r>
            </a:p>
            <a:p>
              <a:pPr>
                <a:lnSpc>
                  <a:spcPts val="3359"/>
                </a:lnSpc>
              </a:pPr>
              <a:endParaRPr lang="en-US" sz="2400" dirty="0">
                <a:solidFill>
                  <a:srgbClr val="1D4355"/>
                </a:solidFill>
                <a:latin typeface="Open Sauce"/>
              </a:endParaRPr>
            </a:p>
          </p:txBody>
        </p:sp>
        <p:sp>
          <p:nvSpPr>
            <p:cNvPr id="21" name="TextBox 21"/>
            <p:cNvSpPr txBox="1"/>
            <p:nvPr/>
          </p:nvSpPr>
          <p:spPr>
            <a:xfrm>
              <a:off x="0" y="-9525"/>
              <a:ext cx="5002777" cy="536998"/>
            </a:xfrm>
            <a:prstGeom prst="rect">
              <a:avLst/>
            </a:prstGeom>
          </p:spPr>
          <p:txBody>
            <a:bodyPr lIns="0" tIns="0" rIns="0" bIns="0" rtlCol="0" anchor="t">
              <a:spAutoFit/>
            </a:bodyPr>
            <a:lstStyle/>
            <a:p>
              <a:pPr algn="ctr">
                <a:lnSpc>
                  <a:spcPts val="3380"/>
                </a:lnSpc>
              </a:pPr>
              <a:r>
                <a:rPr lang="en-US" sz="2600" dirty="0">
                  <a:solidFill>
                    <a:srgbClr val="026666"/>
                  </a:solidFill>
                  <a:latin typeface="Open Sauce Bold"/>
                </a:rPr>
                <a:t>LEER BIJ </a:t>
              </a:r>
            </a:p>
          </p:txBody>
        </p:sp>
      </p:grpSp>
      <p:pic>
        <p:nvPicPr>
          <p:cNvPr id="24" name="Audio 23">
            <a:extLst>
              <a:ext uri="{FF2B5EF4-FFF2-40B4-BE49-F238E27FC236}">
                <a16:creationId xmlns:a16="http://schemas.microsoft.com/office/drawing/2014/main" id="{2FA7EEC3-BD58-477D-D6D9-2641FFCACD50}"/>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40450">
        <p159:morph option="byObject"/>
      </p:transition>
    </mc:Choice>
    <mc:Fallback>
      <p:transition spd="slow" advTm="404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7295A05875B940BE7985CF3DE47FBF" ma:contentTypeVersion="18" ma:contentTypeDescription="Een nieuw document maken." ma:contentTypeScope="" ma:versionID="a48475fae2ebf32d072f2bdb06d0c814">
  <xsd:schema xmlns:xsd="http://www.w3.org/2001/XMLSchema" xmlns:xs="http://www.w3.org/2001/XMLSchema" xmlns:p="http://schemas.microsoft.com/office/2006/metadata/properties" xmlns:ns2="0af09284-65e3-4d5f-a141-65977bef45be" xmlns:ns3="2c0101b5-daf1-4fcf-9f4f-355d3a42c99c" targetNamespace="http://schemas.microsoft.com/office/2006/metadata/properties" ma:root="true" ma:fieldsID="aa3336d3113e6a4560fc0495b49a95b8" ns2:_="" ns3:_="">
    <xsd:import namespace="0af09284-65e3-4d5f-a141-65977bef45be"/>
    <xsd:import namespace="2c0101b5-daf1-4fcf-9f4f-355d3a42c9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09284-65e3-4d5f-a141-65977bef45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2b7d4d7-aa62-4847-809c-85ed79ea1d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0101b5-daf1-4fcf-9f4f-355d3a42c99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6545f2c-e290-4a26-bc2f-3ed41dba63e5}" ma:internalName="TaxCatchAll" ma:showField="CatchAllData" ma:web="2c0101b5-daf1-4fcf-9f4f-355d3a42c99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f09284-65e3-4d5f-a141-65977bef45be">
      <Terms xmlns="http://schemas.microsoft.com/office/infopath/2007/PartnerControls"/>
    </lcf76f155ced4ddcb4097134ff3c332f>
    <TaxCatchAll xmlns="2c0101b5-daf1-4fcf-9f4f-355d3a42c99c" xsi:nil="true"/>
  </documentManagement>
</p:properties>
</file>

<file path=customXml/itemProps1.xml><?xml version="1.0" encoding="utf-8"?>
<ds:datastoreItem xmlns:ds="http://schemas.openxmlformats.org/officeDocument/2006/customXml" ds:itemID="{BEEA29E5-4484-4ED1-A444-E69AF85B7B65}">
  <ds:schemaRefs>
    <ds:schemaRef ds:uri="http://schemas.microsoft.com/sharepoint/v3/contenttype/forms"/>
  </ds:schemaRefs>
</ds:datastoreItem>
</file>

<file path=customXml/itemProps2.xml><?xml version="1.0" encoding="utf-8"?>
<ds:datastoreItem xmlns:ds="http://schemas.openxmlformats.org/officeDocument/2006/customXml" ds:itemID="{DBFACB63-BB38-48DC-A0D2-76D83906E5A7}"/>
</file>

<file path=customXml/itemProps3.xml><?xml version="1.0" encoding="utf-8"?>
<ds:datastoreItem xmlns:ds="http://schemas.openxmlformats.org/officeDocument/2006/customXml" ds:itemID="{6C9BCB8A-2E7B-4368-B83F-91054E6DA018}">
  <ds:schemaRefs>
    <ds:schemaRef ds:uri="0af09284-65e3-4d5f-a141-65977bef45be"/>
    <ds:schemaRef ds:uri="2c0101b5-daf1-4fcf-9f4f-355d3a42c9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1795</TotalTime>
  <Words>1590</Words>
  <Application>Microsoft Macintosh PowerPoint</Application>
  <PresentationFormat>Aangepast</PresentationFormat>
  <Paragraphs>79</Paragraphs>
  <Slides>9</Slides>
  <Notes>9</Notes>
  <HiddenSlides>0</HiddenSlides>
  <MMClips>9</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9</vt:i4>
      </vt:variant>
    </vt:vector>
  </HeadingPairs>
  <TitlesOfParts>
    <vt:vector size="20" baseType="lpstr">
      <vt:lpstr>Wingdings</vt:lpstr>
      <vt:lpstr>WordVisiCarriageReturn_MSFontService</vt:lpstr>
      <vt:lpstr>Segoe UI</vt:lpstr>
      <vt:lpstr>Poppins Bold</vt:lpstr>
      <vt:lpstr>Open Sauce Bold</vt:lpstr>
      <vt:lpstr>Open Sauce</vt:lpstr>
      <vt:lpstr>Poppins</vt:lpstr>
      <vt:lpstr>Arial</vt:lpstr>
      <vt:lpstr>Poppins Light</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Prodia-dag intro</dc:title>
  <dc:creator>Prodia</dc:creator>
  <cp:lastModifiedBy>Marjolein Van Bogaert</cp:lastModifiedBy>
  <cp:revision>5</cp:revision>
  <cp:lastPrinted>2024-02-06T15:18:37Z</cp:lastPrinted>
  <dcterms:created xsi:type="dcterms:W3CDTF">2006-08-16T00:00:00Z</dcterms:created>
  <dcterms:modified xsi:type="dcterms:W3CDTF">2024-05-14T12:47:48Z</dcterms:modified>
  <dc:identifier>DAF5G3Q1ziE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0x010100327295A05875B940BE7985CF3DE47FBF</vt:lpwstr>
  </property>
</Properties>
</file>