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9.xml" ContentType="application/vnd.openxmlformats-officedocument.presentationml.slide+xml"/>
  <Override PartName="/ppt/slides/slide45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3" r:id="rId3"/>
  </p:sldMasterIdLst>
  <p:notesMasterIdLst>
    <p:notesMasterId r:id="rId53"/>
  </p:notesMasterIdLst>
  <p:sldIdLst>
    <p:sldId id="256" r:id="rId4"/>
    <p:sldId id="437" r:id="rId5"/>
    <p:sldId id="444" r:id="rId6"/>
    <p:sldId id="425" r:id="rId7"/>
    <p:sldId id="412" r:id="rId8"/>
    <p:sldId id="426" r:id="rId9"/>
    <p:sldId id="414" r:id="rId10"/>
    <p:sldId id="416" r:id="rId11"/>
    <p:sldId id="429" r:id="rId12"/>
    <p:sldId id="515" r:id="rId13"/>
    <p:sldId id="423" r:id="rId14"/>
    <p:sldId id="415" r:id="rId15"/>
    <p:sldId id="479" r:id="rId16"/>
    <p:sldId id="449" r:id="rId17"/>
    <p:sldId id="400" r:id="rId18"/>
    <p:sldId id="434" r:id="rId19"/>
    <p:sldId id="371" r:id="rId20"/>
    <p:sldId id="401" r:id="rId21"/>
    <p:sldId id="418" r:id="rId22"/>
    <p:sldId id="420" r:id="rId23"/>
    <p:sldId id="390" r:id="rId24"/>
    <p:sldId id="394" r:id="rId25"/>
    <p:sldId id="509" r:id="rId26"/>
    <p:sldId id="508" r:id="rId27"/>
    <p:sldId id="490" r:id="rId28"/>
    <p:sldId id="516" r:id="rId29"/>
    <p:sldId id="510" r:id="rId30"/>
    <p:sldId id="491" r:id="rId31"/>
    <p:sldId id="511" r:id="rId32"/>
    <p:sldId id="513" r:id="rId33"/>
    <p:sldId id="512" r:id="rId34"/>
    <p:sldId id="507" r:id="rId35"/>
    <p:sldId id="489" r:id="rId36"/>
    <p:sldId id="492" r:id="rId37"/>
    <p:sldId id="494" r:id="rId38"/>
    <p:sldId id="495" r:id="rId39"/>
    <p:sldId id="496" r:id="rId40"/>
    <p:sldId id="497" r:id="rId41"/>
    <p:sldId id="498" r:id="rId42"/>
    <p:sldId id="499" r:id="rId43"/>
    <p:sldId id="506" r:id="rId44"/>
    <p:sldId id="500" r:id="rId45"/>
    <p:sldId id="501" r:id="rId46"/>
    <p:sldId id="502" r:id="rId47"/>
    <p:sldId id="503" r:id="rId48"/>
    <p:sldId id="505" r:id="rId49"/>
    <p:sldId id="453" r:id="rId50"/>
    <p:sldId id="514" r:id="rId51"/>
    <p:sldId id="483" r:id="rId52"/>
  </p:sldIdLst>
  <p:sldSz cx="12192000" cy="6858000"/>
  <p:notesSz cx="6797675" cy="9926638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Open Sans" panose="020B0604020202020204" charset="0"/>
      <p:regular r:id="rId58"/>
      <p:bold r:id="rId59"/>
      <p:italic r:id="rId60"/>
      <p:boldItalic r:id="rId6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Schaubroeck" initials="" lastIdx="1" clrIdx="0"/>
  <p:cmAuthor id="1" name="Noortje" initials="N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04E"/>
    <a:srgbClr val="14F1FC"/>
    <a:srgbClr val="02AAB4"/>
    <a:srgbClr val="7ED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533806-C785-4C63-8460-DF0ACE42EE74}">
  <a:tblStyle styleId="{22533806-C785-4C63-8460-DF0ACE42EE74}" styleName="Table_0"/>
  <a:tblStyle styleId="{5B0823B6-AD15-4031-98EC-3BB896344676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58889" autoAdjust="0"/>
  </p:normalViewPr>
  <p:slideViewPr>
    <p:cSldViewPr snapToGrid="0">
      <p:cViewPr>
        <p:scale>
          <a:sx n="46" d="100"/>
          <a:sy n="46" d="100"/>
        </p:scale>
        <p:origin x="-15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8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3.fntdata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6.fntdata"/><Relationship Id="rId67" Type="http://schemas.openxmlformats.org/officeDocument/2006/relationships/customXml" Target="../customXml/item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.fntdata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4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7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‹nr.›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349949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nl-B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fld>
            <a:endParaRPr lang="nl-B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26847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Vertrekpunt =</a:t>
            </a:r>
            <a:r>
              <a:rPr lang="nl-BE" baseline="0" dirty="0" smtClean="0"/>
              <a:t> ‘wat heeft de leerling nodig?’ </a:t>
            </a:r>
            <a:r>
              <a:rPr lang="nl-BE" baseline="0" dirty="0" err="1" smtClean="0"/>
              <a:t>ipv</a:t>
            </a:r>
            <a:r>
              <a:rPr lang="nl-BE" baseline="0" dirty="0" smtClean="0"/>
              <a:t> ‘de leerling heeft na diagnose recht op ...’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Een leerling zit niet in een fase van zorg, het is de zorg die aan de leerling wordt gegeven die versterkt.</a:t>
            </a:r>
          </a:p>
          <a:p>
            <a:r>
              <a:rPr lang="nl-BE" dirty="0" smtClean="0"/>
              <a:t>Fase</a:t>
            </a:r>
            <a:r>
              <a:rPr lang="nl-BE" baseline="0" dirty="0" smtClean="0"/>
              <a:t> 0: Leerkracht heeft regie (ondersteuning PBD, CLB)</a:t>
            </a:r>
          </a:p>
          <a:p>
            <a:r>
              <a:rPr lang="nl-BE" baseline="0" dirty="0" smtClean="0"/>
              <a:t>Fase 1: </a:t>
            </a:r>
            <a:r>
              <a:rPr lang="nl-BE" baseline="0" dirty="0" err="1" smtClean="0"/>
              <a:t>Zoco</a:t>
            </a:r>
            <a:r>
              <a:rPr lang="nl-BE" baseline="0" dirty="0" smtClean="0"/>
              <a:t>/</a:t>
            </a:r>
            <a:r>
              <a:rPr lang="nl-BE" baseline="0" dirty="0" err="1" smtClean="0"/>
              <a:t>llbgl</a:t>
            </a:r>
            <a:r>
              <a:rPr lang="nl-BE" baseline="0" dirty="0" smtClean="0"/>
              <a:t> heeft regie, leerkracht doet ertoe (ondersteuning PBD, CLB)</a:t>
            </a:r>
          </a:p>
          <a:p>
            <a:r>
              <a:rPr lang="nl-BE" baseline="0" dirty="0" smtClean="0"/>
              <a:t>Fase 2: CLB heeft regie, constructieve samenwerking met </a:t>
            </a:r>
            <a:r>
              <a:rPr lang="nl-BE" baseline="0" dirty="0" err="1" smtClean="0"/>
              <a:t>llbegeleider</a:t>
            </a:r>
            <a:r>
              <a:rPr lang="nl-BE" baseline="0" dirty="0" smtClean="0"/>
              <a:t> en leerkracht</a:t>
            </a:r>
          </a:p>
          <a:p>
            <a:endParaRPr lang="nl-BE" baseline="0" dirty="0" smtClean="0"/>
          </a:p>
          <a:p>
            <a:r>
              <a:rPr lang="nl-BE" baseline="0" dirty="0" smtClean="0"/>
              <a:t>In de zorg samenwerken met de leerling en zijn/haar ouders.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10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2381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endParaRPr lang="nl-NL" sz="12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11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4036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nl-NL" sz="1200" b="0" i="0" u="none" strike="noStrike" cap="none" baseline="0" dirty="0">
                <a:solidFill>
                  <a:srgbClr val="14F1FC"/>
                </a:solidFill>
                <a:latin typeface="Open Sans"/>
                <a:ea typeface="Open Sans"/>
                <a:cs typeface="Open Sans"/>
                <a:sym typeface="Open Sans"/>
              </a:rPr>
              <a:t>Indien er geen redelijke effecten zijn  van remediering dan wordt participatie belangrijker.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12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40361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Doorheen</a:t>
            </a:r>
            <a:r>
              <a:rPr lang="nl-BE" baseline="0" dirty="0"/>
              <a:t> het protocol aan de hand van de nieuwe beslisboom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nl-BE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13</a:t>
            </a:fld>
            <a:endParaRPr lang="nl-BE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983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 b="1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Onthaal- en inschrijvingsmoment: </a:t>
            </a:r>
            <a:r>
              <a:rPr lang="nl-BE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hoe alert en georganiseerd is de school op het inwinnen/uitwisselen van de nodige informatie </a:t>
            </a:r>
            <a:r>
              <a:rPr lang="nl-BE" sz="1100" b="0" i="0" u="none" strike="noStrike" cap="none" baseline="0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mbt</a:t>
            </a:r>
            <a:r>
              <a:rPr lang="nl-BE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een leerling met leerproblemen om ervoor te zorgen dat hij een goede start maakt?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 b="1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Betrekken van alle </a:t>
            </a:r>
            <a:r>
              <a:rPr lang="nl-BE" sz="1100" b="1" i="0" u="none" strike="noStrike" cap="none" baseline="0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lln</a:t>
            </a:r>
            <a:r>
              <a:rPr lang="nl-BE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: leerling mee verantwoordelijk maken voor zijn leerproces: samen leerdoelen stellen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338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NL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1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Onthaal en inschrijvingsbeleid: </a:t>
            </a:r>
            <a:r>
              <a:rPr lang="nl-NL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bij schoolverandering aan de hand van overdrachtsdocument informatie vergaren, kennis hebben van de wiskundemethode van de vorige school , polsen naar wiskundige sterktes en wiskundeproblemen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338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16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5532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BE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338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NL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338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BBZ = brede basiszorg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NL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nl-NL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Bijlage 6 van Protocol </a:t>
            </a:r>
            <a:r>
              <a:rPr lang="nl-NL" sz="1100" b="0" i="0" u="none" strike="noStrike" cap="none" baseline="0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Wisk</a:t>
            </a:r>
            <a:r>
              <a:rPr lang="nl-NL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is besteed aan </a:t>
            </a:r>
            <a:r>
              <a:rPr lang="nl-NL" sz="1100" b="0" i="1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Remediëring, </a:t>
            </a:r>
            <a:br>
              <a:rPr lang="nl-NL" sz="1100" b="0" i="1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nl-NL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Bijlage 1 soorten </a:t>
            </a:r>
            <a:r>
              <a:rPr lang="nl-NL" sz="1100" b="0" i="1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Instructie v</a:t>
            </a:r>
            <a:r>
              <a:rPr lang="nl-NL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oor leerlingen met wiskundeproblemen en </a:t>
            </a:r>
            <a:br>
              <a:rPr lang="nl-NL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nl-NL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Bijlage 2 aan </a:t>
            </a:r>
            <a:r>
              <a:rPr lang="nl-BE" sz="1100" b="0" i="1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Differentiërende instructievormen voor leerlingen 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nl-BE" sz="1100" b="0" i="1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Wiskundeproblemen</a:t>
            </a:r>
            <a:r>
              <a:rPr lang="nl-BE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lang="nl-NL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BE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25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4300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nl-BE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is een grondige herwerking en uitbreiding van het vorige Protocol Wiskundeproblemen.</a:t>
            </a: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50442" y="9428585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179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nl-NL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Niet stoppen met remediëring omdat er nog leerwinst mogelijk is maar compenseren om motivatie voldoende hoog te houden. </a:t>
            </a:r>
            <a:endParaRPr lang="nl-NL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625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21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59220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22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631163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indent="-171450">
              <a:buFontTx/>
              <a:buChar char="-"/>
            </a:pPr>
            <a:r>
              <a:rPr lang="nl-B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Indicerend, alleen onderkennend en verklarend </a:t>
            </a:r>
            <a:r>
              <a:rPr lang="nl-BE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ifv</a:t>
            </a:r>
            <a:r>
              <a:rPr lang="nl-B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formuleren van onderwijs- en opvoedingsbehoeften/aanbevelingen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BE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387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100" b="1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Doel:</a:t>
            </a:r>
            <a:r>
              <a:rPr lang="nl-BE" sz="1100" b="0" i="0" u="none" strike="noStrike" cap="none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focus op betere afstemming tussen onderwijsbehoeften en aanpak/ onderwijsleerproces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406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dirty="0"/>
              <a:t>HGD-traject in functie</a:t>
            </a:r>
            <a:r>
              <a:rPr lang="nl-BE" baseline="0" dirty="0"/>
              <a:t> van ondersteuning voor onderwijs- en opvoedingsbehoeften. 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bouwen steeds voort op de wiskundige competenties die de leerling al beheerst.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25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72624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BE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338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BE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053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Naast</a:t>
            </a:r>
            <a:r>
              <a:rPr lang="nl-BE" baseline="0" dirty="0"/>
              <a:t> testonderzoek ook </a:t>
            </a:r>
            <a:r>
              <a:rPr lang="nl-BE" b="1" baseline="0" dirty="0"/>
              <a:t>observatie van wiskunde in de klas </a:t>
            </a:r>
            <a:r>
              <a:rPr lang="nl-BE" baseline="0" dirty="0"/>
              <a:t>en individueel (kwalitatief), </a:t>
            </a:r>
            <a:r>
              <a:rPr lang="nl-BE" dirty="0"/>
              <a:t>want</a:t>
            </a:r>
            <a:r>
              <a:rPr lang="nl-BE" baseline="0" dirty="0"/>
              <a:t> is gericht op opheffen van beperkingen </a:t>
            </a:r>
            <a:r>
              <a:rPr lang="nl-BE" baseline="0" dirty="0" err="1"/>
              <a:t>tav</a:t>
            </a:r>
            <a:r>
              <a:rPr lang="nl-BE" baseline="0" dirty="0"/>
              <a:t> de klasgroep.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28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89913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29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9402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Specifiek Protocol Wiskundeproblemen bouwt voort op het Algemeen Diagnostisch Protocol.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6203026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BE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204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BE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929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33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98055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34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19306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35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611124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36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66214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37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2593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38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6446001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39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436730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40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9329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nl-B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759826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41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086904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42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720001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>
              <a:solidFill>
                <a:srgbClr val="0070C0"/>
              </a:solidFill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definitie: ‘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Dyscalculie: standpunt van onderzoekers in Vlaanderen en Nederland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Logopedie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23(4), VVL, 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  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Desoete A., Ghesquière P., De Smedt B., Andries C., Van den Broeck W.,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Ruijssenaars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W., </a:t>
            </a:r>
            <a:endParaRPr lang="nl-B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Netwerk Leerproblemen Vlaanderen</a:t>
            </a:r>
          </a:p>
          <a:p>
            <a:endParaRPr lang="nl-BE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is een beschrijvende definitie en zegt dus niets over de oorzaak</a:t>
            </a:r>
            <a:endParaRPr lang="nl-BE" b="0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43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573798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44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078824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45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4692639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46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425658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BE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2522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nl-BE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nl-BE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0500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Shape 718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49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6593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Als we het</a:t>
            </a:r>
            <a:r>
              <a:rPr lang="nl-BE" baseline="0" dirty="0"/>
              <a:t> functioneren van een leerling bekijken, dan kijken we naar de leerling als lichaam, als individu en als lid van de maatschappij</a:t>
            </a:r>
            <a:r>
              <a:rPr lang="nl-BE" baseline="0" dirty="0" smtClean="0"/>
              <a:t>.</a:t>
            </a:r>
          </a:p>
          <a:p>
            <a:r>
              <a:rPr lang="nl-BE" baseline="0" dirty="0" smtClean="0"/>
              <a:t>We moeten in onze zorg en diagnostiek niet enkel rekening houden met wat de leerling kan / niet kan (activiteiten) en welke lichamelijke problemen (neurologisch, sensorieel…) hierbij spelen maar </a:t>
            </a:r>
            <a:r>
              <a:rPr lang="nl-BE" baseline="0" smtClean="0"/>
              <a:t>ook met wat </a:t>
            </a:r>
            <a:r>
              <a:rPr lang="nl-BE" baseline="0" dirty="0" smtClean="0"/>
              <a:t>dit betekent voor de participatie van de leerling aan de maatschappij (alle lessen kunnen volgen, een diploma kunnen behalen, een geschikte job uitoefenen…).</a:t>
            </a:r>
            <a:endParaRPr lang="nl-BE" baseline="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4287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</a:t>
            </a:r>
            <a:r>
              <a:rPr lang="nl-BE" baseline="0" dirty="0"/>
              <a:t> bekijken het functioneren van de leerling ook </a:t>
            </a:r>
            <a:r>
              <a:rPr lang="nl-BE" baseline="0" dirty="0" err="1"/>
              <a:t>transactioneel</a:t>
            </a:r>
            <a:r>
              <a:rPr lang="nl-BE" baseline="0" dirty="0"/>
              <a:t>:</a:t>
            </a:r>
          </a:p>
          <a:p>
            <a:r>
              <a:rPr lang="nl-BE" baseline="0" dirty="0"/>
              <a:t>In relatie tot zijn onderwijsleersituatie en thuissituatie</a:t>
            </a:r>
          </a:p>
          <a:p>
            <a:r>
              <a:rPr lang="nl-BE" baseline="0" dirty="0"/>
              <a:t>Wat heeft deze leerling in deze klas, bij deze leerkracht en deze </a:t>
            </a:r>
            <a:r>
              <a:rPr lang="nl-BE" baseline="0" dirty="0" err="1"/>
              <a:t>zorgjuf</a:t>
            </a:r>
            <a:r>
              <a:rPr lang="nl-BE" baseline="0" dirty="0"/>
              <a:t> in deze klasgroep, met deze ouders… nodig?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6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4287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nl-B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7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69715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-B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een HGD-traject gaat de meeste aandacht uit naar indicerende hulpvragen.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-B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Onderkennende en verklarende vragen worden meegenomen in de mate dat deze ons kunnen helpen bij het formuleren van de onderwijs- en opvoedingsbehoeften van de leerlingen.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-B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nadruk ligt meer op handelen, en minder op labelen.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8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2228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nl-B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9</a:t>
            </a:fld>
            <a:endParaRPr lang="nl-B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69715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3622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66"/>
              </a:buClr>
              <a:buFont typeface="Open Sans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3622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9999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AAB4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6666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AAB4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6666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1212285" y="5758542"/>
            <a:ext cx="979714" cy="109945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668282" y="2537655"/>
            <a:ext cx="6957520" cy="179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2AAB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41172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862713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7154493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7672754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032483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41063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123945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7292050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2643835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622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1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622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499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1212287" y="5758543"/>
            <a:ext cx="979714" cy="1099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 kern="1200">
              <a:solidFill>
                <a:prstClr val="white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2668283" y="2537656"/>
            <a:ext cx="6957521" cy="17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768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‹nr.›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9999"/>
                </a:solidFill>
              </a:defRPr>
            </a:lvl1pPr>
          </a:lstStyle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5215773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2AAB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0885493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45936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559331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6789115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5403134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406800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4845387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16406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766103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38100" algn="l" rtl="0">
              <a:lnSpc>
                <a:spcPct val="90000"/>
              </a:lnSpc>
              <a:spcBef>
                <a:spcPts val="1000"/>
              </a:spcBef>
              <a:buClr>
                <a:srgbClr val="016666"/>
              </a:buClr>
              <a:buFont typeface="Arial"/>
              <a:buChar char="•"/>
              <a:defRPr/>
            </a:lvl1pPr>
            <a:lvl2pPr marL="685800" indent="127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2pPr>
            <a:lvl3pPr marL="1143000" indent="-127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3pPr>
            <a:lvl4pPr marL="1600200" indent="-254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4pPr>
            <a:lvl5pPr marL="2057400" indent="-254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‹nr.›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Open Sans"/>
              <a:buNone/>
              <a:defRPr/>
            </a:lvl1pPr>
            <a:lvl2pPr marL="457200" indent="0" rtl="0">
              <a:spcBef>
                <a:spcPts val="0"/>
              </a:spcBef>
              <a:buFont typeface="Open Sans"/>
              <a:buNone/>
              <a:defRPr/>
            </a:lvl2pPr>
            <a:lvl3pPr marL="914400" indent="0" rtl="0">
              <a:spcBef>
                <a:spcPts val="0"/>
              </a:spcBef>
              <a:buFont typeface="Open Sans"/>
              <a:buNone/>
              <a:defRPr/>
            </a:lvl3pPr>
            <a:lvl4pPr marL="1371600" indent="0" rtl="0">
              <a:spcBef>
                <a:spcPts val="0"/>
              </a:spcBef>
              <a:buFont typeface="Open Sans"/>
              <a:buNone/>
              <a:defRPr/>
            </a:lvl4pPr>
            <a:lvl5pPr marL="1828800" indent="0" rtl="0">
              <a:spcBef>
                <a:spcPts val="0"/>
              </a:spcBef>
              <a:buFont typeface="Open Sans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38100" algn="l" rtl="0">
              <a:lnSpc>
                <a:spcPct val="90000"/>
              </a:lnSpc>
              <a:spcBef>
                <a:spcPts val="1000"/>
              </a:spcBef>
              <a:buClr>
                <a:srgbClr val="016666"/>
              </a:buClr>
              <a:buFont typeface="Arial"/>
              <a:buChar char="•"/>
              <a:defRPr/>
            </a:lvl1pPr>
            <a:lvl2pPr marL="685800" indent="127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2pPr>
            <a:lvl3pPr marL="1143000" indent="-127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3pPr>
            <a:lvl4pPr marL="1600200" indent="-254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4pPr>
            <a:lvl5pPr marL="2057400" indent="-254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Open Sans"/>
              <a:buNone/>
              <a:defRPr/>
            </a:lvl1pPr>
            <a:lvl2pPr marL="457200" indent="0" rtl="0">
              <a:spcBef>
                <a:spcPts val="0"/>
              </a:spcBef>
              <a:buFont typeface="Open Sans"/>
              <a:buNone/>
              <a:defRPr/>
            </a:lvl2pPr>
            <a:lvl3pPr marL="914400" indent="0" rtl="0">
              <a:spcBef>
                <a:spcPts val="0"/>
              </a:spcBef>
              <a:buFont typeface="Open Sans"/>
              <a:buNone/>
              <a:defRPr/>
            </a:lvl3pPr>
            <a:lvl4pPr marL="1371600" indent="0" rtl="0">
              <a:spcBef>
                <a:spcPts val="0"/>
              </a:spcBef>
              <a:buFont typeface="Open Sans"/>
              <a:buNone/>
              <a:defRPr/>
            </a:lvl4pPr>
            <a:lvl5pPr marL="1828800" indent="0" rtl="0">
              <a:spcBef>
                <a:spcPts val="0"/>
              </a:spcBef>
              <a:buFont typeface="Open Sans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38100" algn="l" rtl="0">
              <a:lnSpc>
                <a:spcPct val="90000"/>
              </a:lnSpc>
              <a:spcBef>
                <a:spcPts val="1000"/>
              </a:spcBef>
              <a:buClr>
                <a:srgbClr val="016666"/>
              </a:buClr>
              <a:buFont typeface="Arial"/>
              <a:buChar char="•"/>
              <a:defRPr/>
            </a:lvl1pPr>
            <a:lvl2pPr marL="685800" indent="127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2pPr>
            <a:lvl3pPr marL="1143000" indent="-127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3pPr>
            <a:lvl4pPr marL="1600200" indent="-254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4pPr>
            <a:lvl5pPr marL="2057400" indent="-254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‹nr.›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38100" algn="l" rtl="0">
              <a:lnSpc>
                <a:spcPct val="90000"/>
              </a:lnSpc>
              <a:spcBef>
                <a:spcPts val="1000"/>
              </a:spcBef>
              <a:buClr>
                <a:srgbClr val="016666"/>
              </a:buClr>
              <a:buFont typeface="Arial"/>
              <a:buChar char="•"/>
              <a:defRPr/>
            </a:lvl1pPr>
            <a:lvl2pPr marL="685800" indent="127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2pPr>
            <a:lvl3pPr marL="1143000" indent="-127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3pPr>
            <a:lvl4pPr marL="1600200" indent="-254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4pPr>
            <a:lvl5pPr marL="2057400" indent="-254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‹nr.›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38100" algn="l" rtl="0">
              <a:lnSpc>
                <a:spcPct val="90000"/>
              </a:lnSpc>
              <a:spcBef>
                <a:spcPts val="1000"/>
              </a:spcBef>
              <a:buClr>
                <a:srgbClr val="016666"/>
              </a:buClr>
              <a:buFont typeface="Arial"/>
              <a:buChar char="•"/>
              <a:defRPr/>
            </a:lvl1pPr>
            <a:lvl2pPr marL="685800" indent="127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2pPr>
            <a:lvl3pPr marL="1143000" indent="-127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3pPr>
            <a:lvl4pPr marL="1600200" indent="-254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4pPr>
            <a:lvl5pPr marL="2057400" indent="-254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‹nr.›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38100" algn="l" rtl="0">
              <a:lnSpc>
                <a:spcPct val="90000"/>
              </a:lnSpc>
              <a:spcBef>
                <a:spcPts val="1000"/>
              </a:spcBef>
              <a:buClr>
                <a:srgbClr val="016666"/>
              </a:buClr>
              <a:buFont typeface="Arial"/>
              <a:buChar char="•"/>
              <a:defRPr/>
            </a:lvl1pPr>
            <a:lvl2pPr marL="685800" indent="127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2pPr>
            <a:lvl3pPr marL="1143000" indent="-127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3pPr>
            <a:lvl4pPr marL="1600200" indent="-254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4pPr>
            <a:lvl5pPr marL="2057400" indent="-254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38100" algn="l" rtl="0">
              <a:lnSpc>
                <a:spcPct val="90000"/>
              </a:lnSpc>
              <a:spcBef>
                <a:spcPts val="1000"/>
              </a:spcBef>
              <a:buClr>
                <a:srgbClr val="016666"/>
              </a:buClr>
              <a:buFont typeface="Arial"/>
              <a:buChar char="•"/>
              <a:defRPr/>
            </a:lvl1pPr>
            <a:lvl2pPr marL="685800" indent="127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2pPr>
            <a:lvl3pPr marL="1143000" indent="-127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3pPr>
            <a:lvl4pPr marL="1600200" indent="-25400" algn="l" rtl="0">
              <a:lnSpc>
                <a:spcPct val="90000"/>
              </a:lnSpc>
              <a:spcBef>
                <a:spcPts val="500"/>
              </a:spcBef>
              <a:buClr>
                <a:srgbClr val="02AAB4"/>
              </a:buClr>
              <a:buFont typeface="Arial"/>
              <a:buChar char="•"/>
              <a:defRPr/>
            </a:lvl4pPr>
            <a:lvl5pPr marL="2057400" indent="-25400" algn="l" rtl="0">
              <a:lnSpc>
                <a:spcPct val="90000"/>
              </a:lnSpc>
              <a:spcBef>
                <a:spcPts val="500"/>
              </a:spcBef>
              <a:buClr>
                <a:srgbClr val="016666"/>
              </a:buClr>
              <a:buFont typeface="Arial"/>
              <a:buChar char="•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‹nr.›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0283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622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1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622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499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1212287" y="5758543"/>
            <a:ext cx="979714" cy="1099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 kern="1200">
              <a:solidFill>
                <a:prstClr val="white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2668283" y="2537656"/>
            <a:ext cx="6957521" cy="17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8927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9999"/>
                </a:solidFill>
              </a:defRPr>
            </a:lvl1pPr>
          </a:lstStyle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605650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66"/>
              </a:buClr>
              <a:buFont typeface="Open Sans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6666"/>
              </a:buClr>
              <a:buFont typeface="Arial"/>
              <a:buChar char="•"/>
              <a:defRPr/>
            </a:lvl1pPr>
            <a:lvl2pPr marL="685800" marR="0" indent="12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AAB4"/>
              </a:buClr>
              <a:buFont typeface="Arial"/>
              <a:buChar char="•"/>
              <a:defRPr/>
            </a:lvl2pPr>
            <a:lvl3pPr marL="1143000" marR="0" indent="-12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6666"/>
              </a:buClr>
              <a:buFont typeface="Arial"/>
              <a:buChar char="•"/>
              <a:defRPr/>
            </a:lvl3pPr>
            <a:lvl4pPr marL="16002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AAB4"/>
              </a:buClr>
              <a:buFont typeface="Arial"/>
              <a:buChar char="•"/>
              <a:defRPr/>
            </a:lvl4pPr>
            <a:lvl5pPr marL="20574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6666"/>
              </a:buClr>
              <a:buFont typeface="Arial"/>
              <a:buChar char="•"/>
              <a:defRPr/>
            </a:lvl5pPr>
            <a:lvl6pPr marL="25146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217713" cy="6858000"/>
          </a:xfrm>
          <a:prstGeom prst="rect">
            <a:avLst/>
          </a:prstGeom>
          <a:solidFill>
            <a:srgbClr val="0499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360" y="0"/>
            <a:ext cx="219075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‹nr.›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7" r:id="rId5"/>
    <p:sldLayoutId id="2147483658" r:id="rId6"/>
    <p:sldLayoutId id="2147483685" r:id="rId7"/>
  </p:sldLayoutIdLst>
  <p:transition spd="slow">
    <p:push/>
  </p:transition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0"/>
            <a:ext cx="217715" cy="6858000"/>
          </a:xfrm>
          <a:prstGeom prst="rect">
            <a:avLst/>
          </a:prstGeom>
          <a:solidFill>
            <a:srgbClr val="04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 kern="12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" y="0"/>
            <a:ext cx="219075" cy="210312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11786" y="6283642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99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D4146F-24AD-4751-B645-C3C434815FBB}" type="slidenum">
              <a:rPr lang="nl-BE" kern="1200" smtClean="0"/>
              <a:pPr/>
              <a:t>‹nr.›</a:t>
            </a:fld>
            <a:endParaRPr lang="nl-BE" kern="1200" dirty="0"/>
          </a:p>
        </p:txBody>
      </p:sp>
    </p:spTree>
    <p:extLst>
      <p:ext uri="{BB962C8B-B14F-4D97-AF65-F5344CB8AC3E}">
        <p14:creationId xmlns:p14="http://schemas.microsoft.com/office/powerpoint/2010/main" val="382115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2AAB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AAB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0"/>
            <a:ext cx="217715" cy="6858000"/>
          </a:xfrm>
          <a:prstGeom prst="rect">
            <a:avLst/>
          </a:prstGeom>
          <a:solidFill>
            <a:srgbClr val="04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 kern="12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" y="0"/>
            <a:ext cx="219075" cy="210312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11786" y="6283642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99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D4146F-24AD-4751-B645-C3C434815FBB}" type="slidenum">
              <a:rPr lang="nl-BE" kern="1200" smtClean="0"/>
              <a:pPr/>
              <a:t>‹nr.›</a:t>
            </a:fld>
            <a:endParaRPr lang="nl-BE" kern="1200" dirty="0"/>
          </a:p>
        </p:txBody>
      </p:sp>
    </p:spTree>
    <p:extLst>
      <p:ext uri="{BB962C8B-B14F-4D97-AF65-F5344CB8AC3E}">
        <p14:creationId xmlns:p14="http://schemas.microsoft.com/office/powerpoint/2010/main" val="418396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2AAB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AAB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20211" r="6073" b="30317"/>
          <a:stretch/>
        </p:blipFill>
        <p:spPr>
          <a:xfrm>
            <a:off x="3357347" y="3862316"/>
            <a:ext cx="7028597" cy="2238233"/>
          </a:xfrm>
          <a:prstGeom prst="rect">
            <a:avLst/>
          </a:prstGeom>
        </p:spPr>
      </p:pic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299645" y="1426143"/>
            <a:ext cx="9144000" cy="2197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54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Vernieuwd Specifiek Diagnostisch P</a:t>
            </a:r>
            <a:r>
              <a:rPr lang="nl-BE" sz="5400" b="0" i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rotocol</a:t>
            </a:r>
            <a:r>
              <a:rPr lang="nl-BE" sz="54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nl-BE" sz="54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BE" sz="54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Wiskundeproblemen en dyscalculie</a:t>
            </a:r>
            <a:endParaRPr lang="nl-BE" sz="54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10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15299" r="9215" b="5224"/>
          <a:stretch/>
        </p:blipFill>
        <p:spPr bwMode="auto">
          <a:xfrm>
            <a:off x="436728" y="0"/>
            <a:ext cx="117552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64570" y="1435225"/>
            <a:ext cx="10515599" cy="5126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Een</a:t>
            </a:r>
            <a:r>
              <a:rPr lang="nl-NL" sz="2800" b="0" i="0" u="none" strike="noStrike" cap="none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 </a:t>
            </a:r>
            <a:r>
              <a:rPr lang="nl-NL" sz="2800" b="1" i="0" u="none" strike="noStrike" cap="none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grondige analyse </a:t>
            </a:r>
            <a:r>
              <a:rPr lang="nl-NL" sz="2800" b="0" i="0" u="none" strike="noStrike" cap="none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van wat leerling wel en niet kan, geeft een goede kijk op de onderwijsbehoeften. </a:t>
            </a:r>
            <a:endParaRPr lang="nl-BE" sz="28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We streven naar </a:t>
            </a:r>
            <a:r>
              <a:rPr lang="nl-NL" sz="28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succeservaringen </a:t>
            </a:r>
            <a:r>
              <a:rPr lang="nl-NL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en gebruiken </a:t>
            </a:r>
            <a:r>
              <a:rPr lang="nl-NL" sz="2800" b="1" i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positieve kenmerken </a:t>
            </a:r>
            <a:r>
              <a:rPr lang="nl-NL" sz="2800" i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van</a:t>
            </a:r>
            <a:r>
              <a:rPr lang="nl-NL" sz="2800" i="0" u="none" strike="noStrike" cap="none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 de leerling en zijn schoolomgeving.</a:t>
            </a:r>
            <a:endParaRPr lang="nl-NL" sz="2800" b="1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We </a:t>
            </a:r>
            <a:r>
              <a:rPr lang="nl-NL" sz="28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werken</a:t>
            </a:r>
            <a:r>
              <a:rPr lang="nl-NL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28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constructief samen </a:t>
            </a:r>
            <a:r>
              <a:rPr lang="nl-NL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met de leerling, ouders, school en eventuele externe diensten.</a:t>
            </a:r>
            <a:endParaRPr lang="nl-BE" sz="280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228600" marR="0" lvl="0" indent="-508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16666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11212513" y="6283325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Arial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11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x="931862" y="126772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66"/>
              </a:buClr>
              <a:buSzPct val="25000"/>
              <a:buFont typeface="Open Sans"/>
              <a:buNone/>
            </a:pPr>
            <a:r>
              <a:rPr lang="nl-NL" sz="40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Handelingsgericht werken</a:t>
            </a:r>
            <a:endParaRPr lang="nl-BE" sz="4000" b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86277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64570" y="1435225"/>
            <a:ext cx="10515599" cy="5126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2800" b="0" i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Belang van</a:t>
            </a:r>
            <a:r>
              <a:rPr lang="nl-NL" sz="2800" b="0" i="0" u="none" strike="noStrike" cap="none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 </a:t>
            </a:r>
            <a:r>
              <a:rPr lang="nl-NL" sz="2800" b="1" i="0" u="none" strike="noStrike" cap="none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goed onderbouwde basiszorg</a:t>
            </a:r>
            <a:endParaRPr lang="nl-BE" sz="2800" b="1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457200" lvl="0" indent="-457200">
              <a:lnSpc>
                <a:spcPct val="20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28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Alle kinderen </a:t>
            </a:r>
            <a:r>
              <a:rPr lang="nl-NL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met (leer)problemen hebben nood aan afgestemde maatregelen </a:t>
            </a:r>
          </a:p>
          <a:p>
            <a:pPr marL="457200" lvl="0" indent="-457200">
              <a:lnSpc>
                <a:spcPct val="20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Bij maatregelen de </a:t>
            </a:r>
            <a:r>
              <a:rPr lang="nl-NL" sz="28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participatie</a:t>
            </a:r>
            <a:r>
              <a:rPr lang="nl-NL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 in de klas voorop stellen</a:t>
            </a: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2800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Verhoogde</a:t>
            </a:r>
            <a:r>
              <a:rPr lang="nl-NL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 zorg voedt brede basiszorg: </a:t>
            </a:r>
            <a:r>
              <a:rPr lang="nl-NL" sz="2800" b="1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Wat</a:t>
            </a:r>
            <a:r>
              <a:rPr lang="nl-NL" sz="28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 nodig is voor 1 leerling kan nuttig zijn voor de hele klas</a:t>
            </a:r>
          </a:p>
          <a:p>
            <a:pPr marL="22860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endParaRPr sz="1050" b="0" i="1" u="none" strike="noStrike" cap="none" baseline="0" dirty="0">
              <a:solidFill>
                <a:srgbClr val="00CC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endParaRPr lang="nl-BE" sz="2800" b="0" i="1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685800" marR="0" lvl="1" indent="-508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02AAB4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228600" marR="0" lvl="0" indent="-508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16666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11212513" y="6283325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Arial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12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x="931862" y="126772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66"/>
              </a:buClr>
              <a:buSzPct val="25000"/>
              <a:buFont typeface="Open Sans"/>
              <a:buNone/>
            </a:pPr>
            <a:r>
              <a:rPr lang="nl-NL" sz="40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Een inclusief zorgcontinuüm</a:t>
            </a:r>
            <a:endParaRPr lang="nl-BE" sz="4000" b="1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98642016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mtClean="0">
                <a:latin typeface="Open Sans"/>
                <a:ea typeface="Open Sans"/>
                <a:cs typeface="Open Sans"/>
                <a:sym typeface="Open Sans"/>
              </a:rPr>
              <a:pPr>
                <a:buClr>
                  <a:srgbClr val="049999"/>
                </a:buClr>
                <a:buSzPct val="25000"/>
                <a:buFont typeface="Open Sans"/>
                <a:buNone/>
              </a:pPr>
              <a:t>13</a:t>
            </a:fld>
            <a:endParaRPr lang="nl-BE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91" y="0"/>
            <a:ext cx="9571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5820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Brede basiszorg</a:t>
            </a:r>
            <a:endParaRPr lang="nl-BE" sz="4000" b="1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7" y="817122"/>
            <a:ext cx="9737827" cy="56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465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Brede basiszorg</a:t>
            </a:r>
            <a:endParaRPr lang="nl-BE" sz="40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00" y="1310185"/>
            <a:ext cx="10515599" cy="48667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Onthaal en inschrijvingsbeleid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: wat bevragen rond wiskunde</a:t>
            </a: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Omvat </a:t>
            </a: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alle aspecten 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van wiskunde </a:t>
            </a: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voor alle leerlingen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Leerlijn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loopt van kleuteronderwijs tot secundair onderwijs.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Binnen zorgzaam handelen in klas: </a:t>
            </a: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hoe differentiëren en remediëren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5745766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Bijlagen Wiskunde: Brede basiszorg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473958"/>
            <a:ext cx="10515599" cy="4703005"/>
          </a:xfrm>
        </p:spPr>
        <p:txBody>
          <a:bodyPr/>
          <a:lstStyle/>
          <a:p>
            <a:pPr algn="just"/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 1: Instructie voor leerlingen met wiskundeproblemen</a:t>
            </a:r>
          </a:p>
          <a:p>
            <a:pPr indent="0" algn="just">
              <a:buNone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 2 : Differentiërende instructievormen voor leerlingen met wiskundeproblemen</a:t>
            </a:r>
          </a:p>
          <a:p>
            <a:pPr indent="0" algn="just">
              <a:buNone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 3 : Aanvulling krachtige leeromgeving</a:t>
            </a:r>
          </a:p>
          <a:p>
            <a:pPr indent="0" algn="just">
              <a:buNone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 5 : Het handelingsmodel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16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35429778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1038114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Verhoogde zorg</a:t>
            </a:r>
            <a:endParaRPr lang="nl-BE" sz="4000" b="1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95534"/>
            <a:ext cx="9548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38794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0" y="256033"/>
            <a:ext cx="11038114" cy="10689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Verhoogde zorg</a:t>
            </a:r>
            <a:endParaRPr lang="nl-BE" sz="40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445927" y="1139733"/>
            <a:ext cx="11365459" cy="53703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Leerkracht = eindverantwoordelijke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1. remediëren, 2. differentiëren +</a:t>
            </a:r>
          </a:p>
          <a:p>
            <a:pPr marL="1765300" lvl="5" indent="0">
              <a:lnSpc>
                <a:spcPct val="140000"/>
              </a:lnSpc>
              <a:spcBef>
                <a:spcPts val="0"/>
              </a:spcBef>
              <a:buSzPct val="100000"/>
              <a:buNone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3. 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compenseren, </a:t>
            </a: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4. 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dispenseren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Empowerment: maatregelen schuiven op van perspectief van leerkracht naar leerling 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Streven naar </a:t>
            </a: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maximale participatie in de klas</a:t>
            </a: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Aanpak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bepalen op basis van doelen, niet op basis van lijst met maatregelen</a:t>
            </a: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5775155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1038114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Verhoogde zorg: Maatregelen</a:t>
            </a:r>
            <a:endParaRPr lang="nl-BE" sz="40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431799" y="1351128"/>
            <a:ext cx="11365459" cy="53703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Stimuleren en differentiëren</a:t>
            </a:r>
            <a:endParaRPr lang="nl-BE" sz="3200" b="1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Remediëren: </a:t>
            </a:r>
          </a:p>
          <a:p>
            <a:pPr marL="1314450" lvl="3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Intensiever, frequenter en gecombineerd cf. BBZ</a:t>
            </a:r>
          </a:p>
          <a:p>
            <a:pPr marL="1314450" lvl="3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Basisonderwijs: maximaal ontwikkelen van wiskundige competenties (ook in de laatste graad)</a:t>
            </a:r>
          </a:p>
          <a:p>
            <a:pPr marL="1314450" lvl="3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‘Goede’ remediëring bestaat uit combinatie van directe instructie en reflectie op strategiegebruik</a:t>
            </a:r>
          </a:p>
          <a:p>
            <a:pPr marL="850900" lvl="3" indent="0">
              <a:lnSpc>
                <a:spcPct val="140000"/>
              </a:lnSpc>
              <a:spcBef>
                <a:spcPts val="0"/>
              </a:spcBef>
              <a:buSzPct val="100000"/>
              <a:buNone/>
            </a:pPr>
            <a:endParaRPr lang="nl-NL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723562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Doelen presentatie</a:t>
            </a:r>
            <a:endParaRPr lang="nl-BE" sz="40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24553" y="1566318"/>
            <a:ext cx="10894696" cy="4535902"/>
          </a:xfrm>
        </p:spPr>
        <p:txBody>
          <a:bodyPr/>
          <a:lstStyle/>
          <a:p>
            <a:pPr marL="457200" lvl="1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Hoe kijken naar leerproblemen binnen </a:t>
            </a:r>
            <a:r>
              <a:rPr lang="nl-BE" sz="3200" dirty="0" err="1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Prodia</a:t>
            </a: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Wat is nieuw? / klemtonen in </a:t>
            </a:r>
            <a:r>
              <a:rPr lang="nl-BE" sz="32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Fase 0 en 1</a:t>
            </a:r>
            <a:endParaRPr lang="nl-BE" sz="32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Wat is nieuw? / klemtonen in </a:t>
            </a:r>
            <a:r>
              <a:rPr lang="nl-BE" sz="32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Fase 2</a:t>
            </a: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Wat is nieuw? / klemtonen in </a:t>
            </a:r>
            <a:r>
              <a:rPr lang="nl-BE" sz="32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theoretische deel</a:t>
            </a: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nl-BE" sz="18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nl-BE" sz="36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Vernieuwing &amp; uitbreiding van vorig protocol </a:t>
            </a:r>
            <a:r>
              <a:rPr lang="nl-BE" sz="3600" dirty="0" err="1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Wisk</a:t>
            </a:r>
            <a:endParaRPr lang="nl-BE" sz="36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lang="nl-BE" sz="1200" b="0" i="0" u="none" strike="noStrike" cap="none" baseline="0" dirty="0">
              <a:solidFill>
                <a:srgbClr val="8989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92500071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1038114" cy="1366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nl-BE" sz="40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Verhoogde zorg: Maatregelen Wiskunde</a:t>
            </a:r>
            <a:endParaRPr lang="nl-BE" sz="40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431799" y="1517515"/>
            <a:ext cx="11365459" cy="5203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Compenseren:</a:t>
            </a:r>
          </a:p>
          <a:p>
            <a:pPr marL="1314450" lvl="3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Wiskundige vaardigheden worden gemaximaliseerd door hulpmiddelen </a:t>
            </a:r>
          </a:p>
          <a:p>
            <a:pPr marL="1314450" lvl="3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Leren gebruiken!</a:t>
            </a:r>
          </a:p>
          <a:p>
            <a:pPr marL="1314450" lvl="3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Leerling actief betrekken</a:t>
            </a:r>
          </a:p>
          <a:p>
            <a:pPr marL="1314450" lvl="3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Achterstand beperken -&gt; participatie in klas</a:t>
            </a:r>
          </a:p>
          <a:p>
            <a:pPr marL="1314450" lvl="3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89379564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Bijlagen Wiskunde : Verhoogde Zorg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514901"/>
            <a:ext cx="10515599" cy="4662062"/>
          </a:xfrm>
        </p:spPr>
        <p:txBody>
          <a:bodyPr/>
          <a:lstStyle/>
          <a:p>
            <a:pPr algn="just"/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 4 : Het drieslagmodel</a:t>
            </a:r>
          </a:p>
          <a:p>
            <a:pPr indent="0" algn="just">
              <a:buNone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 6 : Remediëring</a:t>
            </a:r>
          </a:p>
          <a:p>
            <a:pPr indent="0" algn="just">
              <a:buNone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 7 : RTI-model bij wiskunde</a:t>
            </a:r>
          </a:p>
          <a:p>
            <a:pPr indent="0" algn="just">
              <a:buNone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 10 : Effecten bij het rekenen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21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7424568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22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</p:spPr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Aan de slag vanuit fase 2 en de theorie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18" y="174805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79398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1038114" cy="10462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Uitbreiding van zorg</a:t>
            </a:r>
            <a:endParaRPr lang="nl-BE" sz="4000" b="1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431799" y="1411357"/>
            <a:ext cx="11365459" cy="53101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93700" lvl="2" indent="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None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Krachtlijnen 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Brede intake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niet </a:t>
            </a:r>
            <a:r>
              <a:rPr lang="nl-BE" sz="3200" dirty="0" err="1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probleemspecifiek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voor Wiskunde.</a:t>
            </a: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Indicerend, 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verklarend, onderkennend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Dimensioneel 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 categoriaal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Functioneren 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leerling binnen context </a:t>
            </a: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breed 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bekijken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positieve en ondersteunende factoren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participatieproblemen en socio-emotionele problemen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3388951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91" y="0"/>
            <a:ext cx="8764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33869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Verschillen met vorig protocol Wiskunde: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7390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Meer nadruk op het indiceren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Opnemen van ICF-CY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Strategiefase: clusteren volgens ICF → hypotheses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Dimensionele classificatie → indiceren,</a:t>
            </a:r>
            <a:b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naast categoriale classificatie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Verhogen van participatie van de leerling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Eigenaarschap bij de leerling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25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612172863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dirty="0" smtClean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Intake en Strategie</a:t>
            </a:r>
            <a:endParaRPr lang="nl-BE" sz="40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58981" y="2095789"/>
            <a:ext cx="10515599" cy="4351338"/>
          </a:xfrm>
        </p:spPr>
        <p:txBody>
          <a:bodyPr/>
          <a:lstStyle/>
          <a:p>
            <a:pPr marL="400050" lvl="1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Intake: niet </a:t>
            </a:r>
            <a:r>
              <a:rPr lang="nl-BE" sz="2800" dirty="0" err="1" smtClean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probleemspecifiek</a:t>
            </a:r>
            <a:r>
              <a:rPr lang="nl-BE" sz="2800" dirty="0" smtClean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, voldoende breed bevragen (snorkelen) en concreet in kaart brengen (duiken).</a:t>
            </a:r>
          </a:p>
          <a:p>
            <a:pPr marL="400050" lvl="1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Strategie: wat ontbreekt voor beantwoorden hulpvraag? Voor verschillende </a:t>
            </a:r>
            <a:r>
              <a:rPr lang="nl-BE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(alternatieve) </a:t>
            </a:r>
            <a:r>
              <a:rPr lang="nl-BE" sz="2800" dirty="0" smtClean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hypotheses beroep </a:t>
            </a:r>
            <a:r>
              <a:rPr lang="nl-BE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doen op verschillende </a:t>
            </a:r>
            <a:r>
              <a:rPr lang="nl-BE" sz="2800" dirty="0" err="1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SDP’s</a:t>
            </a:r>
            <a:endParaRPr lang="nl-BE" sz="28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Voorbeelden </a:t>
            </a:r>
            <a:r>
              <a:rPr lang="nl-BE" sz="2800" dirty="0" smtClean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van hypothese, onderzoeksvragen, als…dan…</a:t>
            </a:r>
            <a:endParaRPr lang="nl-BE" sz="28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 smtClean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lang="nl-BE" sz="1200" b="0" i="0" u="none" strike="noStrike" cap="none" baseline="0" dirty="0">
              <a:solidFill>
                <a:srgbClr val="8989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Ezelsoor 5"/>
          <p:cNvSpPr/>
          <p:nvPr/>
        </p:nvSpPr>
        <p:spPr>
          <a:xfrm>
            <a:off x="9758400" y="0"/>
            <a:ext cx="2433600" cy="22932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ekstvak 1"/>
          <p:cNvSpPr txBox="1"/>
          <p:nvPr/>
        </p:nvSpPr>
        <p:spPr>
          <a:xfrm>
            <a:off x="9758400" y="0"/>
            <a:ext cx="2497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Bevraag breed en concreet in intake om in strategie goed te clusteren </a:t>
            </a:r>
            <a:r>
              <a:rPr lang="nl-BE" sz="24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cf</a:t>
            </a:r>
            <a:r>
              <a:rPr lang="nl-BE" sz="24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ICF-CY.</a:t>
            </a:r>
          </a:p>
        </p:txBody>
      </p:sp>
    </p:spTree>
    <p:extLst>
      <p:ext uri="{BB962C8B-B14F-4D97-AF65-F5344CB8AC3E}">
        <p14:creationId xmlns:p14="http://schemas.microsoft.com/office/powerpoint/2010/main" val="4044981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Onderzoek</a:t>
            </a:r>
            <a:endParaRPr lang="nl-BE" sz="40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88283" y="2521846"/>
            <a:ext cx="10239109" cy="3336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 smtClean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Wat </a:t>
            </a: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&amp; hoe onderzoeken</a:t>
            </a:r>
            <a:b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BE" sz="3200" dirty="0" err="1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i.f.v</a:t>
            </a: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. beantwoorden onderzoeksvragen.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 smtClean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Overzicht diagnostisch </a:t>
            </a: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materiaal in </a:t>
            </a:r>
            <a:r>
              <a:rPr lang="nl-BE" sz="3200" dirty="0" err="1" smtClean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toolkit</a:t>
            </a:r>
            <a:endParaRPr lang="nl-BE" sz="3200" dirty="0" smtClean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 smtClean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Diagnostische fiches in materialendatabank</a:t>
            </a:r>
            <a:endParaRPr lang="nl-BE" sz="32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0" lvl="3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6" name="Ezelsoor 5"/>
          <p:cNvSpPr>
            <a:spLocks/>
          </p:cNvSpPr>
          <p:nvPr/>
        </p:nvSpPr>
        <p:spPr>
          <a:xfrm>
            <a:off x="9758400" y="0"/>
            <a:ext cx="2433600" cy="22932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9808316" y="136478"/>
            <a:ext cx="2333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Wat onderzoeken conform </a:t>
            </a:r>
          </a:p>
          <a:p>
            <a:r>
              <a:rPr lang="nl-BE" sz="2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ICF-CY</a:t>
            </a:r>
          </a:p>
          <a:p>
            <a:endParaRPr lang="nl-BE" sz="2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83" y="1"/>
            <a:ext cx="4438650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79778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Verschillen met vorig protocol Wiskunde: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Onderzoek wiskunde is breder dan testonderzoek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10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Diagnose afhankelijk van relevante normgroep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10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Categoriale classificatie: recent onderzoek wijst op een continuüm van ernstige wiskundeproblemen tot dyscalculie.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28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7152209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225977"/>
            <a:ext cx="10515600" cy="887205"/>
          </a:xfrm>
        </p:spPr>
        <p:txBody>
          <a:bodyPr/>
          <a:lstStyle/>
          <a:p>
            <a:r>
              <a:rPr lang="nl-BE" dirty="0"/>
              <a:t>Onderzoeksfase: Hoe onderzoeken?	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5025" y="1261758"/>
            <a:ext cx="10810461" cy="5387009"/>
          </a:xfrm>
        </p:spPr>
        <p:txBody>
          <a:bodyPr>
            <a:normAutofit fontScale="92500" lnSpcReduction="10000"/>
          </a:bodyPr>
          <a:lstStyle/>
          <a:p>
            <a:r>
              <a:rPr lang="nl-BE" sz="3200" dirty="0"/>
              <a:t>Gesprek: beleving, visie, informatie contextfactoren</a:t>
            </a:r>
          </a:p>
          <a:p>
            <a:endParaRPr lang="nl-BE" sz="3200" dirty="0"/>
          </a:p>
          <a:p>
            <a:r>
              <a:rPr lang="nl-BE" sz="3200" dirty="0"/>
              <a:t>Observatie: wat je ziet en hoort (leerling in context, leerling in testsituatie)</a:t>
            </a:r>
          </a:p>
          <a:p>
            <a:endParaRPr lang="nl-BE" sz="3200" dirty="0"/>
          </a:p>
          <a:p>
            <a:r>
              <a:rPr lang="nl-BE" sz="3200" dirty="0"/>
              <a:t>Analyse van beschikbare gegevens:</a:t>
            </a:r>
          </a:p>
          <a:p>
            <a:endParaRPr lang="nl-BE" sz="3200" dirty="0"/>
          </a:p>
          <a:p>
            <a:r>
              <a:rPr lang="nl-BE" sz="3200" dirty="0"/>
              <a:t>Aanpak uitproberen en effect nagaan: betrokkene als medeonderzoeker</a:t>
            </a:r>
          </a:p>
          <a:p>
            <a:endParaRPr lang="nl-BE" sz="3200" dirty="0"/>
          </a:p>
          <a:p>
            <a:r>
              <a:rPr lang="nl-BE" sz="3200" dirty="0"/>
              <a:t>Meting: onderkennend onderzoek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CA95E-2221-4DC3-A5F9-E53F37D422FC}" type="slidenum">
              <a:rPr kumimoji="0" lang="nl-BE" sz="1200" b="0" i="0" u="none" strike="noStrike" kern="0" cap="none" spc="0" normalizeH="0" baseline="0" noProof="0" smtClean="0">
                <a:ln>
                  <a:noFill/>
                </a:ln>
                <a:solidFill>
                  <a:srgbClr val="0499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BE" sz="1200" b="0" i="0" u="none" strike="noStrike" kern="0" cap="none" spc="0" normalizeH="0" baseline="0" noProof="0">
              <a:ln>
                <a:noFill/>
              </a:ln>
              <a:solidFill>
                <a:srgbClr val="04999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2275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82052" y="449346"/>
            <a:ext cx="10030327" cy="1325563"/>
          </a:xfrm>
        </p:spPr>
        <p:txBody>
          <a:bodyPr/>
          <a:lstStyle/>
          <a:p>
            <a:r>
              <a:rPr lang="nl-BE" dirty="0"/>
              <a:t>Algemeen Diagnostisch Protocol </a:t>
            </a:r>
            <a:br>
              <a:rPr lang="nl-BE" dirty="0"/>
            </a:br>
            <a:r>
              <a:rPr lang="nl-BE" dirty="0"/>
              <a:t>= Ruggengraat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3074" name="Picture 2" descr="http://www.prodiagnostiek.be/sites/default/files/protocolspin.jp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 b="13143"/>
          <a:stretch/>
        </p:blipFill>
        <p:spPr bwMode="auto">
          <a:xfrm>
            <a:off x="2679809" y="1555845"/>
            <a:ext cx="7194883" cy="48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57466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1038114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Integratie- en aanbeveling</a:t>
            </a:r>
            <a:endParaRPr lang="nl-BE" sz="40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431799" y="1426689"/>
            <a:ext cx="11365459" cy="483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Integratief beeld</a:t>
            </a:r>
          </a:p>
          <a:p>
            <a:pPr marL="1314450" lvl="3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antwoord op de onderzoeksvragen</a:t>
            </a:r>
          </a:p>
          <a:p>
            <a:pPr marL="1314450" lvl="3" indent="-46355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ICF-CY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Doelen (prioriteren, </a:t>
            </a:r>
            <a:r>
              <a:rPr lang="nl-BE" sz="3200" dirty="0" err="1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SMARTi</a:t>
            </a: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): Waar willen we naartoe?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Behoeften: Wat hebben leerling, leerkracht/school, ouders hiervoor nodig?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Aanbevelingen</a:t>
            </a: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6" name="Ezelsoor 5"/>
          <p:cNvSpPr>
            <a:spLocks/>
          </p:cNvSpPr>
          <p:nvPr/>
        </p:nvSpPr>
        <p:spPr>
          <a:xfrm>
            <a:off x="9758400" y="0"/>
            <a:ext cx="2433600" cy="22932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ekstvak 1"/>
          <p:cNvSpPr txBox="1"/>
          <p:nvPr/>
        </p:nvSpPr>
        <p:spPr>
          <a:xfrm>
            <a:off x="9758400" y="0"/>
            <a:ext cx="24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Verhogen activiteiten &amp; participatie</a:t>
            </a:r>
          </a:p>
          <a:p>
            <a:r>
              <a:rPr lang="nl-BE" sz="2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via wat veranderbaar is </a:t>
            </a:r>
          </a:p>
        </p:txBody>
      </p:sp>
    </p:spTree>
    <p:extLst>
      <p:ext uri="{BB962C8B-B14F-4D97-AF65-F5344CB8AC3E}">
        <p14:creationId xmlns:p14="http://schemas.microsoft.com/office/powerpoint/2010/main" val="2107413160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1038114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Advies</a:t>
            </a:r>
            <a:br>
              <a:rPr lang="nl-BE" sz="40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BE" sz="40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Handelen &amp; evalueren</a:t>
            </a:r>
            <a:endParaRPr lang="nl-BE" sz="40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431799" y="1890713"/>
            <a:ext cx="11365459" cy="483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50900" lvl="2" indent="-45720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Vaak maatregelen opgevolgd op school.</a:t>
            </a:r>
          </a:p>
          <a:p>
            <a:pPr marL="850900" lvl="2" indent="-45720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Meer informatie bij</a:t>
            </a:r>
          </a:p>
          <a:p>
            <a:pPr marL="1308100" lvl="3" indent="-4572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Fase 1: Onderwijs- opvoedings- en ondersteuningsbehoeften en aanpak bepalen</a:t>
            </a:r>
          </a:p>
          <a:p>
            <a:pPr marL="1308100" lvl="3" indent="-4572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 4 : Het drieslagmodel</a:t>
            </a:r>
          </a:p>
          <a:p>
            <a:pPr marL="1308100" lvl="3" indent="-4572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 6 : Remediëring</a:t>
            </a:r>
          </a:p>
          <a:p>
            <a:pPr marL="1308100" lvl="3" indent="-457200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 7 : RTI-model bij wiskunde</a:t>
            </a:r>
          </a:p>
          <a:p>
            <a:pPr marL="1308100" lvl="3" indent="-457200">
              <a:lnSpc>
                <a:spcPct val="14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6" name="Ezelsoor 5"/>
          <p:cNvSpPr/>
          <p:nvPr/>
        </p:nvSpPr>
        <p:spPr>
          <a:xfrm>
            <a:off x="9758400" y="13648"/>
            <a:ext cx="2433600" cy="22932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ekstvak 1"/>
          <p:cNvSpPr txBox="1"/>
          <p:nvPr/>
        </p:nvSpPr>
        <p:spPr>
          <a:xfrm>
            <a:off x="9831188" y="13648"/>
            <a:ext cx="2265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Gezamenlijke taal voor opstellen, plannen en evalueren aanpak</a:t>
            </a:r>
          </a:p>
        </p:txBody>
      </p:sp>
    </p:spTree>
    <p:extLst>
      <p:ext uri="{BB962C8B-B14F-4D97-AF65-F5344CB8AC3E}">
        <p14:creationId xmlns:p14="http://schemas.microsoft.com/office/powerpoint/2010/main" val="356152984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Individueel Aangepast Curriculum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38200" y="1525369"/>
            <a:ext cx="10515599" cy="46170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Onderwijsbehoeften leerling met wiskundeproblemen of dyscalculie vragen doorgaans geen aanpassingen die onvoldoende of disproportioneel zijn. 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Hoe ga ik na of een leerling Buitengewoon Onderwijs voldoet aan de criteria dyscalculie?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zie Bijlage: Dyslexie/dyscalculie voor leerlingen met een verslag in </a:t>
            </a:r>
            <a:r>
              <a:rPr lang="nl-BE" sz="3200" dirty="0" err="1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BuO</a:t>
            </a: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nl-BE" sz="3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32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608230729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Theoretisch deel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Relevante ontwikkelingsaspecten en verschijningsvorm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Definities en 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Classificatie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Etiologie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Positieve aspecten en ondersteunende factoren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33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645211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Theoretisch deel: verschillen met vorig protocol Wiskunde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vroeger ‘Klinisch beeld’ → Relevante ontwikkelingsaspecten en verschijningsvorm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Definities en begrippen: terminologie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Classificatie: dimensionele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Positieve aspecten en ondersteunende factoren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Bijlagen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34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777621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2143" cy="739775"/>
          </a:xfrm>
        </p:spPr>
        <p:txBody>
          <a:bodyPr/>
          <a:lstStyle/>
          <a:p>
            <a:r>
              <a:rPr lang="nl-BE" sz="36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Relevante ontwikkelingsaspecten en verschijningsvorm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623218"/>
            <a:ext cx="11012143" cy="4847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Mogelijke problemen bij het leren rekenen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Kleuterleeftijd: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telvaardigheden, </a:t>
            </a:r>
            <a:r>
              <a:rPr lang="nl-BE" sz="3200" dirty="0" err="1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seriatie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en classificatie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rekentaal en visueel-ruimtelijke problemen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vergelijken van hoeveelheden (</a:t>
            </a:r>
            <a:r>
              <a:rPr lang="nl-BE" sz="3200" dirty="0" err="1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getalgevoel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Lagere school: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1e signalen van minder evidente rekenontwikkeling zijn zeer divers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1e leerjaar: vergelijken van ‘getallen’ heeft voorspellende waarde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BE" sz="28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35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962547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2143" cy="930275"/>
          </a:xfrm>
        </p:spPr>
        <p:txBody>
          <a:bodyPr/>
          <a:lstStyle/>
          <a:p>
            <a:endParaRPr lang="nl-BE" sz="36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199" y="1295400"/>
            <a:ext cx="11012143" cy="4745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Mogelijke problemen bij leren rekenen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Lagere school: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lezen &amp; interpreteren van cijfers en symbolen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verschillen in frequentie en nauwkeurigheid van toepassing van strategieën</a:t>
            </a:r>
          </a:p>
          <a:p>
            <a:pPr marL="1587500" lvl="3" indent="0">
              <a:buNone/>
            </a:pPr>
            <a:r>
              <a:rPr lang="nl-BE" sz="28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maar verschillen verminderen met toenemende leeftijd en ervaring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inzicht </a:t>
            </a:r>
            <a:r>
              <a:rPr lang="nl-BE" sz="3200" dirty="0" err="1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getalstructuur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/getallenstelsel en </a:t>
            </a:r>
            <a:r>
              <a:rPr lang="nl-BE" sz="3200" dirty="0" err="1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getallenas</a:t>
            </a: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rekenprocedures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rekenfeiten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/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36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729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2143" cy="1325562"/>
          </a:xfrm>
        </p:spPr>
        <p:txBody>
          <a:bodyPr/>
          <a:lstStyle/>
          <a:p>
            <a:r>
              <a:rPr lang="nl-BE" sz="36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Relevante ontwikkelingsaspecten en verschijningsvorm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969477"/>
            <a:ext cx="11012142" cy="40712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Dyscalculie</a:t>
            </a: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indent="0">
              <a:lnSpc>
                <a:spcPct val="115000"/>
              </a:lnSpc>
              <a:buNone/>
            </a:pPr>
            <a:r>
              <a:rPr lang="nl-BE" sz="3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Uitval op minstens een van de </a:t>
            </a:r>
            <a:r>
              <a:rPr lang="nl-BE" sz="32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twee eerstgenoemde </a:t>
            </a:r>
            <a:r>
              <a:rPr lang="nl-BE" sz="3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gebieden:</a:t>
            </a:r>
            <a:br>
              <a:rPr lang="nl-BE" sz="3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nl-BE" sz="3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Meestal uitval op twee of drie gebieden:</a:t>
            </a:r>
            <a:endParaRPr lang="nl-BE" sz="3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914400" lvl="2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automatiseren van rekenfeiten</a:t>
            </a:r>
          </a:p>
          <a:p>
            <a:pPr marL="914400" lvl="2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onthouden en accuraat uitvoeren van rekenprocedures</a:t>
            </a:r>
          </a:p>
          <a:p>
            <a:pPr marL="914400" lvl="2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getallenkennis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3200" b="1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37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471537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2143" cy="946509"/>
          </a:xfrm>
        </p:spPr>
        <p:txBody>
          <a:bodyPr/>
          <a:lstStyle/>
          <a:p>
            <a:r>
              <a:rPr lang="nl-BE" sz="36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Relevante ontwikkelingsaspecten en verschijningsvorm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199" y="1554500"/>
            <a:ext cx="11012143" cy="44862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Dyscalculie</a:t>
            </a: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nl-BE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BE" sz="3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twee subtypes:</a:t>
            </a:r>
          </a:p>
          <a:p>
            <a:pPr marL="914400" lvl="2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procedurele dyscalculie en</a:t>
            </a:r>
          </a:p>
          <a:p>
            <a:pPr marL="914400" lvl="2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semantische geheugendyscalculie</a:t>
            </a:r>
          </a:p>
          <a:p>
            <a:pPr marL="914400" lvl="2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57200" lvl="2" indent="0">
              <a:buSzPct val="100000"/>
              <a:buNone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Beide subtypes: dikwijls problemen met getallenkennis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3200" b="1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38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449169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209551"/>
            <a:ext cx="11012143" cy="761999"/>
          </a:xfrm>
        </p:spPr>
        <p:txBody>
          <a:bodyPr/>
          <a:lstStyle/>
          <a:p>
            <a:endParaRPr lang="nl-BE" sz="36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199" y="971550"/>
            <a:ext cx="11012143" cy="53120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b="1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Dyscalculie</a:t>
            </a:r>
          </a:p>
          <a:p>
            <a:pPr marL="914400" lvl="2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schijnbaar verworven vooruitgang</a:t>
            </a:r>
          </a:p>
          <a:p>
            <a:pPr marL="914400" lvl="2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 secundair onderwijs,</a:t>
            </a:r>
          </a:p>
          <a:p>
            <a:pPr marL="1371600" lvl="3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minder vlot rekenen, trager</a:t>
            </a:r>
          </a:p>
          <a:p>
            <a:pPr marL="1371600" lvl="3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last met nullen, komma’s, breuken, grote getallen</a:t>
            </a:r>
          </a:p>
          <a:p>
            <a:pPr marL="1371600" lvl="3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(procedurele)fouten wegens zwakke rekenfeiten</a:t>
            </a:r>
          </a:p>
          <a:p>
            <a:pPr marL="1371600" lvl="3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moeite met combi-taken en </a:t>
            </a:r>
            <a:r>
              <a:rPr lang="nl-BE" sz="3200" dirty="0" err="1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temporekenen</a:t>
            </a: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371600" lvl="3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Effect op andere vakken: ook aardrijkskunde, geschiedenis, mechanica, elektriciteit …</a:t>
            </a:r>
          </a:p>
          <a:p>
            <a:pPr marL="914400" lvl="2" indent="-457200">
              <a:buSzPct val="100000"/>
              <a:buFont typeface="Wingdings" panose="05000000000000000000" pitchFamily="2" charset="2"/>
              <a:buChar char="§"/>
              <a:tabLst>
                <a:tab pos="428625" algn="l"/>
              </a:tabLst>
            </a:pPr>
            <a:endParaRPr lang="nl-BE" sz="3200" b="1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39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15092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64570" y="1653502"/>
            <a:ext cx="10515599" cy="49078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BE" sz="28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3200" b="0" i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Hoe kijken naar problemen?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None/>
            </a:pPr>
            <a:endParaRPr lang="nl-NL" sz="32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Problemen bij het leren: Waarom een label?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None/>
            </a:pPr>
            <a:endParaRPr lang="nl-NL" sz="32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Hoe zorg bieden bij leerproblemen</a:t>
            </a:r>
            <a:r>
              <a:rPr lang="nl-NL" sz="3200" b="0" i="0" u="none" strike="noStrike" cap="none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?</a:t>
            </a:r>
            <a:endParaRPr sz="3200" b="0" i="0" u="none" strike="noStrike" cap="none" baseline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228600" marR="0" lvl="0" indent="-508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16666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11212513" y="6283325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Arial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4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x="895285" y="32794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66"/>
              </a:buClr>
              <a:buSzPct val="25000"/>
              <a:buFont typeface="Open Sans"/>
              <a:buNone/>
            </a:pPr>
            <a:r>
              <a:rPr lang="nl-NL" sz="40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Hoe kijken naar leerproblemen binnen </a:t>
            </a:r>
            <a:r>
              <a:rPr lang="nl-NL" sz="4000" b="1" dirty="0" err="1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Prodia</a:t>
            </a:r>
            <a:r>
              <a:rPr lang="nl-NL" sz="4000" b="1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?</a:t>
            </a:r>
            <a:endParaRPr lang="nl-BE" sz="4000" b="1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07179965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258093"/>
          </a:xfrm>
        </p:spPr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Theoretisch deel : Classificatie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623218"/>
            <a:ext cx="10515599" cy="45537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Dimensionele classificatie 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10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ICF: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een wiskundeprobleem wordt breder bekeken dan louter zwakke wiskundevaardigheden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BE" sz="10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samenhangende cognitieve vaardigheden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BE" sz="10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relatie met andere beïnvloedende factoren en betrokken vaardigheden wordt direct belicht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40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702738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854075"/>
          </a:xfrm>
        </p:spPr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Dimensionele classificatie ICF: wiskunde</a:t>
            </a:r>
            <a:b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endParaRPr lang="nl-BE" sz="40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055077"/>
            <a:ext cx="10515599" cy="5593690"/>
          </a:xfrm>
        </p:spPr>
        <p:txBody>
          <a:bodyPr/>
          <a:lstStyle/>
          <a:p>
            <a:pPr indent="0">
              <a:buNone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Activiteiten en participatie</a:t>
            </a:r>
          </a:p>
          <a:p>
            <a:pPr lvl="1" indent="0">
              <a:buNone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Leren en toepassen van kennis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Basaal leren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Leren van rekenen</a:t>
            </a:r>
          </a:p>
          <a:p>
            <a:pPr lvl="4"/>
            <a:r>
              <a:rPr lang="nl-BE" sz="2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Ontwikkelen van cijfer- en symboolherkenning</a:t>
            </a:r>
          </a:p>
          <a:p>
            <a:pPr lvl="4"/>
            <a:r>
              <a:rPr lang="nl-BE" sz="2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Leren tellen</a:t>
            </a:r>
          </a:p>
          <a:p>
            <a:pPr lvl="4"/>
            <a:r>
              <a:rPr lang="nl-BE" sz="2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Basale rekenvaardigheid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nl-BE" sz="8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Toepassen van kennis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Rekenen</a:t>
            </a:r>
          </a:p>
          <a:p>
            <a:pPr lvl="4"/>
            <a:r>
              <a:rPr lang="nl-BE" sz="2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Toepassen van eenvoudige rekenvaardigheid</a:t>
            </a:r>
          </a:p>
          <a:p>
            <a:pPr lvl="4"/>
            <a:r>
              <a:rPr lang="nl-BE" sz="2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Toepassen van complexe rekenvaardigheid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41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467036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Dimensionele classificatie ICF: wiskunde</a:t>
            </a:r>
            <a:b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endParaRPr lang="nl-BE" sz="40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381760"/>
            <a:ext cx="10515599" cy="4969351"/>
          </a:xfrm>
        </p:spPr>
        <p:txBody>
          <a:bodyPr/>
          <a:lstStyle/>
          <a:p>
            <a:pPr indent="0">
              <a:buNone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Activiteiten en participatie</a:t>
            </a:r>
          </a:p>
          <a:p>
            <a:pPr indent="0">
              <a:buNone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 indent="0">
              <a:buNone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Algemene taken en eisen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Ondernemen van een enkelvoudige taak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Ondernemen van complexe enkelvoudige taak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Ondernemen van meervoudige taken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42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528613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Definitie en Criteria Dyscalculie</a:t>
            </a:r>
            <a:endParaRPr lang="nl-BE" dirty="0">
              <a:solidFill>
                <a:srgbClr val="02AAB4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38200" y="1493352"/>
            <a:ext cx="10515599" cy="4862513"/>
          </a:xfrm>
        </p:spPr>
        <p:txBody>
          <a:bodyPr/>
          <a:lstStyle/>
          <a:p>
            <a:pPr>
              <a:buNone/>
            </a:pPr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Dyscalculie = stoornis gekenmerkt door hardnekkige problemen met het vlot/accuraat oproepen van rekenfeiten en/of het leren en vlot/accuraat toepassen van rekenprocedures</a:t>
            </a:r>
          </a:p>
          <a:p>
            <a:pPr>
              <a:buNone/>
            </a:pPr>
            <a:endParaRPr lang="nl-BE" sz="28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None/>
            </a:pPr>
            <a:r>
              <a:rPr lang="nl-BE" sz="2800" dirty="0" err="1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Prodia</a:t>
            </a:r>
            <a:r>
              <a:rPr lang="nl-BE" sz="28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volgt criteria Netwerk Leerproblemen Vlaanderen</a:t>
            </a:r>
          </a:p>
          <a:p>
            <a:pPr>
              <a:buNone/>
            </a:pPr>
            <a:r>
              <a:rPr lang="nl-BE" sz="28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Criteria</a:t>
            </a:r>
            <a:endParaRPr lang="nl-BE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/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Achterstand (&lt; pc 10) tegenover relevante normgroep</a:t>
            </a:r>
          </a:p>
          <a:p>
            <a:pPr lvl="1"/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Hardnekkigheid: min 6 maanden kwaliteitsvolle remediëring</a:t>
            </a:r>
          </a:p>
          <a:p>
            <a:pPr lvl="1"/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Exclusiviteit (mild)</a:t>
            </a:r>
          </a:p>
          <a:p>
            <a:endParaRPr lang="nl-BE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mtClean="0"/>
              <a:pPr marL="0" lvl="0" indent="0">
                <a:spcBef>
                  <a:spcPts val="0"/>
                </a:spcBef>
                <a:buSzPct val="25000"/>
                <a:buNone/>
              </a:pPr>
              <a:t>43</a:t>
            </a:fld>
            <a:endParaRPr lang="nl-BE" dirty="0"/>
          </a:p>
        </p:txBody>
      </p:sp>
      <p:pic>
        <p:nvPicPr>
          <p:cNvPr id="5" name="Afbeelding 4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703161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Theoretisch deel : Classificatie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5028" y="1623217"/>
            <a:ext cx="10515599" cy="41850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Categoriale classificatie = labelen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 err="1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Comorbiditeit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: 50% ook bijkomende spellingstoornis, 17-50% ook leesstoornis, 25% ook motorische stoornis (DCD)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Prevalentie</a:t>
            </a: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: 2-8%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44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261354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Theoretisch deel : Etiologie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623218"/>
            <a:ext cx="10515599" cy="45537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Categoriale classificatie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Verklaring? Ondersteunende factoren?</a:t>
            </a:r>
          </a:p>
          <a:p>
            <a:pPr lvl="1" indent="0">
              <a:buNone/>
            </a:pPr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Ontstaan is multifactorieel proces</a:t>
            </a:r>
          </a:p>
          <a:p>
            <a:pPr lvl="1" indent="0">
              <a:buNone/>
            </a:pPr>
            <a:endParaRPr lang="nl-BE" sz="1200" dirty="0">
              <a:solidFill>
                <a:srgbClr val="02AAB4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 indent="0">
              <a:buNone/>
            </a:pPr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Dyscalculie ontwikkelt zich wanneer een aantal ongunstige genetische, persoonlijke en omgevingsfactoren elkaar in een complexe wisselwerking zodanig beïnvloeden dat een zeer zwakke rekenvaardigheid het gevolg is. </a:t>
            </a:r>
            <a:r>
              <a:rPr lang="nl-BE" sz="2800" dirty="0"/>
              <a:t> </a:t>
            </a:r>
            <a:endParaRPr lang="nl-BE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45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4" name="PIJL-OMLAAG 3"/>
          <p:cNvSpPr/>
          <p:nvPr/>
        </p:nvSpPr>
        <p:spPr>
          <a:xfrm>
            <a:off x="2588813" y="2152255"/>
            <a:ext cx="457740" cy="572370"/>
          </a:xfrm>
          <a:prstGeom prst="downArrow">
            <a:avLst/>
          </a:prstGeom>
          <a:solidFill>
            <a:srgbClr val="02AAB4"/>
          </a:solidFill>
          <a:ln>
            <a:solidFill>
              <a:srgbClr val="02A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182776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Theoretisch deel : Etiologie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Cognitieve verklaringsmodellen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BE" sz="2800" dirty="0">
              <a:solidFill>
                <a:srgbClr val="02AAB4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nl-BE" sz="2800" dirty="0" err="1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number</a:t>
            </a:r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-sense-hypothese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tekort in metacognitieve kennis en vaardigheden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problemen in werkgeheugen en de executieve functies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stoornissen in het ophalen van gegevens uit het langetermijngeheugen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verstoringen van het visueel-ruimtelijk functioneren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2AAB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problemen met de verwerkingssnelheid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BE" sz="2800" dirty="0">
              <a:solidFill>
                <a:srgbClr val="02AAB4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BE" sz="2800" dirty="0">
              <a:solidFill>
                <a:srgbClr val="02AAB4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BE" sz="2800" dirty="0">
              <a:solidFill>
                <a:srgbClr val="02AAB4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BE" sz="2800" dirty="0">
              <a:solidFill>
                <a:srgbClr val="02AAB4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BE" sz="2800" dirty="0">
              <a:solidFill>
                <a:srgbClr val="02AAB4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46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6" name="Afbeelding 5" descr="Afbeeldingsresultaat voor wisku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5" y="432593"/>
            <a:ext cx="1428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00080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13791" y="365125"/>
            <a:ext cx="10633923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Tools</a:t>
            </a:r>
            <a:endParaRPr lang="nl-BE" sz="40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1013791" y="1351128"/>
            <a:ext cx="10783467" cy="53703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NL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Leeskompas Brede Basiszorg 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BE" sz="32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Leeskompas Verhoogde Zorg</a:t>
            </a:r>
            <a:endParaRPr lang="nl-NL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41440736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1038114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6666"/>
              </a:buClr>
              <a:buSzPct val="25000"/>
              <a:buFont typeface="Open Sans"/>
              <a:buNone/>
            </a:pPr>
            <a:r>
              <a:rPr lang="nl-BE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Ervaringen</a:t>
            </a:r>
            <a:endParaRPr lang="nl-BE" sz="40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431799" y="1351128"/>
            <a:ext cx="11365459" cy="53703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NL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Heb je er al gebruik van gemaakt?</a:t>
            </a:r>
          </a:p>
          <a:p>
            <a:pPr marL="857250" lvl="2" indent="-463550">
              <a:lnSpc>
                <a:spcPct val="140000"/>
              </a:lnSpc>
              <a:spcBef>
                <a:spcPts val="0"/>
              </a:spcBef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Hoe zou je er (meer) gebruik van kunnen maken? </a:t>
            </a:r>
          </a:p>
          <a:p>
            <a:pPr marL="850900" lvl="3" indent="0">
              <a:lnSpc>
                <a:spcPct val="140000"/>
              </a:lnSpc>
              <a:spcBef>
                <a:spcPts val="0"/>
              </a:spcBef>
              <a:buSzPct val="100000"/>
              <a:buNone/>
            </a:pPr>
            <a:endParaRPr lang="nl-NL" sz="3200" dirty="0">
              <a:solidFill>
                <a:srgbClr val="02504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Shape 103"/>
          <p:cNvSpPr txBox="1">
            <a:spLocks noGrp="1"/>
          </p:cNvSpPr>
          <p:nvPr>
            <p:ph type="sldNum" idx="12"/>
          </p:nvPr>
        </p:nvSpPr>
        <p:spPr>
          <a:xfrm>
            <a:off x="11211785" y="6283642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98989"/>
              </a:buClr>
              <a:buSzPct val="25000"/>
              <a:buFont typeface="Arial"/>
              <a:buNone/>
            </a:pPr>
            <a:r>
              <a:rPr lang="nl-BE" sz="1200" b="0" i="0" u="none" strike="noStrike" cap="none" baseline="0" dirty="0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56088988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14" name="Shape 714"/>
          <p:cNvSpPr txBox="1">
            <a:spLocks noGrp="1"/>
          </p:cNvSpPr>
          <p:nvPr>
            <p:ph type="sldNum" idx="4294967295"/>
          </p:nvPr>
        </p:nvSpPr>
        <p:spPr>
          <a:xfrm>
            <a:off x="11404600" y="6283325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49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Shape 60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2201" y="847493"/>
            <a:ext cx="9144000" cy="526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96200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Hoe kijken naar leerproblemen?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nl-BE" sz="2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5</a:t>
            </a:fld>
            <a:endParaRPr lang="nl-BE" sz="1200" b="0" i="0" u="none" strike="noStrike" cap="none" baseline="0" dirty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2420809"/>
            <a:ext cx="3248814" cy="32488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33" y="2504023"/>
            <a:ext cx="4202276" cy="29752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09" y="2504023"/>
            <a:ext cx="4322582" cy="29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8034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2504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Wat heeft de leerling nodig?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nl-BE" sz="2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Open Sans"/>
              <a:buNone/>
            </a:pPr>
            <a:fld id="{00000000-1234-1234-1234-123412341234}" type="slidenum">
              <a:rPr lang="nl-BE" sz="1200" b="0" i="0" u="none" strike="noStrike" cap="none" baseline="0" smtClean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6</a:t>
            </a:fld>
            <a:endParaRPr lang="nl-BE" sz="1200" b="0" i="0" u="none" strike="noStrike" cap="none" baseline="0" dirty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25000" r="24216" b="27425"/>
          <a:stretch/>
        </p:blipFill>
        <p:spPr bwMode="auto">
          <a:xfrm>
            <a:off x="504967" y="1460311"/>
            <a:ext cx="10909736" cy="472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2795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64570" y="1435225"/>
            <a:ext cx="10515599" cy="5126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BE" sz="28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2800" b="0" i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Soms ‘erkenning’ of ‘opluchting’ (ont-schuldigen)</a:t>
            </a:r>
          </a:p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BE" sz="28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2800" b="0" i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Mogelijke aanwijzingen voor (</a:t>
            </a:r>
            <a:r>
              <a:rPr lang="nl-BE" sz="2800" b="0" i="0" u="none" strike="noStrike" cap="none" baseline="0" dirty="0" err="1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be</a:t>
            </a:r>
            <a:r>
              <a:rPr lang="nl-BE" sz="2800" b="0" i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)handelen</a:t>
            </a:r>
          </a:p>
          <a:p>
            <a:pPr marL="457200" marR="0" lvl="0" indent="-4572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BE" sz="28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2800" b="0" i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Noodzakelijke (maar niet voldoende) voorwaarde in M-decreet en  IJH/VAPH</a:t>
            </a:r>
          </a:p>
          <a:p>
            <a:pPr marL="22860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endParaRPr sz="1050" b="0" i="1" u="none" strike="noStrike" cap="none" baseline="0" dirty="0">
              <a:solidFill>
                <a:srgbClr val="00CC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685800" marR="0" lvl="1" indent="-508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02AAB4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228600" marR="0" lvl="0" indent="-508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16666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11212513" y="6283325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Arial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7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342" y="0"/>
            <a:ext cx="2023656" cy="227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/>
        </p:nvSpPr>
        <p:spPr>
          <a:xfrm>
            <a:off x="931862" y="126772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b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Leerproblemen:</a:t>
            </a:r>
            <a:r>
              <a:rPr lang="nl-BE" sz="4000" b="0" u="none" strike="noStrike" cap="none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 waarom een label?</a:t>
            </a:r>
            <a:endParaRPr lang="nl-BE" sz="4000" b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0318514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64570" y="1435225"/>
            <a:ext cx="10515599" cy="5126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1619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endParaRPr sz="1050" b="0" i="1" u="none" strike="noStrike" cap="none" baseline="0" dirty="0">
              <a:solidFill>
                <a:srgbClr val="00CC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endParaRPr lang="nl-BE" sz="2800" i="1" dirty="0">
              <a:solidFill>
                <a:srgbClr val="02504E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nl-BE" sz="2800" i="1" dirty="0">
                <a:solidFill>
                  <a:srgbClr val="02504E"/>
                </a:solidFill>
                <a:rtl val="0"/>
              </a:rPr>
              <a:t>Het stellen van diagnoses</a:t>
            </a:r>
            <a:r>
              <a:rPr lang="nl-BE" sz="2800" b="0" i="1" u="none" strike="noStrike" cap="none" baseline="0" dirty="0">
                <a:solidFill>
                  <a:srgbClr val="02504E"/>
                </a:solidFill>
                <a:latin typeface="Arial"/>
                <a:ea typeface="Arial"/>
                <a:cs typeface="Arial"/>
                <a:sym typeface="Arial"/>
                <a:rtl val="0"/>
              </a:rPr>
              <a:t> past binnen HGD als vanuit dit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nl-BE" sz="2800" b="1" i="1" u="none" strike="noStrike" cap="none" baseline="0" dirty="0">
                <a:solidFill>
                  <a:srgbClr val="02AAB4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OVERZICHT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nl-BE" sz="2800" b="0" i="1" u="none" strike="noStrike" cap="none" baseline="0" dirty="0">
                <a:solidFill>
                  <a:srgbClr val="02504E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link gelegd wordt naar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nl-BE" sz="2800" b="1" i="1" dirty="0">
                <a:solidFill>
                  <a:srgbClr val="02AAB4"/>
                </a:solidFill>
              </a:rPr>
              <a:t>UITZICHT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nl-BE" sz="2800" b="0" i="1" u="none" strike="noStrike" cap="none" baseline="0" dirty="0">
                <a:solidFill>
                  <a:srgbClr val="02504E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met doelen en behoeften van leerling, ouders en leerkracht(en</a:t>
            </a:r>
            <a:r>
              <a:rPr lang="nl-BE" sz="2800" b="0" i="1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endParaRPr lang="nl-BE" sz="2800" b="0" i="1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685800" marR="0" lvl="1" indent="-508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02AAB4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228600" marR="0" lvl="0" indent="-508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16666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11212513" y="6283325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Arial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8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342" y="0"/>
            <a:ext cx="2023656" cy="227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/>
        </p:nvSpPr>
        <p:spPr>
          <a:xfrm>
            <a:off x="931862" y="126772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b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Naar een label-vrije diagnostiek?</a:t>
            </a:r>
          </a:p>
        </p:txBody>
      </p:sp>
    </p:spTree>
    <p:extLst>
      <p:ext uri="{BB962C8B-B14F-4D97-AF65-F5344CB8AC3E}">
        <p14:creationId xmlns:p14="http://schemas.microsoft.com/office/powerpoint/2010/main" val="3442021600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64570" y="1435225"/>
            <a:ext cx="10515599" cy="5126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endParaRPr lang="nl-BE" sz="2800" b="0" i="0" u="none" strike="noStrike" cap="none" baseline="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Strategiefase:</a:t>
            </a:r>
          </a:p>
          <a:p>
            <a:pPr marL="914400" lvl="1" indent="-457200">
              <a:lnSpc>
                <a:spcPct val="114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Bespreken met teamgenoten</a:t>
            </a:r>
          </a:p>
          <a:p>
            <a:pPr marL="914400" lvl="1" indent="-457200">
              <a:lnSpc>
                <a:spcPct val="114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Gebruiken van als…</a:t>
            </a:r>
            <a:r>
              <a:rPr lang="nl-BE" sz="2800" dirty="0" err="1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danredenering</a:t>
            </a:r>
            <a:endParaRPr lang="nl-BE" sz="28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457200">
              <a:lnSpc>
                <a:spcPct val="114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nl-BE" sz="2800" dirty="0">
              <a:solidFill>
                <a:srgbClr val="02504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2AAB4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32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Checklist voor- en nadelen classificeren </a:t>
            </a:r>
            <a:r>
              <a:rPr lang="nl-BE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nl-BE" sz="2800" dirty="0" err="1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Pameijer</a:t>
            </a:r>
            <a:r>
              <a:rPr lang="nl-BE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 &amp; Van </a:t>
            </a:r>
            <a:r>
              <a:rPr lang="nl-BE" sz="2800" dirty="0" err="1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Beukering</a:t>
            </a:r>
            <a:r>
              <a:rPr lang="nl-BE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 2015, </a:t>
            </a:r>
            <a:r>
              <a:rPr lang="nl-BE" sz="2800" dirty="0" err="1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Hfst</a:t>
            </a:r>
            <a:r>
              <a:rPr lang="nl-BE" sz="280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</a:rPr>
              <a:t> 5 download 2.3)</a:t>
            </a:r>
            <a:endParaRPr sz="1050" b="0" i="1" u="none" strike="noStrike" cap="none" baseline="0" dirty="0">
              <a:solidFill>
                <a:srgbClr val="00CC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685800" marR="0" lvl="1" indent="-508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02AAB4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marL="228600" marR="0" lvl="0" indent="-508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16666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11212513" y="6283325"/>
            <a:ext cx="78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999"/>
              </a:buClr>
              <a:buSzPct val="25000"/>
              <a:buFont typeface="Arial"/>
              <a:buNone/>
            </a:pPr>
            <a:fld id="{00000000-1234-1234-1234-123412341234}" type="slidenum">
              <a:rPr lang="nl-BE" sz="1200" b="0" i="0" u="none" strike="noStrike" cap="none" baseline="0">
                <a:solidFill>
                  <a:srgbClr val="049999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9</a:t>
            </a:fld>
            <a:endParaRPr lang="nl-BE" sz="1200" b="0" i="0" u="none" strike="noStrike" cap="none" baseline="0">
              <a:solidFill>
                <a:srgbClr val="049999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</p:txBody>
      </p:sp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342" y="0"/>
            <a:ext cx="2023656" cy="227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/>
        </p:nvSpPr>
        <p:spPr>
          <a:xfrm>
            <a:off x="931862" y="126772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66"/>
              </a:buClr>
              <a:buSzPct val="25000"/>
              <a:buFont typeface="Open Sans"/>
              <a:buNone/>
            </a:pPr>
            <a:r>
              <a:rPr lang="nl-BE" sz="4000" b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Hoe weegt</a:t>
            </a:r>
            <a:r>
              <a:rPr lang="nl-BE" sz="4000" b="0" u="none" strike="noStrike" cap="none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 CLB</a:t>
            </a:r>
            <a:r>
              <a:rPr lang="nl-BE" sz="4000" b="0" u="none" strike="noStrike" cap="none" baseline="0" dirty="0">
                <a:solidFill>
                  <a:srgbClr val="02504E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 af? </a:t>
            </a:r>
          </a:p>
        </p:txBody>
      </p:sp>
    </p:spTree>
    <p:extLst>
      <p:ext uri="{BB962C8B-B14F-4D97-AF65-F5344CB8AC3E}">
        <p14:creationId xmlns:p14="http://schemas.microsoft.com/office/powerpoint/2010/main" val="9844598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dia-ppt-1 (1)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dia-ppt-1" id="{87089B13-D7D9-49D6-8945-04762FC4D07A}" vid="{EF8DB26A-0E55-4EAD-90AB-C82CF5468004}"/>
    </a:ext>
  </a:extLst>
</a:theme>
</file>

<file path=ppt/theme/theme3.xml><?xml version="1.0" encoding="utf-8"?>
<a:theme xmlns:a="http://schemas.openxmlformats.org/drawingml/2006/main" name="prodia-ppt-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dia-ppt-1" id="{87089B13-D7D9-49D6-8945-04762FC4D07A}" vid="{EF8DB26A-0E55-4EAD-90AB-C82CF5468004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295A05875B940BE7985CF3DE47FBF" ma:contentTypeVersion="17" ma:contentTypeDescription="Een nieuw document maken." ma:contentTypeScope="" ma:versionID="f9d2fe657ba3696b4dd86824125557b3">
  <xsd:schema xmlns:xsd="http://www.w3.org/2001/XMLSchema" xmlns:xs="http://www.w3.org/2001/XMLSchema" xmlns:p="http://schemas.microsoft.com/office/2006/metadata/properties" xmlns:ns2="0af09284-65e3-4d5f-a141-65977bef45be" xmlns:ns3="2c0101b5-daf1-4fcf-9f4f-355d3a42c99c" targetNamespace="http://schemas.microsoft.com/office/2006/metadata/properties" ma:root="true" ma:fieldsID="5f1b7801c84064b6769b7153a110d2d3" ns2:_="" ns3:_="">
    <xsd:import namespace="0af09284-65e3-4d5f-a141-65977bef45be"/>
    <xsd:import namespace="2c0101b5-daf1-4fcf-9f4f-355d3a42c9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9284-65e3-4d5f-a141-65977bef4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22b7d4d7-aa62-4847-809c-85ed79ea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101b5-daf1-4fcf-9f4f-355d3a42c99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6545f2c-e290-4a26-bc2f-3ed41dba63e5}" ma:internalName="TaxCatchAll" ma:showField="CatchAllData" ma:web="2c0101b5-daf1-4fcf-9f4f-355d3a42c9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f09284-65e3-4d5f-a141-65977bef45be">
      <Terms xmlns="http://schemas.microsoft.com/office/infopath/2007/PartnerControls"/>
    </lcf76f155ced4ddcb4097134ff3c332f>
    <TaxCatchAll xmlns="2c0101b5-daf1-4fcf-9f4f-355d3a42c99c" xsi:nil="true"/>
  </documentManagement>
</p:properties>
</file>

<file path=customXml/itemProps1.xml><?xml version="1.0" encoding="utf-8"?>
<ds:datastoreItem xmlns:ds="http://schemas.openxmlformats.org/officeDocument/2006/customXml" ds:itemID="{9A7830BB-3A4E-4C99-87FD-1FD49B210CF0}"/>
</file>

<file path=customXml/itemProps2.xml><?xml version="1.0" encoding="utf-8"?>
<ds:datastoreItem xmlns:ds="http://schemas.openxmlformats.org/officeDocument/2006/customXml" ds:itemID="{447A5142-F9E6-42FD-9175-2EFFC038DD3A}"/>
</file>

<file path=customXml/itemProps3.xml><?xml version="1.0" encoding="utf-8"?>
<ds:datastoreItem xmlns:ds="http://schemas.openxmlformats.org/officeDocument/2006/customXml" ds:itemID="{8A314AFB-1B54-44EF-8ECD-48654DEE9776}"/>
</file>

<file path=docProps/app.xml><?xml version="1.0" encoding="utf-8"?>
<Properties xmlns="http://schemas.openxmlformats.org/officeDocument/2006/extended-properties" xmlns:vt="http://schemas.openxmlformats.org/officeDocument/2006/docPropsVTypes">
  <TotalTime>6873</TotalTime>
  <Words>2041</Words>
  <Application>Microsoft Office PowerPoint</Application>
  <PresentationFormat>Aangepast</PresentationFormat>
  <Paragraphs>423</Paragraphs>
  <Slides>49</Slides>
  <Notes>48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49</vt:i4>
      </vt:variant>
    </vt:vector>
  </HeadingPairs>
  <TitlesOfParts>
    <vt:vector size="58" baseType="lpstr">
      <vt:lpstr>Arial</vt:lpstr>
      <vt:lpstr>Calibri</vt:lpstr>
      <vt:lpstr>Noto Symbol</vt:lpstr>
      <vt:lpstr>Courier New</vt:lpstr>
      <vt:lpstr>Wingdings</vt:lpstr>
      <vt:lpstr>Open Sans</vt:lpstr>
      <vt:lpstr>Kantoorthema</vt:lpstr>
      <vt:lpstr>prodia-ppt-1 (1)</vt:lpstr>
      <vt:lpstr>prodia-ppt-1</vt:lpstr>
      <vt:lpstr>Vernieuwd Specifiek Diagnostisch Protocol Wiskundeproblemen en dyscalculie</vt:lpstr>
      <vt:lpstr>Doelen presentatie</vt:lpstr>
      <vt:lpstr>Algemeen Diagnostisch Protocol  = Ruggengraat</vt:lpstr>
      <vt:lpstr>PowerPoint-presentatie</vt:lpstr>
      <vt:lpstr>Hoe kijken naar leerproblemen?</vt:lpstr>
      <vt:lpstr>Wat heeft de leerling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Brede basiszorg</vt:lpstr>
      <vt:lpstr>Brede basiszorg</vt:lpstr>
      <vt:lpstr>Bijlagen Wiskunde: Brede basiszorg</vt:lpstr>
      <vt:lpstr>Verhoogde zorg</vt:lpstr>
      <vt:lpstr>Verhoogde zorg</vt:lpstr>
      <vt:lpstr>Verhoogde zorg: Maatregelen</vt:lpstr>
      <vt:lpstr>Verhoogde zorg: Maatregelen Wiskunde</vt:lpstr>
      <vt:lpstr>Bijlagen Wiskunde : Verhoogde Zorg</vt:lpstr>
      <vt:lpstr>Aan de slag vanuit fase 2 en de theorie</vt:lpstr>
      <vt:lpstr>Uitbreiding van zorg</vt:lpstr>
      <vt:lpstr>PowerPoint-presentatie</vt:lpstr>
      <vt:lpstr>Verschillen met vorig protocol Wiskunde:</vt:lpstr>
      <vt:lpstr>Intake en Strategie</vt:lpstr>
      <vt:lpstr>Onderzoek</vt:lpstr>
      <vt:lpstr>Verschillen met vorig protocol Wiskunde:</vt:lpstr>
      <vt:lpstr>Onderzoeksfase: Hoe onderzoeken?  </vt:lpstr>
      <vt:lpstr>Integratie- en aanbeveling</vt:lpstr>
      <vt:lpstr>Advies Handelen &amp; evalueren</vt:lpstr>
      <vt:lpstr>Individueel Aangepast Curriculum</vt:lpstr>
      <vt:lpstr>Theoretisch deel </vt:lpstr>
      <vt:lpstr>Theoretisch deel: verschillen met vorig protocol Wiskunde </vt:lpstr>
      <vt:lpstr>Relevante ontwikkelingsaspecten en verschijningsvorm</vt:lpstr>
      <vt:lpstr>PowerPoint-presentatie</vt:lpstr>
      <vt:lpstr>Relevante ontwikkelingsaspecten en verschijningsvorm</vt:lpstr>
      <vt:lpstr>Relevante ontwikkelingsaspecten en verschijningsvorm</vt:lpstr>
      <vt:lpstr>PowerPoint-presentatie</vt:lpstr>
      <vt:lpstr>Theoretisch deel : Classificatie</vt:lpstr>
      <vt:lpstr>Dimensionele classificatie ICF: wiskunde </vt:lpstr>
      <vt:lpstr>Dimensionele classificatie ICF: wiskunde </vt:lpstr>
      <vt:lpstr>Definitie en Criteria Dyscalculie</vt:lpstr>
      <vt:lpstr>Theoretisch deel : Classificatie</vt:lpstr>
      <vt:lpstr>Theoretisch deel : Etiologie</vt:lpstr>
      <vt:lpstr>Theoretisch deel : Etiologie</vt:lpstr>
      <vt:lpstr>Tools</vt:lpstr>
      <vt:lpstr>Ervaringen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Herwerkt Protocol Wiskunde</dc:title>
  <dc:creator>Prodia</dc:creator>
  <cp:lastModifiedBy>Schaubroeck Sarah</cp:lastModifiedBy>
  <cp:revision>258</cp:revision>
  <cp:lastPrinted>2015-11-19T10:37:59Z</cp:lastPrinted>
  <dcterms:modified xsi:type="dcterms:W3CDTF">2017-02-17T13:00:38Z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0x010100327295A05875B940BE7985CF3DE47FBF</vt:lpwstr>
  </property>
</Properties>
</file>