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ppt/tags/tag4.xml" ContentType="application/vnd.openxmlformats-officedocument.presentationml.tags+xml"/>
  <Override PartName="/ppt/tags/tag7.xml" ContentType="application/vnd.openxmlformats-officedocument.presentationml.tags+xml"/>
  <Override PartName="/docProps/app.xml" ContentType="application/vnd.openxmlformats-officedocument.extended-propertie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8.xml" ContentType="application/vnd.openxmlformats-officedocument.presentationml.tags+xml"/>
  <Override PartName="/ppt/tags/tag6.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26"/>
  </p:notesMasterIdLst>
  <p:sldIdLst>
    <p:sldId id="272" r:id="rId2"/>
    <p:sldId id="804" r:id="rId3"/>
    <p:sldId id="807" r:id="rId4"/>
    <p:sldId id="805" r:id="rId5"/>
    <p:sldId id="287" r:id="rId6"/>
    <p:sldId id="294" r:id="rId7"/>
    <p:sldId id="417" r:id="rId8"/>
    <p:sldId id="289" r:id="rId9"/>
    <p:sldId id="301" r:id="rId10"/>
    <p:sldId id="295" r:id="rId11"/>
    <p:sldId id="657" r:id="rId12"/>
    <p:sldId id="439" r:id="rId13"/>
    <p:sldId id="290" r:id="rId14"/>
    <p:sldId id="583" r:id="rId15"/>
    <p:sldId id="526" r:id="rId16"/>
    <p:sldId id="313" r:id="rId17"/>
    <p:sldId id="304" r:id="rId18"/>
    <p:sldId id="291" r:id="rId19"/>
    <p:sldId id="307" r:id="rId20"/>
    <p:sldId id="308" r:id="rId21"/>
    <p:sldId id="309" r:id="rId22"/>
    <p:sldId id="346" r:id="rId23"/>
    <p:sldId id="651" r:id="rId24"/>
    <p:sldId id="800" r:id="rId25"/>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 Verlinde" initials="LV" lastIdx="20" clrIdx="0">
    <p:extLst>
      <p:ext uri="{19B8F6BF-5375-455C-9EA6-DF929625EA0E}">
        <p15:presenceInfo xmlns:p15="http://schemas.microsoft.com/office/powerpoint/2012/main" userId="S::lies.verlinde@vrijclbnetwerk.be::8fb3915e-4916-419c-94f8-e016f63714bd" providerId="AD"/>
      </p:ext>
    </p:extLst>
  </p:cmAuthor>
  <p:cmAuthor id="2" name="Sarah Schaubroeck" initials="SS" lastIdx="1" clrIdx="1">
    <p:extLst>
      <p:ext uri="{19B8F6BF-5375-455C-9EA6-DF929625EA0E}">
        <p15:presenceInfo xmlns:p15="http://schemas.microsoft.com/office/powerpoint/2012/main" userId="S-1-5-21-945375203-1487869346-1542849698-326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6666"/>
    <a:srgbClr val="D0EAF1"/>
    <a:srgbClr val="02AAB4"/>
    <a:srgbClr val="04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03" autoAdjust="0"/>
    <p:restoredTop sz="74349" autoAdjust="0"/>
  </p:normalViewPr>
  <p:slideViewPr>
    <p:cSldViewPr snapToGrid="0">
      <p:cViewPr varScale="1">
        <p:scale>
          <a:sx n="61" d="100"/>
          <a:sy n="61" d="100"/>
        </p:scale>
        <p:origin x="1147"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47F063-4D4D-4369-8B6F-7895940C644F}" type="datetimeFigureOut">
              <a:rPr lang="nl-BE" smtClean="0"/>
              <a:t>9/06/2020</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209A166-D3AD-4EA8-B88E-600595EFE2B0}" type="slidenum">
              <a:rPr lang="nl-BE" smtClean="0"/>
              <a:t>‹nr.›</a:t>
            </a:fld>
            <a:endParaRPr lang="nl-BE"/>
          </a:p>
        </p:txBody>
      </p:sp>
    </p:spTree>
    <p:extLst>
      <p:ext uri="{BB962C8B-B14F-4D97-AF65-F5344CB8AC3E}">
        <p14:creationId xmlns:p14="http://schemas.microsoft.com/office/powerpoint/2010/main" val="2442734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l.wikipedia.org/wiki/Acculturati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Bijlage Faire diagnostiek van adaptief functioneren</a:t>
            </a:r>
            <a:endParaRPr dirty="0"/>
          </a:p>
        </p:txBody>
      </p:sp>
      <p:sp>
        <p:nvSpPr>
          <p:cNvPr id="208" name="Google Shape;20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BE" sz="1200" u="none" kern="1200" dirty="0">
                <a:solidFill>
                  <a:schemeClr val="tx1"/>
                </a:solidFill>
                <a:effectLst/>
                <a:latin typeface="+mn-lt"/>
                <a:ea typeface="+mn-ea"/>
                <a:cs typeface="+mn-cs"/>
              </a:rPr>
              <a:t>Verzamelen en interpreteren aanvullende informatie vergt voeling met en kennis van specifieke cultuur. </a:t>
            </a:r>
          </a:p>
          <a:p>
            <a:r>
              <a:rPr lang="nl-BE" sz="1200" u="none" kern="1200" dirty="0">
                <a:solidFill>
                  <a:schemeClr val="tx1"/>
                </a:solidFill>
                <a:effectLst/>
                <a:latin typeface="+mn-lt"/>
                <a:ea typeface="+mn-ea"/>
                <a:cs typeface="+mn-cs"/>
              </a:rPr>
              <a:t>Mogelijk interculturele bemiddelaars of ervaringsdeskundigen in de armoede inschakelen</a:t>
            </a:r>
          </a:p>
          <a:p>
            <a:r>
              <a:rPr lang="nl-BE" sz="1200" b="1" u="none" kern="1200" dirty="0">
                <a:solidFill>
                  <a:schemeClr val="tx1"/>
                </a:solidFill>
                <a:effectLst/>
                <a:latin typeface="+mn-lt"/>
                <a:ea typeface="+mn-ea"/>
                <a:cs typeface="+mn-cs"/>
              </a:rPr>
              <a:t>MAAR geen voorwaarde voor gesprek: voorkennis kan ook in weg staan om eigen ervaringen en persoonlijke betekenisgeving van de cliënt te horen. </a:t>
            </a:r>
          </a:p>
          <a:p>
            <a:r>
              <a:rPr lang="nl-BE" sz="1200" u="none" kern="1200" dirty="0">
                <a:solidFill>
                  <a:schemeClr val="tx1"/>
                </a:solidFill>
                <a:effectLst/>
                <a:latin typeface="+mn-lt"/>
                <a:ea typeface="+mn-ea"/>
                <a:cs typeface="+mn-cs"/>
              </a:rPr>
              <a:t>Bewust zijn van verschillende mogelijke opvattingen, gewoonten, waarden en normen </a:t>
            </a:r>
          </a:p>
          <a:p>
            <a:r>
              <a:rPr lang="nl-BE" sz="1200" u="none" kern="1200" dirty="0">
                <a:solidFill>
                  <a:schemeClr val="tx1"/>
                </a:solidFill>
                <a:effectLst/>
                <a:latin typeface="+mn-lt"/>
                <a:ea typeface="+mn-ea"/>
                <a:cs typeface="+mn-cs"/>
              </a:rPr>
              <a:t>Actief luisteren naar het verhaal van deze ouders en deze leerling binnen deze situatie of context</a:t>
            </a:r>
          </a:p>
          <a:p>
            <a:endParaRPr lang="nl-BE" sz="1200" u="none" kern="1200" dirty="0">
              <a:solidFill>
                <a:schemeClr val="tx1"/>
              </a:solidFill>
              <a:effectLst/>
              <a:latin typeface="+mn-lt"/>
              <a:ea typeface="+mn-ea"/>
              <a:cs typeface="+mn-cs"/>
            </a:endParaRPr>
          </a:p>
          <a:p>
            <a:r>
              <a:rPr lang="nl-BE" sz="1200" u="none" kern="1200" dirty="0">
                <a:solidFill>
                  <a:schemeClr val="tx1"/>
                </a:solidFill>
                <a:effectLst/>
                <a:latin typeface="+mn-lt"/>
                <a:ea typeface="+mn-ea"/>
                <a:cs typeface="+mn-cs"/>
              </a:rPr>
              <a:t>Naast een gesprek met ouders en leerlingen kan ook een huisbezoek relevante informatie opleveren over de leefsituatie van het gezin. (als mogelijk binnen intake, maar bijkomende info verzamelen kan ook verderop in het HGD-traject, doorheen hele HGD-traject voldoende breed blijven kijken)</a:t>
            </a:r>
          </a:p>
          <a:p>
            <a:endParaRPr lang="nl-BE" sz="1200" u="sng" kern="1200" dirty="0">
              <a:solidFill>
                <a:schemeClr val="tx1"/>
              </a:solidFill>
              <a:effectLst/>
              <a:latin typeface="+mn-lt"/>
              <a:ea typeface="+mn-ea"/>
              <a:cs typeface="+mn-cs"/>
            </a:endParaRPr>
          </a:p>
          <a:p>
            <a:r>
              <a:rPr lang="nl-BE" sz="1200" u="sng" kern="1200" dirty="0">
                <a:solidFill>
                  <a:schemeClr val="tx1"/>
                </a:solidFill>
                <a:effectLst/>
                <a:latin typeface="+mn-lt"/>
                <a:ea typeface="+mn-ea"/>
                <a:cs typeface="+mn-cs"/>
              </a:rPr>
              <a:t>Enkele mogelijke vragen zijn: </a:t>
            </a:r>
            <a:r>
              <a:rPr lang="nl-BE" sz="1200" u="none" kern="1200" dirty="0">
                <a:solidFill>
                  <a:schemeClr val="tx1"/>
                </a:solidFill>
                <a:effectLst/>
                <a:latin typeface="+mn-lt"/>
                <a:ea typeface="+mn-ea"/>
                <a:cs typeface="+mn-cs"/>
              </a:rPr>
              <a:t>(noot: nooit volledig, vragen in protocol zijn afgestemd met </a:t>
            </a:r>
            <a:r>
              <a:rPr lang="nl-BE" sz="1200" u="none" kern="1200" dirty="0" err="1">
                <a:solidFill>
                  <a:schemeClr val="tx1"/>
                </a:solidFill>
                <a:effectLst/>
                <a:latin typeface="+mn-lt"/>
                <a:ea typeface="+mn-ea"/>
                <a:cs typeface="+mn-cs"/>
              </a:rPr>
              <a:t>Netoverstijgende</a:t>
            </a:r>
            <a:r>
              <a:rPr lang="nl-BE" sz="1200" u="none" kern="1200" dirty="0">
                <a:solidFill>
                  <a:schemeClr val="tx1"/>
                </a:solidFill>
                <a:effectLst/>
                <a:latin typeface="+mn-lt"/>
                <a:ea typeface="+mn-ea"/>
                <a:cs typeface="+mn-cs"/>
              </a:rPr>
              <a:t> WG Faire diagnostiek)</a:t>
            </a:r>
          </a:p>
          <a:p>
            <a:endParaRPr lang="nl-BE" sz="1200" u="sng" kern="1200" dirty="0">
              <a:solidFill>
                <a:schemeClr val="tx1"/>
              </a:solidFill>
              <a:effectLst/>
              <a:latin typeface="+mn-lt"/>
              <a:ea typeface="+mn-ea"/>
              <a:cs typeface="+mn-cs"/>
            </a:endParaRPr>
          </a:p>
          <a:p>
            <a:pPr lvl="0"/>
            <a:r>
              <a:rPr lang="nl-BE" sz="1200" kern="1200" dirty="0">
                <a:solidFill>
                  <a:schemeClr val="tx1"/>
                </a:solidFill>
                <a:effectLst/>
                <a:latin typeface="+mn-lt"/>
                <a:ea typeface="+mn-ea"/>
                <a:cs typeface="+mn-cs"/>
              </a:rPr>
              <a:t>Hoe lang is het gezin al in België? </a:t>
            </a:r>
          </a:p>
          <a:p>
            <a:pPr lvl="0"/>
            <a:r>
              <a:rPr lang="nl-BE" sz="1200" kern="1200" dirty="0">
                <a:solidFill>
                  <a:schemeClr val="tx1"/>
                </a:solidFill>
                <a:effectLst/>
                <a:latin typeface="+mn-lt"/>
                <a:ea typeface="+mn-ea"/>
                <a:cs typeface="+mn-cs"/>
              </a:rPr>
              <a:t>Welke taal wordt er gesproken tussen de ouders, tussen de ouders en de kinderen, tussen de kinderen?  </a:t>
            </a:r>
          </a:p>
          <a:p>
            <a:pPr lvl="0"/>
            <a:r>
              <a:rPr lang="nl-BE" sz="1200" kern="1200" dirty="0">
                <a:solidFill>
                  <a:schemeClr val="tx1"/>
                </a:solidFill>
                <a:effectLst/>
                <a:latin typeface="+mn-lt"/>
                <a:ea typeface="+mn-ea"/>
                <a:cs typeface="+mn-cs"/>
              </a:rPr>
              <a:t>Hoe volgt het gezin de actualiteit? In welke taal? Uit welke landen? </a:t>
            </a:r>
          </a:p>
          <a:p>
            <a:pPr lvl="0"/>
            <a:r>
              <a:rPr lang="nl-BE" sz="1200" kern="1200" dirty="0">
                <a:solidFill>
                  <a:schemeClr val="tx1"/>
                </a:solidFill>
                <a:effectLst/>
                <a:latin typeface="+mn-lt"/>
                <a:ea typeface="+mn-ea"/>
                <a:cs typeface="+mn-cs"/>
              </a:rPr>
              <a:t>Begrijpt het kind de ouders wanneer ze in hun moedertaal spreken? Kan het kind gemakkelijk iets vertellen in die taal? </a:t>
            </a:r>
          </a:p>
          <a:p>
            <a:pPr lvl="0"/>
            <a:r>
              <a:rPr lang="nl-BE" sz="1200" kern="1200" dirty="0">
                <a:solidFill>
                  <a:schemeClr val="tx1"/>
                </a:solidFill>
                <a:effectLst/>
                <a:latin typeface="+mn-lt"/>
                <a:ea typeface="+mn-ea"/>
                <a:cs typeface="+mn-cs"/>
              </a:rPr>
              <a:t>Hoe divers zijn de sociale contacten van het gezin? Binnen de herkomstcultuur? Binnen de gastcultuur?</a:t>
            </a:r>
          </a:p>
          <a:p>
            <a:pPr lvl="0"/>
            <a:r>
              <a:rPr lang="nl-BE" sz="1200" kern="1200" dirty="0">
                <a:solidFill>
                  <a:schemeClr val="tx1"/>
                </a:solidFill>
                <a:effectLst/>
                <a:latin typeface="+mn-lt"/>
                <a:ea typeface="+mn-ea"/>
                <a:cs typeface="+mn-cs"/>
              </a:rPr>
              <a:t>Aan welke culturele tradities of feesten neemt het gezin deel? </a:t>
            </a:r>
          </a:p>
          <a:p>
            <a:pPr lvl="0"/>
            <a:r>
              <a:rPr lang="nl-BE" sz="1200" kern="1200" dirty="0">
                <a:solidFill>
                  <a:schemeClr val="tx1"/>
                </a:solidFill>
                <a:effectLst/>
                <a:latin typeface="+mn-lt"/>
                <a:ea typeface="+mn-ea"/>
                <a:cs typeface="+mn-cs"/>
              </a:rPr>
              <a:t>In welke mate worden de kinderen aangemoedigd om deel te nemen aan activiteiten binnen de gastcultuur?</a:t>
            </a:r>
          </a:p>
          <a:p>
            <a:pPr lvl="0"/>
            <a:r>
              <a:rPr lang="nl-BE" sz="1200" kern="1200" dirty="0">
                <a:solidFill>
                  <a:schemeClr val="tx1"/>
                </a:solidFill>
                <a:effectLst/>
                <a:latin typeface="+mn-lt"/>
                <a:ea typeface="+mn-ea"/>
                <a:cs typeface="+mn-cs"/>
              </a:rPr>
              <a:t>Wat zijn de omstandigheden waarin het kind opgroeit? </a:t>
            </a:r>
          </a:p>
          <a:p>
            <a:pPr lvl="0"/>
            <a:r>
              <a:rPr lang="nl-BE" sz="1200" kern="1200" dirty="0">
                <a:solidFill>
                  <a:schemeClr val="tx1"/>
                </a:solidFill>
                <a:effectLst/>
                <a:latin typeface="+mn-lt"/>
                <a:ea typeface="+mn-ea"/>
                <a:cs typeface="+mn-cs"/>
              </a:rPr>
              <a:t>Hoe verlopen opvoedingstaken als de ontwikkeling stimuleren, emotionele steun geven, structuur bieden, grenzen stellen, straffen en belonen… ? </a:t>
            </a:r>
          </a:p>
          <a:p>
            <a:pPr lvl="0"/>
            <a:r>
              <a:rPr lang="nl-BE" sz="1200" kern="1200" dirty="0">
                <a:solidFill>
                  <a:schemeClr val="tx1"/>
                </a:solidFill>
                <a:effectLst/>
                <a:latin typeface="+mn-lt"/>
                <a:ea typeface="+mn-ea"/>
                <a:cs typeface="+mn-cs"/>
              </a:rPr>
              <a:t>Wat doen de ouders om het onderwijs van hun kind te ondersteunen: betrokkenheid bij het onderwijs, supervisie, verwachtingen… ?</a:t>
            </a:r>
          </a:p>
          <a:p>
            <a:pPr lvl="0"/>
            <a:r>
              <a:rPr lang="nl-BE" sz="1200" kern="1200" dirty="0">
                <a:solidFill>
                  <a:schemeClr val="tx1"/>
                </a:solidFill>
                <a:effectLst/>
                <a:latin typeface="+mn-lt"/>
                <a:ea typeface="+mn-ea"/>
                <a:cs typeface="+mn-cs"/>
              </a:rPr>
              <a:t>Welke opvoedingsprincipes vindt het gezin belangrijk?</a:t>
            </a:r>
          </a:p>
          <a:p>
            <a:pPr lvl="0"/>
            <a:r>
              <a:rPr lang="nl-BE" sz="1200" kern="1200" dirty="0">
                <a:solidFill>
                  <a:schemeClr val="tx1"/>
                </a:solidFill>
                <a:effectLst/>
                <a:latin typeface="+mn-lt"/>
                <a:ea typeface="+mn-ea"/>
                <a:cs typeface="+mn-cs"/>
              </a:rPr>
              <a:t>Wie zijn de belangrijkste opvoedingsfiguren? </a:t>
            </a:r>
          </a:p>
          <a:p>
            <a:pPr lvl="0"/>
            <a:r>
              <a:rPr lang="nl-BE" sz="1200" kern="1200" dirty="0">
                <a:solidFill>
                  <a:schemeClr val="tx1"/>
                </a:solidFill>
                <a:effectLst/>
                <a:latin typeface="+mn-lt"/>
                <a:ea typeface="+mn-ea"/>
                <a:cs typeface="+mn-cs"/>
              </a:rPr>
              <a:t>Waaruit bestaat de vrijetijdsbesteding van het kind of de jongere? Gaat hij naar de jeugdbeweging, naar onderwijsondersteunende initiatieven in de buurt, andere organisaties…? </a:t>
            </a:r>
          </a:p>
          <a:p>
            <a:pPr lvl="0"/>
            <a:r>
              <a:rPr lang="nl-BE" sz="1200" kern="1200" dirty="0">
                <a:solidFill>
                  <a:schemeClr val="tx1"/>
                </a:solidFill>
                <a:effectLst/>
                <a:latin typeface="+mn-lt"/>
                <a:ea typeface="+mn-ea"/>
                <a:cs typeface="+mn-cs"/>
              </a:rPr>
              <a:t>…</a:t>
            </a:r>
          </a:p>
          <a:p>
            <a:r>
              <a:rPr lang="nl-BE" sz="1200" kern="1200" dirty="0">
                <a:solidFill>
                  <a:schemeClr val="tx1"/>
                </a:solidFill>
                <a:effectLst/>
                <a:latin typeface="+mn-lt"/>
                <a:ea typeface="+mn-ea"/>
                <a:cs typeface="+mn-cs"/>
              </a:rPr>
              <a:t> </a:t>
            </a:r>
          </a:p>
          <a:p>
            <a:pPr marL="0" lvl="0" indent="0">
              <a:buFontTx/>
              <a:buNone/>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684320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19/03/2019</a:t>
            </a: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Prodia - CLB GO! Antwerpen</a:t>
            </a: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24813-A82A-492C-B5A7-777BFB5857BA}" type="slidenum">
              <a:rPr kumimoji="0" lang="nl-B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5231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67863" y="5629954"/>
            <a:ext cx="5342890" cy="4606327"/>
          </a:xfrm>
          <a:prstGeom prst="rect">
            <a:avLst/>
          </a:prstGeom>
        </p:spPr>
        <p:txBody>
          <a:bodyPr lIns="91425" tIns="91425" rIns="91425" bIns="91425" anchor="t" anchorCtr="0">
            <a:noAutofit/>
          </a:bodyPr>
          <a:lstStyle/>
          <a:p>
            <a:pPr>
              <a:spcBef>
                <a:spcPts val="0"/>
              </a:spcBef>
              <a:buNone/>
            </a:pPr>
            <a:endParaRPr lang="nl-BE" baseline="0" dirty="0"/>
          </a:p>
          <a:p>
            <a:pPr>
              <a:spcBef>
                <a:spcPts val="0"/>
              </a:spcBef>
              <a:buNone/>
            </a:pPr>
            <a:endParaRPr lang="nl-BE" baseline="0" dirty="0"/>
          </a:p>
        </p:txBody>
      </p:sp>
      <p:sp>
        <p:nvSpPr>
          <p:cNvPr id="422" name="Shape 422"/>
          <p:cNvSpPr>
            <a:spLocks noGrp="1" noRot="1" noChangeAspect="1"/>
          </p:cNvSpPr>
          <p:nvPr>
            <p:ph type="sldImg" idx="2"/>
          </p:nvPr>
        </p:nvSpPr>
        <p:spPr>
          <a:xfrm>
            <a:off x="-166688" y="1463675"/>
            <a:ext cx="7015163" cy="39465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4238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lvl="0" indent="0">
              <a:buFontTx/>
              <a:buNone/>
            </a:pPr>
            <a:r>
              <a:rPr lang="nl-BE" sz="1200" kern="1200" dirty="0">
                <a:solidFill>
                  <a:schemeClr val="tx1"/>
                </a:solidFill>
                <a:effectLst/>
                <a:latin typeface="+mn-lt"/>
                <a:ea typeface="+mn-ea"/>
                <a:cs typeface="+mn-cs"/>
              </a:rPr>
              <a:t>In intake ben je vanuit faire diagnostiek bij leerlingen uit kansengroepen al extra alert voor functioneren gezin en mogelijk impact op het functioneren van de leerling</a:t>
            </a:r>
          </a:p>
          <a:p>
            <a:pPr marL="0" lvl="0" indent="0">
              <a:buFontTx/>
              <a:buNone/>
            </a:pPr>
            <a:r>
              <a:rPr lang="nl-BE" sz="1200" kern="1200" dirty="0">
                <a:solidFill>
                  <a:schemeClr val="tx1"/>
                </a:solidFill>
                <a:effectLst/>
                <a:latin typeface="+mn-lt"/>
                <a:ea typeface="+mn-ea"/>
                <a:cs typeface="+mn-cs"/>
              </a:rPr>
              <a:t>In strategiefase ga je ook die informatie kritisch bekijken: weet ik voldoende om verder te kunnen (noot: hier ook </a:t>
            </a:r>
            <a:r>
              <a:rPr lang="nl-BE" sz="1200" kern="1200" dirty="0" err="1">
                <a:solidFill>
                  <a:schemeClr val="tx1"/>
                </a:solidFill>
                <a:effectLst/>
                <a:latin typeface="+mn-lt"/>
                <a:ea typeface="+mn-ea"/>
                <a:cs typeface="+mn-cs"/>
              </a:rPr>
              <a:t>need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know</a:t>
            </a:r>
            <a:r>
              <a:rPr lang="nl-BE" sz="1200" kern="1200" dirty="0">
                <a:solidFill>
                  <a:schemeClr val="tx1"/>
                </a:solidFill>
                <a:effectLst/>
                <a:latin typeface="+mn-lt"/>
                <a:ea typeface="+mn-ea"/>
                <a:cs typeface="+mn-cs"/>
              </a:rPr>
              <a:t> versus </a:t>
            </a:r>
            <a:r>
              <a:rPr lang="nl-BE" sz="1200" kern="1200" dirty="0" err="1">
                <a:solidFill>
                  <a:schemeClr val="tx1"/>
                </a:solidFill>
                <a:effectLst/>
                <a:latin typeface="+mn-lt"/>
                <a:ea typeface="+mn-ea"/>
                <a:cs typeface="+mn-cs"/>
              </a:rPr>
              <a:t>nice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know</a:t>
            </a:r>
            <a:r>
              <a:rPr lang="nl-BE" sz="1200" kern="1200" dirty="0">
                <a:solidFill>
                  <a:schemeClr val="tx1"/>
                </a:solidFill>
                <a:effectLst/>
                <a:latin typeface="+mn-lt"/>
                <a:ea typeface="+mn-ea"/>
                <a:cs typeface="+mn-cs"/>
              </a:rPr>
              <a:t>, ook niet te ver gaan, niet de bedoeling dat dit je verder traject verlamt).</a:t>
            </a:r>
          </a:p>
          <a:p>
            <a:pPr marL="0" lvl="0" indent="0">
              <a:buFontTx/>
              <a:buNone/>
            </a:pPr>
            <a:endParaRPr lang="nl-BE" sz="1200" kern="1200" dirty="0">
              <a:solidFill>
                <a:schemeClr val="tx1"/>
              </a:solidFill>
              <a:effectLst/>
              <a:latin typeface="+mn-lt"/>
              <a:ea typeface="+mn-ea"/>
              <a:cs typeface="+mn-cs"/>
            </a:endParaRPr>
          </a:p>
          <a:p>
            <a:pPr marL="0" lvl="0" indent="0">
              <a:buFontTx/>
              <a:buNone/>
            </a:pPr>
            <a:r>
              <a:rPr lang="nl-BE" sz="1200" kern="1200" dirty="0">
                <a:solidFill>
                  <a:schemeClr val="tx1"/>
                </a:solidFill>
                <a:effectLst/>
                <a:latin typeface="+mn-lt"/>
                <a:ea typeface="+mn-ea"/>
                <a:cs typeface="+mn-cs"/>
              </a:rPr>
              <a:t>Strategiefase = fase van reflectie in multidisciplinair team: laat je team je hypothesen uitdagen en ev. denkfouten naar oppervlakte halen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4229731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Zie ook kennisclip en bijlage rond Klinisch oordeel</a:t>
            </a:r>
          </a:p>
        </p:txBody>
      </p:sp>
      <p:sp>
        <p:nvSpPr>
          <p:cNvPr id="4" name="Tijdelijke aanduiding voor dianummer 3"/>
          <p:cNvSpPr>
            <a:spLocks noGrp="1"/>
          </p:cNvSpPr>
          <p:nvPr>
            <p:ph type="sldNum" sz="quarter" idx="10"/>
          </p:nvPr>
        </p:nvSpPr>
        <p:spPr/>
        <p:txBody>
          <a:bodyPr/>
          <a:lstStyle/>
          <a:p>
            <a:fld id="{C209A166-D3AD-4EA8-B88E-600595EFE2B0}" type="slidenum">
              <a:rPr lang="nl-BE" smtClean="0"/>
              <a:t>14</a:t>
            </a:fld>
            <a:endParaRPr lang="nl-BE"/>
          </a:p>
        </p:txBody>
      </p:sp>
    </p:spTree>
    <p:extLst>
      <p:ext uri="{BB962C8B-B14F-4D97-AF65-F5344CB8AC3E}">
        <p14:creationId xmlns:p14="http://schemas.microsoft.com/office/powerpoint/2010/main" val="675019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138113" y="1347788"/>
            <a:ext cx="6462712" cy="36369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72" name="Shape 572"/>
          <p:cNvSpPr txBox="1">
            <a:spLocks noGrp="1"/>
          </p:cNvSpPr>
          <p:nvPr>
            <p:ph type="body" idx="1"/>
          </p:nvPr>
        </p:nvSpPr>
        <p:spPr>
          <a:xfrm>
            <a:off x="673788" y="5186076"/>
            <a:ext cx="5390305" cy="4243154"/>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lang="nl-BE" dirty="0"/>
          </a:p>
        </p:txBody>
      </p:sp>
      <p:sp>
        <p:nvSpPr>
          <p:cNvPr id="573" name="Shape 573"/>
          <p:cNvSpPr txBox="1">
            <a:spLocks noGrp="1"/>
          </p:cNvSpPr>
          <p:nvPr>
            <p:ph type="sldNum" idx="12"/>
          </p:nvPr>
        </p:nvSpPr>
        <p:spPr>
          <a:xfrm>
            <a:off x="3816572" y="10235581"/>
            <a:ext cx="2919747" cy="540683"/>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nl-BE"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15</a:t>
            </a:fld>
            <a:endParaRPr lang="nl-BE"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4347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In de onderzoeksfase ga je onderzoeksvragen (WAT je nog wil weten) zo goed mogelijk proberen beantwoorden, </a:t>
            </a:r>
            <a:r>
              <a:rPr lang="nl-BE" sz="1200" kern="1200" dirty="0" err="1">
                <a:solidFill>
                  <a:schemeClr val="tx1"/>
                </a:solidFill>
                <a:effectLst/>
                <a:latin typeface="+mn-lt"/>
                <a:ea typeface="+mn-ea"/>
                <a:cs typeface="+mn-cs"/>
              </a:rPr>
              <a:t>dwz</a:t>
            </a:r>
            <a:r>
              <a:rPr lang="nl-BE" sz="1200" kern="1200" dirty="0">
                <a:solidFill>
                  <a:schemeClr val="tx1"/>
                </a:solidFill>
                <a:effectLst/>
                <a:latin typeface="+mn-lt"/>
                <a:ea typeface="+mn-ea"/>
                <a:cs typeface="+mn-cs"/>
              </a:rPr>
              <a:t> gebruik makend van meest geschikte methoden (HOE info verzamelen)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Als het vooral een vraag is naar aanpak =&gt; gesprek, observatie, aanpak uitproberen (ICF – classificatie activiteiten/participatie mogelijk als kapstok om te bekijken welke info over adaptief gedrag je al hebt en nog wil verzamelen)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Heb je informatie nodig om een hypothese verstandelijke beperking te beoordelen (vraag naar niveaubepaling en classificatie) =&gt; genormeerd instrument zo gestandaardiseerd mogelijk afnemen</a:t>
            </a:r>
          </a:p>
          <a:p>
            <a:pPr marL="0" lvl="0" indent="0">
              <a:buFontTx/>
              <a:buNone/>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1207643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buFontTx/>
              <a:buNone/>
            </a:pPr>
            <a:r>
              <a:rPr lang="nl-BE" sz="1200" kern="1200" dirty="0">
                <a:solidFill>
                  <a:schemeClr val="tx1"/>
                </a:solidFill>
                <a:effectLst/>
                <a:latin typeface="+mn-lt"/>
                <a:ea typeface="+mn-ea"/>
                <a:cs typeface="+mn-cs"/>
              </a:rPr>
              <a:t>Stel dat je voor gebruik van een gevalideerd instrument kiest, dan zijn er vanuit faire diagnostiek een aantal aandachtspunten om te bekijken, zowel bij de instrumenten zelf als voor het gebruik ervan. </a:t>
            </a:r>
          </a:p>
        </p:txBody>
      </p:sp>
      <p:sp>
        <p:nvSpPr>
          <p:cNvPr id="4" name="Tijdelijke aanduiding voor dianummer 3"/>
          <p:cNvSpPr>
            <a:spLocks noGrp="1"/>
          </p:cNvSpPr>
          <p:nvPr>
            <p:ph type="sldNum" sz="quarter" idx="10"/>
          </p:nvPr>
        </p:nvSpPr>
        <p:spPr/>
        <p:txBody>
          <a:bodyPr/>
          <a:lstStyle/>
          <a:p>
            <a:fld id="{50BE0616-3316-4E77-9765-352312F7D959}" type="slidenum">
              <a:rPr lang="nl-BE" smtClean="0"/>
              <a:t>17</a:t>
            </a:fld>
            <a:endParaRPr lang="nl-BE"/>
          </a:p>
        </p:txBody>
      </p:sp>
      <p:sp>
        <p:nvSpPr>
          <p:cNvPr id="5" name="Tijdelijke aanduiding voor datum 4"/>
          <p:cNvSpPr>
            <a:spLocks noGrp="1"/>
          </p:cNvSpPr>
          <p:nvPr>
            <p:ph type="dt" idx="11"/>
          </p:nvPr>
        </p:nvSpPr>
        <p:spPr/>
        <p:txBody>
          <a:bodyPr/>
          <a:lstStyle/>
          <a:p>
            <a:r>
              <a:rPr lang="nl-BE"/>
              <a:t>30/04/2019</a:t>
            </a:r>
          </a:p>
        </p:txBody>
      </p:sp>
      <p:sp>
        <p:nvSpPr>
          <p:cNvPr id="6" name="Tijdelijke aanduiding voor koptekst 5"/>
          <p:cNvSpPr>
            <a:spLocks noGrp="1"/>
          </p:cNvSpPr>
          <p:nvPr>
            <p:ph type="hdr" sz="quarter" idx="12"/>
          </p:nvPr>
        </p:nvSpPr>
        <p:spPr/>
        <p:txBody>
          <a:bodyPr/>
          <a:lstStyle/>
          <a:p>
            <a:r>
              <a:rPr lang="nl-BE"/>
              <a:t>Prodia-platform</a:t>
            </a:r>
          </a:p>
        </p:txBody>
      </p:sp>
    </p:spTree>
    <p:extLst>
      <p:ext uri="{BB962C8B-B14F-4D97-AF65-F5344CB8AC3E}">
        <p14:creationId xmlns:p14="http://schemas.microsoft.com/office/powerpoint/2010/main" val="3685751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Deze aandachtspunten zijn niet specifiek uiteraard voor de instrumenten adaptief gedrag, maar adaptief gedrag is als concept nog onder constructie =&gt; de validiteit van diagnostische instrumenten voor adaptieve vaardigheden extra aandacht</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Validiteit van instrument = meet het instrument wat het beoogt te meten? En wat meet het (dit kan je naast de definitie adaptief gedrag leggen van AAIDD met de 3 domeinen: conceptuele, sociale, praktische vaardigheden)</a:t>
            </a:r>
          </a:p>
          <a:p>
            <a:endParaRPr lang="nl-BE" sz="1200" kern="1200" dirty="0">
              <a:solidFill>
                <a:schemeClr val="tx1"/>
              </a:solidFill>
              <a:effectLst/>
              <a:latin typeface="+mn-lt"/>
              <a:ea typeface="+mn-ea"/>
              <a:cs typeface="+mn-cs"/>
            </a:endParaRPr>
          </a:p>
          <a:p>
            <a:r>
              <a:rPr lang="nl-BE" sz="1200" i="1" kern="1200" dirty="0">
                <a:solidFill>
                  <a:schemeClr val="tx1"/>
                </a:solidFill>
                <a:effectLst/>
                <a:latin typeface="+mn-lt"/>
                <a:ea typeface="+mn-ea"/>
                <a:cs typeface="+mn-cs"/>
              </a:rPr>
              <a:t>Noot: </a:t>
            </a:r>
            <a:r>
              <a:rPr lang="nl-BE" sz="1200" kern="1200" dirty="0">
                <a:solidFill>
                  <a:schemeClr val="tx1"/>
                </a:solidFill>
                <a:effectLst/>
                <a:latin typeface="+mn-lt"/>
                <a:ea typeface="+mn-ea"/>
                <a:cs typeface="+mn-cs"/>
              </a:rPr>
              <a:t>geen enkel instrument alle adaptieve vaardigheden (volledig) bevraagt. Voor een ruimere beeldvorming van adaptief gedrag, kan je kapstokken vinden in de ICF-classificatie ‘activiteiten en participatie’. Bijkomend voordeel van deze internationale classificatie is dat ze is opgesteld in zo neutraal mogelijke termen gericht op een wereldwijde toepassing. Dit suggereert een grotere </a:t>
            </a:r>
            <a:r>
              <a:rPr lang="nl-BE" sz="1200" kern="1200" dirty="0" err="1">
                <a:solidFill>
                  <a:schemeClr val="tx1"/>
                </a:solidFill>
                <a:effectLst/>
                <a:latin typeface="+mn-lt"/>
                <a:ea typeface="+mn-ea"/>
                <a:cs typeface="+mn-cs"/>
              </a:rPr>
              <a:t>crossculturele</a:t>
            </a:r>
            <a:r>
              <a:rPr lang="nl-BE" sz="1200" kern="1200" dirty="0">
                <a:solidFill>
                  <a:schemeClr val="tx1"/>
                </a:solidFill>
                <a:effectLst/>
                <a:latin typeface="+mn-lt"/>
                <a:ea typeface="+mn-ea"/>
                <a:cs typeface="+mn-cs"/>
              </a:rPr>
              <a:t> toepasbaarheid dan bij instrumenten adaptief gedrag die specifiek peilen naar de aanpassing aan de dominante westerse </a:t>
            </a:r>
            <a:r>
              <a:rPr lang="nl-BE" sz="1200" kern="1200" dirty="0" err="1">
                <a:solidFill>
                  <a:schemeClr val="tx1"/>
                </a:solidFill>
                <a:effectLst/>
                <a:latin typeface="+mn-lt"/>
                <a:ea typeface="+mn-ea"/>
                <a:cs typeface="+mn-cs"/>
              </a:rPr>
              <a:t>middenklassecultuur</a:t>
            </a:r>
            <a:r>
              <a:rPr lang="nl-BE" sz="1200" kern="1200" dirty="0">
                <a:solidFill>
                  <a:schemeClr val="tx1"/>
                </a:solidFill>
                <a:effectLst/>
                <a:latin typeface="+mn-lt"/>
                <a:ea typeface="+mn-ea"/>
                <a:cs typeface="+mn-cs"/>
              </a:rPr>
              <a:t>.   </a:t>
            </a:r>
          </a:p>
          <a:p>
            <a:pPr marL="0" lvl="0" indent="0">
              <a:buFontTx/>
              <a:buNone/>
            </a:pP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‘Bias’ verwijst naar de onbedoelde systematische vertekening van scores die te wijten is aan andere dan te meten factoren. Deze kunnen te maken hebben met de socio-economische status (SES) of met de etnisch-culturele herkomst van de cliënt. Om mogelijke bronnen van bias te voorkomen of signaleren, wordt soms het oordeel van experten ingezet (zie voorbeelden). </a:t>
            </a:r>
          </a:p>
          <a:p>
            <a:r>
              <a:rPr lang="nl-BE" sz="1200" kern="1200" dirty="0">
                <a:solidFill>
                  <a:schemeClr val="tx1"/>
                </a:solidFill>
                <a:effectLst/>
                <a:latin typeface="+mn-lt"/>
                <a:ea typeface="+mn-ea"/>
                <a:cs typeface="+mn-cs"/>
              </a:rPr>
              <a:t>De instrumenten voor adaptief gedrag die in ons taalgebied circuleren, zijn vertalingen of bewerkingen van materialen die in de VS werden ontwikkeld. Aangezien de culturele component inherent deel uitmaakt van de inschatting van adaptief gedrag, is het ontwikkelen van een Nederlandstalige versie van een instrument niet enkel een kwestie van taal (linguïstiek), maar ook van aanpassing aan de culturele context, aan de culturele invulling van begrippen. Het gaat om het zorgvuldig letterlijk én cultureel vertalen.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Voor Vlaanderen dient men zich bewust te zijn van mogelijke verschillen tussen Vlaanderen en Nederland. Aangezien er, anders dan bij IQ-testen, momenteel geen instrument is dat afzonderlijk genormeerd is bij Vlaamse en Nederlandse representatieve steekproeven, hebben we ook geen onderzoek voorhanden een uitspraak te doen over de vergelijkbaarheid van de scores tussen Vlaanderen en Nederland. Vanuit ervaringen met gedragsvragenlijsten is er evenwel reden om hier bedachtzaam mee om te springen. </a:t>
            </a:r>
          </a:p>
          <a:p>
            <a:pPr marL="0" lvl="0" indent="0">
              <a:buFontTx/>
              <a:buNone/>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Merk op: zelfs al heeft de steekproef een representatieve vertegenwoordiging van verschillende etnisch-culturele groepen, vrij behoorlijke beheersing Nederlands nodig =&gt; betekent dat een deel van de kinderen en jongeren met meer- of anderstalige ouders er mogelijk niet in vertegenwoordigd zijn.</a:t>
            </a:r>
          </a:p>
          <a:p>
            <a:pPr marL="0" lvl="0" indent="0">
              <a:buFontTx/>
              <a:buNone/>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0BE0616-3316-4E77-9765-352312F7D959}" type="slidenum">
              <a:rPr lang="nl-BE" smtClean="0"/>
              <a:t>18</a:t>
            </a:fld>
            <a:endParaRPr lang="nl-BE"/>
          </a:p>
        </p:txBody>
      </p:sp>
      <p:sp>
        <p:nvSpPr>
          <p:cNvPr id="5" name="Tijdelijke aanduiding voor datum 4"/>
          <p:cNvSpPr>
            <a:spLocks noGrp="1"/>
          </p:cNvSpPr>
          <p:nvPr>
            <p:ph type="dt" idx="11"/>
          </p:nvPr>
        </p:nvSpPr>
        <p:spPr/>
        <p:txBody>
          <a:bodyPr/>
          <a:lstStyle/>
          <a:p>
            <a:r>
              <a:rPr lang="nl-BE"/>
              <a:t>30/04/2019</a:t>
            </a:r>
          </a:p>
        </p:txBody>
      </p:sp>
      <p:sp>
        <p:nvSpPr>
          <p:cNvPr id="6" name="Tijdelijke aanduiding voor koptekst 5"/>
          <p:cNvSpPr>
            <a:spLocks noGrp="1"/>
          </p:cNvSpPr>
          <p:nvPr>
            <p:ph type="hdr" sz="quarter" idx="12"/>
          </p:nvPr>
        </p:nvSpPr>
        <p:spPr/>
        <p:txBody>
          <a:bodyPr/>
          <a:lstStyle/>
          <a:p>
            <a:r>
              <a:rPr lang="nl-BE"/>
              <a:t>Prodia-platform</a:t>
            </a:r>
          </a:p>
        </p:txBody>
      </p:sp>
    </p:spTree>
    <p:extLst>
      <p:ext uri="{BB962C8B-B14F-4D97-AF65-F5344CB8AC3E}">
        <p14:creationId xmlns:p14="http://schemas.microsoft.com/office/powerpoint/2010/main" val="2251631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Handleiding,Normen,Betrouwbaarheid,Begripsvaliditeit,Criterium-validiteit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bv. PEDI-NL: wat kan kind? ≠ adaptief gedrag kunnen + tonen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bv. Steekproef </a:t>
            </a:r>
            <a:r>
              <a:rPr lang="nl-BE" sz="1200" kern="1200" dirty="0" err="1">
                <a:solidFill>
                  <a:schemeClr val="tx1"/>
                </a:solidFill>
                <a:effectLst/>
                <a:latin typeface="+mn-lt"/>
                <a:ea typeface="+mn-ea"/>
                <a:cs typeface="+mn-cs"/>
              </a:rPr>
              <a:t>Vineland</a:t>
            </a:r>
            <a:r>
              <a:rPr lang="nl-BE" sz="1200" kern="1200" dirty="0">
                <a:solidFill>
                  <a:schemeClr val="tx1"/>
                </a:solidFill>
                <a:effectLst/>
                <a:latin typeface="+mn-lt"/>
                <a:ea typeface="+mn-ea"/>
                <a:cs typeface="+mn-cs"/>
              </a:rPr>
              <a:t>-Z = SRZ-i: kinderen in Friesland met VB</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In de diagnostische fiches die we vanuit Prodia opmaken, vind je ook beknopte informatie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COTAN (Nederlandse Commissie voor testaangelegenheden) heeft laatste jaren ook aandacht voor </a:t>
            </a:r>
            <a:r>
              <a:rPr lang="nl-BE" sz="1200" kern="1200" dirty="0" err="1">
                <a:solidFill>
                  <a:schemeClr val="tx1"/>
                </a:solidFill>
                <a:effectLst/>
                <a:latin typeface="+mn-lt"/>
                <a:ea typeface="+mn-ea"/>
                <a:cs typeface="+mn-cs"/>
              </a:rPr>
              <a:t>fairness</a:t>
            </a:r>
            <a:r>
              <a:rPr lang="nl-BE" sz="1200" kern="1200" dirty="0">
                <a:solidFill>
                  <a:schemeClr val="tx1"/>
                </a:solidFill>
                <a:effectLst/>
                <a:latin typeface="+mn-lt"/>
                <a:ea typeface="+mn-ea"/>
                <a:cs typeface="+mn-cs"/>
              </a:rPr>
              <a:t> van instrumenten en ontwikkelde een </a:t>
            </a:r>
            <a:r>
              <a:rPr lang="nl-BE" sz="1200" kern="1200" dirty="0" err="1">
                <a:solidFill>
                  <a:schemeClr val="tx1"/>
                </a:solidFill>
                <a:effectLst/>
                <a:latin typeface="+mn-lt"/>
                <a:ea typeface="+mn-ea"/>
                <a:cs typeface="+mn-cs"/>
              </a:rPr>
              <a:t>fairness</a:t>
            </a:r>
            <a:r>
              <a:rPr lang="nl-BE" sz="1200" kern="1200" dirty="0">
                <a:solidFill>
                  <a:schemeClr val="tx1"/>
                </a:solidFill>
                <a:effectLst/>
                <a:latin typeface="+mn-lt"/>
                <a:ea typeface="+mn-ea"/>
                <a:cs typeface="+mn-cs"/>
              </a:rPr>
              <a:t> matrijs om dit in kaar te brengen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https://www.psynip.nl/wp-content/uploads/2019/01/Fairness-addendum-per-01-07-15-def_met-logo-en-liggende-paginas.pdf ,  geraadpleegd op 5 maart 2019.</a:t>
            </a:r>
          </a:p>
        </p:txBody>
      </p:sp>
      <p:sp>
        <p:nvSpPr>
          <p:cNvPr id="4" name="Tijdelijke aanduiding voor dianummer 3"/>
          <p:cNvSpPr>
            <a:spLocks noGrp="1"/>
          </p:cNvSpPr>
          <p:nvPr>
            <p:ph type="sldNum" sz="quarter" idx="10"/>
          </p:nvPr>
        </p:nvSpPr>
        <p:spPr/>
        <p:txBody>
          <a:bodyPr/>
          <a:lstStyle/>
          <a:p>
            <a:fld id="{50BE0616-3316-4E77-9765-352312F7D959}" type="slidenum">
              <a:rPr lang="nl-BE" smtClean="0"/>
              <a:t>19</a:t>
            </a:fld>
            <a:endParaRPr lang="nl-BE"/>
          </a:p>
        </p:txBody>
      </p:sp>
      <p:sp>
        <p:nvSpPr>
          <p:cNvPr id="5" name="Tijdelijke aanduiding voor datum 4"/>
          <p:cNvSpPr>
            <a:spLocks noGrp="1"/>
          </p:cNvSpPr>
          <p:nvPr>
            <p:ph type="dt" idx="11"/>
          </p:nvPr>
        </p:nvSpPr>
        <p:spPr/>
        <p:txBody>
          <a:bodyPr/>
          <a:lstStyle/>
          <a:p>
            <a:r>
              <a:rPr lang="nl-BE"/>
              <a:t>30/04/2019</a:t>
            </a:r>
          </a:p>
        </p:txBody>
      </p:sp>
      <p:sp>
        <p:nvSpPr>
          <p:cNvPr id="6" name="Tijdelijke aanduiding voor koptekst 5"/>
          <p:cNvSpPr>
            <a:spLocks noGrp="1"/>
          </p:cNvSpPr>
          <p:nvPr>
            <p:ph type="hdr" sz="quarter" idx="12"/>
          </p:nvPr>
        </p:nvSpPr>
        <p:spPr/>
        <p:txBody>
          <a:bodyPr/>
          <a:lstStyle/>
          <a:p>
            <a:r>
              <a:rPr lang="nl-BE"/>
              <a:t>Prodia-platform</a:t>
            </a:r>
          </a:p>
        </p:txBody>
      </p:sp>
    </p:spTree>
    <p:extLst>
      <p:ext uri="{BB962C8B-B14F-4D97-AF65-F5344CB8AC3E}">
        <p14:creationId xmlns:p14="http://schemas.microsoft.com/office/powerpoint/2010/main" val="265568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het Protocol Cognitief zwak functioneren krijgt adaptief gedrag een plaats bij zowel de dimensionele classificatie als bij de categoriale classificatie verstandelijke beperking (en de bepaling van ernst)</a:t>
            </a:r>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2</a:t>
            </a:fld>
            <a:endParaRPr lang="nl-BE"/>
          </a:p>
        </p:txBody>
      </p:sp>
    </p:spTree>
    <p:extLst>
      <p:ext uri="{BB962C8B-B14F-4D97-AF65-F5344CB8AC3E}">
        <p14:creationId xmlns:p14="http://schemas.microsoft.com/office/powerpoint/2010/main" val="2248314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Een aandachtspunt vanuit Faire diagnostiek bij </a:t>
            </a:r>
            <a:r>
              <a:rPr lang="nl-BE" sz="1200" b="1" kern="1200" dirty="0">
                <a:solidFill>
                  <a:schemeClr val="tx1"/>
                </a:solidFill>
                <a:effectLst/>
                <a:latin typeface="+mn-lt"/>
                <a:ea typeface="+mn-ea"/>
                <a:cs typeface="+mn-cs"/>
              </a:rPr>
              <a:t>gebruik</a:t>
            </a:r>
            <a:r>
              <a:rPr lang="nl-BE" sz="1200" kern="1200" dirty="0">
                <a:solidFill>
                  <a:schemeClr val="tx1"/>
                </a:solidFill>
                <a:effectLst/>
                <a:latin typeface="+mn-lt"/>
                <a:ea typeface="+mn-ea"/>
                <a:cs typeface="+mn-cs"/>
              </a:rPr>
              <a:t> van instrumenten adaptief gedrag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lvl="0" indent="0">
              <a:buFontTx/>
              <a:buNone/>
            </a:pPr>
            <a:r>
              <a:rPr lang="nl-BE" sz="1200" kern="1200" dirty="0">
                <a:solidFill>
                  <a:schemeClr val="tx1"/>
                </a:solidFill>
                <a:effectLst/>
                <a:latin typeface="+mn-lt"/>
                <a:ea typeface="+mn-ea"/>
                <a:cs typeface="+mn-cs"/>
              </a:rPr>
              <a:t>Met instrumenten adaptief gedrag wordt informatie niet rechtstreeks bij de leerling verzameld (mogelijke bronnen van bias niet zozeer bij een lage prestatiemotivatie of onvoldoende testvaardigheid van de leerling zelf) Ouders zijn belangrijkste informatie bron (of andere personen die goed vertrouwd zijn met dagelijks functioneren leerling)</a:t>
            </a:r>
          </a:p>
          <a:p>
            <a:pPr marL="0" lvl="0" indent="0">
              <a:buFontTx/>
              <a:buNone/>
            </a:pPr>
            <a:endParaRPr lang="nl-BE" sz="1200" kern="1200" dirty="0">
              <a:solidFill>
                <a:schemeClr val="tx1"/>
              </a:solidFill>
              <a:effectLst/>
              <a:latin typeface="+mn-lt"/>
              <a:ea typeface="+mn-ea"/>
              <a:cs typeface="+mn-cs"/>
            </a:endParaRPr>
          </a:p>
          <a:p>
            <a:pPr marL="0" lvl="0" indent="0">
              <a:buFontTx/>
              <a:buNone/>
            </a:pPr>
            <a:r>
              <a:rPr lang="nl-BE" sz="1200" kern="1200" dirty="0">
                <a:solidFill>
                  <a:schemeClr val="tx1"/>
                </a:solidFill>
                <a:effectLst/>
                <a:latin typeface="+mn-lt"/>
                <a:ea typeface="+mn-ea"/>
                <a:cs typeface="+mn-cs"/>
              </a:rPr>
              <a:t>Een vertekening bij de afname bij ouders kan te maken hebben met hun beheersing van het Nederlands of mogelijke cultuurgebonden verschillen in responsstijlen zoals meer sociaal wenselijk antwoorden of het altijd eens zijn met de vragen . Bij andere informanten kunnen vooroordelen en verwachtingen over kansengroepen hun inschatting kleuren.  </a:t>
            </a:r>
          </a:p>
          <a:p>
            <a:pPr marL="171450" lvl="0" indent="-171450">
              <a:buFontTx/>
              <a:buChar char="-"/>
            </a:pPr>
            <a:endParaRPr lang="nl-BE" sz="1200" kern="1200" dirty="0">
              <a:solidFill>
                <a:schemeClr val="tx1"/>
              </a:solidFill>
              <a:effectLst/>
              <a:latin typeface="+mn-lt"/>
              <a:ea typeface="+mn-ea"/>
              <a:cs typeface="+mn-cs"/>
            </a:endParaRPr>
          </a:p>
          <a:p>
            <a:pPr marL="0" lvl="0" indent="0">
              <a:buFontTx/>
              <a:buNone/>
            </a:pPr>
            <a:r>
              <a:rPr lang="nl-BE" sz="1200" kern="1200" dirty="0">
                <a:solidFill>
                  <a:schemeClr val="tx1"/>
                </a:solidFill>
                <a:effectLst/>
                <a:latin typeface="+mn-lt"/>
                <a:ea typeface="+mn-ea"/>
                <a:cs typeface="+mn-cs"/>
              </a:rPr>
              <a:t>Een zo betrouwbaar en valide mogelijk beeld van de adaptieve vaardigheden van een kind of jongere wordt verkregen door het professioneel, creatief en cultuurgevoelig omgaan met gestandaardiseerd materiaal. </a:t>
            </a:r>
          </a:p>
          <a:p>
            <a:pPr marL="171450" lvl="0" indent="-171450">
              <a:buFontTx/>
              <a:buChar char="-"/>
            </a:pPr>
            <a:r>
              <a:rPr lang="nl-BE" sz="1200" kern="1200" dirty="0">
                <a:solidFill>
                  <a:schemeClr val="tx1"/>
                </a:solidFill>
                <a:effectLst/>
                <a:latin typeface="+mn-lt"/>
                <a:ea typeface="+mn-ea"/>
                <a:cs typeface="+mn-cs"/>
              </a:rPr>
              <a:t>Dat start bij een zorgvuldige </a:t>
            </a:r>
            <a:r>
              <a:rPr lang="nl-BE" sz="1200" b="1" kern="1200" dirty="0">
                <a:solidFill>
                  <a:schemeClr val="tx1"/>
                </a:solidFill>
                <a:effectLst/>
                <a:latin typeface="+mn-lt"/>
                <a:ea typeface="+mn-ea"/>
                <a:cs typeface="+mn-cs"/>
              </a:rPr>
              <a:t>inleiding </a:t>
            </a:r>
            <a:r>
              <a:rPr lang="nl-BE" sz="1200" kern="1200" dirty="0">
                <a:solidFill>
                  <a:schemeClr val="tx1"/>
                </a:solidFill>
                <a:effectLst/>
                <a:latin typeface="+mn-lt"/>
                <a:ea typeface="+mn-ea"/>
                <a:cs typeface="+mn-cs"/>
              </a:rPr>
              <a:t>over het doel van de afname, de mogelijke gevolgen, afspraken over wie geïnformeerd wordt over de resultaten… </a:t>
            </a:r>
          </a:p>
          <a:p>
            <a:pPr marL="171450" lvl="0" indent="-171450">
              <a:buFontTx/>
              <a:buChar char="-"/>
            </a:pPr>
            <a:r>
              <a:rPr lang="nl-BE" sz="1200" kern="1200" dirty="0">
                <a:solidFill>
                  <a:schemeClr val="tx1"/>
                </a:solidFill>
                <a:effectLst/>
                <a:latin typeface="+mn-lt"/>
                <a:ea typeface="+mn-ea"/>
                <a:cs typeface="+mn-cs"/>
              </a:rPr>
              <a:t>Ongeacht het soort instrument is het steeds aan te raden om het af te nemen van </a:t>
            </a:r>
            <a:r>
              <a:rPr lang="nl-BE" sz="1200" b="1" kern="1200" dirty="0">
                <a:solidFill>
                  <a:schemeClr val="tx1"/>
                </a:solidFill>
                <a:effectLst/>
                <a:latin typeface="+mn-lt"/>
                <a:ea typeface="+mn-ea"/>
                <a:cs typeface="+mn-cs"/>
              </a:rPr>
              <a:t>meerdere informanten</a:t>
            </a:r>
            <a:r>
              <a:rPr lang="nl-BE" sz="1200" kern="1200" dirty="0">
                <a:solidFill>
                  <a:schemeClr val="tx1"/>
                </a:solidFill>
                <a:effectLst/>
                <a:latin typeface="+mn-lt"/>
                <a:ea typeface="+mn-ea"/>
                <a:cs typeface="+mn-cs"/>
              </a:rPr>
              <a:t>. Start bij de ouders of de opvoedingsverantwoordelijke die het kind het beste kent en breid eventueel uit naar andere personen die goed vertrouwd zijn met het dagelijks functioneren van het kind of de jongere. Je kan in de handleiding nakijken welke respondenten hebben deelgenomen aan het normeringsonderzoek en wat bijvoorbeeld de verhouding moeders/vaders is.</a:t>
            </a:r>
          </a:p>
          <a:p>
            <a:pPr marL="171450" lvl="0" indent="-171450">
              <a:buFontTx/>
              <a:buChar char="-"/>
            </a:pPr>
            <a:r>
              <a:rPr lang="nl-BE" sz="1200" kern="1200" dirty="0">
                <a:solidFill>
                  <a:schemeClr val="tx1"/>
                </a:solidFill>
                <a:effectLst/>
                <a:latin typeface="+mn-lt"/>
                <a:ea typeface="+mn-ea"/>
                <a:cs typeface="+mn-cs"/>
              </a:rPr>
              <a:t>Verzamel ook aanvullende gegevens, of </a:t>
            </a:r>
            <a:r>
              <a:rPr lang="nl-BE" sz="1200" b="1" kern="1200" dirty="0">
                <a:solidFill>
                  <a:schemeClr val="tx1"/>
                </a:solidFill>
                <a:effectLst/>
                <a:latin typeface="+mn-lt"/>
                <a:ea typeface="+mn-ea"/>
                <a:cs typeface="+mn-cs"/>
              </a:rPr>
              <a:t>leg de info verzamelt met instrument naast de informatie die je al hebt</a:t>
            </a:r>
            <a:r>
              <a:rPr lang="nl-BE" sz="1200" kern="1200" dirty="0">
                <a:solidFill>
                  <a:schemeClr val="tx1"/>
                </a:solidFill>
                <a:effectLst/>
                <a:latin typeface="+mn-lt"/>
                <a:ea typeface="+mn-ea"/>
                <a:cs typeface="+mn-cs"/>
              </a:rPr>
              <a:t>. Zo kan je aanvullend aan een item in een genormeerd instrument waar de taalvaardigheid in het Nederlands een rol speelt, in gesprek met de ouders peilen naar de taalvaardigheid in de thuistaal. Dit kan helpen om in te schatten of bijvoorbeeld een uitval in conceptuele vaardigheden te begrijpen is vanuit de meertaligheid van een leerling of eerder verband houdt met een uitval in intellectuele functies . Over de sociale vaardigheden kan je doorgaans een beeld vormen vanuit het functioneren op school. Ga daarnaast op school na of er leerbaarheid is voor praktische vaardigheden zoals handen wassen, boterhammen smeren… Observeer eventueel het functioneren van de leerling thuis.</a:t>
            </a:r>
          </a:p>
          <a:p>
            <a:pPr marL="171450" lvl="0" indent="-171450">
              <a:buFontTx/>
              <a:buChar char="-"/>
            </a:pPr>
            <a:r>
              <a:rPr lang="nl-BE" sz="1200" kern="1200" dirty="0">
                <a:solidFill>
                  <a:schemeClr val="tx1"/>
                </a:solidFill>
                <a:effectLst/>
                <a:latin typeface="+mn-lt"/>
                <a:ea typeface="+mn-ea"/>
                <a:cs typeface="+mn-cs"/>
              </a:rPr>
              <a:t>Naast het breed kijken is het aangewezen om rekening te houden met het dynamisch karakter van adaptieve vaardigheden. Dit geldt bij uitstek voor kinderen en jongeren die grote verschillen ervaren in verwachtingen voor adaptief gedrag tussen gastland en herkomstland en/of kinderen en jongeren die opgroeien in een context van </a:t>
            </a:r>
            <a:r>
              <a:rPr lang="nl-BE" sz="1200" kern="1200" dirty="0" err="1">
                <a:solidFill>
                  <a:schemeClr val="tx1"/>
                </a:solidFill>
                <a:effectLst/>
                <a:latin typeface="+mn-lt"/>
                <a:ea typeface="+mn-ea"/>
                <a:cs typeface="+mn-cs"/>
              </a:rPr>
              <a:t>kansarmoede</a:t>
            </a:r>
            <a:r>
              <a:rPr lang="nl-BE" sz="1200" kern="1200" dirty="0">
                <a:solidFill>
                  <a:schemeClr val="tx1"/>
                </a:solidFill>
                <a:effectLst/>
                <a:latin typeface="+mn-lt"/>
                <a:ea typeface="+mn-ea"/>
                <a:cs typeface="+mn-cs"/>
              </a:rPr>
              <a:t>. Naarmate deze kinderen en jongeren, onder andere via de school, meer vertrouwd geraken met de dominante cultuur, kunnen ze vanuit de gestelde eisen en geboden kansen, bijkomende vaardigheden verwerven en toepassen. Om daar zicht op te krijgen, is het bij leerlingen uit kansengroepen extra aan te raden om de evaluatie te </a:t>
            </a:r>
            <a:r>
              <a:rPr lang="nl-BE" sz="1200" b="1" kern="1200" dirty="0">
                <a:solidFill>
                  <a:schemeClr val="tx1"/>
                </a:solidFill>
                <a:effectLst/>
                <a:latin typeface="+mn-lt"/>
                <a:ea typeface="+mn-ea"/>
                <a:cs typeface="+mn-cs"/>
              </a:rPr>
              <a:t>spreiden over verschillende momenten en de vaardigheden bij de leerling na te gaan doorheen de tijd.</a:t>
            </a:r>
          </a:p>
          <a:p>
            <a:pPr marL="171450" lvl="0" indent="-171450">
              <a:buFontTx/>
              <a:buChar char="-"/>
            </a:pPr>
            <a:endParaRPr lang="nl-BE" sz="1200" b="1"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1342973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lvl="0"/>
            <a:r>
              <a:rPr lang="nl-BE" sz="1200" b="1" kern="1200" dirty="0">
                <a:solidFill>
                  <a:schemeClr val="tx1"/>
                </a:solidFill>
                <a:effectLst/>
                <a:latin typeface="+mn-lt"/>
                <a:ea typeface="+mn-ea"/>
                <a:cs typeface="+mn-cs"/>
              </a:rPr>
              <a:t>Aandachtspunten bij afname gestructureerd interview</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p>
          <a:p>
            <a:pPr lvl="1"/>
            <a:r>
              <a:rPr lang="nl-BE" sz="1200" kern="1200" dirty="0">
                <a:solidFill>
                  <a:schemeClr val="tx1"/>
                </a:solidFill>
                <a:effectLst/>
                <a:latin typeface="+mn-lt"/>
                <a:ea typeface="+mn-ea"/>
                <a:cs typeface="+mn-cs"/>
              </a:rPr>
              <a:t>Overweeg goed het instapniveau (als van toepassing) om te hoog instappen te vermijden.</a:t>
            </a:r>
          </a:p>
          <a:p>
            <a:pPr lvl="1"/>
            <a:r>
              <a:rPr lang="nl-BE" sz="1200" kern="1200" dirty="0">
                <a:solidFill>
                  <a:schemeClr val="tx1"/>
                </a:solidFill>
                <a:effectLst/>
                <a:latin typeface="+mn-lt"/>
                <a:ea typeface="+mn-ea"/>
                <a:cs typeface="+mn-cs"/>
              </a:rPr>
              <a:t>Stop niet te vroeg wanneer er geen afbreekregel is.</a:t>
            </a:r>
          </a:p>
          <a:p>
            <a:pPr lvl="1"/>
            <a:r>
              <a:rPr lang="nl-BE" sz="1200" kern="1200" dirty="0">
                <a:solidFill>
                  <a:schemeClr val="tx1"/>
                </a:solidFill>
                <a:effectLst/>
                <a:latin typeface="+mn-lt"/>
                <a:ea typeface="+mn-ea"/>
                <a:cs typeface="+mn-cs"/>
              </a:rPr>
              <a:t>Zorg dat je voldoende zicht hebt op de typische ontwikkeling van kinderen en jongeren.</a:t>
            </a:r>
          </a:p>
          <a:p>
            <a:pPr lvl="1"/>
            <a:r>
              <a:rPr lang="nl-BE" sz="1200" kern="1200" dirty="0">
                <a:solidFill>
                  <a:schemeClr val="tx1"/>
                </a:solidFill>
                <a:effectLst/>
                <a:latin typeface="+mn-lt"/>
                <a:ea typeface="+mn-ea"/>
                <a:cs typeface="+mn-cs"/>
              </a:rPr>
              <a:t>Probeer je eigen opvattingen onder controle te houden en (systematische) onderschatting van leerlingen uit kansengroepen te vermijden.</a:t>
            </a:r>
          </a:p>
          <a:p>
            <a:pPr lvl="1"/>
            <a:r>
              <a:rPr lang="nl-BE" sz="1200" kern="1200" dirty="0">
                <a:solidFill>
                  <a:schemeClr val="tx1"/>
                </a:solidFill>
                <a:effectLst/>
                <a:latin typeface="+mn-lt"/>
                <a:ea typeface="+mn-ea"/>
                <a:cs typeface="+mn-cs"/>
              </a:rPr>
              <a:t>Verzamel aanvullende informatie. Vraag bijvoorbeeld naast de communicatie in het Nederlands ook naar de taalvaardigheid in de thuistaal.</a:t>
            </a:r>
          </a:p>
          <a:p>
            <a:r>
              <a:rPr lang="nl-BE" sz="1200" kern="1200" dirty="0">
                <a:solidFill>
                  <a:schemeClr val="tx1"/>
                </a:solidFill>
                <a:effectLst/>
                <a:latin typeface="+mn-lt"/>
                <a:ea typeface="+mn-ea"/>
                <a:cs typeface="+mn-cs"/>
              </a:rPr>
              <a:t> </a:t>
            </a:r>
          </a:p>
          <a:p>
            <a:pPr lvl="0"/>
            <a:r>
              <a:rPr lang="nl-BE" sz="1200" b="1" kern="1200" dirty="0">
                <a:solidFill>
                  <a:schemeClr val="tx1"/>
                </a:solidFill>
                <a:effectLst/>
                <a:latin typeface="+mn-lt"/>
                <a:ea typeface="+mn-ea"/>
                <a:cs typeface="+mn-cs"/>
              </a:rPr>
              <a:t>Aandachtspunten bij afname vragenlijst</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Het invullen van een vragenlijst veronderstelt een grote taalvaardigheid. Ook als ouders de items begrijpen zoals bedoeld, kan het groot aantal vragen een obstakel vormen. Dit kan je deels opvangen door de vragenlijst samen met de ouders te overlopen en daarbij – indien nodig – in te gaan op hun reactie op de verschillende vragen. Onduidelijke uitdrukkingen of niet-begrepen vragen kan je toelichten aan de hand van synoniemen of concrete voorbeelden. Idealiter staan daarvoor aanwijzingen in de handleiding.</a:t>
            </a:r>
          </a:p>
          <a:p>
            <a:pPr marL="0" lvl="0" indent="0">
              <a:buFontTx/>
              <a:buNone/>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0BE0616-3316-4E77-9765-352312F7D959}" type="slidenum">
              <a:rPr lang="nl-BE" smtClean="0"/>
              <a:t>21</a:t>
            </a:fld>
            <a:endParaRPr lang="nl-BE"/>
          </a:p>
        </p:txBody>
      </p:sp>
      <p:sp>
        <p:nvSpPr>
          <p:cNvPr id="5" name="Tijdelijke aanduiding voor datum 4"/>
          <p:cNvSpPr>
            <a:spLocks noGrp="1"/>
          </p:cNvSpPr>
          <p:nvPr>
            <p:ph type="dt" idx="11"/>
          </p:nvPr>
        </p:nvSpPr>
        <p:spPr/>
        <p:txBody>
          <a:bodyPr/>
          <a:lstStyle/>
          <a:p>
            <a:r>
              <a:rPr lang="nl-BE"/>
              <a:t>30/04/2019</a:t>
            </a:r>
          </a:p>
        </p:txBody>
      </p:sp>
      <p:sp>
        <p:nvSpPr>
          <p:cNvPr id="6" name="Tijdelijke aanduiding voor koptekst 5"/>
          <p:cNvSpPr>
            <a:spLocks noGrp="1"/>
          </p:cNvSpPr>
          <p:nvPr>
            <p:ph type="hdr" sz="quarter" idx="12"/>
          </p:nvPr>
        </p:nvSpPr>
        <p:spPr/>
        <p:txBody>
          <a:bodyPr/>
          <a:lstStyle/>
          <a:p>
            <a:r>
              <a:rPr lang="nl-BE"/>
              <a:t>Prodia-platform</a:t>
            </a:r>
          </a:p>
        </p:txBody>
      </p:sp>
    </p:spTree>
    <p:extLst>
      <p:ext uri="{BB962C8B-B14F-4D97-AF65-F5344CB8AC3E}">
        <p14:creationId xmlns:p14="http://schemas.microsoft.com/office/powerpoint/2010/main" val="1208146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Stel dat je inschat dat een gestandaardiseerd afgenomen instrument onvoldoende valide scores oplevert. Dit kan bijvoorbeeld omdat je vanuit de andere beschikbare informatie aanwijzingen hebt dat de vaardigheden van de leerling worden over- of onderschat.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Bekijk dan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dirty="0">
                <a:solidFill>
                  <a:schemeClr val="tx1"/>
                </a:solidFill>
                <a:effectLst/>
                <a:latin typeface="+mn-lt"/>
                <a:ea typeface="+mn-ea"/>
                <a:cs typeface="+mn-cs"/>
              </a:rPr>
              <a:t>of de hulpvraag (voorlopig) kan beantwoord worden vanuit een beschrijving zonder niveaubepaling.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dirty="0">
                <a:solidFill>
                  <a:schemeClr val="tx1"/>
                </a:solidFill>
                <a:effectLst/>
                <a:latin typeface="+mn-lt"/>
                <a:ea typeface="+mn-ea"/>
                <a:cs typeface="+mn-cs"/>
              </a:rPr>
              <a:t>Wanneer een niveaubepaling vereist is, probeer dan de verschillende onderzoeksmethoden  zo optimaal mogelijk te benutten (neem daarvoor de tijd) en leg in de integratie- en aanbevelingsfase leg je alle beschikbare informatie samen om tot een klinisch oordeel te komen (zie kennisclip daarover).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dirty="0">
                <a:solidFill>
                  <a:schemeClr val="tx1"/>
                </a:solidFill>
                <a:effectLst/>
                <a:latin typeface="+mn-lt"/>
                <a:ea typeface="+mn-ea"/>
                <a:cs typeface="+mn-cs"/>
              </a:rPr>
              <a:t>Neem je afwegingen over de validiteit van de meting ook op in verslaggeving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=&gt; Met die aandachtspunten zitten we al meer in integratie- en aanbevelingsfase en adviesfase.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lvl="0" indent="0">
              <a:buFontTx/>
              <a:buNone/>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0BE0616-3316-4E77-9765-352312F7D959}" type="slidenum">
              <a:rPr lang="nl-BE" smtClean="0"/>
              <a:t>22</a:t>
            </a:fld>
            <a:endParaRPr lang="nl-BE"/>
          </a:p>
        </p:txBody>
      </p:sp>
      <p:sp>
        <p:nvSpPr>
          <p:cNvPr id="5" name="Tijdelijke aanduiding voor datum 4"/>
          <p:cNvSpPr>
            <a:spLocks noGrp="1"/>
          </p:cNvSpPr>
          <p:nvPr>
            <p:ph type="dt" idx="11"/>
          </p:nvPr>
        </p:nvSpPr>
        <p:spPr/>
        <p:txBody>
          <a:bodyPr/>
          <a:lstStyle/>
          <a:p>
            <a:r>
              <a:rPr lang="nl-BE"/>
              <a:t>30/04/2019</a:t>
            </a:r>
          </a:p>
        </p:txBody>
      </p:sp>
      <p:sp>
        <p:nvSpPr>
          <p:cNvPr id="6" name="Tijdelijke aanduiding voor koptekst 5"/>
          <p:cNvSpPr>
            <a:spLocks noGrp="1"/>
          </p:cNvSpPr>
          <p:nvPr>
            <p:ph type="hdr" sz="quarter" idx="12"/>
          </p:nvPr>
        </p:nvSpPr>
        <p:spPr/>
        <p:txBody>
          <a:bodyPr/>
          <a:lstStyle/>
          <a:p>
            <a:r>
              <a:rPr lang="nl-BE"/>
              <a:t>Prodia-platform</a:t>
            </a:r>
          </a:p>
        </p:txBody>
      </p:sp>
    </p:spTree>
    <p:extLst>
      <p:ext uri="{BB962C8B-B14F-4D97-AF65-F5344CB8AC3E}">
        <p14:creationId xmlns:p14="http://schemas.microsoft.com/office/powerpoint/2010/main" val="2651149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800" dirty="0"/>
          </a:p>
          <a:p>
            <a:endParaRPr lang="nl-BE"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19/03/2019</a:t>
            </a: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Prodia - CLB GO! Antwerpen</a:t>
            </a: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24813-A82A-492C-B5A7-777BFB5857BA}" type="slidenum">
              <a:rPr kumimoji="0" lang="nl-B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2922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24</a:t>
            </a:fld>
            <a:endParaRPr lang="nl-BE"/>
          </a:p>
        </p:txBody>
      </p:sp>
    </p:spTree>
    <p:extLst>
      <p:ext uri="{BB962C8B-B14F-4D97-AF65-F5344CB8AC3E}">
        <p14:creationId xmlns:p14="http://schemas.microsoft.com/office/powerpoint/2010/main" val="634473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Adaptief gedrag, geen nieuw begrip in literatuur rond mensen met een verstandelijke beperking, maar de theorievorming en uitwerking ervan staat minder ver dan bij intelligentie waar we met het CHC-model een combinatie hebben van een uitgewerkte structuur van algemene intelligentie en de psychometrische vertaling ervan.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In het protocol CZF gebruiken we de ze definitie als kapstok</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Definitie uit Handboek verstandelijke beperking van de AAIDD (</a:t>
            </a:r>
            <a:r>
              <a:rPr lang="en-US" sz="1200" kern="1200" dirty="0">
                <a:solidFill>
                  <a:schemeClr val="tx1"/>
                </a:solidFill>
                <a:effectLst/>
                <a:latin typeface="+mn-lt"/>
                <a:ea typeface="+mn-ea"/>
                <a:cs typeface="+mn-cs"/>
              </a:rPr>
              <a:t>American Association on Intellectual and Developmental Disabilities)</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2788602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Voor deze kennisclip wil ik de aandacht vestigen op het laatste zin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dirty="0">
                <a:solidFill>
                  <a:schemeClr val="tx1"/>
                </a:solidFill>
                <a:effectLst/>
                <a:latin typeface="+mn-lt"/>
                <a:ea typeface="+mn-ea"/>
                <a:cs typeface="+mn-cs"/>
              </a:rPr>
              <a:t>verworven doorheen de levensloop</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=&gt; Adaptief gedrag is een dynamisch gegeven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dirty="0">
                <a:solidFill>
                  <a:schemeClr val="tx1"/>
                </a:solidFill>
                <a:effectLst/>
                <a:latin typeface="+mn-lt"/>
                <a:ea typeface="+mn-ea"/>
                <a:cs typeface="+mn-cs"/>
              </a:rPr>
              <a:t>cultuurgebonden.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=&gt; Wat al dan niet adaptief is, wordt meebepaald door de verwachtingen en normen die gelden in de (sub)culturele omgeving waarin iemand opgroeit. De kansen die aangeboden worden en/of de eisen die gesteld worden, spelen daarbij ook een rol. Het beoordelen van adaptief gedrag dient dus steeds te gebeuren tegen de achtergrond van iemands culturele en maatschappelijke context(en). </a:t>
            </a:r>
          </a:p>
          <a:p>
            <a:r>
              <a:rPr lang="nl-BE" sz="1200" kern="1200" dirty="0">
                <a:solidFill>
                  <a:schemeClr val="tx1"/>
                </a:solidFill>
                <a:effectLst/>
                <a:latin typeface="+mn-lt"/>
                <a:ea typeface="+mn-ea"/>
                <a:cs typeface="+mn-cs"/>
              </a:rPr>
              <a:t>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85840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Aangezien de culturele achtergrond de beoordeling mee bepaalt, is een belangrijke vraag: welke cultuur neem je dan? de herkomstcultuur of de gastcultuur? De gezinscultuur of de schoolcultuur? </a:t>
            </a:r>
          </a:p>
          <a:p>
            <a:r>
              <a:rPr lang="nl-BE" sz="1200" kern="1200" dirty="0">
                <a:solidFill>
                  <a:schemeClr val="tx1"/>
                </a:solidFill>
                <a:effectLst/>
                <a:latin typeface="+mn-lt"/>
                <a:ea typeface="+mn-ea"/>
                <a:cs typeface="+mn-cs"/>
              </a:rPr>
              <a:t>Overigens kan het verschil in adaptief gedrag tussen (sub)culturen subtiel zijn. Zo zijn veel van de instrumenten in of vanuit de VS ontwikkeld en stelt zich de vraag in hoeverre dit culturele perspectief in de ruimere westerse wereld gebruikt kan worden. Denk bijvoorbeeld aan mogelijke verschillen in de verwachtingen rond het gebruik van openbaar vervoer, eigen auto, fiets…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De bestaande instrumenten adaptief gedrag kiezen, zij het impliciet, voor aanpassing binnen de meerderheidscultuur / dominante cultuur / cultuur middenklasse West-Europa</a:t>
            </a:r>
          </a:p>
          <a:p>
            <a:pPr marL="171450" indent="-171450">
              <a:buFont typeface="Symbol" panose="05050102010706020507" pitchFamily="18" charset="2"/>
              <a:buChar char="Þ"/>
            </a:pPr>
            <a:r>
              <a:rPr lang="nl-BE" sz="1200" kern="1200" dirty="0">
                <a:solidFill>
                  <a:schemeClr val="tx1"/>
                </a:solidFill>
                <a:effectLst/>
                <a:latin typeface="+mn-lt"/>
                <a:ea typeface="+mn-ea"/>
                <a:cs typeface="+mn-cs"/>
              </a:rPr>
              <a:t>Dat geldt ook voor de uitwerking van adaptief functioneren in de DSM-5 waarmee de mate van ernst van een verstandelijke beperking kan worden bepaald. </a:t>
            </a:r>
          </a:p>
          <a:p>
            <a:pPr marL="0" indent="0">
              <a:buFont typeface="Symbol" panose="05050102010706020507" pitchFamily="18" charset="2"/>
              <a:buNone/>
            </a:pPr>
            <a:r>
              <a:rPr lang="nl-BE" sz="1200" b="0" kern="1200" dirty="0">
                <a:solidFill>
                  <a:schemeClr val="tx1"/>
                </a:solidFill>
                <a:effectLst/>
                <a:latin typeface="+mn-lt"/>
                <a:ea typeface="+mn-ea"/>
                <a:cs typeface="+mn-cs"/>
              </a:rPr>
              <a:t>Zo vormt de </a:t>
            </a:r>
            <a:r>
              <a:rPr lang="nl-BE" sz="1200" b="1" kern="1200" dirty="0">
                <a:solidFill>
                  <a:schemeClr val="tx1"/>
                </a:solidFill>
                <a:effectLst/>
                <a:latin typeface="+mn-lt"/>
                <a:ea typeface="+mn-ea"/>
                <a:cs typeface="+mn-cs"/>
              </a:rPr>
              <a:t>mate van ‘acculturatie’ in onze samenleving (de facto) de maatstaf om in te schatten of en in welke mate iemand voldoet aan het criterium adaptief gedrag bij verstandelijke beperking. </a:t>
            </a:r>
            <a:r>
              <a:rPr lang="nl-BE" sz="1200" kern="1200" dirty="0">
                <a:solidFill>
                  <a:schemeClr val="tx1"/>
                </a:solidFill>
                <a:effectLst/>
                <a:latin typeface="+mn-lt"/>
                <a:ea typeface="+mn-ea"/>
                <a:cs typeface="+mn-cs"/>
              </a:rPr>
              <a:t>Een mogelijke verantwoording is dat deze aanpassing een belangrijke factor is bij de (schoolse) ontwikkeling en de (latere) maatschappelijke participatie. </a:t>
            </a:r>
          </a:p>
          <a:p>
            <a:pPr marL="0" indent="0">
              <a:buFont typeface="Symbol" panose="05050102010706020507" pitchFamily="18" charset="2"/>
              <a:buNone/>
            </a:pP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Bij leerlingen met een migratieachtergrond is het heel goed mogelijk dat er een competente aanpassing heeft plaatsgevonden aan de herkomstcultuur, maar minder aan de gastcultuur. Zo kan een anderstalige nieuwkomer, vanuit zijn ervaringen, heel vaardig geworden zijn in het overleven tussen de natuurelementen, maar minder in het ‘overleven’ in een school in Vlaanderen. Ook bij kinderen zonder migratieachtergrond is het belangrijk om te weten of een kind de kans heeft gehad om bepaalde adaptieve vaardigheden te verwerven. Op een veilige manier met speelgoed spelen of goede tafelmanieren tonen, krijgen bij een kind uit een gezin met hoge socio-economische status (SES) een andere betekenis dan bij een kind uit gezin met lage SES. De interpretatie zal dan ook verschillend zijn.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Het beperkt onderzoek rond de </a:t>
            </a:r>
            <a:r>
              <a:rPr lang="nl-BE" sz="1200" kern="1200" dirty="0" err="1">
                <a:solidFill>
                  <a:schemeClr val="tx1"/>
                </a:solidFill>
                <a:effectLst/>
                <a:latin typeface="+mn-lt"/>
                <a:ea typeface="+mn-ea"/>
                <a:cs typeface="+mn-cs"/>
              </a:rPr>
              <a:t>crossculturele</a:t>
            </a:r>
            <a:r>
              <a:rPr lang="nl-BE" sz="1200" kern="1200" dirty="0">
                <a:solidFill>
                  <a:schemeClr val="tx1"/>
                </a:solidFill>
                <a:effectLst/>
                <a:latin typeface="+mn-lt"/>
                <a:ea typeface="+mn-ea"/>
                <a:cs typeface="+mn-cs"/>
              </a:rPr>
              <a:t> toepasbaarheid van (instrumenten) adaptief gedrag maant op zijn minst aan tot voorzichtigheid, zowel voor het gebruik van een instrument voor een andere socio-culturele groep dan waarbinnen het ontwikkeld en/of genormeerd is, als voor het gebruik binnen de westerse middenklasse.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1457315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lvl="0" indent="0">
              <a:buFontTx/>
              <a:buNone/>
            </a:pPr>
            <a:r>
              <a:rPr lang="nl-BE" sz="1200" kern="1200" dirty="0">
                <a:solidFill>
                  <a:schemeClr val="tx1"/>
                </a:solidFill>
                <a:effectLst/>
                <a:latin typeface="+mn-lt"/>
                <a:ea typeface="+mn-ea"/>
                <a:cs typeface="+mn-cs"/>
              </a:rPr>
              <a:t>In </a:t>
            </a:r>
            <a:r>
              <a:rPr lang="nl-BE" sz="1200" kern="1200" dirty="0" err="1">
                <a:solidFill>
                  <a:schemeClr val="tx1"/>
                </a:solidFill>
                <a:effectLst/>
                <a:latin typeface="+mn-lt"/>
                <a:ea typeface="+mn-ea"/>
                <a:cs typeface="+mn-cs"/>
              </a:rPr>
              <a:t>Prodiaprotocollen</a:t>
            </a:r>
            <a:r>
              <a:rPr lang="nl-BE" sz="1200" kern="1200" dirty="0">
                <a:solidFill>
                  <a:schemeClr val="tx1"/>
                </a:solidFill>
                <a:effectLst/>
                <a:latin typeface="+mn-lt"/>
                <a:ea typeface="+mn-ea"/>
                <a:cs typeface="+mn-cs"/>
              </a:rPr>
              <a:t> is Faire diagnostiek voor kansengroepen ook een van de denkkaders. </a:t>
            </a:r>
          </a:p>
          <a:p>
            <a:pPr marL="0" lvl="0" indent="0">
              <a:buFontTx/>
              <a:buNone/>
            </a:pPr>
            <a:r>
              <a:rPr lang="nl-BE" sz="1200" kern="1200" dirty="0">
                <a:solidFill>
                  <a:schemeClr val="tx1"/>
                </a:solidFill>
                <a:effectLst/>
                <a:latin typeface="+mn-lt"/>
                <a:ea typeface="+mn-ea"/>
                <a:cs typeface="+mn-cs"/>
              </a:rPr>
              <a:t>Voor meer informatie over deze aandachtpunten, verwijs ik naar de brochure Toetstenen Faire diagnostiek, uitgegeven door VCLB Service. </a:t>
            </a:r>
          </a:p>
          <a:p>
            <a:pPr marL="171450" lvl="0" indent="-171450">
              <a:buFontTx/>
              <a:buChar char="-"/>
            </a:pPr>
            <a:endParaRPr lang="nl-BE" sz="1200" kern="1200" dirty="0">
              <a:solidFill>
                <a:schemeClr val="tx1"/>
              </a:solidFill>
              <a:effectLst/>
              <a:latin typeface="+mn-lt"/>
              <a:ea typeface="+mn-ea"/>
              <a:cs typeface="+mn-cs"/>
            </a:endParaRPr>
          </a:p>
          <a:p>
            <a:pPr marL="0" lvl="0" indent="0">
              <a:buFontTx/>
              <a:buNone/>
            </a:pPr>
            <a:r>
              <a:rPr lang="nl-BE" sz="1200" kern="1200" dirty="0">
                <a:solidFill>
                  <a:schemeClr val="tx1"/>
                </a:solidFill>
                <a:effectLst/>
                <a:latin typeface="+mn-lt"/>
                <a:ea typeface="+mn-ea"/>
                <a:cs typeface="+mn-cs"/>
              </a:rPr>
              <a:t>In presentatie wordt enkel ingegaan op aandachtspunten faire bij intake/strategie/onderzoek</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333905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157163" y="1476375"/>
            <a:ext cx="7083426" cy="3984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30" name="Shape 430"/>
          <p:cNvSpPr txBox="1">
            <a:spLocks noGrp="1"/>
          </p:cNvSpPr>
          <p:nvPr>
            <p:ph type="body" idx="1"/>
          </p:nvPr>
        </p:nvSpPr>
        <p:spPr>
          <a:xfrm>
            <a:off x="676909" y="5683976"/>
            <a:ext cx="5415260" cy="4650527"/>
          </a:xfrm>
          <a:prstGeom prst="rect">
            <a:avLst/>
          </a:prstGeom>
          <a:noFill/>
          <a:ln>
            <a:noFill/>
          </a:ln>
        </p:spPr>
        <p:txBody>
          <a:bodyPr lIns="92449" tIns="46212" rIns="92449" bIns="46212" anchor="t" anchorCtr="0">
            <a:noAutofit/>
          </a:bodyPr>
          <a:lstStyle/>
          <a:p>
            <a:pPr>
              <a:buSzPct val="25000"/>
            </a:pPr>
            <a:r>
              <a:rPr lang="nl-BE" dirty="0">
                <a:solidFill>
                  <a:schemeClr val="dk1"/>
                </a:solidFill>
                <a:latin typeface="Calibri"/>
                <a:ea typeface="Calibri"/>
                <a:cs typeface="Calibri"/>
                <a:sym typeface="Calibri"/>
              </a:rPr>
              <a:t>Structuur van Uitbreiding van zorg is gebaseerd op de fasen van het HGD-traject</a:t>
            </a:r>
          </a:p>
        </p:txBody>
      </p:sp>
      <p:sp>
        <p:nvSpPr>
          <p:cNvPr id="431" name="Shape 431"/>
          <p:cNvSpPr txBox="1">
            <a:spLocks noGrp="1"/>
          </p:cNvSpPr>
          <p:nvPr>
            <p:ph type="sldNum" idx="12"/>
          </p:nvPr>
        </p:nvSpPr>
        <p:spPr>
          <a:xfrm>
            <a:off x="3834243" y="11218267"/>
            <a:ext cx="2933264" cy="592593"/>
          </a:xfrm>
          <a:prstGeom prst="rect">
            <a:avLst/>
          </a:prstGeom>
          <a:noFill/>
          <a:ln>
            <a:noFill/>
          </a:ln>
        </p:spPr>
        <p:txBody>
          <a:bodyPr lIns="92449" tIns="46212" rIns="92449" bIns="46212" anchor="b" anchorCtr="0">
            <a:noAutofit/>
          </a:bodyPr>
          <a:lstStyle/>
          <a:p>
            <a:pPr>
              <a:buSzPct val="25000"/>
            </a:pPr>
            <a:fld id="{00000000-1234-1234-1234-123412341234}" type="slidenum">
              <a:rPr lang="nl-BE">
                <a:solidFill>
                  <a:srgbClr val="000000"/>
                </a:solidFill>
              </a:rPr>
              <a:pPr>
                <a:buSzPct val="25000"/>
              </a:pPr>
              <a:t>7</a:t>
            </a:fld>
            <a:endParaRPr lang="nl-BE" dirty="0">
              <a:solidFill>
                <a:srgbClr val="000000"/>
              </a:solidFill>
            </a:endParaRPr>
          </a:p>
        </p:txBody>
      </p:sp>
    </p:spTree>
    <p:extLst>
      <p:ext uri="{BB962C8B-B14F-4D97-AF65-F5344CB8AC3E}">
        <p14:creationId xmlns:p14="http://schemas.microsoft.com/office/powerpoint/2010/main" val="1311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lvl="0" indent="0">
              <a:buFontTx/>
              <a:buNone/>
            </a:pPr>
            <a:r>
              <a:rPr lang="nl-BE" dirty="0"/>
              <a:t>Intakefase is belangrijk </a:t>
            </a:r>
            <a:r>
              <a:rPr lang="nl-BE" dirty="0" err="1"/>
              <a:t>i.k.v</a:t>
            </a:r>
            <a:r>
              <a:rPr lang="nl-BE" dirty="0"/>
              <a:t>.</a:t>
            </a:r>
            <a:r>
              <a:rPr lang="nl-BE" baseline="0" dirty="0"/>
              <a:t> </a:t>
            </a:r>
            <a:r>
              <a:rPr lang="nl-BE" dirty="0"/>
              <a:t>opbouwen van een vertrouwensrelatie, deze vergt extra inspanningen en tijd. Het is cruciaal om mogelijke storende factoren in kaart te kunnen brengen en om een goed zicht te krijgen op het functioneren van leerlingen in verschillende contexten en op hun eigen verwachtingen ten aanzien van het schoolse leren.</a:t>
            </a:r>
          </a:p>
          <a:p>
            <a:pPr marL="0" lvl="0" indent="0">
              <a:buFontTx/>
              <a:buNone/>
            </a:pPr>
            <a:endParaRPr lang="nl-BE" sz="1200" kern="1200" dirty="0">
              <a:solidFill>
                <a:schemeClr val="tx1"/>
              </a:solidFill>
              <a:effectLst/>
              <a:latin typeface="+mn-lt"/>
              <a:ea typeface="+mn-ea"/>
              <a:cs typeface="+mn-cs"/>
            </a:endParaRPr>
          </a:p>
          <a:p>
            <a:pPr marL="0" lvl="0" indent="0">
              <a:buFontTx/>
              <a:buNone/>
            </a:pPr>
            <a:r>
              <a:rPr lang="nl-BE" sz="1200" kern="1200" dirty="0">
                <a:solidFill>
                  <a:schemeClr val="tx1"/>
                </a:solidFill>
                <a:effectLst/>
                <a:latin typeface="+mn-lt"/>
                <a:ea typeface="+mn-ea"/>
                <a:cs typeface="+mn-cs"/>
              </a:rPr>
              <a:t>Hoe dichter we de cultuur zien bij</a:t>
            </a:r>
            <a:r>
              <a:rPr lang="nl-BE" sz="1200" kern="1200" baseline="0" dirty="0">
                <a:solidFill>
                  <a:schemeClr val="tx1"/>
                </a:solidFill>
                <a:effectLst/>
                <a:latin typeface="+mn-lt"/>
                <a:ea typeface="+mn-ea"/>
                <a:cs typeface="+mn-cs"/>
              </a:rPr>
              <a:t> de onze, hoe meer we onterecht veronderstellen dat die gelijkloopt. Hoe verder we de thuiscultuur zien van onze eigen culturele achtergrond, hoe meer we onterecht veronderstellen dat die verschilt.</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35445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Acculturatiemodel van Berry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hlinkClick r:id="rId3">
                  <a:extLst>
                    <a:ext uri="{A12FA001-AC4F-418D-AE19-62706E023703}">
                      <ahyp:hlinkClr xmlns:ahyp="http://schemas.microsoft.com/office/drawing/2018/hyperlinkcolor" val="tx"/>
                    </a:ext>
                  </a:extLst>
                </a:hlinkClick>
              </a:rPr>
              <a:t>Https://nl.wikipedia.org/wiki/Acculturatie</a:t>
            </a: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Uit onderzoek blijkt dat hoe meer behoud etnische cultuur en minder adaptatie aan gastcultuur, hoe problematischer het gebruik van (Vlaamse) normen (zie bijlage faire diagnostiek van cognitief functioneren)</a:t>
            </a:r>
          </a:p>
          <a:p>
            <a:pPr marL="0" lvl="0" indent="0">
              <a:buFontTx/>
              <a:buNone/>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1063141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362200" y="1122363"/>
            <a:ext cx="9144000" cy="2387600"/>
          </a:xfrm>
        </p:spPr>
        <p:txBody>
          <a:bodyPr anchor="b">
            <a:normAutofit/>
          </a:bodyPr>
          <a:lstStyle>
            <a:lvl1pPr algn="ctr">
              <a:defRPr sz="54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2362200" y="3602038"/>
            <a:ext cx="9144000" cy="1655762"/>
          </a:xfrm>
        </p:spPr>
        <p:txBody>
          <a:bodyPr/>
          <a:lstStyle>
            <a:lvl1pPr marL="0" indent="0" algn="ctr">
              <a:buNone/>
              <a:defRPr sz="24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7" name="Rechthoek 6"/>
          <p:cNvSpPr/>
          <p:nvPr userDrawn="1"/>
        </p:nvSpPr>
        <p:spPr>
          <a:xfrm>
            <a:off x="11212287" y="5758543"/>
            <a:ext cx="979714"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8283" y="2537656"/>
            <a:ext cx="6957521" cy="1795124"/>
          </a:xfrm>
          <a:prstGeom prst="rect">
            <a:avLst/>
          </a:prstGeom>
        </p:spPr>
      </p:pic>
    </p:spTree>
    <p:extLst>
      <p:ext uri="{BB962C8B-B14F-4D97-AF65-F5344CB8AC3E}">
        <p14:creationId xmlns:p14="http://schemas.microsoft.com/office/powerpoint/2010/main" val="3928720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354104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284723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lvl1pPr>
              <a:defRPr>
                <a:solidFill>
                  <a:srgbClr val="049999"/>
                </a:solidFill>
              </a:defRPr>
            </a:lvl1pPr>
          </a:lstStyle>
          <a:p>
            <a:fld id="{04FCA95E-2221-4DC3-A5F9-E53F37D422FC}" type="slidenum">
              <a:rPr lang="nl-BE" smtClean="0"/>
              <a:pPr/>
              <a:t>‹nr.›</a:t>
            </a:fld>
            <a:endParaRPr lang="nl-BE"/>
          </a:p>
        </p:txBody>
      </p:sp>
    </p:spTree>
    <p:extLst>
      <p:ext uri="{BB962C8B-B14F-4D97-AF65-F5344CB8AC3E}">
        <p14:creationId xmlns:p14="http://schemas.microsoft.com/office/powerpoint/2010/main" val="54603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rgbClr val="02AAB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99174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759173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dianummer 8"/>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792604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5" name="Tijdelijke aanduiding voor dianummer 4"/>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88432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p>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p>
            <a:endParaRPr lang="nl-BE"/>
          </a:p>
        </p:txBody>
      </p:sp>
      <p:sp>
        <p:nvSpPr>
          <p:cNvPr id="4" name="Tijdelijke aanduiding voor dianummer 3"/>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403260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256218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69044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Rechthoek 7"/>
          <p:cNvSpPr/>
          <p:nvPr userDrawn="1"/>
        </p:nvSpPr>
        <p:spPr>
          <a:xfrm>
            <a:off x="0" y="0"/>
            <a:ext cx="217715" cy="6858000"/>
          </a:xfrm>
          <a:prstGeom prst="rect">
            <a:avLst/>
          </a:prstGeom>
          <a:solidFill>
            <a:srgbClr val="04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60" y="0"/>
            <a:ext cx="219075" cy="210312"/>
          </a:xfrm>
          <a:prstGeom prst="rect">
            <a:avLst/>
          </a:prstGeom>
        </p:spPr>
      </p:pic>
      <p:sp>
        <p:nvSpPr>
          <p:cNvPr id="6" name="Tijdelijke aanduiding voor dianummer 5"/>
          <p:cNvSpPr>
            <a:spLocks noGrp="1"/>
          </p:cNvSpPr>
          <p:nvPr>
            <p:ph type="sldNum" sz="quarter" idx="4"/>
          </p:nvPr>
        </p:nvSpPr>
        <p:spPr>
          <a:xfrm>
            <a:off x="11211786" y="6283642"/>
            <a:ext cx="787400" cy="365125"/>
          </a:xfrm>
          <a:prstGeom prst="rect">
            <a:avLst/>
          </a:prstGeom>
        </p:spPr>
        <p:txBody>
          <a:bodyPr vert="horz" lIns="91440" tIns="45720" rIns="91440" bIns="45720" rtlCol="0" anchor="ctr"/>
          <a:lstStyle>
            <a:lvl1pPr algn="r">
              <a:defRPr sz="12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stStyle>
          <a:p>
            <a:fld id="{62D4146F-24AD-4751-B645-C3C434815FBB}" type="slidenum">
              <a:rPr lang="nl-BE" smtClean="0"/>
              <a:pPr/>
              <a:t>‹nr.›</a:t>
            </a:fld>
            <a:endParaRPr lang="nl-BE" dirty="0"/>
          </a:p>
        </p:txBody>
      </p:sp>
    </p:spTree>
    <p:extLst>
      <p:ext uri="{BB962C8B-B14F-4D97-AF65-F5344CB8AC3E}">
        <p14:creationId xmlns:p14="http://schemas.microsoft.com/office/powerpoint/2010/main" val="3350208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prodiagnostiek.be/materiaal/CZF_faire_diagnostiek_adaptief_gedrag.pdf" TargetMode="External"/><Relationship Id="rId5" Type="http://schemas.openxmlformats.org/officeDocument/2006/relationships/hyperlink" Target="http://www.prodiagnostiek.be/"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www.dsm-5.nl/documenten/cultural_formulation_interview_clientversie.pdf" TargetMode="External"/><Relationship Id="rId3" Type="http://schemas.openxmlformats.org/officeDocument/2006/relationships/slideLayout" Target="../slideLayouts/slideLayout2.xml"/><Relationship Id="rId7" Type="http://schemas.openxmlformats.org/officeDocument/2006/relationships/hyperlink" Target="https://www.ugent.be/pp/nl/diensten/rso/testpracticum/testmanager"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prodiagnostiek.be/materiaal/CZF_faire_diagnostiek_adaptief_gedrag.pdf" TargetMode="External"/><Relationship Id="rId11" Type="http://schemas.openxmlformats.org/officeDocument/2006/relationships/image" Target="../media/image4.png"/><Relationship Id="rId5" Type="http://schemas.openxmlformats.org/officeDocument/2006/relationships/hyperlink" Target="http://www.prodiagnostiek.be/materiaal/CZF_fase2.pdf" TargetMode="External"/><Relationship Id="rId10" Type="http://schemas.openxmlformats.org/officeDocument/2006/relationships/image" Target="../media/image8.jpeg"/><Relationship Id="rId4" Type="http://schemas.openxmlformats.org/officeDocument/2006/relationships/notesSlide" Target="../notesSlides/notesSlide11.xml"/><Relationship Id="rId9" Type="http://schemas.openxmlformats.org/officeDocument/2006/relationships/hyperlink" Target="https://www.pharos.nl/kennisbank/het-culturele-interview-in-het-kort/"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3.m4a"/><Relationship Id="rId7" Type="http://schemas.openxmlformats.org/officeDocument/2006/relationships/image" Target="../media/image10.png"/><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hyperlink" Target="http://www.prodiagnostiek.be/materiaal/CZF_klinisch_oordeel.pdf"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prodiagnostiek.be/materiaal/CZF_klinisch_oordeel.pdf" TargetMode="External"/><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4.png"/><Relationship Id="rId2" Type="http://schemas.microsoft.com/office/2007/relationships/media" Target="../media/media18.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psynip.nl/wp-content/uploads/2019/01/Fairness-addendum-per-01-07-15-def_met-logo-en-liggende-paginas.pdf" TargetMode="External"/><Relationship Id="rId5" Type="http://schemas.openxmlformats.org/officeDocument/2006/relationships/hyperlink" Target="http://www.prodiagnostiek.be/?q=materialendatabank"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4.png"/><Relationship Id="rId2" Type="http://schemas.microsoft.com/office/2007/relationships/media" Target="../media/media20.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4.png"/><Relationship Id="rId2" Type="http://schemas.microsoft.com/office/2007/relationships/media" Target="../media/media21.m4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11.xml"/><Relationship Id="rId6" Type="http://schemas.openxmlformats.org/officeDocument/2006/relationships/hyperlink" Target="http://www.prodiagnostiek.be/materiaal/CZF_klinisch_oordeel.pdf" TargetMode="Externa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prodiagnostiek.be/materiaal/CZF_operationalisering_criterium_adaptief_gedrag.pdf" TargetMode="Externa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www.prodiagnostiek.be/?q=materialendatabank" TargetMode="External"/><Relationship Id="rId12" Type="http://schemas.openxmlformats.org/officeDocument/2006/relationships/image" Target="../media/image8.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www.prodiagnostiek.be/materiaal/CZF_theorie.pdf" TargetMode="External"/><Relationship Id="rId11" Type="http://schemas.openxmlformats.org/officeDocument/2006/relationships/hyperlink" Target="http://www.prodiagnostiek.be/materiaal/ADP_Faire%20diagnostiek.pdf" TargetMode="External"/><Relationship Id="rId5" Type="http://schemas.openxmlformats.org/officeDocument/2006/relationships/hyperlink" Target="http://www.prodiagnostiek.be/materiaal/CZF_fase2.pdf" TargetMode="External"/><Relationship Id="rId10" Type="http://schemas.openxmlformats.org/officeDocument/2006/relationships/hyperlink" Target="http://www.prodiagnostiek.be/materiaal/CF_faire_diagnostiek_cognitief_functioneren.pdf" TargetMode="External"/><Relationship Id="rId4" Type="http://schemas.openxmlformats.org/officeDocument/2006/relationships/notesSlide" Target="../notesSlides/notesSlide23.xml"/><Relationship Id="rId9" Type="http://schemas.openxmlformats.org/officeDocument/2006/relationships/hyperlink" Target="http://www.prodiagnostiek.be/materiaal/CZF_faire_diagnostiek_adaptief_gedrag.pdf"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www.prodiagnostiek.be/" TargetMode="External"/><Relationship Id="rId5" Type="http://schemas.openxmlformats.org/officeDocument/2006/relationships/hyperlink" Target="mailto:info@prodiagnostiek.be" TargetMode="External"/><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txBox="1">
            <a:spLocks noGrp="1"/>
          </p:cNvSpPr>
          <p:nvPr>
            <p:ph type="ctrTitle"/>
          </p:nvPr>
        </p:nvSpPr>
        <p:spPr>
          <a:xfrm>
            <a:off x="2026557" y="345960"/>
            <a:ext cx="9949543" cy="1436371"/>
          </a:xfrm>
          <a:prstGeom prst="rect">
            <a:avLst/>
          </a:prstGeom>
          <a:noFill/>
          <a:ln>
            <a:noFill/>
          </a:ln>
        </p:spPr>
        <p:txBody>
          <a:bodyPr spcFirstLastPara="1" wrap="square" lIns="91425" tIns="45700" rIns="91425" bIns="45700" anchor="b" anchorCtr="0">
            <a:normAutofit fontScale="90000"/>
          </a:bodyPr>
          <a:lstStyle/>
          <a:p>
            <a:pPr lvl="0" algn="l">
              <a:buSzPts val="6000"/>
            </a:pPr>
            <a:r>
              <a:rPr lang="nl-BE" sz="6000" dirty="0"/>
              <a:t>Faire diagnostiek </a:t>
            </a:r>
            <a:br>
              <a:rPr lang="nl-BE" sz="6000" dirty="0"/>
            </a:br>
            <a:r>
              <a:rPr lang="nl-BE" sz="6000" dirty="0"/>
              <a:t>van adaptief gedrag</a:t>
            </a:r>
            <a:endParaRPr sz="6000" dirty="0"/>
          </a:p>
        </p:txBody>
      </p:sp>
      <p:sp>
        <p:nvSpPr>
          <p:cNvPr id="212" name="Google Shape;212;p17"/>
          <p:cNvSpPr txBox="1">
            <a:spLocks noGrp="1"/>
          </p:cNvSpPr>
          <p:nvPr>
            <p:ph type="sldNum" idx="4294967295"/>
          </p:nvPr>
        </p:nvSpPr>
        <p:spPr>
          <a:xfrm>
            <a:off x="11404600" y="6283325"/>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1</a:t>
            </a:fld>
            <a:endParaRPr/>
          </a:p>
        </p:txBody>
      </p:sp>
      <p:sp>
        <p:nvSpPr>
          <p:cNvPr id="8" name="Google Shape;210;p17">
            <a:extLst>
              <a:ext uri="{FF2B5EF4-FFF2-40B4-BE49-F238E27FC236}">
                <a16:creationId xmlns:a16="http://schemas.microsoft.com/office/drawing/2014/main" id="{C9982400-582E-416B-A5D1-4282C0DF28A8}"/>
              </a:ext>
            </a:extLst>
          </p:cNvPr>
          <p:cNvSpPr txBox="1">
            <a:spLocks/>
          </p:cNvSpPr>
          <p:nvPr/>
        </p:nvSpPr>
        <p:spPr>
          <a:xfrm>
            <a:off x="7594951" y="3703151"/>
            <a:ext cx="4741817" cy="2037804"/>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16666"/>
              </a:buClr>
              <a:buSzPts val="5400"/>
              <a:buFont typeface="Open Sans"/>
              <a:buNone/>
              <a:defRPr sz="5400" b="0" i="0" u="none" strike="noStrike" cap="none">
                <a:solidFill>
                  <a:srgbClr val="016666"/>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20000"/>
              </a:lnSpc>
              <a:buSzPts val="6000"/>
            </a:pPr>
            <a:r>
              <a:rPr lang="nl-BE" sz="3200" dirty="0">
                <a:solidFill>
                  <a:srgbClr val="02AAB4"/>
                </a:solidFill>
                <a:hlinkClick r:id="rId5"/>
              </a:rPr>
              <a:t>www.prodiagnostiek.be</a:t>
            </a:r>
            <a:r>
              <a:rPr lang="nl-BE" sz="3200" dirty="0">
                <a:solidFill>
                  <a:srgbClr val="02AAB4"/>
                </a:solidFill>
              </a:rPr>
              <a:t> </a:t>
            </a:r>
          </a:p>
          <a:p>
            <a:pPr algn="l">
              <a:lnSpc>
                <a:spcPct val="120000"/>
              </a:lnSpc>
              <a:buSzPts val="6000"/>
            </a:pPr>
            <a:r>
              <a:rPr lang="nl-BE" sz="3200" dirty="0">
                <a:solidFill>
                  <a:srgbClr val="02AAB4"/>
                </a:solidFill>
                <a:hlinkClick r:id="rId6"/>
              </a:rPr>
              <a:t>Bijlage</a:t>
            </a:r>
            <a:endParaRPr lang="nl-BE" sz="3200" dirty="0">
              <a:solidFill>
                <a:srgbClr val="02AAB4"/>
              </a:solidFill>
            </a:endParaRPr>
          </a:p>
          <a:p>
            <a:pPr algn="l">
              <a:lnSpc>
                <a:spcPct val="120000"/>
              </a:lnSpc>
              <a:buSzPts val="6000"/>
            </a:pPr>
            <a:r>
              <a:rPr lang="nl-BE" sz="3200" dirty="0">
                <a:solidFill>
                  <a:srgbClr val="02AAB4"/>
                </a:solidFill>
              </a:rPr>
              <a:t>Theoretisch deel</a:t>
            </a:r>
          </a:p>
          <a:p>
            <a:pPr algn="l">
              <a:lnSpc>
                <a:spcPct val="120000"/>
              </a:lnSpc>
              <a:buSzPts val="6000"/>
            </a:pPr>
            <a:r>
              <a:rPr lang="nl-BE" sz="3200" dirty="0">
                <a:solidFill>
                  <a:srgbClr val="02AAB4"/>
                </a:solidFill>
              </a:rPr>
              <a:t>HGD-traject</a:t>
            </a:r>
          </a:p>
        </p:txBody>
      </p:sp>
      <p:pic>
        <p:nvPicPr>
          <p:cNvPr id="9" name="Google Shape;532;p49" descr="Afbeelding met fornuis&#10;&#10;Automatisch gegenereerde beschrijving">
            <a:extLst>
              <a:ext uri="{FF2B5EF4-FFF2-40B4-BE49-F238E27FC236}">
                <a16:creationId xmlns:a16="http://schemas.microsoft.com/office/drawing/2014/main" id="{629A7551-A95D-4034-A88D-46E8E1324CA8}"/>
              </a:ext>
            </a:extLst>
          </p:cNvPr>
          <p:cNvPicPr preferRelativeResize="0"/>
          <p:nvPr/>
        </p:nvPicPr>
        <p:blipFill rotWithShape="1">
          <a:blip r:embed="rId7">
            <a:alphaModFix/>
          </a:blip>
          <a:srcRect l="23399" t="14683" b="11293"/>
          <a:stretch/>
        </p:blipFill>
        <p:spPr>
          <a:xfrm>
            <a:off x="2026557" y="2387922"/>
            <a:ext cx="5477232" cy="4056115"/>
          </a:xfrm>
          <a:prstGeom prst="rect">
            <a:avLst/>
          </a:prstGeom>
          <a:noFill/>
          <a:ln>
            <a:noFill/>
          </a:ln>
        </p:spPr>
      </p:pic>
      <p:pic>
        <p:nvPicPr>
          <p:cNvPr id="4" name="Audio 3">
            <a:hlinkClick r:id="" action="ppaction://media"/>
            <a:extLst>
              <a:ext uri="{FF2B5EF4-FFF2-40B4-BE49-F238E27FC236}">
                <a16:creationId xmlns:a16="http://schemas.microsoft.com/office/drawing/2014/main" id="{9E58ADDB-5F0C-4386-8B5D-A400935A69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359"/>
    </mc:Choice>
    <mc:Fallback xmlns="">
      <p:transition spd="slow" advTm="31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200" i="1" dirty="0">
                <a:solidFill>
                  <a:srgbClr val="02AAB4"/>
                </a:solidFill>
              </a:rPr>
              <a:t>Intakefase – culturele bagage gezin?</a:t>
            </a:r>
            <a:r>
              <a:rPr lang="nl-BE" sz="3200" dirty="0"/>
              <a:t> </a:t>
            </a:r>
          </a:p>
        </p:txBody>
      </p:sp>
      <p:sp>
        <p:nvSpPr>
          <p:cNvPr id="3" name="Tijdelijke aanduiding voor tekst 2"/>
          <p:cNvSpPr>
            <a:spLocks noGrp="1"/>
          </p:cNvSpPr>
          <p:nvPr>
            <p:ph type="body" idx="1"/>
          </p:nvPr>
        </p:nvSpPr>
        <p:spPr>
          <a:xfrm>
            <a:off x="839416" y="1268760"/>
            <a:ext cx="10514230" cy="4896544"/>
          </a:xfrm>
        </p:spPr>
        <p:txBody>
          <a:bodyPr>
            <a:normAutofit fontScale="92500" lnSpcReduction="10000"/>
          </a:bodyPr>
          <a:lstStyle/>
          <a:p>
            <a:pPr marL="177800" indent="0">
              <a:buNone/>
            </a:pPr>
            <a:r>
              <a:rPr lang="nl-BE" dirty="0"/>
              <a:t>Mogelijke vragen</a:t>
            </a:r>
          </a:p>
          <a:p>
            <a:pPr lvl="0"/>
            <a:r>
              <a:rPr lang="nl-BE" dirty="0">
                <a:solidFill>
                  <a:schemeClr val="tx1"/>
                </a:solidFill>
              </a:rPr>
              <a:t>Wat doen ouders om onderwijs van hun kind te ondersteunen: betrokkenheid bij het onderwijs, supervisie, verwachtingen… ?</a:t>
            </a:r>
          </a:p>
          <a:p>
            <a:pPr lvl="0"/>
            <a:r>
              <a:rPr lang="nl-BE" dirty="0">
                <a:solidFill>
                  <a:schemeClr val="tx1"/>
                </a:solidFill>
              </a:rPr>
              <a:t> Wie zijn de belangrijkste opvoedingsfiguren? </a:t>
            </a:r>
          </a:p>
          <a:p>
            <a:pPr lvl="0"/>
            <a:r>
              <a:rPr lang="nl-BE" dirty="0">
                <a:solidFill>
                  <a:schemeClr val="tx1"/>
                </a:solidFill>
              </a:rPr>
              <a:t> Waaruit bestaat vrijetijdsbesteding van het kind / de jongere? </a:t>
            </a:r>
          </a:p>
          <a:p>
            <a:pPr lvl="0"/>
            <a:r>
              <a:rPr lang="nl-BE" dirty="0">
                <a:solidFill>
                  <a:schemeClr val="tx1"/>
                </a:solidFill>
              </a:rPr>
              <a:t>Welke talen worden gesproken tussen ouders / ouders-kinderen / kinderen?  </a:t>
            </a:r>
          </a:p>
          <a:p>
            <a:pPr lvl="0"/>
            <a:r>
              <a:rPr lang="nl-BE" dirty="0">
                <a:solidFill>
                  <a:schemeClr val="tx1"/>
                </a:solidFill>
              </a:rPr>
              <a:t> Hoe divers zijn sociale contacten gezin? Binnen de herkomstcultuur? Binnen de gastcultuur?</a:t>
            </a:r>
          </a:p>
          <a:p>
            <a:pPr lvl="0"/>
            <a:r>
              <a:rPr lang="nl-BE" dirty="0">
                <a:solidFill>
                  <a:schemeClr val="tx1"/>
                </a:solidFill>
              </a:rPr>
              <a:t>…</a:t>
            </a:r>
          </a:p>
          <a:p>
            <a:pPr marL="177800" indent="0">
              <a:buNone/>
            </a:pPr>
            <a:r>
              <a:rPr lang="nl-BE" dirty="0"/>
              <a:t>Gesprek, huisbezoek, samenwerking met interculturele bemiddelaars of ervaringsdeskundigen</a:t>
            </a:r>
            <a:r>
              <a:rPr lang="nl-BE" sz="2400" dirty="0"/>
              <a:t>…</a:t>
            </a:r>
          </a:p>
        </p:txBody>
      </p:sp>
      <p:pic>
        <p:nvPicPr>
          <p:cNvPr id="4" name="Picture 2" descr="http://www.vclb-koepel.be/library/galleryphotos/logo_fairediagnostiek.png">
            <a:extLst>
              <a:ext uri="{FF2B5EF4-FFF2-40B4-BE49-F238E27FC236}">
                <a16:creationId xmlns:a16="http://schemas.microsoft.com/office/drawing/2014/main" id="{7A9B8139-3FE1-43C0-B413-EC40B4C45A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8752"/>
          <a:stretch/>
        </p:blipFill>
        <p:spPr bwMode="auto">
          <a:xfrm>
            <a:off x="10674121" y="365125"/>
            <a:ext cx="1359358" cy="112977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2038E9A5-04E2-4C57-AAFF-6C2B184CE7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02165654"/>
      </p:ext>
    </p:extLst>
  </p:cSld>
  <p:clrMapOvr>
    <a:masterClrMapping/>
  </p:clrMapOvr>
  <mc:AlternateContent xmlns:mc="http://schemas.openxmlformats.org/markup-compatibility/2006" xmlns:p14="http://schemas.microsoft.com/office/powerpoint/2010/main">
    <mc:Choice Requires="p14">
      <p:transition spd="slow" p14:dur="2000" advTm="111195"/>
    </mc:Choice>
    <mc:Fallback xmlns="">
      <p:transition spd="slow" advTm="11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B0A49-A6C6-4133-9958-E5507D9C1198}"/>
              </a:ext>
            </a:extLst>
          </p:cNvPr>
          <p:cNvSpPr>
            <a:spLocks noGrp="1"/>
          </p:cNvSpPr>
          <p:nvPr>
            <p:ph type="title"/>
          </p:nvPr>
        </p:nvSpPr>
        <p:spPr/>
        <p:txBody>
          <a:bodyPr/>
          <a:lstStyle/>
          <a:p>
            <a:r>
              <a:rPr lang="nl-BE" dirty="0">
                <a:solidFill>
                  <a:srgbClr val="C00000"/>
                </a:solidFill>
              </a:rPr>
              <a:t>Waar in het protocol en op de site?</a:t>
            </a:r>
            <a:br>
              <a:rPr lang="nl-BE" dirty="0"/>
            </a:br>
            <a:endParaRPr lang="nl-BE" dirty="0"/>
          </a:p>
        </p:txBody>
      </p:sp>
      <p:sp>
        <p:nvSpPr>
          <p:cNvPr id="3" name="Tijdelijke aanduiding voor inhoud 2">
            <a:extLst>
              <a:ext uri="{FF2B5EF4-FFF2-40B4-BE49-F238E27FC236}">
                <a16:creationId xmlns:a16="http://schemas.microsoft.com/office/drawing/2014/main" id="{15330438-3FB2-4B0F-BCEA-26789365383B}"/>
              </a:ext>
            </a:extLst>
          </p:cNvPr>
          <p:cNvSpPr>
            <a:spLocks noGrp="1"/>
          </p:cNvSpPr>
          <p:nvPr>
            <p:ph idx="1"/>
          </p:nvPr>
        </p:nvSpPr>
        <p:spPr/>
        <p:txBody>
          <a:bodyPr>
            <a:normAutofit/>
          </a:bodyPr>
          <a:lstStyle/>
          <a:p>
            <a:r>
              <a:rPr lang="nl-BE" dirty="0">
                <a:hlinkClick r:id="rId5"/>
              </a:rPr>
              <a:t>Fase 2 CZF </a:t>
            </a:r>
            <a:r>
              <a:rPr lang="nl-BE" dirty="0"/>
              <a:t>– Intakefase: voorbeeldvragen</a:t>
            </a:r>
          </a:p>
          <a:p>
            <a:r>
              <a:rPr lang="nl-BE" dirty="0">
                <a:hlinkClick r:id="rId6"/>
              </a:rPr>
              <a:t>Bijlage Faire diagnostiek van adaptief gedrag</a:t>
            </a:r>
            <a:r>
              <a:rPr lang="nl-BE" dirty="0"/>
              <a:t> – Intakefase: voorbeeldvragen</a:t>
            </a:r>
          </a:p>
          <a:p>
            <a:r>
              <a:rPr lang="nl-BE" dirty="0"/>
              <a:t>Materialen </a:t>
            </a:r>
            <a:r>
              <a:rPr lang="nl-BE" dirty="0" err="1"/>
              <a:t>Netoverstijgende</a:t>
            </a:r>
            <a:r>
              <a:rPr lang="nl-BE" dirty="0"/>
              <a:t> Werkgroep Faire diagnostiek</a:t>
            </a:r>
          </a:p>
          <a:p>
            <a:pPr lvl="1"/>
            <a:r>
              <a:rPr lang="nl-BE" sz="2800" dirty="0"/>
              <a:t>Bij Turks/Marokkaans gezin </a:t>
            </a:r>
            <a:r>
              <a:rPr lang="nl-BE" sz="2800" dirty="0">
                <a:hlinkClick r:id="rId7"/>
              </a:rPr>
              <a:t>Gentse Acculturatieschaal </a:t>
            </a:r>
            <a:r>
              <a:rPr lang="nl-BE" sz="2800" dirty="0"/>
              <a:t>(GACS) </a:t>
            </a:r>
          </a:p>
          <a:p>
            <a:pPr lvl="1"/>
            <a:r>
              <a:rPr lang="nl-BE" sz="2800" dirty="0" err="1">
                <a:hlinkClick r:id="rId8"/>
              </a:rPr>
              <a:t>Cultural</a:t>
            </a:r>
            <a:r>
              <a:rPr lang="nl-BE" sz="2800" dirty="0">
                <a:hlinkClick r:id="rId8"/>
              </a:rPr>
              <a:t> </a:t>
            </a:r>
            <a:r>
              <a:rPr lang="nl-BE" sz="2800" dirty="0" err="1">
                <a:hlinkClick r:id="rId8"/>
              </a:rPr>
              <a:t>Formulation</a:t>
            </a:r>
            <a:r>
              <a:rPr lang="nl-BE" sz="2800" dirty="0">
                <a:hlinkClick r:id="rId8"/>
              </a:rPr>
              <a:t> Interview</a:t>
            </a:r>
            <a:r>
              <a:rPr lang="nl-BE" sz="2800" dirty="0"/>
              <a:t> DSM-5 (gericht op volwassenen)</a:t>
            </a:r>
          </a:p>
          <a:p>
            <a:pPr lvl="1"/>
            <a:r>
              <a:rPr lang="nl-BE" sz="2800" u="sng" dirty="0">
                <a:solidFill>
                  <a:schemeClr val="hlink"/>
                </a:solidFill>
                <a:hlinkClick r:id="rId9"/>
              </a:rPr>
              <a:t>Het Culturele Interview </a:t>
            </a:r>
            <a:r>
              <a:rPr lang="nl-BE" sz="2800" dirty="0" err="1"/>
              <a:t>Pharos</a:t>
            </a:r>
            <a:r>
              <a:rPr lang="nl-BE" sz="2800" dirty="0"/>
              <a:t> (gericht op volwassenen)</a:t>
            </a:r>
          </a:p>
          <a:p>
            <a:pPr lvl="1"/>
            <a:r>
              <a:rPr lang="nl-BE" sz="2800" dirty="0"/>
              <a:t>…</a:t>
            </a:r>
          </a:p>
        </p:txBody>
      </p:sp>
      <p:sp>
        <p:nvSpPr>
          <p:cNvPr id="4" name="Tijdelijke aanduiding voor dianummer 3">
            <a:extLst>
              <a:ext uri="{FF2B5EF4-FFF2-40B4-BE49-F238E27FC236}">
                <a16:creationId xmlns:a16="http://schemas.microsoft.com/office/drawing/2014/main" id="{BE122653-FD0A-4EE6-92FE-D8FA56EE8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CA95E-2221-4DC3-A5F9-E53F37D422FC}"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srgbClr val="049999"/>
              </a:solidFill>
              <a:effectLst/>
              <a:uLnTx/>
              <a:uFillTx/>
              <a:latin typeface="Open Sans" panose="020B0606030504020204" pitchFamily="34" charset="0"/>
            </a:endParaRPr>
          </a:p>
        </p:txBody>
      </p:sp>
      <p:pic>
        <p:nvPicPr>
          <p:cNvPr id="5" name="Picture 2" descr="Afbeeldingsresultaat voor waar?"/>
          <p:cNvPicPr>
            <a:picLocks noChangeAspect="1" noChangeArrowheads="1"/>
          </p:cNvPicPr>
          <p:nvPr/>
        </p:nvPicPr>
        <p:blipFill rotWithShape="1">
          <a:blip r:embed="rId10">
            <a:extLst>
              <a:ext uri="{28A0092B-C50C-407E-A947-70E740481C1C}">
                <a14:useLocalDpi xmlns:a14="http://schemas.microsoft.com/office/drawing/2010/main" val="0"/>
              </a:ext>
            </a:extLst>
          </a:blip>
          <a:srcRect l="11274" r="11815"/>
          <a:stretch/>
        </p:blipFill>
        <p:spPr bwMode="auto">
          <a:xfrm>
            <a:off x="9404463" y="164361"/>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D23348A2-2D08-4A27-BC50-D89D634B76C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28004938"/>
      </p:ext>
    </p:extLst>
  </p:cSld>
  <p:clrMapOvr>
    <a:masterClrMapping/>
  </p:clrMapOvr>
  <mc:AlternateContent xmlns:mc="http://schemas.openxmlformats.org/markup-compatibility/2006" xmlns:p14="http://schemas.microsoft.com/office/powerpoint/2010/main">
    <mc:Choice Requires="p14">
      <p:transition spd="slow" p14:dur="2000" advTm="42472"/>
    </mc:Choice>
    <mc:Fallback xmlns="">
      <p:transition spd="slow" advTm="42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9" name="Shape 419"/>
          <p:cNvSpPr txBox="1">
            <a:spLocks noGrp="1"/>
          </p:cNvSpPr>
          <p:nvPr>
            <p:ph type="sldNum" idx="12"/>
          </p:nvPr>
        </p:nvSpPr>
        <p:spPr>
          <a:xfrm>
            <a:off x="11211785" y="6283642"/>
            <a:ext cx="787400"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nl-BE"/>
              <a:pPr>
                <a:buSzPct val="25000"/>
              </a:pPr>
              <a:t>12</a:t>
            </a:fld>
            <a:endParaRPr lang="nl-BE" dirty="0"/>
          </a:p>
        </p:txBody>
      </p:sp>
      <p:pic>
        <p:nvPicPr>
          <p:cNvPr id="5" name="Shape 483"/>
          <p:cNvPicPr preferRelativeResize="0">
            <a:picLocks/>
          </p:cNvPicPr>
          <p:nvPr/>
        </p:nvPicPr>
        <p:blipFill rotWithShape="1">
          <a:blip r:embed="rId5" cstate="print">
            <a:alphaModFix/>
          </a:blip>
          <a:srcRect t="38597" r="50071" b="31168"/>
          <a:stretch/>
        </p:blipFill>
        <p:spPr>
          <a:xfrm>
            <a:off x="306328" y="262271"/>
            <a:ext cx="9826895" cy="6333457"/>
          </a:xfrm>
          <a:prstGeom prst="rect">
            <a:avLst/>
          </a:prstGeom>
          <a:noFill/>
          <a:ln>
            <a:noFill/>
          </a:ln>
        </p:spPr>
      </p:pic>
      <p:pic>
        <p:nvPicPr>
          <p:cNvPr id="4" name="Tijdelijke aanduiding voor inhoud 7">
            <a:extLst>
              <a:ext uri="{FF2B5EF4-FFF2-40B4-BE49-F238E27FC236}">
                <a16:creationId xmlns:a16="http://schemas.microsoft.com/office/drawing/2014/main" id="{DBC9750E-FD8D-493B-B1DD-04C6AEDC7120}"/>
              </a:ext>
            </a:extLst>
          </p:cNvPr>
          <p:cNvPicPr>
            <a:picLocks noChangeAspect="1"/>
          </p:cNvPicPr>
          <p:nvPr/>
        </p:nvPicPr>
        <p:blipFill>
          <a:blip r:embed="rId6" cstate="print"/>
          <a:stretch>
            <a:fillRect/>
          </a:stretch>
        </p:blipFill>
        <p:spPr>
          <a:xfrm>
            <a:off x="10010598" y="0"/>
            <a:ext cx="2181402" cy="2035629"/>
          </a:xfrm>
          <a:prstGeom prst="rect">
            <a:avLst/>
          </a:prstGeom>
        </p:spPr>
      </p:pic>
      <p:pic>
        <p:nvPicPr>
          <p:cNvPr id="2" name="Audio 1">
            <a:hlinkClick r:id="" action="ppaction://media"/>
            <a:extLst>
              <a:ext uri="{FF2B5EF4-FFF2-40B4-BE49-F238E27FC236}">
                <a16:creationId xmlns:a16="http://schemas.microsoft.com/office/drawing/2014/main" id="{ADE51F3B-D1CA-4939-9228-C38E0C5ED5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02631685"/>
      </p:ext>
    </p:extLst>
  </p:cSld>
  <p:clrMapOvr>
    <a:masterClrMapping/>
  </p:clrMapOvr>
  <p:transition spd="slow" advTm="3265">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200" i="1" dirty="0">
                <a:solidFill>
                  <a:srgbClr val="02AAB4"/>
                </a:solidFill>
              </a:rPr>
              <a:t>Wat moeten we nog weten?</a:t>
            </a:r>
            <a:br>
              <a:rPr lang="nl-BE" sz="3200" i="1" dirty="0">
                <a:solidFill>
                  <a:srgbClr val="02AAB4"/>
                </a:solidFill>
              </a:rPr>
            </a:br>
            <a:r>
              <a:rPr lang="nl-BE" sz="3200" i="1" dirty="0">
                <a:solidFill>
                  <a:srgbClr val="02AAB4"/>
                </a:solidFill>
              </a:rPr>
              <a:t>Hypothesen en onderzoeksvragen?</a:t>
            </a:r>
            <a:endParaRPr lang="nl-BE" sz="3200" dirty="0"/>
          </a:p>
        </p:txBody>
      </p:sp>
      <p:sp>
        <p:nvSpPr>
          <p:cNvPr id="3" name="Tijdelijke aanduiding voor tekst 2"/>
          <p:cNvSpPr>
            <a:spLocks noGrp="1"/>
          </p:cNvSpPr>
          <p:nvPr>
            <p:ph type="body" idx="1"/>
          </p:nvPr>
        </p:nvSpPr>
        <p:spPr>
          <a:xfrm>
            <a:off x="838885" y="2116898"/>
            <a:ext cx="10514230" cy="3791231"/>
          </a:xfrm>
        </p:spPr>
        <p:txBody>
          <a:bodyPr>
            <a:normAutofit/>
          </a:bodyPr>
          <a:lstStyle/>
          <a:p>
            <a:pPr>
              <a:buFont typeface="Wingdings" panose="05000000000000000000" pitchFamily="2" charset="2"/>
              <a:buChar char="ü"/>
            </a:pPr>
            <a:r>
              <a:rPr lang="nl-BE" dirty="0"/>
              <a:t>Voldoende brede informatie over gezinscontext? </a:t>
            </a:r>
          </a:p>
          <a:p>
            <a:pPr>
              <a:buFont typeface="Symbol" panose="05050102010706020507" pitchFamily="18" charset="2"/>
              <a:buChar char="Þ"/>
            </a:pPr>
            <a:r>
              <a:rPr lang="nl-BE" i="1" dirty="0" err="1"/>
              <a:t>Need</a:t>
            </a:r>
            <a:r>
              <a:rPr lang="nl-BE" i="1" dirty="0"/>
              <a:t> </a:t>
            </a:r>
            <a:r>
              <a:rPr lang="nl-BE" i="1" dirty="0" err="1"/>
              <a:t>to</a:t>
            </a:r>
            <a:r>
              <a:rPr lang="nl-BE" i="1" dirty="0"/>
              <a:t> </a:t>
            </a:r>
            <a:r>
              <a:rPr lang="nl-BE" i="1" dirty="0" err="1"/>
              <a:t>know</a:t>
            </a:r>
            <a:r>
              <a:rPr lang="nl-BE" i="1" dirty="0"/>
              <a:t> </a:t>
            </a:r>
            <a:r>
              <a:rPr lang="nl-BE" dirty="0"/>
              <a:t>afwegen met Als … Dan …</a:t>
            </a:r>
          </a:p>
          <a:p>
            <a:pPr>
              <a:buFont typeface="Wingdings" panose="05000000000000000000" pitchFamily="2" charset="2"/>
              <a:buChar char="ü"/>
            </a:pPr>
            <a:endParaRPr lang="nl-BE" dirty="0"/>
          </a:p>
          <a:p>
            <a:pPr>
              <a:buFont typeface="Wingdings" panose="05000000000000000000" pitchFamily="2" charset="2"/>
              <a:buChar char="ü"/>
            </a:pPr>
            <a:r>
              <a:rPr lang="nl-BE" dirty="0"/>
              <a:t>Bij formuleren hypothesen voor leerlingen uit kansengroepen extra opletten voor denkfouten door eigen opvattingen-vooroordelen-verwachtingen onder controle te houden.</a:t>
            </a:r>
          </a:p>
          <a:p>
            <a:pPr lvl="1">
              <a:buFont typeface="Wingdings" panose="05000000000000000000" pitchFamily="2" charset="2"/>
              <a:buChar char="ü"/>
            </a:pPr>
            <a:endParaRPr lang="nl-BE" sz="2800" dirty="0">
              <a:solidFill>
                <a:schemeClr val="tx1"/>
              </a:solidFill>
            </a:endParaRPr>
          </a:p>
          <a:p>
            <a:pPr marL="0" indent="0" algn="ctr">
              <a:buNone/>
            </a:pPr>
            <a:endParaRPr lang="nl-BE" i="1" dirty="0">
              <a:highlight>
                <a:srgbClr val="D0EAF1"/>
              </a:highlight>
            </a:endParaRPr>
          </a:p>
          <a:p>
            <a:pPr marL="177800" indent="0">
              <a:buNone/>
            </a:pPr>
            <a:endParaRPr lang="nl-BE" i="1" dirty="0"/>
          </a:p>
          <a:p>
            <a:endParaRPr lang="nl-BE" sz="2400" dirty="0"/>
          </a:p>
        </p:txBody>
      </p:sp>
      <p:pic>
        <p:nvPicPr>
          <p:cNvPr id="4" name="Picture 2" descr="http://www.vclb-koepel.be/library/galleryphotos/logo_fairediagnostiek.png">
            <a:extLst>
              <a:ext uri="{FF2B5EF4-FFF2-40B4-BE49-F238E27FC236}">
                <a16:creationId xmlns:a16="http://schemas.microsoft.com/office/drawing/2014/main" id="{9E0557E0-02A7-478A-99D6-81D3B3F543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8752"/>
          <a:stretch/>
        </p:blipFill>
        <p:spPr bwMode="auto">
          <a:xfrm>
            <a:off x="10674121" y="365125"/>
            <a:ext cx="1359358" cy="1129773"/>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43E498EA-7F99-4381-B22A-16F4ECE68EB2}"/>
              </a:ext>
            </a:extLst>
          </p:cNvPr>
          <p:cNvPicPr>
            <a:picLocks noChangeAspect="1"/>
          </p:cNvPicPr>
          <p:nvPr/>
        </p:nvPicPr>
        <p:blipFill>
          <a:blip r:embed="rId7"/>
          <a:stretch>
            <a:fillRect/>
          </a:stretch>
        </p:blipFill>
        <p:spPr>
          <a:xfrm>
            <a:off x="10729732" y="5121276"/>
            <a:ext cx="1462268" cy="1736724"/>
          </a:xfrm>
          <a:prstGeom prst="rect">
            <a:avLst/>
          </a:prstGeom>
        </p:spPr>
      </p:pic>
      <p:pic>
        <p:nvPicPr>
          <p:cNvPr id="14" name="Audio 13">
            <a:hlinkClick r:id="" action="ppaction://media"/>
            <a:extLst>
              <a:ext uri="{FF2B5EF4-FFF2-40B4-BE49-F238E27FC236}">
                <a16:creationId xmlns:a16="http://schemas.microsoft.com/office/drawing/2014/main" id="{BE29F181-2DAB-4762-8102-69E9770A1D5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
        <p:nvSpPr>
          <p:cNvPr id="5" name="Tekstvak 4">
            <a:extLst>
              <a:ext uri="{FF2B5EF4-FFF2-40B4-BE49-F238E27FC236}">
                <a16:creationId xmlns:a16="http://schemas.microsoft.com/office/drawing/2014/main" id="{4BEEF685-095E-4960-9EEE-F3AAE1E0EAEF}"/>
              </a:ext>
            </a:extLst>
          </p:cNvPr>
          <p:cNvSpPr txBox="1"/>
          <p:nvPr/>
        </p:nvSpPr>
        <p:spPr>
          <a:xfrm>
            <a:off x="5505718" y="5754628"/>
            <a:ext cx="5168403" cy="800219"/>
          </a:xfrm>
          <a:prstGeom prst="rect">
            <a:avLst/>
          </a:prstGeom>
          <a:noFill/>
        </p:spPr>
        <p:txBody>
          <a:bodyPr wrap="none" rtlCol="0">
            <a:spAutoFit/>
          </a:bodyPr>
          <a:lstStyle/>
          <a:p>
            <a:r>
              <a:rPr lang="nl-BE" sz="2800" dirty="0">
                <a:solidFill>
                  <a:srgbClr val="02AAB4"/>
                </a:solidFill>
                <a:latin typeface="Open Sans" panose="020B0606030504020204"/>
              </a:rPr>
              <a:t>Zie ook: </a:t>
            </a:r>
            <a:r>
              <a:rPr lang="nl-BE" sz="2800" dirty="0">
                <a:solidFill>
                  <a:srgbClr val="02AAB4"/>
                </a:solidFill>
                <a:latin typeface="Open Sans" panose="020B0606030504020204"/>
                <a:hlinkClick r:id="rId9"/>
              </a:rPr>
              <a:t>Bijlage Klinisch oordeel</a:t>
            </a:r>
            <a:endParaRPr lang="nl-BE" sz="2800" i="1" dirty="0">
              <a:latin typeface="Open Sans" panose="020B0606030504020204"/>
            </a:endParaRPr>
          </a:p>
          <a:p>
            <a:endParaRPr lang="nl-BE" dirty="0"/>
          </a:p>
        </p:txBody>
      </p:sp>
    </p:spTree>
    <p:custDataLst>
      <p:tags r:id="rId1"/>
    </p:custDataLst>
    <p:extLst>
      <p:ext uri="{BB962C8B-B14F-4D97-AF65-F5344CB8AC3E}">
        <p14:creationId xmlns:p14="http://schemas.microsoft.com/office/powerpoint/2010/main" val="3333928333"/>
      </p:ext>
    </p:extLst>
  </p:cSld>
  <p:clrMapOvr>
    <a:masterClrMapping/>
  </p:clrMapOvr>
  <mc:AlternateContent xmlns:mc="http://schemas.openxmlformats.org/markup-compatibility/2006" xmlns:p14="http://schemas.microsoft.com/office/powerpoint/2010/main">
    <mc:Choice Requires="p14">
      <p:transition spd="slow" p14:dur="2000" advTm="68445"/>
    </mc:Choice>
    <mc:Fallback xmlns="">
      <p:transition spd="slow" advTm="68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ADFC6-B00B-4FA6-8C43-E889A19674F0}"/>
              </a:ext>
            </a:extLst>
          </p:cNvPr>
          <p:cNvSpPr>
            <a:spLocks noGrp="1"/>
          </p:cNvSpPr>
          <p:nvPr>
            <p:ph type="title"/>
          </p:nvPr>
        </p:nvSpPr>
        <p:spPr/>
        <p:txBody>
          <a:bodyPr/>
          <a:lstStyle/>
          <a:p>
            <a:r>
              <a:rPr lang="nl-BE" dirty="0"/>
              <a:t>Denkfouten?</a:t>
            </a:r>
          </a:p>
        </p:txBody>
      </p:sp>
      <p:sp>
        <p:nvSpPr>
          <p:cNvPr id="3" name="Tijdelijke aanduiding voor inhoud 2">
            <a:extLst>
              <a:ext uri="{FF2B5EF4-FFF2-40B4-BE49-F238E27FC236}">
                <a16:creationId xmlns:a16="http://schemas.microsoft.com/office/drawing/2014/main" id="{574D1B8E-55C5-49D5-B824-CA0FFE68969B}"/>
              </a:ext>
            </a:extLst>
          </p:cNvPr>
          <p:cNvSpPr>
            <a:spLocks noGrp="1"/>
          </p:cNvSpPr>
          <p:nvPr>
            <p:ph idx="1"/>
          </p:nvPr>
        </p:nvSpPr>
        <p:spPr/>
        <p:txBody>
          <a:bodyPr/>
          <a:lstStyle/>
          <a:p>
            <a:r>
              <a:rPr lang="nl-BE" dirty="0"/>
              <a:t>Lagere verwachtingen stellen voor adaptief gedrag omdat je vooral in contact komt met zwakker functionerende leerlingen.</a:t>
            </a:r>
          </a:p>
          <a:p>
            <a:r>
              <a:rPr lang="nl-BE" dirty="0"/>
              <a:t>Alle gedrag en problemen kaderen binnen verstandelijke beperking en daarbij rol van context en voorgeschiedenis uit oog verliezen.</a:t>
            </a:r>
          </a:p>
          <a:p>
            <a:r>
              <a:rPr lang="nl-BE" dirty="0"/>
              <a:t>Leerling die heel sterk ondersteunende omgeving heeft, hoger inschatten naar mogelijkheden. </a:t>
            </a:r>
          </a:p>
          <a:p>
            <a:r>
              <a:rPr lang="nl-NL" dirty="0"/>
              <a:t>…</a:t>
            </a:r>
            <a:endParaRPr lang="nl-BE" dirty="0"/>
          </a:p>
          <a:p>
            <a:endParaRPr lang="nl-BE" dirty="0"/>
          </a:p>
        </p:txBody>
      </p:sp>
      <p:sp>
        <p:nvSpPr>
          <p:cNvPr id="4" name="Tijdelijke aanduiding voor dianummer 3">
            <a:extLst>
              <a:ext uri="{FF2B5EF4-FFF2-40B4-BE49-F238E27FC236}">
                <a16:creationId xmlns:a16="http://schemas.microsoft.com/office/drawing/2014/main" id="{3C7B3AEF-8D7E-4486-B66D-EF978EE0575A}"/>
              </a:ext>
            </a:extLst>
          </p:cNvPr>
          <p:cNvSpPr>
            <a:spLocks noGrp="1"/>
          </p:cNvSpPr>
          <p:nvPr>
            <p:ph type="sldNum" sz="quarter" idx="12"/>
          </p:nvPr>
        </p:nvSpPr>
        <p:spPr/>
        <p:txBody>
          <a:bodyPr/>
          <a:lstStyle/>
          <a:p>
            <a:fld id="{04FCA95E-2221-4DC3-A5F9-E53F37D422FC}" type="slidenum">
              <a:rPr lang="nl-BE" smtClean="0"/>
              <a:pPr/>
              <a:t>14</a:t>
            </a:fld>
            <a:endParaRPr lang="nl-BE"/>
          </a:p>
        </p:txBody>
      </p:sp>
      <p:pic>
        <p:nvPicPr>
          <p:cNvPr id="5" name="Afbeelding 4">
            <a:extLst>
              <a:ext uri="{FF2B5EF4-FFF2-40B4-BE49-F238E27FC236}">
                <a16:creationId xmlns:a16="http://schemas.microsoft.com/office/drawing/2014/main" id="{3BEB2345-D594-4435-A00B-5CEF634D66E5}"/>
              </a:ext>
            </a:extLst>
          </p:cNvPr>
          <p:cNvPicPr>
            <a:picLocks noChangeAspect="1"/>
          </p:cNvPicPr>
          <p:nvPr/>
        </p:nvPicPr>
        <p:blipFill>
          <a:blip r:embed="rId6"/>
          <a:stretch>
            <a:fillRect/>
          </a:stretch>
        </p:blipFill>
        <p:spPr>
          <a:xfrm>
            <a:off x="10729732" y="5121276"/>
            <a:ext cx="1462268" cy="1736724"/>
          </a:xfrm>
          <a:prstGeom prst="rect">
            <a:avLst/>
          </a:prstGeom>
        </p:spPr>
      </p:pic>
      <p:pic>
        <p:nvPicPr>
          <p:cNvPr id="8" name="Audio 7">
            <a:hlinkClick r:id="" action="ppaction://media"/>
            <a:extLst>
              <a:ext uri="{FF2B5EF4-FFF2-40B4-BE49-F238E27FC236}">
                <a16:creationId xmlns:a16="http://schemas.microsoft.com/office/drawing/2014/main" id="{63E93AB6-D68E-42BD-9BCB-6978B7DC973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
        <p:nvSpPr>
          <p:cNvPr id="9" name="Tekstvak 8">
            <a:extLst>
              <a:ext uri="{FF2B5EF4-FFF2-40B4-BE49-F238E27FC236}">
                <a16:creationId xmlns:a16="http://schemas.microsoft.com/office/drawing/2014/main" id="{7A982781-2111-4F82-90D3-C961F7DD01F4}"/>
              </a:ext>
            </a:extLst>
          </p:cNvPr>
          <p:cNvSpPr txBox="1"/>
          <p:nvPr/>
        </p:nvSpPr>
        <p:spPr>
          <a:xfrm>
            <a:off x="5505718" y="5754628"/>
            <a:ext cx="5168403" cy="800219"/>
          </a:xfrm>
          <a:prstGeom prst="rect">
            <a:avLst/>
          </a:prstGeom>
          <a:noFill/>
        </p:spPr>
        <p:txBody>
          <a:bodyPr wrap="none" rtlCol="0">
            <a:spAutoFit/>
          </a:bodyPr>
          <a:lstStyle/>
          <a:p>
            <a:r>
              <a:rPr lang="nl-BE" sz="2800" dirty="0">
                <a:solidFill>
                  <a:srgbClr val="02AAB4"/>
                </a:solidFill>
                <a:latin typeface="Open Sans" panose="020B0606030504020204"/>
              </a:rPr>
              <a:t>Zie ook: </a:t>
            </a:r>
            <a:r>
              <a:rPr lang="nl-BE" sz="2800" dirty="0">
                <a:solidFill>
                  <a:srgbClr val="02AAB4"/>
                </a:solidFill>
                <a:latin typeface="Open Sans" panose="020B0606030504020204"/>
                <a:hlinkClick r:id="rId8"/>
              </a:rPr>
              <a:t>Bijlage Klinisch oordeel</a:t>
            </a:r>
            <a:endParaRPr lang="nl-BE" sz="2800" i="1" dirty="0">
              <a:latin typeface="Open Sans" panose="020B0606030504020204"/>
            </a:endParaRPr>
          </a:p>
          <a:p>
            <a:endParaRPr lang="nl-BE" dirty="0"/>
          </a:p>
        </p:txBody>
      </p:sp>
    </p:spTree>
    <p:custDataLst>
      <p:tags r:id="rId1"/>
    </p:custDataLst>
    <p:extLst>
      <p:ext uri="{BB962C8B-B14F-4D97-AF65-F5344CB8AC3E}">
        <p14:creationId xmlns:p14="http://schemas.microsoft.com/office/powerpoint/2010/main" val="2753441273"/>
      </p:ext>
    </p:extLst>
  </p:cSld>
  <p:clrMapOvr>
    <a:masterClrMapping/>
  </p:clrMapOvr>
  <mc:AlternateContent xmlns:mc="http://schemas.openxmlformats.org/markup-compatibility/2006" xmlns:p14="http://schemas.microsoft.com/office/powerpoint/2010/main">
    <mc:Choice Requires="p14">
      <p:transition spd="slow" p14:dur="2000" advTm="48937"/>
    </mc:Choice>
    <mc:Fallback xmlns="">
      <p:transition spd="slow" advTm="4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sldNum" idx="12"/>
          </p:nvPr>
        </p:nvSpPr>
        <p:spPr>
          <a:xfrm>
            <a:off x="11212513" y="6283325"/>
            <a:ext cx="78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49999"/>
              </a:buClr>
              <a:buSzPct val="25000"/>
              <a:buFont typeface="Arial"/>
              <a:buNone/>
            </a:pPr>
            <a:fld id="{00000000-1234-1234-1234-123412341234}" type="slidenum">
              <a:rPr lang="nl-BE" sz="1200" b="0" i="0" u="none" strike="noStrike" cap="none" baseline="0">
                <a:solidFill>
                  <a:srgbClr val="049999"/>
                </a:solidFill>
                <a:latin typeface="Open Sans"/>
                <a:ea typeface="Open Sans"/>
                <a:cs typeface="Open Sans"/>
                <a:sym typeface="Open Sans"/>
              </a:rPr>
              <a:pPr marL="0" marR="0" lvl="0" indent="0" algn="r" rtl="0">
                <a:lnSpc>
                  <a:spcPct val="100000"/>
                </a:lnSpc>
                <a:spcBef>
                  <a:spcPts val="0"/>
                </a:spcBef>
                <a:spcAft>
                  <a:spcPts val="0"/>
                </a:spcAft>
                <a:buClr>
                  <a:srgbClr val="049999"/>
                </a:buClr>
                <a:buSzPct val="25000"/>
                <a:buFont typeface="Arial"/>
                <a:buNone/>
              </a:pPr>
              <a:t>15</a:t>
            </a:fld>
            <a:endParaRPr lang="nl-BE" sz="1200" b="0" i="0" u="none" strike="noStrike" cap="none" baseline="0">
              <a:solidFill>
                <a:srgbClr val="049999"/>
              </a:solidFill>
              <a:latin typeface="Open Sans"/>
              <a:ea typeface="Open Sans"/>
              <a:cs typeface="Open Sans"/>
              <a:sym typeface="Open Sans"/>
            </a:endParaRPr>
          </a:p>
        </p:txBody>
      </p:sp>
      <p:sp>
        <p:nvSpPr>
          <p:cNvPr id="6" name="Shape 459"/>
          <p:cNvSpPr txBox="1"/>
          <p:nvPr/>
        </p:nvSpPr>
        <p:spPr>
          <a:xfrm>
            <a:off x="931860" y="256356"/>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C00000"/>
              </a:buClr>
              <a:buSzPct val="25000"/>
              <a:buFont typeface="Open Sans"/>
              <a:buNone/>
            </a:pPr>
            <a:endParaRPr lang="nl-BE" sz="4000" b="0" i="0" u="none" strike="noStrike" cap="none" baseline="0" dirty="0">
              <a:solidFill>
                <a:srgbClr val="02504E"/>
              </a:solidFill>
              <a:latin typeface="Open Sans"/>
              <a:ea typeface="Open Sans"/>
              <a:cs typeface="Open Sans"/>
              <a:sym typeface="Open Sans"/>
            </a:endParaRPr>
          </a:p>
        </p:txBody>
      </p:sp>
      <p:pic>
        <p:nvPicPr>
          <p:cNvPr id="7" name="Shape 441"/>
          <p:cNvPicPr preferRelativeResize="0">
            <a:picLocks/>
          </p:cNvPicPr>
          <p:nvPr/>
        </p:nvPicPr>
        <p:blipFill rotWithShape="1">
          <a:blip r:embed="rId5" cstate="print">
            <a:extLst>
              <a:ext uri="{28A0092B-C50C-407E-A947-70E740481C1C}">
                <a14:useLocalDpi xmlns:a14="http://schemas.microsoft.com/office/drawing/2010/main" val="0"/>
              </a:ext>
            </a:extLst>
          </a:blip>
          <a:srcRect l="-1" t="62830" r="50463" b="991"/>
          <a:stretch/>
        </p:blipFill>
        <p:spPr>
          <a:xfrm>
            <a:off x="1196271" y="106051"/>
            <a:ext cx="9799457" cy="6645897"/>
          </a:xfrm>
          <a:prstGeom prst="rect">
            <a:avLst/>
          </a:prstGeom>
          <a:noFill/>
          <a:ln>
            <a:noFill/>
          </a:ln>
        </p:spPr>
      </p:pic>
      <p:pic>
        <p:nvPicPr>
          <p:cNvPr id="8" name="Audio 7">
            <a:hlinkClick r:id="" action="ppaction://media"/>
            <a:extLst>
              <a:ext uri="{FF2B5EF4-FFF2-40B4-BE49-F238E27FC236}">
                <a16:creationId xmlns:a16="http://schemas.microsoft.com/office/drawing/2014/main" id="{036C073E-980C-41E2-988B-5C640CF186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39177321"/>
      </p:ext>
    </p:extLst>
  </p:cSld>
  <p:clrMapOvr>
    <a:masterClrMapping/>
  </p:clrMapOvr>
  <p:transition spd="slow" advTm="807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a:t>HOE onderzoeken? – Adaptief gedrag</a:t>
            </a:r>
            <a:endParaRPr lang="nl-BE" dirty="0"/>
          </a:p>
        </p:txBody>
      </p:sp>
      <p:sp>
        <p:nvSpPr>
          <p:cNvPr id="3" name="Tijdelijke aanduiding voor tekst 2"/>
          <p:cNvSpPr>
            <a:spLocks noGrp="1"/>
          </p:cNvSpPr>
          <p:nvPr>
            <p:ph type="body" idx="1"/>
          </p:nvPr>
        </p:nvSpPr>
        <p:spPr>
          <a:xfrm>
            <a:off x="838885" y="1460501"/>
            <a:ext cx="10514230" cy="5128190"/>
          </a:xfrm>
        </p:spPr>
        <p:txBody>
          <a:bodyPr>
            <a:normAutofit/>
          </a:bodyPr>
          <a:lstStyle/>
          <a:p>
            <a:pPr marL="0" indent="0">
              <a:buNone/>
            </a:pPr>
            <a:r>
              <a:rPr lang="nl-BE" dirty="0"/>
              <a:t>WAT moet je nog weten om hulpvraag te beantwoorden? </a:t>
            </a:r>
          </a:p>
          <a:p>
            <a:pPr marL="0" indent="0">
              <a:buNone/>
            </a:pPr>
            <a:r>
              <a:rPr lang="nl-BE" dirty="0"/>
              <a:t>HOE die informatie best verzamelen?</a:t>
            </a:r>
          </a:p>
          <a:p>
            <a:r>
              <a:rPr lang="nl-BE" dirty="0"/>
              <a:t>Hoe kunnen we het </a:t>
            </a:r>
            <a:r>
              <a:rPr lang="nl-BE" b="1" dirty="0"/>
              <a:t>handelen</a:t>
            </a:r>
            <a:r>
              <a:rPr lang="nl-BE" dirty="0"/>
              <a:t> beter af te stemmen op wat een leerling nodig heeft?</a:t>
            </a:r>
          </a:p>
          <a:p>
            <a:pPr lvl="1">
              <a:buFont typeface="Symbol" panose="05050102010706020507" pitchFamily="18" charset="2"/>
              <a:buChar char="Þ"/>
            </a:pPr>
            <a:r>
              <a:rPr lang="nl-BE" sz="2800" dirty="0"/>
              <a:t>Contextrijke, kwalitatieve informatie over de adaptieve vaardigheden in verschillende socio-culturele contexten</a:t>
            </a:r>
          </a:p>
          <a:p>
            <a:pPr lvl="1">
              <a:buFont typeface="Symbol" panose="05050102010706020507" pitchFamily="18" charset="2"/>
              <a:buChar char="Þ"/>
            </a:pPr>
            <a:r>
              <a:rPr lang="nl-BE" sz="2800" dirty="0"/>
              <a:t>Gesprek, observatie, aanpak uitproberen </a:t>
            </a:r>
          </a:p>
          <a:p>
            <a:r>
              <a:rPr lang="nl-BE" dirty="0"/>
              <a:t>Welke </a:t>
            </a:r>
            <a:r>
              <a:rPr lang="nl-BE" b="1" dirty="0"/>
              <a:t>niveau</a:t>
            </a:r>
            <a:r>
              <a:rPr lang="nl-BE" dirty="0"/>
              <a:t> van adaptief gedrag haalt een leerling op dit moment binnen onze culturele context? </a:t>
            </a:r>
          </a:p>
          <a:p>
            <a:pPr lvl="1">
              <a:buFont typeface="Symbol" panose="05050102010706020507" pitchFamily="18" charset="2"/>
              <a:buChar char="Þ"/>
            </a:pPr>
            <a:r>
              <a:rPr lang="nl-BE" sz="2800" dirty="0"/>
              <a:t>Score(s) van zo gestandaardiseerd mogelijk afgenomen instrument adaptief gedrag</a:t>
            </a:r>
          </a:p>
        </p:txBody>
      </p:sp>
      <p:pic>
        <p:nvPicPr>
          <p:cNvPr id="14" name="Audio 13">
            <a:hlinkClick r:id="" action="ppaction://media"/>
            <a:extLst>
              <a:ext uri="{FF2B5EF4-FFF2-40B4-BE49-F238E27FC236}">
                <a16:creationId xmlns:a16="http://schemas.microsoft.com/office/drawing/2014/main" id="{33DEE4E8-3AD0-4E7D-A22F-208941406C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989741763"/>
      </p:ext>
    </p:extLst>
  </p:cSld>
  <p:clrMapOvr>
    <a:masterClrMapping/>
  </p:clrMapOvr>
  <mc:AlternateContent xmlns:mc="http://schemas.openxmlformats.org/markup-compatibility/2006" xmlns:p14="http://schemas.microsoft.com/office/powerpoint/2010/main">
    <mc:Choice Requires="p14">
      <p:transition spd="slow" p14:dur="2000" advTm="69662"/>
    </mc:Choice>
    <mc:Fallback xmlns="">
      <p:transition spd="slow" advTm="6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a:t>HOE onderzoeken? – Adaptief gedrag</a:t>
            </a:r>
            <a:endParaRPr lang="nl-BE" dirty="0"/>
          </a:p>
        </p:txBody>
      </p:sp>
      <p:sp>
        <p:nvSpPr>
          <p:cNvPr id="3" name="Tijdelijke aanduiding voor tekst 2"/>
          <p:cNvSpPr>
            <a:spLocks noGrp="1"/>
          </p:cNvSpPr>
          <p:nvPr>
            <p:ph type="body" idx="1"/>
          </p:nvPr>
        </p:nvSpPr>
        <p:spPr>
          <a:xfrm>
            <a:off x="5711869" y="2422617"/>
            <a:ext cx="5778348" cy="3033637"/>
          </a:xfrm>
        </p:spPr>
        <p:txBody>
          <a:bodyPr>
            <a:normAutofit/>
          </a:bodyPr>
          <a:lstStyle/>
          <a:p>
            <a:r>
              <a:rPr lang="nl-BE" i="1" dirty="0" err="1"/>
              <a:t>Fairness</a:t>
            </a:r>
            <a:r>
              <a:rPr lang="nl-BE" i="1" dirty="0"/>
              <a:t> gevalideerd instrument?</a:t>
            </a:r>
          </a:p>
          <a:p>
            <a:pPr lvl="1"/>
            <a:r>
              <a:rPr lang="nl-BE" sz="2800" dirty="0"/>
              <a:t>Validiteit?</a:t>
            </a:r>
          </a:p>
          <a:p>
            <a:pPr lvl="1"/>
            <a:r>
              <a:rPr lang="nl-BE" sz="2800" dirty="0"/>
              <a:t>Bias items en instructies?</a:t>
            </a:r>
          </a:p>
          <a:p>
            <a:pPr lvl="1"/>
            <a:r>
              <a:rPr lang="nl-BE" sz="2800" dirty="0"/>
              <a:t>Normeringsteekproef?</a:t>
            </a:r>
          </a:p>
          <a:p>
            <a:pPr lvl="1"/>
            <a:endParaRPr lang="nl-BE" sz="2800" dirty="0"/>
          </a:p>
          <a:p>
            <a:r>
              <a:rPr lang="nl-BE" i="1" dirty="0"/>
              <a:t>Fair gebruik!</a:t>
            </a:r>
          </a:p>
        </p:txBody>
      </p:sp>
      <p:pic>
        <p:nvPicPr>
          <p:cNvPr id="4" name="Picture 2" descr="http://www.vclb-koepel.be/library/galleryphotos/logo_fairediagnostiek.png">
            <a:extLst>
              <a:ext uri="{FF2B5EF4-FFF2-40B4-BE49-F238E27FC236}">
                <a16:creationId xmlns:a16="http://schemas.microsoft.com/office/drawing/2014/main" id="{DF874A35-0DD3-45EC-8B4D-72294D4E25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8752"/>
          <a:stretch/>
        </p:blipFill>
        <p:spPr bwMode="auto">
          <a:xfrm>
            <a:off x="10674121" y="365125"/>
            <a:ext cx="1359358" cy="1129773"/>
          </a:xfrm>
          <a:prstGeom prst="rect">
            <a:avLst/>
          </a:prstGeom>
          <a:noFill/>
          <a:extLst>
            <a:ext uri="{909E8E84-426E-40DD-AFC4-6F175D3DCCD1}">
              <a14:hiddenFill xmlns:a14="http://schemas.microsoft.com/office/drawing/2010/main">
                <a:solidFill>
                  <a:srgbClr val="FFFFFF"/>
                </a:solidFill>
              </a14:hiddenFill>
            </a:ext>
          </a:extLst>
        </p:spPr>
      </p:pic>
      <p:sp>
        <p:nvSpPr>
          <p:cNvPr id="6" name="Rol: horizontaal 5">
            <a:extLst>
              <a:ext uri="{FF2B5EF4-FFF2-40B4-BE49-F238E27FC236}">
                <a16:creationId xmlns:a16="http://schemas.microsoft.com/office/drawing/2014/main" id="{9CE0B743-4C45-47DD-AD06-05C3AB7011F9}"/>
              </a:ext>
            </a:extLst>
          </p:cNvPr>
          <p:cNvSpPr/>
          <p:nvPr/>
        </p:nvSpPr>
        <p:spPr>
          <a:xfrm>
            <a:off x="587679" y="1841326"/>
            <a:ext cx="4573044" cy="4196220"/>
          </a:xfrm>
          <a:prstGeom prst="horizontalScroll">
            <a:avLst/>
          </a:prstGeom>
          <a:solidFill>
            <a:srgbClr val="D0EA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dirty="0">
                <a:solidFill>
                  <a:srgbClr val="016666"/>
                </a:solidFill>
                <a:latin typeface="Open Sans" panose="020B0606030504020204"/>
              </a:rPr>
              <a:t>Reflecteer over (gebruik) instrument</a:t>
            </a:r>
          </a:p>
        </p:txBody>
      </p:sp>
      <p:pic>
        <p:nvPicPr>
          <p:cNvPr id="12" name="Audio 11">
            <a:hlinkClick r:id="" action="ppaction://media"/>
            <a:extLst>
              <a:ext uri="{FF2B5EF4-FFF2-40B4-BE49-F238E27FC236}">
                <a16:creationId xmlns:a16="http://schemas.microsoft.com/office/drawing/2014/main" id="{AADAC08E-0D38-49C1-B7CE-3E8ADC11D1D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364376211"/>
      </p:ext>
    </p:extLst>
  </p:cSld>
  <p:clrMapOvr>
    <a:masterClrMapping/>
  </p:clrMapOvr>
  <mc:AlternateContent xmlns:mc="http://schemas.openxmlformats.org/markup-compatibility/2006" xmlns:p14="http://schemas.microsoft.com/office/powerpoint/2010/main">
    <mc:Choice Requires="p14">
      <p:transition spd="slow" p14:dur="2000" advTm="13651"/>
    </mc:Choice>
    <mc:Fallback xmlns="">
      <p:transition spd="slow" advTm="13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i="1" dirty="0" err="1"/>
              <a:t>Fairness</a:t>
            </a:r>
            <a:r>
              <a:rPr lang="nl-BE" i="1" dirty="0"/>
              <a:t> gevalideerd instrument?</a:t>
            </a:r>
            <a:endParaRPr lang="nl-BE" dirty="0"/>
          </a:p>
        </p:txBody>
      </p:sp>
      <p:sp>
        <p:nvSpPr>
          <p:cNvPr id="3" name="Tijdelijke aanduiding voor tekst 2"/>
          <p:cNvSpPr>
            <a:spLocks noGrp="1"/>
          </p:cNvSpPr>
          <p:nvPr>
            <p:ph type="body" idx="1"/>
          </p:nvPr>
        </p:nvSpPr>
        <p:spPr>
          <a:xfrm>
            <a:off x="838887" y="1825625"/>
            <a:ext cx="11017753" cy="4667250"/>
          </a:xfrm>
        </p:spPr>
        <p:txBody>
          <a:bodyPr>
            <a:normAutofit/>
          </a:bodyPr>
          <a:lstStyle/>
          <a:p>
            <a:r>
              <a:rPr lang="nl-BE" sz="3200" dirty="0">
                <a:solidFill>
                  <a:srgbClr val="02AAB4"/>
                </a:solidFill>
              </a:rPr>
              <a:t>Validiteit: </a:t>
            </a:r>
            <a:r>
              <a:rPr lang="nl-BE" sz="3200" dirty="0"/>
              <a:t>wat beoogt instrument te meten? wat meet het?</a:t>
            </a:r>
          </a:p>
          <a:p>
            <a:r>
              <a:rPr lang="nl-BE" sz="3200" dirty="0">
                <a:solidFill>
                  <a:srgbClr val="02AAB4"/>
                </a:solidFill>
              </a:rPr>
              <a:t>Bias items en instructies</a:t>
            </a:r>
            <a:r>
              <a:rPr lang="nl-BE" sz="3200" dirty="0"/>
              <a:t>: vertekening van scores gelinkt aan SES of etnisch-culturele herkomst?</a:t>
            </a:r>
          </a:p>
          <a:p>
            <a:pPr marL="1066800" lvl="1" indent="-457200">
              <a:buFontTx/>
              <a:buChar char="-"/>
            </a:pPr>
            <a:r>
              <a:rPr lang="nl-BE" sz="3200" dirty="0">
                <a:solidFill>
                  <a:srgbClr val="016666"/>
                </a:solidFill>
              </a:rPr>
              <a:t>Letterlijk + cultureel vertalen</a:t>
            </a:r>
          </a:p>
          <a:p>
            <a:pPr marL="1066800" lvl="1" indent="-457200">
              <a:buFontTx/>
              <a:buChar char="-"/>
            </a:pPr>
            <a:r>
              <a:rPr lang="nl-BE" sz="3200" dirty="0">
                <a:solidFill>
                  <a:srgbClr val="016666"/>
                </a:solidFill>
              </a:rPr>
              <a:t>Inschatten bias: oordeel experten + gericht onderzoek bij doelgroep(en)</a:t>
            </a:r>
            <a:r>
              <a:rPr lang="nl-BE" sz="3200" dirty="0"/>
              <a:t> </a:t>
            </a:r>
          </a:p>
          <a:p>
            <a:pPr>
              <a:lnSpc>
                <a:spcPct val="100000"/>
              </a:lnSpc>
            </a:pPr>
            <a:r>
              <a:rPr lang="nl-BE" sz="3200" dirty="0">
                <a:solidFill>
                  <a:srgbClr val="02AAB4"/>
                </a:solidFill>
              </a:rPr>
              <a:t>Normeringssteekproef</a:t>
            </a:r>
            <a:r>
              <a:rPr lang="nl-BE" sz="3200" dirty="0"/>
              <a:t>: Representatief voor migratieachtergrond? (Niet-)Westers? SES?</a:t>
            </a:r>
          </a:p>
          <a:p>
            <a:pPr marL="1066800" lvl="1" indent="-457200">
              <a:buFontTx/>
              <a:buChar char="-"/>
            </a:pPr>
            <a:endParaRPr lang="nl-BE" sz="3200" dirty="0">
              <a:solidFill>
                <a:srgbClr val="016666"/>
              </a:solidFill>
            </a:endParaRPr>
          </a:p>
          <a:p>
            <a:pPr marL="609600" lvl="1" indent="0">
              <a:buNone/>
            </a:pPr>
            <a:endParaRPr lang="nl-BE" sz="2800" i="1" dirty="0"/>
          </a:p>
        </p:txBody>
      </p:sp>
      <p:pic>
        <p:nvPicPr>
          <p:cNvPr id="4" name="Picture 2" descr="http://www.vclb-koepel.be/library/galleryphotos/logo_fairediagnostiek.png">
            <a:extLst>
              <a:ext uri="{FF2B5EF4-FFF2-40B4-BE49-F238E27FC236}">
                <a16:creationId xmlns:a16="http://schemas.microsoft.com/office/drawing/2014/main" id="{F3ABAB62-8648-4D63-8BB3-063B0DABCC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8752"/>
          <a:stretch/>
        </p:blipFill>
        <p:spPr bwMode="auto">
          <a:xfrm>
            <a:off x="10673434" y="210996"/>
            <a:ext cx="1359358" cy="1129773"/>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AEF51C57-17B3-49A5-9F0E-A15337731F1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876886519"/>
      </p:ext>
    </p:extLst>
  </p:cSld>
  <p:clrMapOvr>
    <a:masterClrMapping/>
  </p:clrMapOvr>
  <mc:AlternateContent xmlns:mc="http://schemas.openxmlformats.org/markup-compatibility/2006" xmlns:p14="http://schemas.microsoft.com/office/powerpoint/2010/main">
    <mc:Choice Requires="p14">
      <p:transition spd="slow" p14:dur="2000" advTm="150296"/>
    </mc:Choice>
    <mc:Fallback xmlns="">
      <p:transition spd="slow" advTm="15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i="1" dirty="0" err="1"/>
              <a:t>Fairness</a:t>
            </a:r>
            <a:r>
              <a:rPr lang="nl-BE" i="1" dirty="0"/>
              <a:t> gevalideerd instrument?</a:t>
            </a:r>
            <a:endParaRPr lang="nl-BE" sz="3200" dirty="0"/>
          </a:p>
        </p:txBody>
      </p:sp>
      <p:sp>
        <p:nvSpPr>
          <p:cNvPr id="3" name="Tijdelijke aanduiding voor tekst 2"/>
          <p:cNvSpPr>
            <a:spLocks noGrp="1"/>
          </p:cNvSpPr>
          <p:nvPr>
            <p:ph type="body" idx="1"/>
          </p:nvPr>
        </p:nvSpPr>
        <p:spPr>
          <a:xfrm>
            <a:off x="838887" y="1825625"/>
            <a:ext cx="10514230" cy="4351338"/>
          </a:xfrm>
        </p:spPr>
        <p:txBody>
          <a:bodyPr/>
          <a:lstStyle/>
          <a:p>
            <a:pPr marL="152400" indent="0">
              <a:buNone/>
            </a:pPr>
            <a:endParaRPr lang="nl-BE" dirty="0"/>
          </a:p>
          <a:p>
            <a:pPr marL="609600" indent="-457200">
              <a:buFont typeface="Symbol" panose="05050102010706020507" pitchFamily="18" charset="2"/>
              <a:buChar char="Þ"/>
            </a:pPr>
            <a:r>
              <a:rPr lang="nl-BE" sz="3200" dirty="0"/>
              <a:t>Handleiding instrument</a:t>
            </a:r>
          </a:p>
          <a:p>
            <a:pPr marL="609600" indent="-457200">
              <a:buFont typeface="Symbol" panose="05050102010706020507" pitchFamily="18" charset="2"/>
              <a:buChar char="Þ"/>
            </a:pPr>
            <a:r>
              <a:rPr lang="nl-BE" sz="3200" dirty="0"/>
              <a:t>Diagnostische fiches CZF via </a:t>
            </a:r>
            <a:r>
              <a:rPr lang="nl-BE" sz="3200" dirty="0">
                <a:hlinkClick r:id="rId5"/>
              </a:rPr>
              <a:t>Materialendatabank</a:t>
            </a:r>
            <a:endParaRPr lang="nl-BE" sz="3200" dirty="0"/>
          </a:p>
          <a:p>
            <a:pPr marL="609600" indent="-457200">
              <a:buFont typeface="Symbol" panose="05050102010706020507" pitchFamily="18" charset="2"/>
              <a:buChar char="Þ"/>
            </a:pPr>
            <a:r>
              <a:rPr lang="nl-BE" sz="3200" dirty="0"/>
              <a:t>COTAN: </a:t>
            </a:r>
            <a:r>
              <a:rPr lang="nl-BE" sz="3200" dirty="0" err="1">
                <a:hlinkClick r:id="rId6"/>
              </a:rPr>
              <a:t>Fairness</a:t>
            </a:r>
            <a:r>
              <a:rPr lang="nl-BE" sz="3200" dirty="0">
                <a:hlinkClick r:id="rId6"/>
              </a:rPr>
              <a:t> matrijs </a:t>
            </a:r>
            <a:r>
              <a:rPr lang="nl-BE" sz="3200" dirty="0"/>
              <a:t>(juli 2015, niet retrospectief)</a:t>
            </a:r>
          </a:p>
          <a:p>
            <a:pPr marL="152400" indent="0">
              <a:buNone/>
            </a:pPr>
            <a:endParaRPr lang="nl-BE" sz="2400" dirty="0"/>
          </a:p>
          <a:p>
            <a:pPr marL="152400" indent="0">
              <a:buNone/>
            </a:pPr>
            <a:endParaRPr lang="nl-BE" dirty="0"/>
          </a:p>
          <a:p>
            <a:pPr marL="609600" lvl="1" indent="0">
              <a:buNone/>
            </a:pPr>
            <a:endParaRPr lang="nl-BE" dirty="0"/>
          </a:p>
        </p:txBody>
      </p:sp>
      <p:pic>
        <p:nvPicPr>
          <p:cNvPr id="5" name="Picture 2" descr="Afbeeldingsresultaat voor waar?">
            <a:extLst>
              <a:ext uri="{FF2B5EF4-FFF2-40B4-BE49-F238E27FC236}">
                <a16:creationId xmlns:a16="http://schemas.microsoft.com/office/drawing/2014/main" id="{664BC553-0871-4F53-8227-153D9E5969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74" r="11815"/>
          <a:stretch/>
        </p:blipFill>
        <p:spPr bwMode="auto">
          <a:xfrm>
            <a:off x="9404463" y="164361"/>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ADCFA80A-84C5-499C-B270-2FAA03999E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84687337"/>
      </p:ext>
    </p:extLst>
  </p:cSld>
  <p:clrMapOvr>
    <a:masterClrMapping/>
  </p:clrMapOvr>
  <mc:AlternateContent xmlns:mc="http://schemas.openxmlformats.org/markup-compatibility/2006" xmlns:p14="http://schemas.microsoft.com/office/powerpoint/2010/main">
    <mc:Choice Requires="p14">
      <p:transition spd="slow" p14:dur="2000" advTm="29107"/>
    </mc:Choice>
    <mc:Fallback xmlns="">
      <p:transition spd="slow" advTm="2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940FC35-85F4-4B4E-A54E-21A198686D75}"/>
              </a:ext>
            </a:extLst>
          </p:cNvPr>
          <p:cNvSpPr>
            <a:spLocks noGrp="1"/>
          </p:cNvSpPr>
          <p:nvPr>
            <p:ph type="sldNum" sz="quarter" idx="12"/>
          </p:nvPr>
        </p:nvSpPr>
        <p:spPr/>
        <p:txBody>
          <a:bodyPr/>
          <a:lstStyle/>
          <a:p>
            <a:fld id="{04FCA95E-2221-4DC3-A5F9-E53F37D422FC}" type="slidenum">
              <a:rPr lang="nl-BE" smtClean="0"/>
              <a:pPr/>
              <a:t>2</a:t>
            </a:fld>
            <a:endParaRPr lang="nl-BE"/>
          </a:p>
        </p:txBody>
      </p:sp>
      <p:graphicFrame>
        <p:nvGraphicFramePr>
          <p:cNvPr id="5" name="Tabel 4">
            <a:extLst>
              <a:ext uri="{FF2B5EF4-FFF2-40B4-BE49-F238E27FC236}">
                <a16:creationId xmlns:a16="http://schemas.microsoft.com/office/drawing/2014/main" id="{898668D0-C872-4FE1-B77D-0BC33FB513B6}"/>
              </a:ext>
            </a:extLst>
          </p:cNvPr>
          <p:cNvGraphicFramePr>
            <a:graphicFrameLocks noGrp="1"/>
          </p:cNvGraphicFramePr>
          <p:nvPr>
            <p:extLst>
              <p:ext uri="{D42A27DB-BD31-4B8C-83A1-F6EECF244321}">
                <p14:modId xmlns:p14="http://schemas.microsoft.com/office/powerpoint/2010/main" val="624667025"/>
              </p:ext>
            </p:extLst>
          </p:nvPr>
        </p:nvGraphicFramePr>
        <p:xfrm>
          <a:off x="209136" y="3"/>
          <a:ext cx="12088510" cy="6851734"/>
        </p:xfrm>
        <a:graphic>
          <a:graphicData uri="http://schemas.openxmlformats.org/drawingml/2006/table">
            <a:tbl>
              <a:tblPr bandRow="1">
                <a:tableStyleId>{5C22544A-7EE6-4342-B048-85BDC9FD1C3A}</a:tableStyleId>
              </a:tblPr>
              <a:tblGrid>
                <a:gridCol w="6041352">
                  <a:extLst>
                    <a:ext uri="{9D8B030D-6E8A-4147-A177-3AD203B41FA5}">
                      <a16:colId xmlns:a16="http://schemas.microsoft.com/office/drawing/2014/main" val="303004277"/>
                    </a:ext>
                  </a:extLst>
                </a:gridCol>
                <a:gridCol w="6047158">
                  <a:extLst>
                    <a:ext uri="{9D8B030D-6E8A-4147-A177-3AD203B41FA5}">
                      <a16:colId xmlns:a16="http://schemas.microsoft.com/office/drawing/2014/main" val="3176475994"/>
                    </a:ext>
                  </a:extLst>
                </a:gridCol>
              </a:tblGrid>
              <a:tr h="807575">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nl-BE" sz="2800" b="1" spc="30" dirty="0">
                        <a:solidFill>
                          <a:srgbClr val="016666"/>
                        </a:solidFill>
                        <a:effectLst/>
                        <a:latin typeface="Open Sans" panose="020B0606030504020204"/>
                        <a:ea typeface="Calibri" panose="020F0502020204030204" pitchFamily="34" charset="0"/>
                        <a:cs typeface="Times New Roman" panose="02020603050405020304" pitchFamily="18" charset="0"/>
                      </a:endParaRPr>
                    </a:p>
                  </a:txBody>
                  <a:tcPr marL="61272" marR="61272" marT="0" marB="0">
                    <a:lnR w="38100" cap="flat" cmpd="sng" algn="ctr">
                      <a:solidFill>
                        <a:srgbClr val="016666"/>
                      </a:solidFill>
                      <a:prstDash val="solid"/>
                      <a:round/>
                      <a:headEnd type="none" w="med" len="med"/>
                      <a:tailEnd type="none" w="med" len="med"/>
                    </a:lnR>
                    <a:lnB w="38100" cap="flat" cmpd="sng" algn="ctr">
                      <a:solidFill>
                        <a:srgbClr val="016666"/>
                      </a:solidFill>
                      <a:prstDash val="solid"/>
                      <a:round/>
                      <a:headEnd type="none" w="med" len="med"/>
                      <a:tailEnd type="none" w="med" len="med"/>
                    </a:lnB>
                    <a:solidFill>
                      <a:srgbClr val="D0EAF1"/>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nl-BE" sz="4000" b="1" spc="30" dirty="0">
                          <a:solidFill>
                            <a:srgbClr val="016666"/>
                          </a:solidFill>
                          <a:effectLst/>
                          <a:latin typeface="Open Sans" panose="020B0606030504020204"/>
                          <a:ea typeface="Calibri" panose="020F0502020204030204" pitchFamily="34" charset="0"/>
                          <a:cs typeface="Times New Roman" panose="02020603050405020304" pitchFamily="18" charset="0"/>
                        </a:rPr>
                        <a:t>WAT onderzoeken?</a:t>
                      </a:r>
                    </a:p>
                  </a:txBody>
                  <a:tcPr marL="61272" marR="61272" marT="0" marB="0">
                    <a:lnL w="38100" cap="flat" cmpd="sng" algn="ctr">
                      <a:solidFill>
                        <a:srgbClr val="016666"/>
                      </a:solidFill>
                      <a:prstDash val="solid"/>
                      <a:round/>
                      <a:headEnd type="none" w="med" len="med"/>
                      <a:tailEnd type="none" w="med" len="med"/>
                    </a:lnL>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1194921175"/>
                  </a:ext>
                </a:extLst>
              </a:tr>
              <a:tr h="3377486">
                <a:tc>
                  <a:txBody>
                    <a:bodyPr/>
                    <a:lstStyle/>
                    <a:p>
                      <a:pPr algn="just">
                        <a:lnSpc>
                          <a:spcPct val="100000"/>
                        </a:lnSpc>
                        <a:spcAft>
                          <a:spcPts val="0"/>
                        </a:spcAft>
                      </a:pPr>
                      <a:r>
                        <a:rPr lang="nl-BE" sz="2800" b="1" spc="30" dirty="0">
                          <a:solidFill>
                            <a:srgbClr val="016666"/>
                          </a:solidFill>
                          <a:effectLst/>
                          <a:latin typeface="Open Sans" panose="020B0606030504020204"/>
                          <a:ea typeface="Calibri" panose="020F0502020204030204" pitchFamily="34" charset="0"/>
                          <a:cs typeface="Times New Roman" panose="02020603050405020304" pitchFamily="18" charset="0"/>
                        </a:rPr>
                        <a:t>Dimensionele classificatie</a:t>
                      </a:r>
                    </a:p>
                    <a:p>
                      <a:pPr algn="just">
                        <a:lnSpc>
                          <a:spcPct val="100000"/>
                        </a:lnSpc>
                        <a:spcAft>
                          <a:spcPts val="0"/>
                        </a:spcAft>
                      </a:pPr>
                      <a:r>
                        <a:rPr lang="nl-BE" sz="2800" b="1" spc="30" dirty="0">
                          <a:solidFill>
                            <a:srgbClr val="016666"/>
                          </a:solidFill>
                          <a:effectLst/>
                          <a:latin typeface="Open Sans" panose="020B0606030504020204"/>
                          <a:ea typeface="Calibri" panose="020F0502020204030204" pitchFamily="34" charset="0"/>
                          <a:cs typeface="Times New Roman" panose="02020603050405020304" pitchFamily="18" charset="0"/>
                        </a:rPr>
                        <a:t>Cognitief zwak functioneren</a:t>
                      </a:r>
                    </a:p>
                  </a:txBody>
                  <a:tcPr marL="61272" marR="61272" marT="0" marB="0" anchor="ctr">
                    <a:lnL w="38100" cap="flat" cmpd="sng" algn="ctr">
                      <a:no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r>
                        <a:rPr lang="nl-BE" sz="2800" dirty="0">
                          <a:solidFill>
                            <a:srgbClr val="016666"/>
                          </a:solidFill>
                          <a:latin typeface="Open Sans" panose="020B0606030504020204"/>
                        </a:rPr>
                        <a:t>Brede cognitieve vaardigheden</a:t>
                      </a:r>
                    </a:p>
                    <a:p>
                      <a:r>
                        <a:rPr lang="nl-BE" sz="2800" dirty="0">
                          <a:solidFill>
                            <a:srgbClr val="016666"/>
                          </a:solidFill>
                          <a:latin typeface="Open Sans" panose="020B0606030504020204"/>
                        </a:rPr>
                        <a:t>Participatie </a:t>
                      </a:r>
                    </a:p>
                    <a:p>
                      <a:r>
                        <a:rPr lang="nl-BE" sz="2800" b="1" u="none" dirty="0">
                          <a:solidFill>
                            <a:srgbClr val="016666"/>
                          </a:solidFill>
                          <a:latin typeface="Open Sans" panose="020B0606030504020204"/>
                        </a:rPr>
                        <a:t>Adaptief gedrag</a:t>
                      </a:r>
                    </a:p>
                    <a:p>
                      <a:r>
                        <a:rPr lang="nl-BE" sz="2800" dirty="0">
                          <a:solidFill>
                            <a:srgbClr val="016666"/>
                          </a:solidFill>
                          <a:latin typeface="Open Sans" panose="020B0606030504020204"/>
                        </a:rPr>
                        <a:t>Gezondheid</a:t>
                      </a:r>
                    </a:p>
                    <a:p>
                      <a:r>
                        <a:rPr lang="nl-BE" sz="2800" dirty="0">
                          <a:solidFill>
                            <a:srgbClr val="016666"/>
                          </a:solidFill>
                          <a:latin typeface="Open Sans" panose="020B0606030504020204"/>
                        </a:rPr>
                        <a:t>Context</a:t>
                      </a:r>
                    </a:p>
                    <a:p>
                      <a:r>
                        <a:rPr lang="nl-BE" sz="2800" dirty="0">
                          <a:solidFill>
                            <a:srgbClr val="016666"/>
                          </a:solidFill>
                          <a:latin typeface="Open Sans" panose="020B0606030504020204"/>
                        </a:rPr>
                        <a:t>Ondersteuningsnoden</a:t>
                      </a:r>
                    </a:p>
                    <a:p>
                      <a:r>
                        <a:rPr lang="nl-BE" sz="2800" dirty="0">
                          <a:solidFill>
                            <a:srgbClr val="016666"/>
                          </a:solidFill>
                          <a:latin typeface="Open Sans" panose="020B0606030504020204"/>
                        </a:rPr>
                        <a:t>Kwaliteit van leven</a:t>
                      </a:r>
                      <a:endParaRPr lang="nl-BE" sz="2800" dirty="0">
                        <a:latin typeface="Open Sans" panose="020B0606030504020204"/>
                      </a:endParaRPr>
                    </a:p>
                  </a:txBody>
                  <a:tcPr marL="61272" marR="61272" marT="0" marB="0" anchor="ctr">
                    <a:lnL w="38100" cap="flat" cmpd="sng" algn="ctr">
                      <a:solidFill>
                        <a:srgbClr val="016666"/>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lnTlToBr w="12700" cmpd="sng">
                      <a:noFill/>
                      <a:prstDash val="solid"/>
                    </a:lnTlToBr>
                    <a:lnBlToTr w="12700" cmpd="sng">
                      <a:noFill/>
                      <a:prstDash val="solid"/>
                    </a:lnBlToTr>
                    <a:solidFill>
                      <a:srgbClr val="D0EAF1"/>
                    </a:solidFill>
                  </a:tcPr>
                </a:tc>
                <a:extLst>
                  <a:ext uri="{0D108BD9-81ED-4DB2-BD59-A6C34878D82A}">
                    <a16:rowId xmlns:a16="http://schemas.microsoft.com/office/drawing/2014/main" val="3724666032"/>
                  </a:ext>
                </a:extLst>
              </a:tr>
              <a:tr h="2666673">
                <a:tc>
                  <a:txBody>
                    <a:bodyPr/>
                    <a:lstStyle/>
                    <a:p>
                      <a:pPr algn="just">
                        <a:lnSpc>
                          <a:spcPct val="100000"/>
                        </a:lnSpc>
                        <a:spcBef>
                          <a:spcPts val="0"/>
                        </a:spcBef>
                        <a:spcAft>
                          <a:spcPts val="0"/>
                        </a:spcAft>
                      </a:pPr>
                      <a:r>
                        <a:rPr lang="nl-BE" sz="2800" b="1" kern="1200" spc="30" dirty="0">
                          <a:solidFill>
                            <a:srgbClr val="016666"/>
                          </a:solidFill>
                          <a:effectLst/>
                          <a:latin typeface="Open Sans" panose="020B0606030504020204"/>
                          <a:ea typeface="Calibri" panose="020F0502020204030204" pitchFamily="34" charset="0"/>
                          <a:cs typeface="Times New Roman" panose="02020603050405020304" pitchFamily="18" charset="0"/>
                        </a:rPr>
                        <a:t>Categoriale classificatie</a:t>
                      </a:r>
                    </a:p>
                    <a:p>
                      <a:pPr algn="just">
                        <a:lnSpc>
                          <a:spcPct val="100000"/>
                        </a:lnSpc>
                        <a:spcBef>
                          <a:spcPts val="0"/>
                        </a:spcBef>
                        <a:spcAft>
                          <a:spcPts val="0"/>
                        </a:spcAft>
                      </a:pPr>
                      <a:r>
                        <a:rPr lang="nl-BE" sz="2800" b="1" kern="1200" spc="30" dirty="0">
                          <a:solidFill>
                            <a:srgbClr val="016666"/>
                          </a:solidFill>
                          <a:effectLst/>
                          <a:latin typeface="Open Sans" panose="020B0606030504020204"/>
                          <a:ea typeface="Calibri" panose="020F0502020204030204" pitchFamily="34" charset="0"/>
                          <a:cs typeface="Times New Roman" panose="02020603050405020304" pitchFamily="18" charset="0"/>
                        </a:rPr>
                        <a:t>Verstandelijke beperking</a:t>
                      </a:r>
                      <a:endParaRPr lang="nl-BE" sz="2800" dirty="0">
                        <a:solidFill>
                          <a:srgbClr val="016666"/>
                        </a:solidFill>
                        <a:latin typeface="Open Sans" panose="020B0606030504020204"/>
                      </a:endParaRPr>
                    </a:p>
                  </a:txBody>
                  <a:tcPr marL="61272" marR="61272" marT="0" marB="0" anchor="ctr">
                    <a:lnL w="38100" cap="flat" cmpd="sng" algn="ctr">
                      <a:noFill/>
                      <a:prstDash val="solid"/>
                      <a:round/>
                      <a:headEnd type="none" w="med" len="med"/>
                      <a:tailEnd type="none" w="med" len="med"/>
                    </a:lnL>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0EAF1"/>
                    </a:solidFill>
                  </a:tcPr>
                </a:tc>
                <a:tc>
                  <a:txBody>
                    <a:bodyPr/>
                    <a:lstStyle/>
                    <a:p>
                      <a:pPr algn="just">
                        <a:lnSpc>
                          <a:spcPct val="107000"/>
                        </a:lnSpc>
                        <a:spcAft>
                          <a:spcPts val="0"/>
                        </a:spcAft>
                      </a:pPr>
                      <a:r>
                        <a:rPr lang="nl-BE" sz="2800" dirty="0">
                          <a:solidFill>
                            <a:srgbClr val="016666"/>
                          </a:solidFill>
                          <a:effectLst/>
                          <a:latin typeface="Open Sans" panose="020B0606030504020204"/>
                          <a:ea typeface="Calibri" panose="020F0502020204030204" pitchFamily="34" charset="0"/>
                          <a:cs typeface="Times New Roman" panose="02020603050405020304" pitchFamily="18" charset="0"/>
                        </a:rPr>
                        <a:t>Algemene intelligentie</a:t>
                      </a:r>
                    </a:p>
                    <a:p>
                      <a:pPr algn="just">
                        <a:lnSpc>
                          <a:spcPct val="107000"/>
                        </a:lnSpc>
                        <a:spcAft>
                          <a:spcPts val="0"/>
                        </a:spcAft>
                      </a:pPr>
                      <a:r>
                        <a:rPr lang="nl-BE" sz="2800" b="1" u="none" dirty="0">
                          <a:solidFill>
                            <a:srgbClr val="016666"/>
                          </a:solidFill>
                          <a:effectLst/>
                          <a:latin typeface="Open Sans" panose="020B0606030504020204"/>
                          <a:ea typeface="Calibri" panose="020F0502020204030204" pitchFamily="34" charset="0"/>
                          <a:cs typeface="Times New Roman" panose="02020603050405020304" pitchFamily="18" charset="0"/>
                        </a:rPr>
                        <a:t>Adaptief gedrag</a:t>
                      </a:r>
                    </a:p>
                    <a:p>
                      <a:pPr marL="457200" indent="-457200" algn="just">
                        <a:lnSpc>
                          <a:spcPct val="107000"/>
                        </a:lnSpc>
                        <a:spcAft>
                          <a:spcPts val="0"/>
                        </a:spcAft>
                        <a:buFont typeface="Arial" panose="020B0604020202020204" pitchFamily="34" charset="0"/>
                        <a:buChar char="•"/>
                      </a:pPr>
                      <a:r>
                        <a:rPr lang="nl-BE" sz="2800" b="1" dirty="0">
                          <a:solidFill>
                            <a:srgbClr val="016666"/>
                          </a:solidFill>
                          <a:effectLst/>
                          <a:latin typeface="Open Sans" panose="020B0606030504020204"/>
                          <a:ea typeface="Calibri" panose="020F0502020204030204" pitchFamily="34" charset="0"/>
                          <a:cs typeface="Times New Roman" panose="02020603050405020304" pitchFamily="18" charset="0"/>
                        </a:rPr>
                        <a:t>Conceptueel</a:t>
                      </a:r>
                    </a:p>
                    <a:p>
                      <a:pPr marL="457200" indent="-457200" algn="just">
                        <a:lnSpc>
                          <a:spcPct val="107000"/>
                        </a:lnSpc>
                        <a:spcAft>
                          <a:spcPts val="0"/>
                        </a:spcAft>
                        <a:buFont typeface="Arial" panose="020B0604020202020204" pitchFamily="34" charset="0"/>
                        <a:buChar char="•"/>
                      </a:pPr>
                      <a:r>
                        <a:rPr lang="nl-BE" sz="2800" b="1" dirty="0">
                          <a:solidFill>
                            <a:srgbClr val="016666"/>
                          </a:solidFill>
                          <a:effectLst/>
                          <a:latin typeface="Open Sans" panose="020B0606030504020204"/>
                          <a:ea typeface="Calibri" panose="020F0502020204030204" pitchFamily="34" charset="0"/>
                          <a:cs typeface="Times New Roman" panose="02020603050405020304" pitchFamily="18" charset="0"/>
                        </a:rPr>
                        <a:t>Sociaal</a:t>
                      </a:r>
                    </a:p>
                    <a:p>
                      <a:pPr marL="457200" indent="-457200" algn="just">
                        <a:lnSpc>
                          <a:spcPct val="107000"/>
                        </a:lnSpc>
                        <a:spcAft>
                          <a:spcPts val="0"/>
                        </a:spcAft>
                        <a:buFont typeface="Arial" panose="020B0604020202020204" pitchFamily="34" charset="0"/>
                        <a:buChar char="•"/>
                      </a:pPr>
                      <a:r>
                        <a:rPr lang="nl-BE" sz="2800" b="1" dirty="0">
                          <a:solidFill>
                            <a:srgbClr val="016666"/>
                          </a:solidFill>
                          <a:effectLst/>
                          <a:latin typeface="Open Sans" panose="020B0606030504020204"/>
                          <a:ea typeface="Calibri" panose="020F0502020204030204" pitchFamily="34" charset="0"/>
                          <a:cs typeface="Times New Roman" panose="02020603050405020304" pitchFamily="18" charset="0"/>
                        </a:rPr>
                        <a:t>Praktisch</a:t>
                      </a:r>
                      <a:endParaRPr lang="nl-BE" sz="2800" b="1" dirty="0">
                        <a:latin typeface="Open Sans" panose="020B0606030504020204"/>
                      </a:endParaRPr>
                    </a:p>
                  </a:txBody>
                  <a:tcPr marL="68580" marR="68580" marT="0" marB="0" anchor="ctr">
                    <a:lnL w="38100" cap="flat" cmpd="sng" algn="ctr">
                      <a:solidFill>
                        <a:srgbClr val="016666"/>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0EAF1"/>
                    </a:solidFill>
                  </a:tcPr>
                </a:tc>
                <a:extLst>
                  <a:ext uri="{0D108BD9-81ED-4DB2-BD59-A6C34878D82A}">
                    <a16:rowId xmlns:a16="http://schemas.microsoft.com/office/drawing/2014/main" val="3722600524"/>
                  </a:ext>
                </a:extLst>
              </a:tr>
            </a:tbl>
          </a:graphicData>
        </a:graphic>
      </p:graphicFrame>
      <p:pic>
        <p:nvPicPr>
          <p:cNvPr id="3" name="Audio 2">
            <a:hlinkClick r:id="" action="ppaction://media"/>
            <a:extLst>
              <a:ext uri="{FF2B5EF4-FFF2-40B4-BE49-F238E27FC236}">
                <a16:creationId xmlns:a16="http://schemas.microsoft.com/office/drawing/2014/main" id="{ACD3D598-6B33-4B31-A191-B38134271C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60225348"/>
      </p:ext>
    </p:extLst>
  </p:cSld>
  <p:clrMapOvr>
    <a:masterClrMapping/>
  </p:clrMapOvr>
  <mc:AlternateContent xmlns:mc="http://schemas.openxmlformats.org/markup-compatibility/2006" xmlns:p14="http://schemas.microsoft.com/office/powerpoint/2010/main">
    <mc:Choice Requires="p14">
      <p:transition spd="slow" p14:dur="2000" advTm="26028"/>
    </mc:Choice>
    <mc:Fallback xmlns="">
      <p:transition spd="slow" advTm="26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i="1" dirty="0"/>
              <a:t>Fair gebruik!</a:t>
            </a:r>
            <a:endParaRPr lang="nl-BE" dirty="0"/>
          </a:p>
        </p:txBody>
      </p:sp>
      <p:sp>
        <p:nvSpPr>
          <p:cNvPr id="3" name="Tijdelijke aanduiding voor tekst 2"/>
          <p:cNvSpPr>
            <a:spLocks noGrp="1"/>
          </p:cNvSpPr>
          <p:nvPr>
            <p:ph type="body" idx="1"/>
          </p:nvPr>
        </p:nvSpPr>
        <p:spPr>
          <a:xfrm>
            <a:off x="838200" y="1481428"/>
            <a:ext cx="11089761" cy="5152107"/>
          </a:xfrm>
        </p:spPr>
        <p:txBody>
          <a:bodyPr>
            <a:normAutofit/>
          </a:bodyPr>
          <a:lstStyle/>
          <a:p>
            <a:r>
              <a:rPr lang="nl-BE" dirty="0">
                <a:solidFill>
                  <a:srgbClr val="02AAB4"/>
                </a:solidFill>
                <a:latin typeface="Open Sans" panose="020B0606030504020204"/>
              </a:rPr>
              <a:t>Ouders (of wie vertrouwd is met dagelijks functioneren) bron </a:t>
            </a:r>
            <a:r>
              <a:rPr lang="nl-BE" dirty="0">
                <a:latin typeface="Open Sans" panose="020B0606030504020204"/>
              </a:rPr>
              <a:t>voor inschatting adaptief gedrag leerling</a:t>
            </a:r>
          </a:p>
          <a:p>
            <a:r>
              <a:rPr lang="nl-BE" dirty="0">
                <a:solidFill>
                  <a:srgbClr val="02AAB4"/>
                </a:solidFill>
                <a:latin typeface="Open Sans" panose="020B0606030504020204"/>
              </a:rPr>
              <a:t>Mogelijke vertekening </a:t>
            </a:r>
            <a:r>
              <a:rPr lang="nl-BE" dirty="0">
                <a:latin typeface="Open Sans" panose="020B0606030504020204"/>
              </a:rPr>
              <a:t>door mindere Nederlandse taalvaardigheid, meer sociaal wenselijk gedrag, altijd eens zijn met vragen (of verwachtingen </a:t>
            </a:r>
            <a:r>
              <a:rPr lang="nl-BE" dirty="0" err="1">
                <a:latin typeface="Open Sans" panose="020B0606030504020204"/>
              </a:rPr>
              <a:t>tov</a:t>
            </a:r>
            <a:r>
              <a:rPr lang="nl-BE" dirty="0">
                <a:latin typeface="Open Sans" panose="020B0606030504020204"/>
              </a:rPr>
              <a:t> leerling uit kansengroepen), …</a:t>
            </a:r>
          </a:p>
          <a:p>
            <a:pPr>
              <a:buFont typeface="Symbol" panose="05050102010706020507" pitchFamily="18" charset="2"/>
              <a:buChar char="Þ"/>
            </a:pPr>
            <a:endParaRPr lang="nl-BE" dirty="0">
              <a:latin typeface="Open Sans" panose="020B0606030504020204"/>
            </a:endParaRPr>
          </a:p>
          <a:p>
            <a:pPr lvl="1">
              <a:buFont typeface="Wingdings" panose="05000000000000000000" pitchFamily="2" charset="2"/>
              <a:buChar char="ü"/>
            </a:pPr>
            <a:r>
              <a:rPr lang="nl-BE" dirty="0">
                <a:solidFill>
                  <a:srgbClr val="016666"/>
                </a:solidFill>
                <a:latin typeface="Open Sans" panose="020B0606030504020204"/>
              </a:rPr>
              <a:t> </a:t>
            </a:r>
            <a:r>
              <a:rPr lang="nl-BE" sz="2800" dirty="0">
                <a:solidFill>
                  <a:srgbClr val="016666"/>
                </a:solidFill>
                <a:latin typeface="Open Sans" panose="020B0606030504020204"/>
              </a:rPr>
              <a:t>Zorgvuldig inleiden van doel van afname, gevolgen, wie waarover wordt geïnformeerd</a:t>
            </a:r>
          </a:p>
          <a:p>
            <a:pPr lvl="1">
              <a:buFont typeface="Wingdings" panose="05000000000000000000" pitchFamily="2" charset="2"/>
              <a:buChar char="ü"/>
            </a:pPr>
            <a:r>
              <a:rPr lang="nl-BE" sz="2800" dirty="0">
                <a:solidFill>
                  <a:srgbClr val="016666"/>
                </a:solidFill>
                <a:latin typeface="Open Sans" panose="020B0606030504020204"/>
              </a:rPr>
              <a:t> Meerdere informanten</a:t>
            </a:r>
          </a:p>
          <a:p>
            <a:pPr lvl="1">
              <a:buFont typeface="Wingdings" panose="05000000000000000000" pitchFamily="2" charset="2"/>
              <a:buChar char="ü"/>
            </a:pPr>
            <a:r>
              <a:rPr lang="nl-BE" sz="2800" dirty="0">
                <a:solidFill>
                  <a:srgbClr val="016666"/>
                </a:solidFill>
                <a:latin typeface="Open Sans" panose="020B0606030504020204"/>
              </a:rPr>
              <a:t> Informatie uit instrument naast andere gegevens leggen</a:t>
            </a:r>
          </a:p>
          <a:p>
            <a:pPr lvl="1">
              <a:buFont typeface="Wingdings" panose="05000000000000000000" pitchFamily="2" charset="2"/>
              <a:buChar char="ü"/>
            </a:pPr>
            <a:r>
              <a:rPr lang="nl-BE" sz="2800" dirty="0">
                <a:solidFill>
                  <a:srgbClr val="016666"/>
                </a:solidFill>
                <a:latin typeface="Open Sans" panose="020B0606030504020204"/>
              </a:rPr>
              <a:t> Spreiden over de tijd</a:t>
            </a:r>
            <a:endParaRPr lang="nl-BE" sz="2800" dirty="0">
              <a:solidFill>
                <a:srgbClr val="016666"/>
              </a:solidFill>
            </a:endParaRPr>
          </a:p>
        </p:txBody>
      </p:sp>
      <p:pic>
        <p:nvPicPr>
          <p:cNvPr id="4" name="Picture 2" descr="http://www.vclb-koepel.be/library/galleryphotos/logo_fairediagnostiek.png">
            <a:extLst>
              <a:ext uri="{FF2B5EF4-FFF2-40B4-BE49-F238E27FC236}">
                <a16:creationId xmlns:a16="http://schemas.microsoft.com/office/drawing/2014/main" id="{4A631651-CD6D-4CB2-9A93-C28D466F15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8752"/>
          <a:stretch/>
        </p:blipFill>
        <p:spPr bwMode="auto">
          <a:xfrm>
            <a:off x="10673434" y="210996"/>
            <a:ext cx="1359358" cy="1129773"/>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2FDA7229-7144-487C-9CC1-44296C69FBE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669476846"/>
      </p:ext>
    </p:extLst>
  </p:cSld>
  <p:clrMapOvr>
    <a:masterClrMapping/>
  </p:clrMapOvr>
  <mc:AlternateContent xmlns:mc="http://schemas.openxmlformats.org/markup-compatibility/2006" xmlns:p14="http://schemas.microsoft.com/office/powerpoint/2010/main">
    <mc:Choice Requires="p14">
      <p:transition spd="slow" p14:dur="2000" advTm="155538"/>
    </mc:Choice>
    <mc:Fallback xmlns="">
      <p:transition spd="slow" advTm="155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i="1" dirty="0"/>
              <a:t>Fair gebruik!</a:t>
            </a:r>
            <a:endParaRPr lang="nl-BE" sz="3200" dirty="0"/>
          </a:p>
        </p:txBody>
      </p:sp>
      <p:sp>
        <p:nvSpPr>
          <p:cNvPr id="3" name="Tijdelijke aanduiding voor tekst 2"/>
          <p:cNvSpPr>
            <a:spLocks noGrp="1"/>
          </p:cNvSpPr>
          <p:nvPr>
            <p:ph type="body" idx="1"/>
          </p:nvPr>
        </p:nvSpPr>
        <p:spPr>
          <a:xfrm>
            <a:off x="838887" y="1825625"/>
            <a:ext cx="10514230" cy="4351338"/>
          </a:xfrm>
        </p:spPr>
        <p:txBody>
          <a:bodyPr>
            <a:normAutofit fontScale="92500" lnSpcReduction="10000"/>
          </a:bodyPr>
          <a:lstStyle/>
          <a:p>
            <a:r>
              <a:rPr lang="nl-BE" dirty="0">
                <a:solidFill>
                  <a:srgbClr val="02AAB4"/>
                </a:solidFill>
              </a:rPr>
              <a:t>Interview: </a:t>
            </a:r>
          </a:p>
          <a:p>
            <a:pPr marL="1066800" lvl="1" indent="-457200">
              <a:buFont typeface="Wingdings" panose="05000000000000000000" pitchFamily="2" charset="2"/>
              <a:buChar char="ü"/>
            </a:pPr>
            <a:r>
              <a:rPr lang="nl-BE" sz="2800" dirty="0">
                <a:solidFill>
                  <a:srgbClr val="016666"/>
                </a:solidFill>
              </a:rPr>
              <a:t>Stap niet te hoog in (bij instapregel) </a:t>
            </a:r>
            <a:r>
              <a:rPr lang="nl-BE" sz="2800">
                <a:solidFill>
                  <a:srgbClr val="016666"/>
                </a:solidFill>
              </a:rPr>
              <a:t>en stop </a:t>
            </a:r>
            <a:r>
              <a:rPr lang="nl-BE" sz="2800" dirty="0">
                <a:solidFill>
                  <a:srgbClr val="016666"/>
                </a:solidFill>
              </a:rPr>
              <a:t>niet te vroeg (als er geen afbreekregel is)</a:t>
            </a:r>
          </a:p>
          <a:p>
            <a:pPr marL="1066800" lvl="1" indent="-457200">
              <a:buFont typeface="Wingdings" panose="05000000000000000000" pitchFamily="2" charset="2"/>
              <a:buChar char="ü"/>
            </a:pPr>
            <a:r>
              <a:rPr lang="nl-BE" sz="2800" dirty="0">
                <a:solidFill>
                  <a:srgbClr val="016666"/>
                </a:solidFill>
              </a:rPr>
              <a:t>Hou de typische ontwikkeling kinderen en jongeren voor ogen</a:t>
            </a:r>
          </a:p>
          <a:p>
            <a:pPr marL="1066800" lvl="1" indent="-457200">
              <a:buFont typeface="Wingdings" panose="05000000000000000000" pitchFamily="2" charset="2"/>
              <a:buChar char="ü"/>
            </a:pPr>
            <a:r>
              <a:rPr lang="nl-BE" sz="2800" dirty="0">
                <a:solidFill>
                  <a:srgbClr val="016666"/>
                </a:solidFill>
              </a:rPr>
              <a:t>Eigen opvattingen onder controle houden</a:t>
            </a:r>
          </a:p>
          <a:p>
            <a:pPr marL="1066800" lvl="1" indent="-457200">
              <a:buFont typeface="Wingdings" panose="05000000000000000000" pitchFamily="2" charset="2"/>
              <a:buChar char="ü"/>
            </a:pPr>
            <a:r>
              <a:rPr lang="nl-BE" sz="2800" dirty="0">
                <a:solidFill>
                  <a:srgbClr val="016666"/>
                </a:solidFill>
              </a:rPr>
              <a:t>Vragen stellen en scoren conform handleiding + aanvullende informatie verzamelen</a:t>
            </a:r>
          </a:p>
          <a:p>
            <a:pPr marL="609600" lvl="1" indent="0">
              <a:buNone/>
            </a:pPr>
            <a:endParaRPr lang="nl-BE" sz="2800" dirty="0">
              <a:solidFill>
                <a:srgbClr val="016666"/>
              </a:solidFill>
            </a:endParaRPr>
          </a:p>
          <a:p>
            <a:r>
              <a:rPr lang="nl-BE" dirty="0">
                <a:solidFill>
                  <a:srgbClr val="02AAB4"/>
                </a:solidFill>
              </a:rPr>
              <a:t>Vragenlijst:</a:t>
            </a:r>
          </a:p>
          <a:p>
            <a:pPr marL="1066800" lvl="1" indent="-457200">
              <a:buFont typeface="Wingdings" panose="05000000000000000000" pitchFamily="2" charset="2"/>
              <a:buChar char="ü"/>
            </a:pPr>
            <a:r>
              <a:rPr lang="nl-BE" sz="2800" dirty="0">
                <a:solidFill>
                  <a:srgbClr val="016666"/>
                </a:solidFill>
              </a:rPr>
              <a:t>Overwegen om vragenlijst samen met ouders te overlopen (duiden van vragen, ingaan op reacties)</a:t>
            </a:r>
          </a:p>
        </p:txBody>
      </p:sp>
      <p:pic>
        <p:nvPicPr>
          <p:cNvPr id="4" name="Picture 2" descr="http://www.vclb-koepel.be/library/galleryphotos/logo_fairediagnostiek.png">
            <a:extLst>
              <a:ext uri="{FF2B5EF4-FFF2-40B4-BE49-F238E27FC236}">
                <a16:creationId xmlns:a16="http://schemas.microsoft.com/office/drawing/2014/main" id="{0B500BBD-4771-43C2-BB73-D4173B18C9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8752"/>
          <a:stretch/>
        </p:blipFill>
        <p:spPr bwMode="auto">
          <a:xfrm>
            <a:off x="10673434" y="210996"/>
            <a:ext cx="1359358" cy="112977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56AE78C8-9391-4D7D-9ECE-FEBA9A46358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29166242"/>
      </p:ext>
    </p:extLst>
  </p:cSld>
  <p:clrMapOvr>
    <a:masterClrMapping/>
  </p:clrMapOvr>
  <mc:AlternateContent xmlns:mc="http://schemas.openxmlformats.org/markup-compatibility/2006" xmlns:p14="http://schemas.microsoft.com/office/powerpoint/2010/main">
    <mc:Choice Requires="p14">
      <p:transition spd="slow" p14:dur="2000" advTm="82574"/>
    </mc:Choice>
    <mc:Fallback xmlns="">
      <p:transition spd="slow" advTm="8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i="1" dirty="0"/>
              <a:t>Fair gebruik!</a:t>
            </a:r>
            <a:endParaRPr lang="nl-BE" sz="3200" dirty="0"/>
          </a:p>
        </p:txBody>
      </p:sp>
      <p:sp>
        <p:nvSpPr>
          <p:cNvPr id="3" name="Tijdelijke aanduiding voor tekst 2"/>
          <p:cNvSpPr>
            <a:spLocks noGrp="1"/>
          </p:cNvSpPr>
          <p:nvPr>
            <p:ph type="body" idx="1"/>
          </p:nvPr>
        </p:nvSpPr>
        <p:spPr>
          <a:xfrm>
            <a:off x="838887" y="1825625"/>
            <a:ext cx="10514230" cy="4351338"/>
          </a:xfrm>
        </p:spPr>
        <p:txBody>
          <a:bodyPr>
            <a:normAutofit/>
          </a:bodyPr>
          <a:lstStyle/>
          <a:p>
            <a:pPr marL="152400" indent="0">
              <a:buNone/>
            </a:pPr>
            <a:r>
              <a:rPr lang="nl-BE" sz="3200" dirty="0">
                <a:solidFill>
                  <a:srgbClr val="02AAB4"/>
                </a:solidFill>
              </a:rPr>
              <a:t>Als normen (helemaal) niet bruikbaar zijn …</a:t>
            </a:r>
          </a:p>
          <a:p>
            <a:pPr marL="152400" indent="0">
              <a:buNone/>
            </a:pPr>
            <a:r>
              <a:rPr lang="nl-BE" sz="3200" dirty="0">
                <a:solidFill>
                  <a:srgbClr val="02AAB4"/>
                </a:solidFill>
              </a:rPr>
              <a:t>Als instrument onvoldoende valide info oplevert bv. te sterk afwijkt van andere info …</a:t>
            </a:r>
          </a:p>
          <a:p>
            <a:pPr marL="152400" indent="0">
              <a:buNone/>
            </a:pPr>
            <a:endParaRPr lang="nl-BE" sz="3200" dirty="0">
              <a:solidFill>
                <a:srgbClr val="02AAB4"/>
              </a:solidFill>
            </a:endParaRPr>
          </a:p>
          <a:p>
            <a:pPr marL="152400" indent="0">
              <a:buNone/>
            </a:pPr>
            <a:r>
              <a:rPr lang="nl-BE" sz="3200" dirty="0">
                <a:solidFill>
                  <a:srgbClr val="02AAB4"/>
                </a:solidFill>
              </a:rPr>
              <a:t>Dan …</a:t>
            </a:r>
          </a:p>
          <a:p>
            <a:pPr lvl="1">
              <a:buFont typeface="Wingdings" panose="05000000000000000000" pitchFamily="2" charset="2"/>
              <a:buChar char="ü"/>
            </a:pPr>
            <a:r>
              <a:rPr lang="nl-BE" sz="3200" dirty="0">
                <a:solidFill>
                  <a:srgbClr val="02AAB4"/>
                </a:solidFill>
              </a:rPr>
              <a:t>Overweeg of niveaubepaling (nu al) (echt) nodig is</a:t>
            </a:r>
          </a:p>
          <a:p>
            <a:pPr lvl="1">
              <a:buFont typeface="Wingdings" panose="05000000000000000000" pitchFamily="2" charset="2"/>
              <a:buChar char="ü"/>
            </a:pPr>
            <a:r>
              <a:rPr lang="nl-BE" sz="3200" dirty="0">
                <a:solidFill>
                  <a:srgbClr val="02AAB4"/>
                </a:solidFill>
              </a:rPr>
              <a:t>Verzamel extra info en zet in op </a:t>
            </a:r>
            <a:r>
              <a:rPr lang="nl-BE" sz="3200" dirty="0">
                <a:solidFill>
                  <a:srgbClr val="02AAB4"/>
                </a:solidFill>
                <a:hlinkClick r:id="rId6"/>
              </a:rPr>
              <a:t>klinisch oordeel</a:t>
            </a:r>
            <a:endParaRPr lang="nl-BE" sz="3200" dirty="0">
              <a:solidFill>
                <a:srgbClr val="02AAB4"/>
              </a:solidFill>
            </a:endParaRPr>
          </a:p>
          <a:p>
            <a:pPr lvl="1">
              <a:buFont typeface="Wingdings" panose="05000000000000000000" pitchFamily="2" charset="2"/>
              <a:buChar char="ü"/>
            </a:pPr>
            <a:r>
              <a:rPr lang="nl-BE" sz="3200" dirty="0">
                <a:solidFill>
                  <a:srgbClr val="02AAB4"/>
                </a:solidFill>
              </a:rPr>
              <a:t>Neem overwegingen op in verslaggeving</a:t>
            </a:r>
          </a:p>
        </p:txBody>
      </p:sp>
      <p:pic>
        <p:nvPicPr>
          <p:cNvPr id="14" name="Audio 13">
            <a:hlinkClick r:id="" action="ppaction://media"/>
            <a:extLst>
              <a:ext uri="{FF2B5EF4-FFF2-40B4-BE49-F238E27FC236}">
                <a16:creationId xmlns:a16="http://schemas.microsoft.com/office/drawing/2014/main" id="{C1C80C55-D840-4E23-B65D-3BE9A852E3E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559606877"/>
      </p:ext>
    </p:extLst>
  </p:cSld>
  <p:clrMapOvr>
    <a:masterClrMapping/>
  </p:clrMapOvr>
  <mc:AlternateContent xmlns:mc="http://schemas.openxmlformats.org/markup-compatibility/2006" xmlns:p14="http://schemas.microsoft.com/office/powerpoint/2010/main">
    <mc:Choice Requires="p14">
      <p:transition spd="slow" p14:dur="2000" advTm="102248"/>
    </mc:Choice>
    <mc:Fallback xmlns="">
      <p:transition spd="slow" advTm="102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B0A49-A6C6-4133-9958-E5507D9C1198}"/>
              </a:ext>
            </a:extLst>
          </p:cNvPr>
          <p:cNvSpPr>
            <a:spLocks noGrp="1"/>
          </p:cNvSpPr>
          <p:nvPr>
            <p:ph type="title"/>
          </p:nvPr>
        </p:nvSpPr>
        <p:spPr/>
        <p:txBody>
          <a:bodyPr/>
          <a:lstStyle/>
          <a:p>
            <a:r>
              <a:rPr lang="nl-BE" dirty="0">
                <a:solidFill>
                  <a:srgbClr val="C00000"/>
                </a:solidFill>
              </a:rPr>
              <a:t>Waar in het protocol en op de site?</a:t>
            </a:r>
            <a:endParaRPr lang="nl-BE" dirty="0"/>
          </a:p>
        </p:txBody>
      </p:sp>
      <p:sp>
        <p:nvSpPr>
          <p:cNvPr id="3" name="Tijdelijke aanduiding voor inhoud 2">
            <a:extLst>
              <a:ext uri="{FF2B5EF4-FFF2-40B4-BE49-F238E27FC236}">
                <a16:creationId xmlns:a16="http://schemas.microsoft.com/office/drawing/2014/main" id="{15330438-3FB2-4B0F-BCEA-26789365383B}"/>
              </a:ext>
            </a:extLst>
          </p:cNvPr>
          <p:cNvSpPr>
            <a:spLocks noGrp="1"/>
          </p:cNvSpPr>
          <p:nvPr>
            <p:ph idx="1"/>
          </p:nvPr>
        </p:nvSpPr>
        <p:spPr>
          <a:xfrm>
            <a:off x="838200" y="1825624"/>
            <a:ext cx="10515600" cy="4816475"/>
          </a:xfrm>
        </p:spPr>
        <p:txBody>
          <a:bodyPr>
            <a:normAutofit/>
          </a:bodyPr>
          <a:lstStyle/>
          <a:p>
            <a:r>
              <a:rPr lang="nl-BE" dirty="0"/>
              <a:t>Adaptief gedrag</a:t>
            </a:r>
          </a:p>
          <a:p>
            <a:pPr lvl="1"/>
            <a:r>
              <a:rPr lang="nl-BE" sz="2800" dirty="0">
                <a:hlinkClick r:id="rId5"/>
              </a:rPr>
              <a:t>Fase 2 CZF </a:t>
            </a:r>
            <a:r>
              <a:rPr lang="nl-BE" sz="2800" dirty="0"/>
              <a:t>– doorheen het HGD-traject</a:t>
            </a:r>
          </a:p>
          <a:p>
            <a:pPr lvl="1"/>
            <a:r>
              <a:rPr lang="nl-BE" sz="2800" dirty="0">
                <a:hlinkClick r:id="rId6"/>
              </a:rPr>
              <a:t>Theoretisch deel CZF</a:t>
            </a:r>
            <a:endParaRPr lang="nl-BE" sz="2800" dirty="0"/>
          </a:p>
          <a:p>
            <a:pPr lvl="1"/>
            <a:r>
              <a:rPr lang="nl-BE" sz="2800" dirty="0">
                <a:hlinkClick r:id="rId7"/>
              </a:rPr>
              <a:t>Materialendatabank</a:t>
            </a:r>
            <a:r>
              <a:rPr lang="nl-BE" sz="2800" dirty="0"/>
              <a:t> – Diagnostische fiches CZF</a:t>
            </a:r>
          </a:p>
          <a:p>
            <a:pPr lvl="1"/>
            <a:r>
              <a:rPr lang="nl-BE" sz="2800" dirty="0">
                <a:hlinkClick r:id="rId8"/>
              </a:rPr>
              <a:t>Bijlage Operationalisering criterium adaptief gedrag</a:t>
            </a:r>
            <a:endParaRPr lang="nl-BE" sz="2800" dirty="0"/>
          </a:p>
          <a:p>
            <a:pPr marL="0" indent="0">
              <a:buNone/>
            </a:pPr>
            <a:endParaRPr lang="nl-BE" dirty="0"/>
          </a:p>
          <a:p>
            <a:r>
              <a:rPr lang="nl-BE" dirty="0"/>
              <a:t>Faire diagnostiek</a:t>
            </a:r>
          </a:p>
          <a:p>
            <a:pPr lvl="1"/>
            <a:r>
              <a:rPr lang="nl-BE" sz="2800" dirty="0">
                <a:hlinkClick r:id="rId9"/>
              </a:rPr>
              <a:t>Bijlage Faire diagnostiek van adaptief gedrag</a:t>
            </a:r>
            <a:endParaRPr lang="nl-BE" sz="2800" dirty="0"/>
          </a:p>
          <a:p>
            <a:pPr lvl="1"/>
            <a:r>
              <a:rPr lang="nl-BE" sz="2800" dirty="0">
                <a:hlinkClick r:id="rId10"/>
              </a:rPr>
              <a:t>Bijlage Faire diagnostiek van cognitief functioneren</a:t>
            </a:r>
            <a:endParaRPr lang="nl-BE" sz="2800" dirty="0"/>
          </a:p>
          <a:p>
            <a:pPr lvl="1"/>
            <a:r>
              <a:rPr lang="nl-BE" sz="2800" dirty="0">
                <a:hlinkClick r:id="rId11"/>
              </a:rPr>
              <a:t>Bijlage ADP Faire diagnostiek</a:t>
            </a:r>
            <a:endParaRPr lang="nl-BE" sz="2800" dirty="0"/>
          </a:p>
          <a:p>
            <a:pPr marL="0" indent="0">
              <a:buNone/>
            </a:pPr>
            <a:endParaRPr lang="nl-BE" dirty="0"/>
          </a:p>
        </p:txBody>
      </p:sp>
      <p:sp>
        <p:nvSpPr>
          <p:cNvPr id="4" name="Tijdelijke aanduiding voor dianummer 3">
            <a:extLst>
              <a:ext uri="{FF2B5EF4-FFF2-40B4-BE49-F238E27FC236}">
                <a16:creationId xmlns:a16="http://schemas.microsoft.com/office/drawing/2014/main" id="{BE122653-FD0A-4EE6-92FE-D8FA56EE8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CA95E-2221-4DC3-A5F9-E53F37D422FC}"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srgbClr val="049999"/>
              </a:solidFill>
              <a:effectLst/>
              <a:uLnTx/>
              <a:uFillTx/>
              <a:latin typeface="Open Sans" panose="020B0606030504020204" pitchFamily="34" charset="0"/>
            </a:endParaRPr>
          </a:p>
        </p:txBody>
      </p:sp>
      <p:pic>
        <p:nvPicPr>
          <p:cNvPr id="5" name="Picture 2" descr="Afbeeldingsresultaat voor waar?"/>
          <p:cNvPicPr>
            <a:picLocks noChangeAspect="1" noChangeArrowheads="1"/>
          </p:cNvPicPr>
          <p:nvPr/>
        </p:nvPicPr>
        <p:blipFill rotWithShape="1">
          <a:blip r:embed="rId12">
            <a:extLst>
              <a:ext uri="{28A0092B-C50C-407E-A947-70E740481C1C}">
                <a14:useLocalDpi xmlns:a14="http://schemas.microsoft.com/office/drawing/2010/main" val="0"/>
              </a:ext>
            </a:extLst>
          </a:blip>
          <a:srcRect l="11274" r="11815"/>
          <a:stretch/>
        </p:blipFill>
        <p:spPr bwMode="auto">
          <a:xfrm>
            <a:off x="9404463" y="164361"/>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87EB5ACA-7D78-4142-B106-239754BCD6B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37115255"/>
      </p:ext>
    </p:extLst>
  </p:cSld>
  <p:clrMapOvr>
    <a:masterClrMapping/>
  </p:clrMapOvr>
  <mc:AlternateContent xmlns:mc="http://schemas.openxmlformats.org/markup-compatibility/2006" xmlns:p14="http://schemas.microsoft.com/office/powerpoint/2010/main">
    <mc:Choice Requires="p14">
      <p:transition spd="slow" p14:dur="2000" advTm="8226"/>
    </mc:Choice>
    <mc:Fallback xmlns="">
      <p:transition spd="slow" advTm="8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6B7682B-EE7A-4E6C-BE2B-BBF48B3E6A54}"/>
              </a:ext>
            </a:extLst>
          </p:cNvPr>
          <p:cNvSpPr>
            <a:spLocks noGrp="1"/>
          </p:cNvSpPr>
          <p:nvPr>
            <p:ph type="sldNum" sz="quarter" idx="4294967295"/>
          </p:nvPr>
        </p:nvSpPr>
        <p:spPr>
          <a:xfrm>
            <a:off x="11404600" y="6283325"/>
            <a:ext cx="787400" cy="365125"/>
          </a:xfrm>
        </p:spPr>
        <p:txBody>
          <a:bodyPr/>
          <a:lstStyle/>
          <a:p>
            <a:fld id="{04FCA95E-2221-4DC3-A5F9-E53F37D422FC}" type="slidenum">
              <a:rPr lang="nl-BE" smtClean="0"/>
              <a:pPr/>
              <a:t>24</a:t>
            </a:fld>
            <a:endParaRPr lang="nl-BE"/>
          </a:p>
        </p:txBody>
      </p:sp>
      <p:sp>
        <p:nvSpPr>
          <p:cNvPr id="8" name="Tekstvak 7">
            <a:extLst>
              <a:ext uri="{FF2B5EF4-FFF2-40B4-BE49-F238E27FC236}">
                <a16:creationId xmlns:a16="http://schemas.microsoft.com/office/drawing/2014/main" id="{84D6A3C0-FFAE-42C2-B77A-DCBD420A431C}"/>
              </a:ext>
            </a:extLst>
          </p:cNvPr>
          <p:cNvSpPr txBox="1"/>
          <p:nvPr/>
        </p:nvSpPr>
        <p:spPr>
          <a:xfrm>
            <a:off x="1669776" y="3710610"/>
            <a:ext cx="10522223"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Vragen</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5">
                  <a:extLst>
                    <a:ext uri="{A12FA001-AC4F-418D-AE19-62706E023703}">
                      <ahyp:hlinkClr xmlns:ahyp="http://schemas.microsoft.com/office/drawing/2018/hyperlinkcolor" val="tx"/>
                    </a:ext>
                  </a:extLst>
                </a:hlinkClick>
              </a:rPr>
              <a:t>info@prodiagnostiek.be  </a:t>
            </a:r>
            <a:r>
              <a:rPr lang="nl-BE" sz="4000" b="1" dirty="0">
                <a:solidFill>
                  <a:srgbClr val="016666"/>
                </a:solidFill>
                <a:latin typeface="Open Sans"/>
                <a:ea typeface="Open Sans"/>
                <a:cs typeface="Open Sans"/>
              </a:rPr>
              <a:t> </a:t>
            </a:r>
          </a:p>
          <a:p>
            <a:pPr algn="r"/>
            <a:endParaRPr lang="nl-BE" dirty="0"/>
          </a:p>
        </p:txBody>
      </p:sp>
      <p:sp>
        <p:nvSpPr>
          <p:cNvPr id="11" name="Tekstvak 10">
            <a:extLst>
              <a:ext uri="{FF2B5EF4-FFF2-40B4-BE49-F238E27FC236}">
                <a16:creationId xmlns:a16="http://schemas.microsoft.com/office/drawing/2014/main" id="{A47340FB-40AD-4439-AF32-33CEF6DFC1DD}"/>
              </a:ext>
            </a:extLst>
          </p:cNvPr>
          <p:cNvSpPr txBox="1"/>
          <p:nvPr/>
        </p:nvSpPr>
        <p:spPr>
          <a:xfrm>
            <a:off x="1669776" y="1464367"/>
            <a:ext cx="10522224"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Meer info en tools</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6"/>
              </a:rPr>
              <a:t>www.prodiagnostiek.be</a:t>
            </a:r>
            <a:endParaRPr lang="nl-BE" sz="4000" b="1" dirty="0">
              <a:solidFill>
                <a:srgbClr val="016666"/>
              </a:solidFill>
              <a:latin typeface="Open Sans"/>
              <a:ea typeface="Open Sans"/>
              <a:cs typeface="Open Sans"/>
            </a:endParaRPr>
          </a:p>
          <a:p>
            <a:pPr algn="r"/>
            <a:endParaRPr lang="nl-BE" dirty="0"/>
          </a:p>
        </p:txBody>
      </p:sp>
      <p:pic>
        <p:nvPicPr>
          <p:cNvPr id="10" name="Audio 9">
            <a:hlinkClick r:id="" action="ppaction://media"/>
            <a:extLst>
              <a:ext uri="{FF2B5EF4-FFF2-40B4-BE49-F238E27FC236}">
                <a16:creationId xmlns:a16="http://schemas.microsoft.com/office/drawing/2014/main" id="{23622D46-D08D-4EEA-AFB4-620C4FECFB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40293776"/>
      </p:ext>
    </p:extLst>
  </p:cSld>
  <p:clrMapOvr>
    <a:masterClrMapping/>
  </p:clrMapOvr>
  <mc:AlternateContent xmlns:mc="http://schemas.openxmlformats.org/markup-compatibility/2006" xmlns:p14="http://schemas.microsoft.com/office/powerpoint/2010/main">
    <mc:Choice Requires="p14">
      <p:transition spd="slow" p14:dur="2000" advTm="8886"/>
    </mc:Choice>
    <mc:Fallback xmlns="">
      <p:transition spd="slow" advTm="8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30401"/>
            <a:ext cx="10515600" cy="1325563"/>
          </a:xfrm>
        </p:spPr>
        <p:txBody>
          <a:bodyPr>
            <a:normAutofit/>
          </a:bodyPr>
          <a:lstStyle/>
          <a:p>
            <a:r>
              <a:rPr lang="nl-BE" b="1" dirty="0"/>
              <a:t>WAT? – Adaptief gedrag</a:t>
            </a:r>
          </a:p>
        </p:txBody>
      </p:sp>
      <p:sp>
        <p:nvSpPr>
          <p:cNvPr id="3" name="Tijdelijke aanduiding voor tekst 2"/>
          <p:cNvSpPr>
            <a:spLocks noGrp="1"/>
          </p:cNvSpPr>
          <p:nvPr>
            <p:ph type="body" idx="1"/>
          </p:nvPr>
        </p:nvSpPr>
        <p:spPr/>
        <p:txBody>
          <a:bodyPr/>
          <a:lstStyle/>
          <a:p>
            <a:pPr marL="177800" indent="0">
              <a:buNone/>
            </a:pPr>
            <a:r>
              <a:rPr lang="nl-BE" sz="3200" dirty="0">
                <a:solidFill>
                  <a:schemeClr val="tx1"/>
                </a:solidFill>
              </a:rPr>
              <a:t>Effectiviteit en mate waarin iemand beantwoordt aan de eisen van persoonlijke onafhankelijkheid en sociale verantwoordelijkheid, verwacht van zijn leeftijd en cultuur (AAIDD, 2010)</a:t>
            </a:r>
          </a:p>
          <a:p>
            <a:pPr marL="635000" indent="-457200">
              <a:buFontTx/>
              <a:buChar char="-"/>
            </a:pPr>
            <a:r>
              <a:rPr lang="nl-BE" sz="3200" dirty="0">
                <a:solidFill>
                  <a:schemeClr val="tx1"/>
                </a:solidFill>
              </a:rPr>
              <a:t>Conceptuele domein</a:t>
            </a:r>
          </a:p>
          <a:p>
            <a:pPr marL="635000" indent="-457200">
              <a:buFontTx/>
              <a:buChar char="-"/>
            </a:pPr>
            <a:r>
              <a:rPr lang="nl-BE" sz="3200" dirty="0">
                <a:solidFill>
                  <a:schemeClr val="tx1"/>
                </a:solidFill>
              </a:rPr>
              <a:t>Sociale domein</a:t>
            </a:r>
          </a:p>
          <a:p>
            <a:pPr marL="635000" indent="-457200">
              <a:buFontTx/>
              <a:buChar char="-"/>
            </a:pPr>
            <a:r>
              <a:rPr lang="nl-BE" sz="3200" dirty="0">
                <a:solidFill>
                  <a:schemeClr val="tx1"/>
                </a:solidFill>
              </a:rPr>
              <a:t>Praktische domein</a:t>
            </a:r>
          </a:p>
          <a:p>
            <a:endParaRPr lang="nl-BE" sz="3200" dirty="0">
              <a:solidFill>
                <a:schemeClr val="tx1"/>
              </a:solidFill>
            </a:endParaRPr>
          </a:p>
          <a:p>
            <a:pPr marL="177800" indent="0">
              <a:buNone/>
            </a:pPr>
            <a:endParaRPr lang="nl-BE" sz="2400" dirty="0">
              <a:solidFill>
                <a:schemeClr val="tx1"/>
              </a:solidFill>
            </a:endParaRPr>
          </a:p>
          <a:p>
            <a:pPr>
              <a:buFont typeface="Symbol" panose="05050102010706020507" pitchFamily="18" charset="2"/>
              <a:buChar char="Þ"/>
            </a:pPr>
            <a:endParaRPr lang="nl-BE" sz="2400" dirty="0">
              <a:solidFill>
                <a:schemeClr val="tx1"/>
              </a:solidFill>
            </a:endParaRPr>
          </a:p>
          <a:p>
            <a:pPr>
              <a:buFont typeface="Symbol" panose="05050102010706020507" pitchFamily="18" charset="2"/>
              <a:buChar char="Þ"/>
            </a:pPr>
            <a:endParaRPr lang="nl-BE" sz="2400" dirty="0">
              <a:solidFill>
                <a:schemeClr val="tx1"/>
              </a:solidFill>
            </a:endParaRPr>
          </a:p>
          <a:p>
            <a:endParaRPr lang="nl-BE" sz="2400" dirty="0">
              <a:solidFill>
                <a:schemeClr val="tx1"/>
              </a:solidFill>
            </a:endParaRPr>
          </a:p>
          <a:p>
            <a:pPr marL="177800" indent="0">
              <a:buNone/>
            </a:pPr>
            <a:endParaRPr lang="nl-BE" sz="2400" dirty="0"/>
          </a:p>
          <a:p>
            <a:pPr marL="177800" indent="0">
              <a:buNone/>
            </a:pPr>
            <a:endParaRPr lang="nl-BE" sz="2400" dirty="0"/>
          </a:p>
        </p:txBody>
      </p:sp>
      <p:pic>
        <p:nvPicPr>
          <p:cNvPr id="10" name="Audio 9">
            <a:hlinkClick r:id="" action="ppaction://media"/>
            <a:extLst>
              <a:ext uri="{FF2B5EF4-FFF2-40B4-BE49-F238E27FC236}">
                <a16:creationId xmlns:a16="http://schemas.microsoft.com/office/drawing/2014/main" id="{B86C4081-9CF4-44CE-AE72-3CE9118578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23173278"/>
      </p:ext>
    </p:extLst>
  </p:cSld>
  <p:clrMapOvr>
    <a:masterClrMapping/>
  </p:clrMapOvr>
  <mc:AlternateContent xmlns:mc="http://schemas.openxmlformats.org/markup-compatibility/2006" xmlns:p14="http://schemas.microsoft.com/office/powerpoint/2010/main">
    <mc:Choice Requires="p14">
      <p:transition spd="slow" p14:dur="2000" advTm="70069"/>
    </mc:Choice>
    <mc:Fallback xmlns="">
      <p:transition spd="slow" advTm="70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30401"/>
            <a:ext cx="10515600" cy="1325563"/>
          </a:xfrm>
        </p:spPr>
        <p:txBody>
          <a:bodyPr>
            <a:normAutofit/>
          </a:bodyPr>
          <a:lstStyle/>
          <a:p>
            <a:r>
              <a:rPr lang="nl-BE" b="1" dirty="0"/>
              <a:t>WAT? – Adaptief gedrag</a:t>
            </a:r>
          </a:p>
        </p:txBody>
      </p:sp>
      <p:sp>
        <p:nvSpPr>
          <p:cNvPr id="3" name="Tijdelijke aanduiding voor tekst 2"/>
          <p:cNvSpPr>
            <a:spLocks noGrp="1"/>
          </p:cNvSpPr>
          <p:nvPr>
            <p:ph type="body" idx="1"/>
          </p:nvPr>
        </p:nvSpPr>
        <p:spPr/>
        <p:txBody>
          <a:bodyPr/>
          <a:lstStyle/>
          <a:p>
            <a:pPr marL="177800" indent="0">
              <a:buNone/>
            </a:pPr>
            <a:r>
              <a:rPr lang="nl-BE" sz="3200" dirty="0">
                <a:solidFill>
                  <a:schemeClr val="tx1"/>
                </a:solidFill>
              </a:rPr>
              <a:t>Effectiviteit en mate waarin iemand beantwoordt aan de eisen van persoonlijke onafhankelijkheid en sociale verantwoordelijkheid, </a:t>
            </a:r>
            <a:r>
              <a:rPr lang="nl-BE" sz="3200" dirty="0">
                <a:solidFill>
                  <a:srgbClr val="02AAB4"/>
                </a:solidFill>
              </a:rPr>
              <a:t>verwacht van zijn leeftijd en cultuur </a:t>
            </a:r>
            <a:r>
              <a:rPr lang="nl-BE" sz="3200" dirty="0">
                <a:solidFill>
                  <a:schemeClr val="tx1"/>
                </a:solidFill>
              </a:rPr>
              <a:t>(AAIDD, 2010)</a:t>
            </a:r>
          </a:p>
          <a:p>
            <a:endParaRPr lang="nl-BE" sz="3200" dirty="0">
              <a:solidFill>
                <a:schemeClr val="tx1"/>
              </a:solidFill>
            </a:endParaRPr>
          </a:p>
          <a:p>
            <a:pPr>
              <a:buFont typeface="Symbol" panose="05050102010706020507" pitchFamily="18" charset="2"/>
              <a:buChar char="Þ"/>
            </a:pPr>
            <a:r>
              <a:rPr lang="nl-BE" sz="3200" dirty="0"/>
              <a:t>Beoordelen tegen achtergrond verwachtingen/normen van culturele en maatschappelijke context(en) waarin iemand opgroeit en de geboden kansen en/of gestelde eisen</a:t>
            </a:r>
          </a:p>
          <a:p>
            <a:pPr marL="177800" indent="0">
              <a:buNone/>
            </a:pPr>
            <a:endParaRPr lang="nl-BE" sz="2400" dirty="0">
              <a:solidFill>
                <a:schemeClr val="tx1"/>
              </a:solidFill>
            </a:endParaRPr>
          </a:p>
          <a:p>
            <a:pPr>
              <a:buFont typeface="Symbol" panose="05050102010706020507" pitchFamily="18" charset="2"/>
              <a:buChar char="Þ"/>
            </a:pPr>
            <a:endParaRPr lang="nl-BE" sz="2400" dirty="0">
              <a:solidFill>
                <a:schemeClr val="tx1"/>
              </a:solidFill>
            </a:endParaRPr>
          </a:p>
          <a:p>
            <a:pPr>
              <a:buFont typeface="Symbol" panose="05050102010706020507" pitchFamily="18" charset="2"/>
              <a:buChar char="Þ"/>
            </a:pPr>
            <a:endParaRPr lang="nl-BE" sz="2400" dirty="0">
              <a:solidFill>
                <a:schemeClr val="tx1"/>
              </a:solidFill>
            </a:endParaRPr>
          </a:p>
          <a:p>
            <a:endParaRPr lang="nl-BE" sz="2400" dirty="0">
              <a:solidFill>
                <a:schemeClr val="tx1"/>
              </a:solidFill>
            </a:endParaRPr>
          </a:p>
          <a:p>
            <a:pPr marL="177800" indent="0">
              <a:buNone/>
            </a:pPr>
            <a:endParaRPr lang="nl-BE" sz="2400" dirty="0"/>
          </a:p>
          <a:p>
            <a:pPr marL="177800" indent="0">
              <a:buNone/>
            </a:pPr>
            <a:endParaRPr lang="nl-BE" sz="2400" dirty="0"/>
          </a:p>
        </p:txBody>
      </p:sp>
      <p:pic>
        <p:nvPicPr>
          <p:cNvPr id="6" name="Audio 5">
            <a:hlinkClick r:id="" action="ppaction://media"/>
            <a:extLst>
              <a:ext uri="{FF2B5EF4-FFF2-40B4-BE49-F238E27FC236}">
                <a16:creationId xmlns:a16="http://schemas.microsoft.com/office/drawing/2014/main" id="{01249997-B3C2-4F7D-83B9-40293A1497A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23015591"/>
      </p:ext>
    </p:extLst>
  </p:cSld>
  <p:clrMapOvr>
    <a:masterClrMapping/>
  </p:clrMapOvr>
  <mc:AlternateContent xmlns:mc="http://schemas.openxmlformats.org/markup-compatibility/2006" xmlns:p14="http://schemas.microsoft.com/office/powerpoint/2010/main">
    <mc:Choice Requires="p14">
      <p:transition spd="slow" p14:dur="2000" advTm="28481"/>
    </mc:Choice>
    <mc:Fallback xmlns="">
      <p:transition spd="slow" advTm="28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200" i="1" dirty="0">
                <a:solidFill>
                  <a:srgbClr val="02AAB4"/>
                </a:solidFill>
              </a:rPr>
              <a:t>Adaptief gedrag – aanpassing aan welke cultuur?</a:t>
            </a:r>
          </a:p>
        </p:txBody>
      </p:sp>
      <p:sp>
        <p:nvSpPr>
          <p:cNvPr id="3" name="Tijdelijke aanduiding voor tekst 2"/>
          <p:cNvSpPr>
            <a:spLocks noGrp="1"/>
          </p:cNvSpPr>
          <p:nvPr>
            <p:ph type="body" idx="1"/>
          </p:nvPr>
        </p:nvSpPr>
        <p:spPr>
          <a:xfrm>
            <a:off x="838885" y="1718756"/>
            <a:ext cx="10514230" cy="4351338"/>
          </a:xfrm>
        </p:spPr>
        <p:txBody>
          <a:bodyPr>
            <a:noAutofit/>
          </a:bodyPr>
          <a:lstStyle/>
          <a:p>
            <a:pPr marL="635000" indent="-457200"/>
            <a:r>
              <a:rPr lang="nl-BE" dirty="0"/>
              <a:t>Aan herkomstcultuur of gastcultuur?</a:t>
            </a:r>
          </a:p>
          <a:p>
            <a:pPr marL="609600" lvl="1" indent="0">
              <a:buNone/>
            </a:pPr>
            <a:r>
              <a:rPr lang="nl-BE" sz="2800" dirty="0">
                <a:solidFill>
                  <a:srgbClr val="016666"/>
                </a:solidFill>
              </a:rPr>
              <a:t>Bv. Overleven in natuur of op school? Verplaatsen te voet, met fiets, met openbaar vervoer … ?</a:t>
            </a:r>
          </a:p>
          <a:p>
            <a:pPr marL="609600" lvl="1" indent="0">
              <a:buNone/>
            </a:pPr>
            <a:endParaRPr lang="nl-BE" sz="2800" dirty="0">
              <a:solidFill>
                <a:srgbClr val="016666"/>
              </a:solidFill>
            </a:endParaRPr>
          </a:p>
          <a:p>
            <a:pPr marL="635000" indent="-457200">
              <a:buFont typeface="Symbol" panose="05050102010706020507" pitchFamily="18" charset="2"/>
              <a:buChar char="Þ"/>
            </a:pPr>
            <a:r>
              <a:rPr lang="nl-BE" dirty="0"/>
              <a:t>Cultuur middenklasse West-Europa kleurt instrumenten adaptief gedrag en beschrijving in DSM-5</a:t>
            </a:r>
          </a:p>
          <a:p>
            <a:pPr marL="635000" lvl="1" indent="0">
              <a:buNone/>
            </a:pPr>
            <a:r>
              <a:rPr lang="nl-BE" sz="2800" dirty="0">
                <a:solidFill>
                  <a:srgbClr val="016666"/>
                </a:solidFill>
              </a:rPr>
              <a:t>Bv. Vrijetijdsactiviteiten in DSM-5 (luisteren naar muziek, films kijken, een wandeling maken of deelnemen aan wateractiviteiten) </a:t>
            </a:r>
          </a:p>
        </p:txBody>
      </p:sp>
      <p:pic>
        <p:nvPicPr>
          <p:cNvPr id="4" name="Picture 2" descr="http://www.vclb-koepel.be/library/galleryphotos/logo_fairediagnostiek.png">
            <a:extLst>
              <a:ext uri="{FF2B5EF4-FFF2-40B4-BE49-F238E27FC236}">
                <a16:creationId xmlns:a16="http://schemas.microsoft.com/office/drawing/2014/main" id="{6F520B24-2374-4EE1-B1FE-4FC4CE8466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8752"/>
          <a:stretch/>
        </p:blipFill>
        <p:spPr bwMode="auto">
          <a:xfrm>
            <a:off x="10271892" y="280947"/>
            <a:ext cx="1359358" cy="1129773"/>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5ED11C8E-D159-4FDE-A4E7-7CD1F70B49E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656028923"/>
      </p:ext>
    </p:extLst>
  </p:cSld>
  <p:clrMapOvr>
    <a:masterClrMapping/>
  </p:clrMapOvr>
  <mc:AlternateContent xmlns:mc="http://schemas.openxmlformats.org/markup-compatibility/2006" xmlns:p14="http://schemas.microsoft.com/office/powerpoint/2010/main">
    <mc:Choice Requires="p14">
      <p:transition spd="slow" p14:dur="2000" advTm="99811"/>
    </mc:Choice>
    <mc:Fallback xmlns="">
      <p:transition spd="slow" advTm="99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400" y="66668"/>
            <a:ext cx="5616624" cy="1325562"/>
          </a:xfrm>
        </p:spPr>
        <p:txBody>
          <a:bodyPr/>
          <a:lstStyle/>
          <a:p>
            <a:r>
              <a:rPr lang="nl-BE" sz="3200" b="1" dirty="0"/>
              <a:t>Faire diagnostiek doorheen HGD-traject</a:t>
            </a:r>
            <a:endParaRPr lang="nl-BE" sz="3200" b="1" dirty="0">
              <a:solidFill>
                <a:srgbClr val="C00000"/>
              </a:solidFill>
            </a:endParaRPr>
          </a:p>
        </p:txBody>
      </p:sp>
      <p:graphicFrame>
        <p:nvGraphicFramePr>
          <p:cNvPr id="4" name="Tabel 3">
            <a:extLst>
              <a:ext uri="{FF2B5EF4-FFF2-40B4-BE49-F238E27FC236}">
                <a16:creationId xmlns:a16="http://schemas.microsoft.com/office/drawing/2014/main" id="{0A162AF8-F9A5-4590-9D34-7313BDAE9CC0}"/>
              </a:ext>
            </a:extLst>
          </p:cNvPr>
          <p:cNvGraphicFramePr>
            <a:graphicFrameLocks noGrp="1"/>
          </p:cNvGraphicFramePr>
          <p:nvPr>
            <p:extLst>
              <p:ext uri="{D42A27DB-BD31-4B8C-83A1-F6EECF244321}">
                <p14:modId xmlns:p14="http://schemas.microsoft.com/office/powerpoint/2010/main" val="2492458535"/>
              </p:ext>
            </p:extLst>
          </p:nvPr>
        </p:nvGraphicFramePr>
        <p:xfrm>
          <a:off x="204951" y="1429164"/>
          <a:ext cx="11987049" cy="5428836"/>
        </p:xfrm>
        <a:graphic>
          <a:graphicData uri="http://schemas.openxmlformats.org/drawingml/2006/table">
            <a:tbl>
              <a:tblPr firstRow="1" bandRow="1">
                <a:tableStyleId>{5940675A-B579-460E-94D1-54222C63F5DA}</a:tableStyleId>
              </a:tblPr>
              <a:tblGrid>
                <a:gridCol w="3687850">
                  <a:extLst>
                    <a:ext uri="{9D8B030D-6E8A-4147-A177-3AD203B41FA5}">
                      <a16:colId xmlns:a16="http://schemas.microsoft.com/office/drawing/2014/main" val="2966593811"/>
                    </a:ext>
                  </a:extLst>
                </a:gridCol>
                <a:gridCol w="8299199">
                  <a:extLst>
                    <a:ext uri="{9D8B030D-6E8A-4147-A177-3AD203B41FA5}">
                      <a16:colId xmlns:a16="http://schemas.microsoft.com/office/drawing/2014/main" val="1509645202"/>
                    </a:ext>
                  </a:extLst>
                </a:gridCol>
              </a:tblGrid>
              <a:tr h="1966228">
                <a:tc>
                  <a:txBody>
                    <a:bodyPr/>
                    <a:lstStyle/>
                    <a:p>
                      <a:r>
                        <a:rPr lang="nl-BE" sz="2600" dirty="0">
                          <a:latin typeface="Open Sans" panose="020B0606030504020204"/>
                        </a:rPr>
                        <a:t>INTAKEFASE</a:t>
                      </a:r>
                    </a:p>
                    <a:p>
                      <a:r>
                        <a:rPr lang="nl-BE" sz="2600" dirty="0">
                          <a:latin typeface="Open Sans" panose="020B0606030504020204"/>
                        </a:rPr>
                        <a:t>STRATEGIEFASE</a:t>
                      </a:r>
                    </a:p>
                  </a:txBody>
                  <a:tcPr/>
                </a:tc>
                <a:tc>
                  <a:txBody>
                    <a:bodyPr/>
                    <a:lstStyle/>
                    <a:p>
                      <a:pPr marL="342900" indent="-342900">
                        <a:buFont typeface="Arial" panose="020B0604020202020204" pitchFamily="34" charset="0"/>
                        <a:buChar char="•"/>
                      </a:pPr>
                      <a:r>
                        <a:rPr lang="nl-BE" sz="2600" dirty="0">
                          <a:latin typeface="Open Sans" panose="020B0606030504020204"/>
                        </a:rPr>
                        <a:t>Vertrouwensrelatie creëren</a:t>
                      </a:r>
                    </a:p>
                    <a:p>
                      <a:pPr marL="342900" indent="-342900">
                        <a:buFont typeface="Arial" panose="020B0604020202020204" pitchFamily="34" charset="0"/>
                        <a:buChar char="•"/>
                      </a:pPr>
                      <a:r>
                        <a:rPr lang="nl-BE" sz="2600" dirty="0">
                          <a:latin typeface="Open Sans" panose="020B0606030504020204"/>
                        </a:rPr>
                        <a:t>Positief kader opbouwen</a:t>
                      </a:r>
                    </a:p>
                    <a:p>
                      <a:pPr marL="342900" indent="-342900">
                        <a:buFont typeface="Arial" panose="020B0604020202020204" pitchFamily="34" charset="0"/>
                        <a:buChar char="•"/>
                      </a:pPr>
                      <a:r>
                        <a:rPr lang="nl-BE" sz="2600" dirty="0">
                          <a:latin typeface="Open Sans" panose="020B0606030504020204"/>
                        </a:rPr>
                        <a:t>Voldoende informatie verzamelen (SES en migratie)</a:t>
                      </a:r>
                    </a:p>
                    <a:p>
                      <a:pPr marL="342900" indent="-342900">
                        <a:buFont typeface="Arial" panose="020B0604020202020204" pitchFamily="34" charset="0"/>
                        <a:buChar char="•"/>
                      </a:pPr>
                      <a:r>
                        <a:rPr lang="nl-BE" sz="2600" dirty="0">
                          <a:latin typeface="Open Sans" panose="020B0606030504020204"/>
                        </a:rPr>
                        <a:t>Eigen waarden en (voor-)oordelen onder controle</a:t>
                      </a:r>
                    </a:p>
                  </a:txBody>
                  <a:tcPr/>
                </a:tc>
                <a:extLst>
                  <a:ext uri="{0D108BD9-81ED-4DB2-BD59-A6C34878D82A}">
                    <a16:rowId xmlns:a16="http://schemas.microsoft.com/office/drawing/2014/main" val="3982038624"/>
                  </a:ext>
                </a:extLst>
              </a:tr>
              <a:tr h="1731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600" i="1" dirty="0">
                          <a:latin typeface="Open Sans" panose="020B0606030504020204"/>
                        </a:rPr>
                        <a:t>ONDERZOEKSFASE</a:t>
                      </a:r>
                      <a:endParaRPr lang="nl-BE" sz="2600" dirty="0">
                        <a:latin typeface="Open Sans" panose="020B0606030504020204"/>
                      </a:endParaRPr>
                    </a:p>
                    <a:p>
                      <a:endParaRPr lang="nl-BE" sz="2600" dirty="0">
                        <a:latin typeface="Open Sans" panose="020B0606030504020204"/>
                      </a:endParaRPr>
                    </a:p>
                  </a:txBody>
                  <a:tcPr/>
                </a:tc>
                <a:tc>
                  <a:txBody>
                    <a:bodyPr/>
                    <a:lstStyle/>
                    <a:p>
                      <a:pPr marL="342900" indent="-342900">
                        <a:buFont typeface="Arial" panose="020B0604020202020204" pitchFamily="34" charset="0"/>
                        <a:buChar char="•"/>
                      </a:pPr>
                      <a:r>
                        <a:rPr lang="nl-BE" sz="2600" dirty="0">
                          <a:latin typeface="Open Sans" panose="020B0606030504020204"/>
                        </a:rPr>
                        <a:t>Breed kijken</a:t>
                      </a:r>
                    </a:p>
                    <a:p>
                      <a:pPr marL="342900" indent="-342900">
                        <a:buFont typeface="Arial" panose="020B0604020202020204" pitchFamily="34" charset="0"/>
                        <a:buChar char="•"/>
                      </a:pPr>
                      <a:r>
                        <a:rPr lang="nl-BE" sz="2600" dirty="0">
                          <a:latin typeface="Open Sans" panose="020B0606030504020204"/>
                        </a:rPr>
                        <a:t>Storende factoren voorkomen </a:t>
                      </a:r>
                    </a:p>
                    <a:p>
                      <a:pPr marL="342900" indent="-342900">
                        <a:buFont typeface="Arial" panose="020B0604020202020204" pitchFamily="34" charset="0"/>
                        <a:buChar char="•"/>
                      </a:pPr>
                      <a:r>
                        <a:rPr lang="nl-BE" sz="2600" dirty="0">
                          <a:latin typeface="Open Sans" panose="020B0606030504020204"/>
                        </a:rPr>
                        <a:t>Juist interpreteren</a:t>
                      </a:r>
                    </a:p>
                    <a:p>
                      <a:pPr marL="342900" indent="-342900">
                        <a:buFont typeface="Arial" panose="020B0604020202020204" pitchFamily="34" charset="0"/>
                        <a:buChar char="•"/>
                      </a:pPr>
                      <a:endParaRPr lang="nl-BE" sz="2600" dirty="0">
                        <a:latin typeface="Open Sans" panose="020B0606030504020204"/>
                      </a:endParaRPr>
                    </a:p>
                  </a:txBody>
                  <a:tcPr/>
                </a:tc>
                <a:extLst>
                  <a:ext uri="{0D108BD9-81ED-4DB2-BD59-A6C34878D82A}">
                    <a16:rowId xmlns:a16="http://schemas.microsoft.com/office/drawing/2014/main" val="488622480"/>
                  </a:ext>
                </a:extLst>
              </a:tr>
              <a:tr h="1731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600" i="1" dirty="0">
                          <a:latin typeface="Open Sans" panose="020B0606030504020204"/>
                        </a:rPr>
                        <a:t>INTEGRATIE- &amp; AANBEVELINGSFASE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2600" i="1" dirty="0">
                          <a:latin typeface="Open Sans" panose="020B0606030504020204"/>
                        </a:rPr>
                        <a:t>ADVIESFASE</a:t>
                      </a:r>
                      <a:endParaRPr lang="nl-BE" sz="2600" dirty="0">
                        <a:latin typeface="Open Sans" panose="020B0606030504020204"/>
                      </a:endParaRPr>
                    </a:p>
                    <a:p>
                      <a:endParaRPr lang="nl-BE" sz="2600" dirty="0">
                        <a:latin typeface="Open Sans" panose="020B0606030504020204"/>
                      </a:endParaRPr>
                    </a:p>
                  </a:txBody>
                  <a:tcPr/>
                </a:tc>
                <a:tc>
                  <a:txBody>
                    <a:bodyPr/>
                    <a:lstStyle/>
                    <a:p>
                      <a:pPr marL="342900" indent="-342900">
                        <a:buFont typeface="Arial" panose="020B0604020202020204" pitchFamily="34" charset="0"/>
                        <a:buChar char="•"/>
                      </a:pPr>
                      <a:r>
                        <a:rPr lang="nl-BE" sz="2600" dirty="0">
                          <a:latin typeface="Open Sans" panose="020B0606030504020204"/>
                        </a:rPr>
                        <a:t>Gepast indiceren</a:t>
                      </a:r>
                    </a:p>
                    <a:p>
                      <a:pPr marL="342900" indent="-342900">
                        <a:buFont typeface="Arial" panose="020B0604020202020204" pitchFamily="34" charset="0"/>
                        <a:buChar char="•"/>
                      </a:pPr>
                      <a:r>
                        <a:rPr lang="nl-BE" sz="2600" dirty="0">
                          <a:latin typeface="Open Sans" panose="020B0606030504020204"/>
                        </a:rPr>
                        <a:t>Respectvol adviseren</a:t>
                      </a:r>
                    </a:p>
                    <a:p>
                      <a:pPr marL="342900" indent="-342900">
                        <a:buFont typeface="Arial" panose="020B0604020202020204" pitchFamily="34" charset="0"/>
                        <a:buChar char="•"/>
                      </a:pPr>
                      <a:r>
                        <a:rPr lang="nl-BE" sz="2600" dirty="0">
                          <a:latin typeface="Open Sans" panose="020B0606030504020204"/>
                        </a:rPr>
                        <a:t>Bij de interventie: geloven in de veranderbaarheid!</a:t>
                      </a:r>
                    </a:p>
                  </a:txBody>
                  <a:tcPr/>
                </a:tc>
                <a:extLst>
                  <a:ext uri="{0D108BD9-81ED-4DB2-BD59-A6C34878D82A}">
                    <a16:rowId xmlns:a16="http://schemas.microsoft.com/office/drawing/2014/main" val="3240530432"/>
                  </a:ext>
                </a:extLst>
              </a:tr>
            </a:tbl>
          </a:graphicData>
        </a:graphic>
      </p:graphicFrame>
      <p:pic>
        <p:nvPicPr>
          <p:cNvPr id="1026" name="Picture 2" descr="http://www.vclb-koepel.be/library/galleryphotos/logo_fairediagnostiek.png">
            <a:extLst>
              <a:ext uri="{FF2B5EF4-FFF2-40B4-BE49-F238E27FC236}">
                <a16:creationId xmlns:a16="http://schemas.microsoft.com/office/drawing/2014/main" id="{BD806C5D-0C09-464D-B854-A5A9F95CC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356" y="97895"/>
            <a:ext cx="4350274" cy="112977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04CC6F3-1543-4B66-BFA7-4CD0194AE4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8201906"/>
      </p:ext>
    </p:extLst>
  </p:cSld>
  <p:clrMapOvr>
    <a:masterClrMapping/>
  </p:clrMapOvr>
  <mc:AlternateContent xmlns:mc="http://schemas.openxmlformats.org/markup-compatibility/2006" xmlns:p14="http://schemas.microsoft.com/office/powerpoint/2010/main">
    <mc:Choice Requires="p14">
      <p:transition spd="slow" p14:dur="2000" advTm="61880"/>
    </mc:Choice>
    <mc:Fallback xmlns="">
      <p:transition spd="slow" advTm="6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6" name="Shape 426"/>
          <p:cNvSpPr txBox="1">
            <a:spLocks noGrp="1"/>
          </p:cNvSpPr>
          <p:nvPr>
            <p:ph type="sldNum" idx="12"/>
          </p:nvPr>
        </p:nvSpPr>
        <p:spPr>
          <a:xfrm>
            <a:off x="11211786" y="6283642"/>
            <a:ext cx="787400" cy="365125"/>
          </a:xfrm>
          <a:prstGeom prst="rect">
            <a:avLst/>
          </a:prstGeom>
          <a:noFill/>
          <a:ln>
            <a:noFill/>
          </a:ln>
        </p:spPr>
        <p:txBody>
          <a:bodyPr vert="horz" lIns="91440" tIns="45720" rIns="91440" bIns="45720" rtlCol="0" anchor="ctr" anchorCtr="0">
            <a:noAutofit/>
          </a:bodyPr>
          <a:lstStyle>
            <a:defPPr>
              <a:defRPr lang="nl-BE"/>
            </a:defPPr>
            <a:lvl1pPr marL="0" algn="r" defTabSz="914400" rtl="0" eaLnBrk="1" latinLnBrk="0" hangingPunct="1">
              <a:defRPr sz="1200" kern="12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fld id="{04FCA95E-2221-4DC3-A5F9-E53F37D422FC}" type="slidenum">
              <a:rPr lang="nl-BE" smtClean="0"/>
              <a:pPr>
                <a:buSzPct val="25000"/>
              </a:pPr>
              <a:t>7</a:t>
            </a:fld>
            <a:endParaRPr lang="nl-BE" dirty="0"/>
          </a:p>
        </p:txBody>
      </p:sp>
      <p:pic>
        <p:nvPicPr>
          <p:cNvPr id="7" name="Shape 441"/>
          <p:cNvPicPr preferRelativeResize="0">
            <a:picLocks noGrp="1"/>
          </p:cNvPicPr>
          <p:nvPr>
            <p:ph type="body" idx="1"/>
          </p:nvPr>
        </p:nvPicPr>
        <p:blipFill rotWithShape="1">
          <a:blip r:embed="rId5" cstate="print">
            <a:alphaModFix/>
          </a:blip>
          <a:srcRect r="50514" b="60975"/>
          <a:stretch/>
        </p:blipFill>
        <p:spPr>
          <a:xfrm>
            <a:off x="1263316" y="421105"/>
            <a:ext cx="9492916" cy="6313487"/>
          </a:xfrm>
          <a:prstGeom prst="rect">
            <a:avLst/>
          </a:prstGeom>
          <a:noFill/>
          <a:ln>
            <a:noFill/>
          </a:ln>
        </p:spPr>
      </p:pic>
      <p:pic>
        <p:nvPicPr>
          <p:cNvPr id="3" name="Audio 2">
            <a:hlinkClick r:id="" action="ppaction://media"/>
            <a:extLst>
              <a:ext uri="{FF2B5EF4-FFF2-40B4-BE49-F238E27FC236}">
                <a16:creationId xmlns:a16="http://schemas.microsoft.com/office/drawing/2014/main" id="{AA7EBDE3-49DD-4841-9D2D-77D8235D38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14288884"/>
      </p:ext>
    </p:extLst>
  </p:cSld>
  <p:clrMapOvr>
    <a:masterClrMapping/>
  </p:clrMapOvr>
  <p:transition spd="slow" advTm="707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200" i="1" dirty="0">
                <a:solidFill>
                  <a:srgbClr val="02AAB4"/>
                </a:solidFill>
              </a:rPr>
              <a:t>Intakefase – culturele bagage gezin?</a:t>
            </a:r>
            <a:r>
              <a:rPr lang="nl-BE" sz="3200" dirty="0"/>
              <a:t> </a:t>
            </a:r>
          </a:p>
        </p:txBody>
      </p:sp>
      <p:sp>
        <p:nvSpPr>
          <p:cNvPr id="3" name="Tijdelijke aanduiding voor tekst 2"/>
          <p:cNvSpPr>
            <a:spLocks noGrp="1"/>
          </p:cNvSpPr>
          <p:nvPr>
            <p:ph type="body" idx="1"/>
          </p:nvPr>
        </p:nvSpPr>
        <p:spPr/>
        <p:txBody>
          <a:bodyPr>
            <a:normAutofit lnSpcReduction="10000"/>
          </a:bodyPr>
          <a:lstStyle/>
          <a:p>
            <a:pPr>
              <a:buFont typeface="Wingdings" panose="05000000000000000000" pitchFamily="2" charset="2"/>
              <a:buChar char="ü"/>
            </a:pPr>
            <a:r>
              <a:rPr lang="nl-BE" sz="2400" dirty="0"/>
              <a:t> </a:t>
            </a:r>
            <a:r>
              <a:rPr lang="nl-BE" dirty="0"/>
              <a:t>Vertrouwensrelatie en positieve/constructieve samenwerking: ouders belangrijke informant om breed informatie te verzamelen over functioneren leerling en hun verwachtingen t.a.v. schools leren</a:t>
            </a:r>
          </a:p>
          <a:p>
            <a:pPr>
              <a:buFont typeface="Wingdings" panose="05000000000000000000" pitchFamily="2" charset="2"/>
              <a:buChar char="ü"/>
            </a:pPr>
            <a:endParaRPr lang="nl-BE" dirty="0"/>
          </a:p>
          <a:p>
            <a:pPr>
              <a:buFont typeface="Wingdings" panose="05000000000000000000" pitchFamily="2" charset="2"/>
              <a:buChar char="ü"/>
            </a:pPr>
            <a:r>
              <a:rPr lang="nl-BE" dirty="0"/>
              <a:t>Voldoende informatie verzamelen: verschil thuiscultuur en schoolcultuur? </a:t>
            </a:r>
          </a:p>
          <a:p>
            <a:pPr>
              <a:buFont typeface="Symbol" panose="05050102010706020507" pitchFamily="18" charset="2"/>
              <a:buChar char="Þ"/>
            </a:pPr>
            <a:r>
              <a:rPr lang="nl-BE" dirty="0"/>
              <a:t>Naarmate de culturele oriëntatie van het gezin verder afwijkt van de gastcultuur (meer behoud, minder aanpassing), wordt gebruik normen gebaseerd op onderzoek onder leden van de meerderheidscultuur problematischer</a:t>
            </a:r>
          </a:p>
          <a:p>
            <a:pPr marL="609600" lvl="1" indent="0">
              <a:buNone/>
            </a:pPr>
            <a:endParaRPr lang="nl-BE" dirty="0"/>
          </a:p>
          <a:p>
            <a:pPr lvl="1">
              <a:buFont typeface="Symbol" panose="05050102010706020507" pitchFamily="18" charset="2"/>
              <a:buChar char="Þ"/>
            </a:pPr>
            <a:endParaRPr lang="nl-BE" dirty="0"/>
          </a:p>
          <a:p>
            <a:pPr>
              <a:buFont typeface="Symbol" panose="05050102010706020507" pitchFamily="18" charset="2"/>
              <a:buChar char="Þ"/>
            </a:pPr>
            <a:endParaRPr lang="nl-BE" sz="2400" dirty="0"/>
          </a:p>
          <a:p>
            <a:pPr marL="177800" indent="0">
              <a:buNone/>
            </a:pPr>
            <a:endParaRPr lang="nl-BE" sz="2400" dirty="0"/>
          </a:p>
        </p:txBody>
      </p:sp>
      <p:pic>
        <p:nvPicPr>
          <p:cNvPr id="4" name="Picture 2" descr="http://www.vclb-koepel.be/library/galleryphotos/logo_fairediagnostiek.png">
            <a:extLst>
              <a:ext uri="{FF2B5EF4-FFF2-40B4-BE49-F238E27FC236}">
                <a16:creationId xmlns:a16="http://schemas.microsoft.com/office/drawing/2014/main" id="{A24C3672-0865-4174-9350-7F3EB8CA61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8752"/>
          <a:stretch/>
        </p:blipFill>
        <p:spPr bwMode="auto">
          <a:xfrm>
            <a:off x="10674121" y="365125"/>
            <a:ext cx="1359358" cy="112977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8E7D7F23-6A04-4DF8-9F85-F0E87FFAFEE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966401451"/>
      </p:ext>
    </p:extLst>
  </p:cSld>
  <p:clrMapOvr>
    <a:masterClrMapping/>
  </p:clrMapOvr>
  <mc:AlternateContent xmlns:mc="http://schemas.openxmlformats.org/markup-compatibility/2006" xmlns:p14="http://schemas.microsoft.com/office/powerpoint/2010/main">
    <mc:Choice Requires="p14">
      <p:transition spd="slow" p14:dur="2000" advTm="70228"/>
    </mc:Choice>
    <mc:Fallback xmlns="">
      <p:transition spd="slow" advTm="70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200" i="1" dirty="0">
                <a:solidFill>
                  <a:srgbClr val="02AAB4"/>
                </a:solidFill>
              </a:rPr>
              <a:t>Intakefase – culturele bagage gezin?</a:t>
            </a:r>
            <a:r>
              <a:rPr lang="nl-BE" sz="3200" dirty="0"/>
              <a:t> </a:t>
            </a:r>
          </a:p>
        </p:txBody>
      </p:sp>
      <p:sp>
        <p:nvSpPr>
          <p:cNvPr id="3" name="Tijdelijke aanduiding voor tekst 2"/>
          <p:cNvSpPr>
            <a:spLocks noGrp="1"/>
          </p:cNvSpPr>
          <p:nvPr>
            <p:ph type="body" idx="1"/>
          </p:nvPr>
        </p:nvSpPr>
        <p:spPr/>
        <p:txBody>
          <a:bodyPr/>
          <a:lstStyle/>
          <a:p>
            <a:pPr marL="609600" lvl="1" indent="0">
              <a:buNone/>
            </a:pPr>
            <a:endParaRPr lang="nl-BE" dirty="0"/>
          </a:p>
          <a:p>
            <a:pPr>
              <a:buFont typeface="Symbol" panose="05050102010706020507" pitchFamily="18" charset="2"/>
              <a:buChar char="Þ"/>
            </a:pPr>
            <a:endParaRPr lang="nl-BE" sz="2400" dirty="0"/>
          </a:p>
          <a:p>
            <a:pPr marL="177800" indent="0">
              <a:buNone/>
            </a:pPr>
            <a:endParaRPr lang="nl-BE" sz="2400" dirty="0"/>
          </a:p>
        </p:txBody>
      </p:sp>
      <p:pic>
        <p:nvPicPr>
          <p:cNvPr id="4" name="Afbeelding 3">
            <a:extLst>
              <a:ext uri="{FF2B5EF4-FFF2-40B4-BE49-F238E27FC236}">
                <a16:creationId xmlns:a16="http://schemas.microsoft.com/office/drawing/2014/main" id="{161FE5A6-DFF8-4A93-AB43-7892CE9B6285}"/>
              </a:ext>
            </a:extLst>
          </p:cNvPr>
          <p:cNvPicPr/>
          <p:nvPr/>
        </p:nvPicPr>
        <p:blipFill rotWithShape="1">
          <a:blip r:embed="rId5">
            <a:extLst>
              <a:ext uri="{28A0092B-C50C-407E-A947-70E740481C1C}">
                <a14:useLocalDpi xmlns:a14="http://schemas.microsoft.com/office/drawing/2010/main" val="0"/>
              </a:ext>
            </a:extLst>
          </a:blip>
          <a:srcRect t="29074" r="827" b="14492"/>
          <a:stretch/>
        </p:blipFill>
        <p:spPr>
          <a:xfrm>
            <a:off x="1415480" y="1970410"/>
            <a:ext cx="9793088" cy="4061769"/>
          </a:xfrm>
          <a:prstGeom prst="rect">
            <a:avLst/>
          </a:prstGeom>
        </p:spPr>
      </p:pic>
      <p:pic>
        <p:nvPicPr>
          <p:cNvPr id="5" name="Picture 2" descr="http://www.vclb-koepel.be/library/galleryphotos/logo_fairediagnostiek.png">
            <a:extLst>
              <a:ext uri="{FF2B5EF4-FFF2-40B4-BE49-F238E27FC236}">
                <a16:creationId xmlns:a16="http://schemas.microsoft.com/office/drawing/2014/main" id="{38D135A8-675B-454D-8900-FF40C0E17B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8752"/>
          <a:stretch/>
        </p:blipFill>
        <p:spPr bwMode="auto">
          <a:xfrm>
            <a:off x="10674121" y="365125"/>
            <a:ext cx="1359358" cy="112977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0320C390-C940-4D52-BCF3-3BDEECB2CE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18696567"/>
      </p:ext>
    </p:extLst>
  </p:cSld>
  <p:clrMapOvr>
    <a:masterClrMapping/>
  </p:clrMapOvr>
  <mc:AlternateContent xmlns:mc="http://schemas.openxmlformats.org/markup-compatibility/2006" xmlns:p14="http://schemas.microsoft.com/office/powerpoint/2010/main">
    <mc:Choice Requires="p14">
      <p:transition spd="slow" p14:dur="2000" advTm="18806"/>
    </mc:Choice>
    <mc:Fallback xmlns="">
      <p:transition spd="slow" advTm="18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9"/>
</p:tagLst>
</file>

<file path=ppt/tags/tag10.xml><?xml version="1.0" encoding="utf-8"?>
<p:tagLst xmlns:a="http://schemas.openxmlformats.org/drawingml/2006/main" xmlns:r="http://schemas.openxmlformats.org/officeDocument/2006/relationships" xmlns:p="http://schemas.openxmlformats.org/presentationml/2006/main">
  <p:tag name="TIMING" val="|42.2"/>
</p:tagLst>
</file>

<file path=ppt/tags/tag11.xml><?xml version="1.0" encoding="utf-8"?>
<p:tagLst xmlns:a="http://schemas.openxmlformats.org/drawingml/2006/main" xmlns:r="http://schemas.openxmlformats.org/officeDocument/2006/relationships" xmlns:p="http://schemas.openxmlformats.org/presentationml/2006/main">
  <p:tag name="TIMING" val="|85.5|2.5|2.4|0.5|0.4|0.2"/>
</p:tagLst>
</file>

<file path=ppt/tags/tag2.xml><?xml version="1.0" encoding="utf-8"?>
<p:tagLst xmlns:a="http://schemas.openxmlformats.org/drawingml/2006/main" xmlns:r="http://schemas.openxmlformats.org/officeDocument/2006/relationships" xmlns:p="http://schemas.openxmlformats.org/presentationml/2006/main">
  <p:tag name="TIMING" val="|10.8|45.6"/>
</p:tagLst>
</file>

<file path=ppt/tags/tag3.xml><?xml version="1.0" encoding="utf-8"?>
<p:tagLst xmlns:a="http://schemas.openxmlformats.org/drawingml/2006/main" xmlns:r="http://schemas.openxmlformats.org/officeDocument/2006/relationships" xmlns:p="http://schemas.openxmlformats.org/presentationml/2006/main">
  <p:tag name="TIMING" val="|47.8|8.4"/>
</p:tagLst>
</file>

<file path=ppt/tags/tag4.xml><?xml version="1.0" encoding="utf-8"?>
<p:tagLst xmlns:a="http://schemas.openxmlformats.org/drawingml/2006/main" xmlns:r="http://schemas.openxmlformats.org/officeDocument/2006/relationships" xmlns:p="http://schemas.openxmlformats.org/presentationml/2006/main">
  <p:tag name="TIMING" val="|30.4"/>
</p:tagLst>
</file>

<file path=ppt/tags/tag5.xml><?xml version="1.0" encoding="utf-8"?>
<p:tagLst xmlns:a="http://schemas.openxmlformats.org/drawingml/2006/main" xmlns:r="http://schemas.openxmlformats.org/officeDocument/2006/relationships" xmlns:p="http://schemas.openxmlformats.org/presentationml/2006/main">
  <p:tag name="TIMING" val="|3|9.1|13.6"/>
</p:tagLst>
</file>

<file path=ppt/tags/tag6.xml><?xml version="1.0" encoding="utf-8"?>
<p:tagLst xmlns:a="http://schemas.openxmlformats.org/drawingml/2006/main" xmlns:r="http://schemas.openxmlformats.org/officeDocument/2006/relationships" xmlns:p="http://schemas.openxmlformats.org/presentationml/2006/main">
  <p:tag name="TIMING" val="|11.8|24.4|10.7|14.4"/>
</p:tagLst>
</file>

<file path=ppt/tags/tag7.xml><?xml version="1.0" encoding="utf-8"?>
<p:tagLst xmlns:a="http://schemas.openxmlformats.org/drawingml/2006/main" xmlns:r="http://schemas.openxmlformats.org/officeDocument/2006/relationships" xmlns:p="http://schemas.openxmlformats.org/presentationml/2006/main">
  <p:tag name="TIMING" val="|7.9|2.6"/>
</p:tagLst>
</file>

<file path=ppt/tags/tag8.xml><?xml version="1.0" encoding="utf-8"?>
<p:tagLst xmlns:a="http://schemas.openxmlformats.org/drawingml/2006/main" xmlns:r="http://schemas.openxmlformats.org/officeDocument/2006/relationships" xmlns:p="http://schemas.openxmlformats.org/presentationml/2006/main">
  <p:tag name="TIMING" val="|3.2|40.6|81.2"/>
</p:tagLst>
</file>

<file path=ppt/tags/tag9.xml><?xml version="1.0" encoding="utf-8"?>
<p:tagLst xmlns:a="http://schemas.openxmlformats.org/drawingml/2006/main" xmlns:r="http://schemas.openxmlformats.org/officeDocument/2006/relationships" xmlns:p="http://schemas.openxmlformats.org/presentationml/2006/main">
  <p:tag name="TIMING" val="|45.1|15.7|26.2|25.6"/>
</p:tagLst>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8D269EF0-ABBF-4335-856C-2464D79813A1}" vid="{1B300D57-FD97-4105-8339-6472FBEEFC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7" ma:contentTypeDescription="Een nieuw document maken." ma:contentTypeScope="" ma:versionID="f9d2fe657ba3696b4dd86824125557b3">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5f1b7801c84064b6769b7153a110d2d3"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35933110-654F-4C6E-AECA-E5913EF1F33E}"/>
</file>

<file path=customXml/itemProps2.xml><?xml version="1.0" encoding="utf-8"?>
<ds:datastoreItem xmlns:ds="http://schemas.openxmlformats.org/officeDocument/2006/customXml" ds:itemID="{67B13338-899D-4720-BDC6-7DE062785799}"/>
</file>

<file path=customXml/itemProps3.xml><?xml version="1.0" encoding="utf-8"?>
<ds:datastoreItem xmlns:ds="http://schemas.openxmlformats.org/officeDocument/2006/customXml" ds:itemID="{7657D5F6-97F4-4374-9510-6ED9EE83FE53}"/>
</file>

<file path=docProps/app.xml><?xml version="1.0" encoding="utf-8"?>
<Properties xmlns="http://schemas.openxmlformats.org/officeDocument/2006/extended-properties" xmlns:vt="http://schemas.openxmlformats.org/officeDocument/2006/docPropsVTypes">
  <TotalTime>4103</TotalTime>
  <Words>3859</Words>
  <Application>Microsoft Office PowerPoint</Application>
  <PresentationFormat>Breedbeeld</PresentationFormat>
  <Paragraphs>354</Paragraphs>
  <Slides>24</Slides>
  <Notes>24</Notes>
  <HiddenSlides>0</HiddenSlides>
  <MMClips>24</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24</vt:i4>
      </vt:variant>
    </vt:vector>
  </HeadingPairs>
  <TitlesOfParts>
    <vt:vector size="30" baseType="lpstr">
      <vt:lpstr>Arial</vt:lpstr>
      <vt:lpstr>Calibri</vt:lpstr>
      <vt:lpstr>Open Sans</vt:lpstr>
      <vt:lpstr>Symbol</vt:lpstr>
      <vt:lpstr>Wingdings</vt:lpstr>
      <vt:lpstr>1_Kantoorthema</vt:lpstr>
      <vt:lpstr>Faire diagnostiek  van adaptief gedrag</vt:lpstr>
      <vt:lpstr>PowerPoint-presentatie</vt:lpstr>
      <vt:lpstr>WAT? – Adaptief gedrag</vt:lpstr>
      <vt:lpstr>WAT? – Adaptief gedrag</vt:lpstr>
      <vt:lpstr>Adaptief gedrag – aanpassing aan welke cultuur?</vt:lpstr>
      <vt:lpstr>Faire diagnostiek doorheen HGD-traject</vt:lpstr>
      <vt:lpstr>PowerPoint-presentatie</vt:lpstr>
      <vt:lpstr>Intakefase – culturele bagage gezin? </vt:lpstr>
      <vt:lpstr>Intakefase – culturele bagage gezin? </vt:lpstr>
      <vt:lpstr>Intakefase – culturele bagage gezin? </vt:lpstr>
      <vt:lpstr>Waar in het protocol en op de site? </vt:lpstr>
      <vt:lpstr>PowerPoint-presentatie</vt:lpstr>
      <vt:lpstr>Wat moeten we nog weten? Hypothesen en onderzoeksvragen?</vt:lpstr>
      <vt:lpstr>Denkfouten?</vt:lpstr>
      <vt:lpstr>PowerPoint-presentatie</vt:lpstr>
      <vt:lpstr>HOE onderzoeken? – Adaptief gedrag</vt:lpstr>
      <vt:lpstr>HOE onderzoeken? – Adaptief gedrag</vt:lpstr>
      <vt:lpstr>Fairness gevalideerd instrument?</vt:lpstr>
      <vt:lpstr>Fairness gevalideerd instrument?</vt:lpstr>
      <vt:lpstr>Fair gebruik!</vt:lpstr>
      <vt:lpstr>Fair gebruik!</vt:lpstr>
      <vt:lpstr>Fair gebruik!</vt:lpstr>
      <vt:lpstr>Waar in het protocol en op de site?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Lies Verlinde</dc:creator>
  <cp:lastModifiedBy>Noortje</cp:lastModifiedBy>
  <cp:revision>384</cp:revision>
  <cp:lastPrinted>2020-01-31T09:55:28Z</cp:lastPrinted>
  <dcterms:created xsi:type="dcterms:W3CDTF">2019-10-25T12:41:14Z</dcterms:created>
  <dcterms:modified xsi:type="dcterms:W3CDTF">2020-06-09T08:56:37Z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ies>
</file>