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6"/>
  </p:notesMasterIdLst>
  <p:sldIdLst>
    <p:sldId id="272" r:id="rId2"/>
    <p:sldId id="786" r:id="rId3"/>
    <p:sldId id="664" r:id="rId4"/>
    <p:sldId id="551" r:id="rId5"/>
    <p:sldId id="802" r:id="rId6"/>
    <p:sldId id="787" r:id="rId7"/>
    <p:sldId id="801" r:id="rId8"/>
    <p:sldId id="704" r:id="rId9"/>
    <p:sldId id="803" r:id="rId10"/>
    <p:sldId id="277" r:id="rId11"/>
    <p:sldId id="554" r:id="rId12"/>
    <p:sldId id="667" r:id="rId13"/>
    <p:sldId id="555" r:id="rId14"/>
    <p:sldId id="800" r:id="rId15"/>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20" clrIdx="0">
    <p:extLst>
      <p:ext uri="{19B8F6BF-5375-455C-9EA6-DF929625EA0E}">
        <p15:presenceInfo xmlns:p15="http://schemas.microsoft.com/office/powerpoint/2012/main" userId="S::lies.verlinde@vrijclbnetwerk.be::8fb3915e-4916-419c-94f8-e016f63714bd" providerId="AD"/>
      </p:ext>
    </p:extLst>
  </p:cmAuthor>
  <p:cmAuthor id="2" name="Sarah Schaubroeck" initials="SS" lastIdx="3" clrIdx="1">
    <p:extLst>
      <p:ext uri="{19B8F6BF-5375-455C-9EA6-DF929625EA0E}">
        <p15:presenceInfo xmlns:p15="http://schemas.microsoft.com/office/powerpoint/2012/main" userId="S-1-5-21-945375203-1487869346-1542849698-32659" providerId="AD"/>
      </p:ext>
    </p:extLst>
  </p:cmAuthor>
  <p:cmAuthor id="3" name="Ann Van Rompaey" initials="AVR" lastIdx="18" clrIdx="2">
    <p:extLst>
      <p:ext uri="{19B8F6BF-5375-455C-9EA6-DF929625EA0E}">
        <p15:presenceInfo xmlns:p15="http://schemas.microsoft.com/office/powerpoint/2012/main" userId="Ann Van Rompaey" providerId="None"/>
      </p:ext>
    </p:extLst>
  </p:cmAuthor>
  <p:cmAuthor id="4" name="Noortje" initials="NV" lastIdx="17" clrIdx="3">
    <p:extLst>
      <p:ext uri="{19B8F6BF-5375-455C-9EA6-DF929625EA0E}">
        <p15:presenceInfo xmlns:p15="http://schemas.microsoft.com/office/powerpoint/2012/main" userId="Noortj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EAF1"/>
    <a:srgbClr val="016666"/>
    <a:srgbClr val="049999"/>
    <a:srgbClr val="02A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62949" autoAdjust="0"/>
  </p:normalViewPr>
  <p:slideViewPr>
    <p:cSldViewPr snapToGrid="0">
      <p:cViewPr varScale="1">
        <p:scale>
          <a:sx n="51" d="100"/>
          <a:sy n="51" d="100"/>
        </p:scale>
        <p:origin x="133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47F063-4D4D-4369-8B6F-7895940C644F}" type="datetimeFigureOut">
              <a:rPr lang="nl-BE" smtClean="0"/>
              <a:t>8/05/2020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09A166-D3AD-4EA8-B88E-600595EFE2B0}" type="slidenum">
              <a:rPr lang="nl-BE" smtClean="0"/>
              <a:t>‹nr.›</a:t>
            </a:fld>
            <a:endParaRPr lang="nl-BE"/>
          </a:p>
        </p:txBody>
      </p:sp>
    </p:spTree>
    <p:extLst>
      <p:ext uri="{BB962C8B-B14F-4D97-AF65-F5344CB8AC3E}">
        <p14:creationId xmlns:p14="http://schemas.microsoft.com/office/powerpoint/2010/main" val="24427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stroomdiagram beschrijft de verschillende stappen in het hulpverleningsproces van diagnostiek naar begeleiding</a:t>
            </a:r>
          </a:p>
          <a:p>
            <a:endParaRPr lang="nl-BE" dirty="0"/>
          </a:p>
          <a:p>
            <a:r>
              <a:rPr lang="nl-BE" dirty="0"/>
              <a:t>Het stroomdiagram gaat ruimer dan ons HGD-traject nl. het geeft de stappen aan hoe je vanuit een diagnostisch traject de vooropgestelde doelen realiseren via ondersteuning en die uitkomsten ook evalueren. </a:t>
            </a:r>
          </a:p>
          <a:p>
            <a:pPr marL="171450" indent="-171450">
              <a:buFont typeface="Symbol" panose="05050102010706020507" pitchFamily="18" charset="2"/>
              <a:buChar char="Þ"/>
            </a:pPr>
            <a:r>
              <a:rPr lang="nl-BE" dirty="0"/>
              <a:t>Het model uitgewerkt door </a:t>
            </a:r>
            <a:r>
              <a:rPr lang="nl-BE" dirty="0" err="1"/>
              <a:t>Buntinx</a:t>
            </a:r>
            <a:r>
              <a:rPr lang="nl-BE" dirty="0"/>
              <a:t> en </a:t>
            </a:r>
            <a:r>
              <a:rPr lang="nl-BE" dirty="0" err="1"/>
              <a:t>Schalock</a:t>
            </a:r>
            <a:r>
              <a:rPr lang="nl-BE" dirty="0"/>
              <a:t>. Je vind de referentie naar een artikel waarin het besproken wordt ook op deze slide. </a:t>
            </a:r>
          </a:p>
          <a:p>
            <a:pPr marL="171450" indent="-171450">
              <a:buFont typeface="Symbol" panose="05050102010706020507" pitchFamily="18" charset="2"/>
              <a:buChar char="Þ"/>
            </a:pPr>
            <a:endParaRPr lang="nl-BE" dirty="0"/>
          </a:p>
          <a:p>
            <a:pPr marL="0" indent="0">
              <a:buFont typeface="Symbol" panose="05050102010706020507" pitchFamily="18" charset="2"/>
              <a:buNone/>
            </a:pPr>
            <a:r>
              <a:rPr lang="nl-BE" dirty="0"/>
              <a:t>Eerst kijken naar waar ICF staat. Dat staat helemaal vooraan het proces. ICF is vooral een kapstok om tot </a:t>
            </a:r>
            <a:r>
              <a:rPr lang="nl-BE" dirty="0" err="1"/>
              <a:t>multidimensionele</a:t>
            </a:r>
            <a:r>
              <a:rPr lang="nl-BE" dirty="0"/>
              <a:t> beeldvorming te komen, </a:t>
            </a:r>
            <a:r>
              <a:rPr lang="nl-BE" dirty="0" err="1"/>
              <a:t>dwz</a:t>
            </a:r>
            <a:r>
              <a:rPr lang="nl-BE" dirty="0"/>
              <a:t> om op een bepaald moment een foto te nemen van hoe een leerling functioneert binnen en bepaalde context, wat er goed loopt en waar de problemen zitten. </a:t>
            </a:r>
          </a:p>
          <a:p>
            <a:pPr marL="0" indent="0">
              <a:buFont typeface="Symbol" panose="05050102010706020507" pitchFamily="18" charset="2"/>
              <a:buNone/>
            </a:pPr>
            <a:endParaRPr lang="nl-BE" dirty="0"/>
          </a:p>
          <a:p>
            <a:pPr marL="0" indent="0">
              <a:buFont typeface="Symbol" panose="05050102010706020507" pitchFamily="18" charset="2"/>
              <a:buNone/>
            </a:pPr>
            <a:r>
              <a:rPr lang="nl-BE" dirty="0"/>
              <a:t>Als we dan tot oplossingen willen komen, moeten we weten waar we naartoe willen, wat we als uitkomst van begeleiding willen zien. Daarvoor kan het model van kwaliteit van leven kapstokken bieden. En om te weten hoe we de brug maken tussen probleem en doelen, daar komen ondersteuningsnoden om de hoek kijken. Je ziet ook dat bij zowel </a:t>
            </a:r>
            <a:r>
              <a:rPr lang="nl-BE" dirty="0" err="1"/>
              <a:t>KvL</a:t>
            </a:r>
            <a:r>
              <a:rPr lang="nl-BE" dirty="0"/>
              <a:t> als bij ondersteuningsnoden dat het gaat over een combinatie van een subjectieve en een meer objectieve inschatting. Dat kennen we ook vanuit HGD, het is de leerling en zijn context die doelen mee prioriteren en mee aangeven wat er voor hem/haar als extra zorg of ondersteuning nodig is op dit moment binnen deze specifieke context. </a:t>
            </a:r>
          </a:p>
          <a:p>
            <a:pPr marL="0" indent="0">
              <a:buFont typeface="Symbol" panose="05050102010706020507" pitchFamily="18" charset="2"/>
              <a:buNone/>
            </a:pPr>
            <a:endParaRPr lang="nl-BE" dirty="0"/>
          </a:p>
          <a:p>
            <a:pPr marL="0" indent="0">
              <a:buFont typeface="Symbol" panose="05050102010706020507" pitchFamily="18" charset="2"/>
              <a:buNone/>
            </a:pPr>
            <a:r>
              <a:rPr lang="nl-BE" dirty="0"/>
              <a:t>Door al in de onderzoeksfase over </a:t>
            </a:r>
            <a:r>
              <a:rPr lang="nl-BE" dirty="0" err="1"/>
              <a:t>KvL</a:t>
            </a:r>
            <a:r>
              <a:rPr lang="nl-BE" dirty="0"/>
              <a:t> en de ondersteuningsnoden al gericht informatie te verzamelen (en/of systematisch op te lijsten), kom je in de integratie- en aanbevelingsfase gemakkelijker tot </a:t>
            </a:r>
            <a:r>
              <a:rPr lang="nl-BE" dirty="0" err="1"/>
              <a:t>gezamelijke</a:t>
            </a:r>
            <a:r>
              <a:rPr lang="nl-BE" dirty="0"/>
              <a:t> doelen (en ev. prioriteiten daarin) en de onderwijs- opvoedings- en ondersteuningsbehoeften die daaraan gekoppeld zijn. </a:t>
            </a:r>
          </a:p>
          <a:p>
            <a:pPr marL="0" indent="0">
              <a:buFont typeface="Symbol" panose="05050102010706020507" pitchFamily="18" charset="2"/>
              <a:buNone/>
            </a:pPr>
            <a:endParaRPr lang="nl-BE" dirty="0"/>
          </a:p>
          <a:p>
            <a:endParaRPr lang="nl-BE" dirty="0"/>
          </a:p>
          <a:p>
            <a:endParaRPr lang="nl-BE" dirty="0"/>
          </a:p>
        </p:txBody>
      </p:sp>
      <p:sp>
        <p:nvSpPr>
          <p:cNvPr id="4" name="Tijdelijke aanduiding voor dianummer 3"/>
          <p:cNvSpPr>
            <a:spLocks noGrp="1"/>
          </p:cNvSpPr>
          <p:nvPr>
            <p:ph type="sldNum" sz="quarter" idx="10"/>
          </p:nvPr>
        </p:nvSpPr>
        <p:spPr/>
        <p:txBody>
          <a:bodyPr/>
          <a:lstStyle/>
          <a:p>
            <a:fld id="{37A7D974-A908-49A0-B8A4-07A4BC123D1F}" type="slidenum">
              <a:rPr lang="nl-BE" smtClean="0"/>
              <a:t>10</a:t>
            </a:fld>
            <a:endParaRPr lang="nl-BE"/>
          </a:p>
        </p:txBody>
      </p:sp>
    </p:spTree>
    <p:extLst>
      <p:ext uri="{BB962C8B-B14F-4D97-AF65-F5344CB8AC3E}">
        <p14:creationId xmlns:p14="http://schemas.microsoft.com/office/powerpoint/2010/main" val="451575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Tot nu heb ik het gehad over de verschillende insteken die we in het protocol samen nemen bij de dimensionele classificatie.</a:t>
            </a:r>
          </a:p>
          <a:p>
            <a:r>
              <a:rPr lang="nl-BE" dirty="0"/>
              <a:t>Die achtergrond vind je in het protocol terug in het theoretisch deel en de bijlagen.</a:t>
            </a:r>
          </a:p>
          <a:p>
            <a:r>
              <a:rPr lang="nl-BE" dirty="0"/>
              <a:t>In de onderzoeksfase van het HGD-traject zelf, houden we het bij een tabel van WAT en Hoe onderzoeken</a:t>
            </a:r>
          </a:p>
          <a:p>
            <a:endParaRPr lang="nl-BE" dirty="0"/>
          </a:p>
          <a:p>
            <a:r>
              <a:rPr lang="nl-BE" dirty="0"/>
              <a:t>=&gt; Hier toon ik een vereenvoudigde versie daarvan waarbij je bij WAT onderzoeken de indeling ziet staan die ik eerder in deze presentatie heb toegelicht, met daarnaast een verwijzing naar ICF. In de tabel in het protocol staan nog wat meer categorieën van ICF aangegeven, bv. voor de brede cognitieve functies worden in ICF Algemene mentale functies en Specifieke mentale functies vermeld</a:t>
            </a:r>
          </a:p>
          <a:p>
            <a:pPr marL="171450" indent="-171450">
              <a:buFont typeface="Symbol" panose="05050102010706020507" pitchFamily="18" charset="2"/>
              <a:buChar char="Þ"/>
            </a:pPr>
            <a:r>
              <a:rPr lang="nl-BE" dirty="0"/>
              <a:t>Daarbij geven we ook aan dat het een niet-limitatieve lijst is. </a:t>
            </a:r>
            <a:r>
              <a:rPr lang="nl-BE" dirty="0" err="1"/>
              <a:t>Dwz</a:t>
            </a:r>
            <a:r>
              <a:rPr lang="nl-BE" dirty="0"/>
              <a:t>, het is een selectie. Bij een specifieke casus kan het zijn dat vanuit het functioneren en de hulpvraag andere categorieën ook of nog meer van belang zijn.</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11</a:t>
            </a:fld>
            <a:endParaRPr lang="nl-BE"/>
          </a:p>
        </p:txBody>
      </p:sp>
    </p:spTree>
    <p:extLst>
      <p:ext uri="{BB962C8B-B14F-4D97-AF65-F5344CB8AC3E}">
        <p14:creationId xmlns:p14="http://schemas.microsoft.com/office/powerpoint/2010/main" val="11473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in de tabel wordt dit WAT telkens gelinkt aan HOE je daar informatie kan verzamelen, welke onderzoeksmethoden je kan inzetten</a:t>
            </a:r>
          </a:p>
          <a:p>
            <a:pPr marL="171450" indent="-171450">
              <a:buFont typeface="Symbol" panose="05050102010706020507" pitchFamily="18" charset="2"/>
              <a:buChar char="Þ"/>
            </a:pPr>
            <a:r>
              <a:rPr lang="nl-BE" dirty="0"/>
              <a:t>Ook hier een vereenvoudiging van de tabel die je in het protocol terugvindt  Zo zal je in het protocol zelf bijvoorbeeld bij adaptief gedrag ook een link vinden naar overzichten van diagnostische materialen, zowel van het protocol Cognitief zwak functioneren als van de protocollen lezen-spellen en wiskunde)</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12</a:t>
            </a:fld>
            <a:endParaRPr lang="nl-BE"/>
          </a:p>
        </p:txBody>
      </p:sp>
    </p:spTree>
    <p:extLst>
      <p:ext uri="{BB962C8B-B14F-4D97-AF65-F5344CB8AC3E}">
        <p14:creationId xmlns:p14="http://schemas.microsoft.com/office/powerpoint/2010/main" val="3690988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13</a:t>
            </a:fld>
            <a:endParaRPr lang="nl-BE"/>
          </a:p>
        </p:txBody>
      </p:sp>
    </p:spTree>
    <p:extLst>
      <p:ext uri="{BB962C8B-B14F-4D97-AF65-F5344CB8AC3E}">
        <p14:creationId xmlns:p14="http://schemas.microsoft.com/office/powerpoint/2010/main" val="2895249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Afsluitend de reminder dat jullie voor vragen hierover (of iets anders waar de site geen antwoord op biedt) steeds terechtkunnen op info@prodiagnostiek.be </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14</a:t>
            </a:fld>
            <a:endParaRPr lang="nl-BE"/>
          </a:p>
        </p:txBody>
      </p:sp>
    </p:spTree>
    <p:extLst>
      <p:ext uri="{BB962C8B-B14F-4D97-AF65-F5344CB8AC3E}">
        <p14:creationId xmlns:p14="http://schemas.microsoft.com/office/powerpoint/2010/main" val="63447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A7D974-A908-49A0-B8A4-07A4BC123D1F}" type="slidenum">
              <a:rPr lang="nl-BE" smtClean="0"/>
              <a:t>2</a:t>
            </a:fld>
            <a:endParaRPr lang="nl-BE"/>
          </a:p>
        </p:txBody>
      </p:sp>
    </p:spTree>
    <p:extLst>
      <p:ext uri="{BB962C8B-B14F-4D97-AF65-F5344CB8AC3E}">
        <p14:creationId xmlns:p14="http://schemas.microsoft.com/office/powerpoint/2010/main" val="2127299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de opdeling tussen categoriale en dimensionele classificatie toe te lichten, kan je er het ICF-schema bijnemen </a:t>
            </a:r>
          </a:p>
          <a:p>
            <a:pPr marL="171450" indent="-171450">
              <a:buFontTx/>
              <a:buChar char="-"/>
            </a:pPr>
            <a:r>
              <a:rPr lang="nl-BE" dirty="0"/>
              <a:t>Categoriale classificatie slaat op de labels die boven het schema hangen, maar niet direct deel uitmaken van ICF, bij die labels toets je criteria af en bepaal je of een leerling al/niet voldoet aan dat etiket. Het is een kwestie van alles of niets. Een leerling kan ook verschillende labels krijgen.</a:t>
            </a:r>
          </a:p>
          <a:p>
            <a:pPr marL="171450" indent="-171450">
              <a:buFontTx/>
              <a:buChar char="-"/>
            </a:pPr>
            <a:r>
              <a:rPr lang="nl-BE" dirty="0"/>
              <a:t>ICF is vooral een classificatie waarbij je het functioneren van een leerling kan beschrijven en ordent volgens verschillende dimensies. Binnen die dimensies is er ook spectrum aan functioneren mogelijk (cf. spectrum van cognitief functioneren). Van daaruit spreken we binnen de protocollen over dimensionele classificatie. Een leerling met verschillende labels of categoriale classificaties kan binnen eenzelfde ICF-schema dimensioneel geclassificeerd worden.</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3</a:t>
            </a:fld>
            <a:endParaRPr lang="nl-BE"/>
          </a:p>
        </p:txBody>
      </p:sp>
    </p:spTree>
    <p:extLst>
      <p:ext uri="{BB962C8B-B14F-4D97-AF65-F5344CB8AC3E}">
        <p14:creationId xmlns:p14="http://schemas.microsoft.com/office/powerpoint/2010/main" val="366326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Als we vanuit de strategiefase verder willen met onderzoeksvragen rond cognitief zwak functioneren, WAT kunnen we dan gaan onderzoeken?</a:t>
            </a:r>
          </a:p>
          <a:p>
            <a:r>
              <a:rPr lang="nl-BE" dirty="0"/>
              <a:t>Dan zetten we in het protocol CZF volgende dimensies of clusters extra in de verf als mogelijk te onderzoeken</a:t>
            </a:r>
          </a:p>
          <a:p>
            <a:r>
              <a:rPr lang="nl-BE" dirty="0"/>
              <a:t>- Brede cognitieve vaardigheden </a:t>
            </a:r>
          </a:p>
          <a:p>
            <a:r>
              <a:rPr lang="nl-BE" dirty="0"/>
              <a:t>- Participatie</a:t>
            </a:r>
          </a:p>
          <a:p>
            <a:pPr marL="171450" indent="-171450">
              <a:buFontTx/>
              <a:buChar char="-"/>
            </a:pPr>
            <a:r>
              <a:rPr lang="nl-BE" dirty="0"/>
              <a:t>Adaptief gedrag </a:t>
            </a:r>
          </a:p>
          <a:p>
            <a:pPr marL="171450" indent="-171450">
              <a:buFontTx/>
              <a:buChar char="-"/>
            </a:pPr>
            <a:r>
              <a:rPr lang="nl-BE" dirty="0"/>
              <a:t>Gezondheid</a:t>
            </a:r>
          </a:p>
          <a:p>
            <a:r>
              <a:rPr lang="nl-BE" dirty="0"/>
              <a:t>- Context</a:t>
            </a:r>
          </a:p>
          <a:p>
            <a:r>
              <a:rPr lang="nl-BE" dirty="0"/>
              <a:t>- Ondersteuningsnoden</a:t>
            </a:r>
          </a:p>
          <a:p>
            <a:r>
              <a:rPr lang="nl-BE" dirty="0"/>
              <a:t>- Kwaliteit van leven</a:t>
            </a:r>
          </a:p>
          <a:p>
            <a:endParaRPr lang="nl-BE" dirty="0"/>
          </a:p>
          <a:p>
            <a:r>
              <a:rPr lang="nl-BE" dirty="0"/>
              <a:t>Dat is al wat beperkter dan de volledige classificatie van ICF waar het over het menselijk functioneren in het algemeen gaat., maar blijft wel nog een hele lijst. Sturend bij wat je dan aan informatie verzamelt is je hulpvraag (hulpvragen).</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4</a:t>
            </a:fld>
            <a:endParaRPr lang="nl-BE"/>
          </a:p>
        </p:txBody>
      </p:sp>
    </p:spTree>
    <p:extLst>
      <p:ext uri="{BB962C8B-B14F-4D97-AF65-F5344CB8AC3E}">
        <p14:creationId xmlns:p14="http://schemas.microsoft.com/office/powerpoint/2010/main" val="112878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5</a:t>
            </a:fld>
            <a:endParaRPr lang="nl-BE"/>
          </a:p>
        </p:txBody>
      </p:sp>
    </p:spTree>
    <p:extLst>
      <p:ext uri="{BB962C8B-B14F-4D97-AF65-F5344CB8AC3E}">
        <p14:creationId xmlns:p14="http://schemas.microsoft.com/office/powerpoint/2010/main" val="3103173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nl-BE" dirty="0"/>
              <a:t>Deze keuze hebben we uiteraard ergens op gebaseerd. </a:t>
            </a:r>
          </a:p>
          <a:p>
            <a:pPr defTabSz="924458">
              <a:defRPr/>
            </a:pPr>
            <a:r>
              <a:rPr lang="nl-BE" dirty="0"/>
              <a:t>Ik verwees al naar ICF</a:t>
            </a:r>
          </a:p>
          <a:p>
            <a:pPr defTabSz="924458">
              <a:defRPr/>
            </a:pPr>
            <a:endParaRPr lang="nl-BE" dirty="0"/>
          </a:p>
          <a:p>
            <a:pPr marL="171450" indent="-171450" defTabSz="924458">
              <a:buFontTx/>
              <a:buChar char="-"/>
              <a:defRPr/>
            </a:pPr>
            <a:r>
              <a:rPr lang="nl-BE" dirty="0"/>
              <a:t>maar daarnaast hanteren we ook het CHC-model </a:t>
            </a:r>
          </a:p>
          <a:p>
            <a:pPr marL="171450" indent="-171450" defTabSz="924458">
              <a:buFontTx/>
              <a:buChar char="-"/>
              <a:defRPr/>
            </a:pPr>
            <a:r>
              <a:rPr lang="nl-BE" dirty="0"/>
              <a:t>en hebben we gekeken naar het </a:t>
            </a:r>
            <a:r>
              <a:rPr lang="nl-BE" dirty="0" err="1"/>
              <a:t>multidimensioneel</a:t>
            </a:r>
            <a:r>
              <a:rPr lang="nl-BE" dirty="0"/>
              <a:t> model van menselijke functioneren zoals uitgewerkt in het Handboek rond verstandelijke beperking van de AAIDD (</a:t>
            </a:r>
            <a:r>
              <a:rPr lang="en-US" dirty="0"/>
              <a:t>American Association of Intellectual and Developmental Disabilities). De AAIDD </a:t>
            </a:r>
            <a:r>
              <a:rPr lang="en-US" dirty="0" err="1"/>
              <a:t>stelde</a:t>
            </a:r>
            <a:r>
              <a:rPr lang="en-US" dirty="0"/>
              <a:t> </a:t>
            </a:r>
            <a:r>
              <a:rPr lang="en-US" dirty="0" err="1"/>
              <a:t>dit</a:t>
            </a:r>
            <a:r>
              <a:rPr lang="en-US" dirty="0"/>
              <a:t> op met </a:t>
            </a:r>
            <a:r>
              <a:rPr lang="en-US" dirty="0" err="1"/>
              <a:t>mensen</a:t>
            </a:r>
            <a:r>
              <a:rPr lang="en-US" dirty="0"/>
              <a:t> met </a:t>
            </a:r>
            <a:r>
              <a:rPr lang="en-US" dirty="0" err="1"/>
              <a:t>een</a:t>
            </a:r>
            <a:r>
              <a:rPr lang="en-US" dirty="0"/>
              <a:t> </a:t>
            </a:r>
            <a:r>
              <a:rPr lang="en-US" dirty="0" err="1"/>
              <a:t>verstandelijke</a:t>
            </a:r>
            <a:r>
              <a:rPr lang="en-US" dirty="0"/>
              <a:t> </a:t>
            </a:r>
            <a:r>
              <a:rPr lang="en-US" dirty="0" err="1"/>
              <a:t>beperking</a:t>
            </a:r>
            <a:r>
              <a:rPr lang="en-US" dirty="0"/>
              <a:t> voor </a:t>
            </a:r>
            <a:r>
              <a:rPr lang="en-US" dirty="0" err="1"/>
              <a:t>ogen</a:t>
            </a:r>
            <a:r>
              <a:rPr lang="en-US" dirty="0"/>
              <a:t>, maar </a:t>
            </a:r>
            <a:r>
              <a:rPr lang="en-US" dirty="0" err="1"/>
              <a:t>dit</a:t>
            </a:r>
            <a:r>
              <a:rPr lang="en-US" dirty="0"/>
              <a:t> </a:t>
            </a:r>
            <a:r>
              <a:rPr lang="en-US" dirty="0" err="1"/>
              <a:t>lijkt</a:t>
            </a:r>
            <a:r>
              <a:rPr lang="en-US" dirty="0"/>
              <a:t> </a:t>
            </a:r>
            <a:r>
              <a:rPr lang="en-US" dirty="0" err="1"/>
              <a:t>ons</a:t>
            </a:r>
            <a:r>
              <a:rPr lang="en-US" dirty="0"/>
              <a:t> </a:t>
            </a:r>
            <a:r>
              <a:rPr lang="en-US" dirty="0" err="1"/>
              <a:t>als</a:t>
            </a:r>
            <a:r>
              <a:rPr lang="en-US" dirty="0"/>
              <a:t> </a:t>
            </a:r>
            <a:r>
              <a:rPr lang="en-US" dirty="0" err="1"/>
              <a:t>bril</a:t>
            </a:r>
            <a:r>
              <a:rPr lang="en-US" dirty="0"/>
              <a:t> </a:t>
            </a:r>
            <a:r>
              <a:rPr lang="en-US" dirty="0" err="1"/>
              <a:t>ruimer</a:t>
            </a:r>
            <a:r>
              <a:rPr lang="en-US" dirty="0"/>
              <a:t> </a:t>
            </a:r>
            <a:r>
              <a:rPr lang="en-US" dirty="0" err="1"/>
              <a:t>bruikbaar</a:t>
            </a:r>
            <a:r>
              <a:rPr lang="en-US" dirty="0"/>
              <a:t> voor </a:t>
            </a:r>
            <a:r>
              <a:rPr lang="en-US" dirty="0" err="1"/>
              <a:t>leerlingen</a:t>
            </a:r>
            <a:r>
              <a:rPr lang="en-US" dirty="0"/>
              <a:t> die </a:t>
            </a:r>
            <a:r>
              <a:rPr lang="en-US" dirty="0" err="1"/>
              <a:t>cognitief</a:t>
            </a:r>
            <a:r>
              <a:rPr lang="en-US" dirty="0"/>
              <a:t> </a:t>
            </a:r>
            <a:r>
              <a:rPr lang="en-US" dirty="0" err="1"/>
              <a:t>zwak</a:t>
            </a:r>
            <a:r>
              <a:rPr lang="en-US" dirty="0"/>
              <a:t> </a:t>
            </a:r>
            <a:r>
              <a:rPr lang="en-US" dirty="0" err="1"/>
              <a:t>functioneren</a:t>
            </a:r>
            <a:r>
              <a:rPr lang="en-US" dirty="0"/>
              <a:t>, </a:t>
            </a:r>
            <a:r>
              <a:rPr lang="en-US" dirty="0" err="1"/>
              <a:t>ook</a:t>
            </a:r>
            <a:r>
              <a:rPr lang="en-US" dirty="0"/>
              <a:t> </a:t>
            </a:r>
            <a:r>
              <a:rPr lang="en-US" dirty="0" err="1"/>
              <a:t>zonder</a:t>
            </a:r>
            <a:r>
              <a:rPr lang="en-US" dirty="0"/>
              <a:t> </a:t>
            </a:r>
            <a:r>
              <a:rPr lang="en-US" dirty="0" err="1"/>
              <a:t>een</a:t>
            </a:r>
            <a:r>
              <a:rPr lang="en-US" dirty="0"/>
              <a:t> diagnose. </a:t>
            </a:r>
          </a:p>
          <a:p>
            <a:pPr defTabSz="924458">
              <a:defRPr/>
            </a:pPr>
            <a:endParaRPr lang="en-US" dirty="0"/>
          </a:p>
          <a:p>
            <a:pPr defTabSz="924458">
              <a:defRPr/>
            </a:pPr>
            <a:r>
              <a:rPr lang="en-US" dirty="0" err="1"/>
              <a:t>Vanuit</a:t>
            </a:r>
            <a:r>
              <a:rPr lang="en-US" dirty="0"/>
              <a:t> </a:t>
            </a:r>
            <a:r>
              <a:rPr lang="en-US" dirty="0" err="1"/>
              <a:t>deze</a:t>
            </a:r>
            <a:r>
              <a:rPr lang="en-US" dirty="0"/>
              <a:t> </a:t>
            </a:r>
            <a:r>
              <a:rPr lang="en-US" dirty="0" err="1"/>
              <a:t>modellen</a:t>
            </a:r>
            <a:r>
              <a:rPr lang="en-US" dirty="0"/>
              <a:t> </a:t>
            </a:r>
            <a:r>
              <a:rPr lang="en-US" dirty="0" err="1"/>
              <a:t>kwamen</a:t>
            </a:r>
            <a:r>
              <a:rPr lang="en-US" dirty="0"/>
              <a:t> we tot de </a:t>
            </a:r>
            <a:r>
              <a:rPr lang="en-US" dirty="0" err="1"/>
              <a:t>oplijsting</a:t>
            </a:r>
            <a:r>
              <a:rPr lang="en-US" dirty="0"/>
              <a:t> van de 5 clusters - </a:t>
            </a:r>
            <a:r>
              <a:rPr lang="en-US" dirty="0" err="1"/>
              <a:t>waarbij</a:t>
            </a:r>
            <a:r>
              <a:rPr lang="en-US" dirty="0"/>
              <a:t> we </a:t>
            </a:r>
            <a:r>
              <a:rPr lang="en-US" dirty="0" err="1"/>
              <a:t>ook</a:t>
            </a:r>
            <a:r>
              <a:rPr lang="en-US" dirty="0"/>
              <a:t> de link </a:t>
            </a:r>
            <a:r>
              <a:rPr lang="en-US" dirty="0" err="1"/>
              <a:t>leggen</a:t>
            </a:r>
            <a:r>
              <a:rPr lang="en-US" dirty="0"/>
              <a:t> </a:t>
            </a:r>
            <a:r>
              <a:rPr lang="en-US" dirty="0" err="1"/>
              <a:t>naar</a:t>
            </a:r>
            <a:r>
              <a:rPr lang="en-US" dirty="0"/>
              <a:t> de </a:t>
            </a:r>
            <a:r>
              <a:rPr lang="en-US" dirty="0" err="1"/>
              <a:t>categorieën</a:t>
            </a:r>
            <a:r>
              <a:rPr lang="en-US" dirty="0"/>
              <a:t> in ICF </a:t>
            </a:r>
            <a:r>
              <a:rPr lang="en-US" dirty="0" err="1"/>
              <a:t>waar</a:t>
            </a:r>
            <a:r>
              <a:rPr lang="en-US" dirty="0"/>
              <a:t> </a:t>
            </a:r>
            <a:r>
              <a:rPr lang="en-US" dirty="0" err="1"/>
              <a:t>ze</a:t>
            </a:r>
            <a:r>
              <a:rPr lang="en-US" dirty="0"/>
              <a:t> best </a:t>
            </a:r>
            <a:r>
              <a:rPr lang="en-US" dirty="0" err="1"/>
              <a:t>bij</a:t>
            </a:r>
            <a:r>
              <a:rPr lang="en-US" dirty="0"/>
              <a:t> </a:t>
            </a:r>
            <a:r>
              <a:rPr lang="en-US" dirty="0" err="1"/>
              <a:t>aansluiten</a:t>
            </a:r>
            <a:endParaRPr lang="en-US" dirty="0"/>
          </a:p>
          <a:p>
            <a:pPr defTabSz="924458">
              <a:defRPr/>
            </a:pPr>
            <a:endParaRPr lang="en-US" dirty="0"/>
          </a:p>
          <a:p>
            <a:pPr defTabSz="924458">
              <a:defRPr/>
            </a:pPr>
            <a:r>
              <a:rPr lang="en-US" dirty="0"/>
              <a:t>Voor </a:t>
            </a:r>
            <a:r>
              <a:rPr lang="en-US" dirty="0" err="1"/>
              <a:t>meer</a:t>
            </a:r>
            <a:r>
              <a:rPr lang="en-US" dirty="0"/>
              <a:t> </a:t>
            </a:r>
            <a:r>
              <a:rPr lang="en-US" dirty="0" err="1"/>
              <a:t>informatie</a:t>
            </a:r>
            <a:r>
              <a:rPr lang="en-US" dirty="0"/>
              <a:t> over het CHC-model </a:t>
            </a:r>
            <a:r>
              <a:rPr lang="en-US" dirty="0" err="1"/>
              <a:t>en</a:t>
            </a:r>
            <a:r>
              <a:rPr lang="en-US" dirty="0"/>
              <a:t> het model van de AAIDD, </a:t>
            </a:r>
            <a:r>
              <a:rPr lang="en-US" dirty="0" err="1"/>
              <a:t>verwijs</a:t>
            </a:r>
            <a:r>
              <a:rPr lang="en-US" dirty="0"/>
              <a:t> </a:t>
            </a:r>
            <a:r>
              <a:rPr lang="en-US" dirty="0" err="1"/>
              <a:t>ik</a:t>
            </a:r>
            <a:r>
              <a:rPr lang="en-US" dirty="0"/>
              <a:t> </a:t>
            </a:r>
            <a:r>
              <a:rPr lang="en-US" dirty="0" err="1"/>
              <a:t>naar</a:t>
            </a:r>
            <a:r>
              <a:rPr lang="en-US" dirty="0"/>
              <a:t> de </a:t>
            </a:r>
            <a:r>
              <a:rPr lang="en-US" dirty="0" err="1"/>
              <a:t>bijlagen</a:t>
            </a:r>
            <a:r>
              <a:rPr lang="en-US" dirty="0"/>
              <a:t> </a:t>
            </a:r>
            <a:r>
              <a:rPr lang="en-US" dirty="0" err="1"/>
              <a:t>bij</a:t>
            </a:r>
            <a:r>
              <a:rPr lang="en-US" dirty="0"/>
              <a:t> het protocol. Op het </a:t>
            </a:r>
            <a:r>
              <a:rPr lang="en-US" dirty="0" err="1"/>
              <a:t>einde</a:t>
            </a:r>
            <a:r>
              <a:rPr lang="en-US" dirty="0"/>
              <a:t> van </a:t>
            </a:r>
            <a:r>
              <a:rPr lang="en-US" dirty="0" err="1"/>
              <a:t>deze</a:t>
            </a:r>
            <a:r>
              <a:rPr lang="en-US" dirty="0"/>
              <a:t> </a:t>
            </a:r>
            <a:r>
              <a:rPr lang="en-US" dirty="0" err="1"/>
              <a:t>presentatie</a:t>
            </a:r>
            <a:r>
              <a:rPr lang="en-US" dirty="0"/>
              <a:t> </a:t>
            </a:r>
            <a:r>
              <a:rPr lang="en-US" dirty="0" err="1"/>
              <a:t>vind</a:t>
            </a:r>
            <a:r>
              <a:rPr lang="en-US" dirty="0"/>
              <a:t> je de </a:t>
            </a:r>
            <a:r>
              <a:rPr lang="en-US" dirty="0" err="1"/>
              <a:t>linken</a:t>
            </a:r>
            <a:r>
              <a:rPr lang="en-US" dirty="0"/>
              <a:t> </a:t>
            </a:r>
            <a:r>
              <a:rPr lang="en-US" dirty="0" err="1"/>
              <a:t>daarnaartoe</a:t>
            </a:r>
            <a:r>
              <a:rPr lang="en-US" dirty="0"/>
              <a:t>. </a:t>
            </a:r>
          </a:p>
        </p:txBody>
      </p:sp>
      <p:sp>
        <p:nvSpPr>
          <p:cNvPr id="4" name="Slide Number Placeholder 3"/>
          <p:cNvSpPr>
            <a:spLocks noGrp="1"/>
          </p:cNvSpPr>
          <p:nvPr>
            <p:ph type="sldNum" sz="quarter" idx="10"/>
          </p:nvPr>
        </p:nvSpPr>
        <p:spPr/>
        <p:txBody>
          <a:bodyPr/>
          <a:lstStyle/>
          <a:p>
            <a:fld id="{14DC514E-AD7F-434D-866B-77D80BBE80CA}" type="slidenum">
              <a:rPr lang="nl-BE" smtClean="0"/>
              <a:pPr/>
              <a:t>6</a:t>
            </a:fld>
            <a:endParaRPr lang="nl-BE"/>
          </a:p>
        </p:txBody>
      </p:sp>
    </p:spTree>
    <p:extLst>
      <p:ext uri="{BB962C8B-B14F-4D97-AF65-F5344CB8AC3E}">
        <p14:creationId xmlns:p14="http://schemas.microsoft.com/office/powerpoint/2010/main" val="1892198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Binnen het AAIDD-model is ‘ondersteuning’ een aparte en centrale component (ook letterlijk midden in het model van de AAIDD gesitueerd). Deze component verwijst naar de hulpbronnen en strategieën die de algemene ontwikkeling, gezondheid en functioneren van een persoon bevorderen. Ondersteuningsnoden variëren in patroon of de aard van de ondersteuning </a:t>
            </a:r>
            <a:r>
              <a:rPr lang="nl-BE" i="1" dirty="0"/>
              <a:t>en </a:t>
            </a:r>
            <a:r>
              <a:rPr lang="nl-BE" dirty="0"/>
              <a:t>ze variëren intensiteit of omvang, van mensen nodig hebben om deel te nemen aan de samenleving</a:t>
            </a:r>
          </a:p>
          <a:p>
            <a:endParaRPr lang="nl-BE" dirty="0"/>
          </a:p>
          <a:p>
            <a:r>
              <a:rPr lang="nl-BE" dirty="0"/>
              <a:t>Altijd lastig om verschillende termen met elkaar te vergelijken, maar met een HGD-bril op, passen de onderwijs-, </a:t>
            </a:r>
            <a:r>
              <a:rPr lang="nl-BE" dirty="0" err="1"/>
              <a:t>opvoedings</a:t>
            </a:r>
            <a:r>
              <a:rPr lang="nl-BE" dirty="0"/>
              <a:t> en ondersteuningsbehoeften van leerling en zijn/haar context (school en ouders) binnen ondersteuningsnoden zoals omschreven vanuit AAIDD. Daarbij wel de bedenking dat we ons met de Prodia-protocollen vooral richten de onderwijsleercontext en daaraan gekoppelde behoeften, terwijl de AAIDD naar meer verschillende contexten kan kijken. </a:t>
            </a:r>
          </a:p>
          <a:p>
            <a:endParaRPr lang="nl-BE" dirty="0"/>
          </a:p>
          <a:p>
            <a:r>
              <a:rPr lang="nl-BE" dirty="0"/>
              <a:t>En dan voegen we er nog een kader aan toe: Kwaliteit van leven</a:t>
            </a:r>
          </a:p>
          <a:p>
            <a:r>
              <a:rPr lang="nl-BE" dirty="0"/>
              <a:t>Dat is een concept dat sommige mensen kennen, bv. vanuit hun opleiding, vanuit werkervaring of vanuit de literatuur rond mensen met een verstandelijke beperking. Het is een begrip of een paradigma dat meer gebruikt wordt in de zorg/begeleiding van volwassenen met een beperking, maar zeker ook bruikbaar is als kader om naar de doelen voor kinderen en jongeren te kijken. Vandaar dat we het ook mee opnemen in het protocol CZF</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7</a:t>
            </a:fld>
            <a:endParaRPr lang="nl-BE"/>
          </a:p>
        </p:txBody>
      </p:sp>
    </p:spTree>
    <p:extLst>
      <p:ext uri="{BB962C8B-B14F-4D97-AF65-F5344CB8AC3E}">
        <p14:creationId xmlns:p14="http://schemas.microsoft.com/office/powerpoint/2010/main" val="1984008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het protocol kiezen we voor de indeling van </a:t>
            </a:r>
            <a:r>
              <a:rPr lang="nl-BE" dirty="0" err="1"/>
              <a:t>Schalock</a:t>
            </a:r>
            <a:r>
              <a:rPr lang="nl-BE" dirty="0"/>
              <a:t> in 3 factoren (onafhankelijkheid, sociale participatie en welbevinden). Deze factoren worden verder </a:t>
            </a:r>
            <a:r>
              <a:rPr lang="nl-BE" dirty="0" err="1"/>
              <a:t>opgeplitst</a:t>
            </a:r>
            <a:r>
              <a:rPr lang="nl-BE" dirty="0"/>
              <a:t> in 8 domeinen. Die domeinen worden geconcretiseerd met indicatoren.</a:t>
            </a:r>
          </a:p>
          <a:p>
            <a:r>
              <a:rPr lang="nl-BE" dirty="0"/>
              <a:t>Belangrijk bij het zicht krijgen op de domeinen: indicatoren laten inschatten zowel door de persoon zelf als door omgeving (combinatie van subjectieve en meer objectieve beeldvorming)</a:t>
            </a:r>
          </a:p>
          <a:p>
            <a:endParaRPr lang="nl-BE" dirty="0"/>
          </a:p>
          <a:p>
            <a:r>
              <a:rPr lang="nl-BE" dirty="0"/>
              <a:t>Het doel van het bepalen van iemands levenskwaliteit is om de dingen die op een bepaald moment betekenisvol (kunnen) zijn in het leven van een persoon, te behouden en te optimaliseren en de dingen die de levenskwaliteit negatief beïnvloeden, te verbeteren. </a:t>
            </a:r>
          </a:p>
          <a:p>
            <a:r>
              <a:rPr lang="nl-BE" dirty="0"/>
              <a:t>Het denkkader van kwaliteit van leven maakt het mogelijk om op een integrale wijze naar iemands leven te kijken en samen met de persoon met een verstandelijke beperking keuzes te maken over het eigen leven vanuit persoonlijke doelen. </a:t>
            </a:r>
          </a:p>
          <a:p>
            <a:pPr>
              <a:buFont typeface="Symbol" panose="05050102010706020507" pitchFamily="18" charset="2"/>
              <a:buNone/>
            </a:pPr>
            <a:endParaRPr lang="nl-BE" dirty="0"/>
          </a:p>
          <a:p>
            <a:pPr defTabSz="924458">
              <a:defRPr/>
            </a:pPr>
            <a:r>
              <a:rPr lang="nl-BE" dirty="0">
                <a:highlight>
                  <a:srgbClr val="FFFF00"/>
                </a:highlight>
              </a:rPr>
              <a:t>Een mogelijke opdracht aansluitend bij deze slide: </a:t>
            </a:r>
            <a:r>
              <a:rPr lang="nl-BE" dirty="0"/>
              <a:t>tabel met indicatoren (zie Bijlage) erbij nemen en inschatting proberen maken voor verschillende factoren bv. in eigen leven, voor een casus</a:t>
            </a:r>
          </a:p>
        </p:txBody>
      </p:sp>
      <p:sp>
        <p:nvSpPr>
          <p:cNvPr id="4" name="Tijdelijke aanduiding voor dianummer 3"/>
          <p:cNvSpPr>
            <a:spLocks noGrp="1"/>
          </p:cNvSpPr>
          <p:nvPr>
            <p:ph type="sldNum" sz="quarter" idx="5"/>
          </p:nvPr>
        </p:nvSpPr>
        <p:spPr/>
        <p:txBody>
          <a:bodyPr/>
          <a:lstStyle/>
          <a:p>
            <a:fld id="{2BF83E53-7F98-49CE-B610-76AD0579C0A1}" type="slidenum">
              <a:rPr lang="nl-BE" smtClean="0"/>
              <a:t>8</a:t>
            </a:fld>
            <a:endParaRPr lang="nl-BE"/>
          </a:p>
        </p:txBody>
      </p:sp>
    </p:spTree>
    <p:extLst>
      <p:ext uri="{BB962C8B-B14F-4D97-AF65-F5344CB8AC3E}">
        <p14:creationId xmlns:p14="http://schemas.microsoft.com/office/powerpoint/2010/main" val="80000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dat nuanceverschil tussen de verschillende dimensies die we naar voren schuiven bij WAT onderzoeken nog wat meer te duiden, neem er dit stroomdiagram bij dat verschillende stappen in het hulpverleningsproces beschrijft, ook al is het wat kunstmatig om het helemaal uit elkaar te trekken. </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9</a:t>
            </a:fld>
            <a:endParaRPr lang="nl-BE"/>
          </a:p>
        </p:txBody>
      </p:sp>
    </p:spTree>
    <p:extLst>
      <p:ext uri="{BB962C8B-B14F-4D97-AF65-F5344CB8AC3E}">
        <p14:creationId xmlns:p14="http://schemas.microsoft.com/office/powerpoint/2010/main" val="1248365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392872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54104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28472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5460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9917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75917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79260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88432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403260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5621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69044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335020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www.prodiagnostiek.be/"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www.prodiagnostiek.be/materiaal/CZF_overzicht_diagnostisch_materiaal.docx" TargetMode="External"/><Relationship Id="rId3" Type="http://schemas.openxmlformats.org/officeDocument/2006/relationships/slideLayout" Target="../slideLayouts/slideLayout5.xml"/><Relationship Id="rId7" Type="http://schemas.openxmlformats.org/officeDocument/2006/relationships/image" Target="../media/image11.png"/><Relationship Id="rId12" Type="http://schemas.openxmlformats.org/officeDocument/2006/relationships/hyperlink" Target="http://www.prodiagnostiek.be/materiaal/CZF_tabellen_wat_en_hoe_onderzoeken.pdf"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prodiagnostiek.be/materiaal/CZF_kwaliteit_van_leven.pdf" TargetMode="External"/><Relationship Id="rId11" Type="http://schemas.openxmlformats.org/officeDocument/2006/relationships/image" Target="../media/image9.png"/><Relationship Id="rId5" Type="http://schemas.openxmlformats.org/officeDocument/2006/relationships/hyperlink" Target="http://www.prodiagnostiek.be/materiaal/CZF_AAIDD-model.pdf" TargetMode="External"/><Relationship Id="rId10" Type="http://schemas.openxmlformats.org/officeDocument/2006/relationships/image" Target="../media/image13.png"/><Relationship Id="rId4" Type="http://schemas.openxmlformats.org/officeDocument/2006/relationships/notesSlide" Target="../notesSlides/notesSlide13.xml"/><Relationship Id="rId9" Type="http://schemas.openxmlformats.org/officeDocument/2006/relationships/hyperlink" Target="http://www.prodiagnostiek.be/materiaal/CF_CHC_model.pdf" TargetMode="External"/><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prodiagnostiek.be/" TargetMode="External"/><Relationship Id="rId5" Type="http://schemas.openxmlformats.org/officeDocument/2006/relationships/hyperlink" Target="mailto:info@prodiagnostiek.be"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www.prodiagnostiek.be/materiaal/CZF_kwaliteit_van_leven.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ctrTitle"/>
          </p:nvPr>
        </p:nvSpPr>
        <p:spPr>
          <a:xfrm>
            <a:off x="2026557" y="345960"/>
            <a:ext cx="9949543" cy="1436371"/>
          </a:xfrm>
          <a:prstGeom prst="rect">
            <a:avLst/>
          </a:prstGeom>
          <a:noFill/>
          <a:ln>
            <a:noFill/>
          </a:ln>
        </p:spPr>
        <p:txBody>
          <a:bodyPr spcFirstLastPara="1" wrap="square" lIns="91425" tIns="45700" rIns="91425" bIns="45700" anchor="b" anchorCtr="0">
            <a:normAutofit fontScale="90000"/>
          </a:bodyPr>
          <a:lstStyle/>
          <a:p>
            <a:pPr lvl="0" algn="l">
              <a:buSzPts val="6000"/>
            </a:pPr>
            <a:r>
              <a:rPr lang="nl-BE" sz="6000" dirty="0"/>
              <a:t>Dimensionele classificatie</a:t>
            </a:r>
            <a:br>
              <a:rPr lang="nl-BE" sz="6000" dirty="0"/>
            </a:br>
            <a:r>
              <a:rPr lang="nl-BE" sz="6000" dirty="0"/>
              <a:t>cognitief zwak functioneren</a:t>
            </a:r>
            <a:endParaRPr sz="6000" dirty="0"/>
          </a:p>
        </p:txBody>
      </p:sp>
      <p:sp>
        <p:nvSpPr>
          <p:cNvPr id="212" name="Google Shape;212;p17"/>
          <p:cNvSpPr txBox="1">
            <a:spLocks noGrp="1"/>
          </p:cNvSpPr>
          <p:nvPr>
            <p:ph type="sldNum" idx="4294967295"/>
          </p:nvPr>
        </p:nvSpPr>
        <p:spPr>
          <a:xfrm>
            <a:off x="11404600" y="6283325"/>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a:t>
            </a:fld>
            <a:endParaRPr/>
          </a:p>
        </p:txBody>
      </p:sp>
      <p:sp>
        <p:nvSpPr>
          <p:cNvPr id="8" name="Google Shape;210;p17">
            <a:extLst>
              <a:ext uri="{FF2B5EF4-FFF2-40B4-BE49-F238E27FC236}">
                <a16:creationId xmlns:a16="http://schemas.microsoft.com/office/drawing/2014/main" id="{C9982400-582E-416B-A5D1-4282C0DF28A8}"/>
              </a:ext>
            </a:extLst>
          </p:cNvPr>
          <p:cNvSpPr txBox="1">
            <a:spLocks/>
          </p:cNvSpPr>
          <p:nvPr/>
        </p:nvSpPr>
        <p:spPr>
          <a:xfrm>
            <a:off x="7645055" y="3828411"/>
            <a:ext cx="4741817" cy="2037804"/>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5"/>
              </a:rPr>
              <a:t>www.prodiagnostiek.be</a:t>
            </a:r>
            <a:r>
              <a:rPr lang="nl-BE" sz="3200" dirty="0">
                <a:solidFill>
                  <a:srgbClr val="02AAB4"/>
                </a:solidFill>
              </a:rPr>
              <a:t> </a:t>
            </a:r>
          </a:p>
          <a:p>
            <a:pPr algn="l">
              <a:lnSpc>
                <a:spcPct val="120000"/>
              </a:lnSpc>
              <a:buSzPts val="6000"/>
            </a:pPr>
            <a:r>
              <a:rPr lang="nl-BE" sz="3200" dirty="0">
                <a:solidFill>
                  <a:srgbClr val="02AAB4"/>
                </a:solidFill>
              </a:rPr>
              <a:t>HGD-Onderzoeksfase</a:t>
            </a:r>
          </a:p>
          <a:p>
            <a:pPr algn="l">
              <a:lnSpc>
                <a:spcPct val="120000"/>
              </a:lnSpc>
              <a:buSzPts val="6000"/>
            </a:pPr>
            <a:r>
              <a:rPr lang="nl-BE" sz="3200" dirty="0">
                <a:solidFill>
                  <a:srgbClr val="02AAB4"/>
                </a:solidFill>
              </a:rPr>
              <a:t>Theoretisch deel</a:t>
            </a:r>
          </a:p>
          <a:p>
            <a:pPr algn="l">
              <a:lnSpc>
                <a:spcPct val="120000"/>
              </a:lnSpc>
              <a:buSzPts val="6000"/>
            </a:pPr>
            <a:r>
              <a:rPr lang="nl-BE" sz="3200" dirty="0">
                <a:solidFill>
                  <a:srgbClr val="02AAB4"/>
                </a:solidFill>
              </a:rPr>
              <a:t>Bijlagen</a:t>
            </a:r>
          </a:p>
        </p:txBody>
      </p:sp>
      <p:pic>
        <p:nvPicPr>
          <p:cNvPr id="9" name="Google Shape;532;p49" descr="Afbeelding met fornuis&#10;&#10;Automatisch gegenereerde beschrijving">
            <a:extLst>
              <a:ext uri="{FF2B5EF4-FFF2-40B4-BE49-F238E27FC236}">
                <a16:creationId xmlns:a16="http://schemas.microsoft.com/office/drawing/2014/main" id="{629A7551-A95D-4034-A88D-46E8E1324CA8}"/>
              </a:ext>
            </a:extLst>
          </p:cNvPr>
          <p:cNvPicPr preferRelativeResize="0"/>
          <p:nvPr/>
        </p:nvPicPr>
        <p:blipFill rotWithShape="1">
          <a:blip r:embed="rId6">
            <a:alphaModFix/>
          </a:blip>
          <a:srcRect l="23399" t="14683" b="11293"/>
          <a:stretch/>
        </p:blipFill>
        <p:spPr>
          <a:xfrm>
            <a:off x="2026557" y="2387922"/>
            <a:ext cx="5477232" cy="4056115"/>
          </a:xfrm>
          <a:prstGeom prst="rect">
            <a:avLst/>
          </a:prstGeom>
          <a:noFill/>
          <a:ln>
            <a:noFill/>
          </a:ln>
        </p:spPr>
      </p:pic>
      <p:pic>
        <p:nvPicPr>
          <p:cNvPr id="4" name="Audio 3">
            <a:hlinkClick r:id="" action="ppaction://media"/>
            <a:extLst>
              <a:ext uri="{FF2B5EF4-FFF2-40B4-BE49-F238E27FC236}">
                <a16:creationId xmlns:a16="http://schemas.microsoft.com/office/drawing/2014/main" id="{342EAACF-B457-4796-87A2-6E36226262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49"/>
    </mc:Choice>
    <mc:Fallback>
      <p:transition spd="slow" advTm="3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schermafbeelding&#10;&#10;Automatisch gegenereerde beschrijving">
            <a:extLst>
              <a:ext uri="{FF2B5EF4-FFF2-40B4-BE49-F238E27FC236}">
                <a16:creationId xmlns:a16="http://schemas.microsoft.com/office/drawing/2014/main" id="{F9A8FA46-D4E2-4B77-B4B5-70EB39F20C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65" y="0"/>
            <a:ext cx="12383469" cy="6858000"/>
          </a:xfrm>
          <a:prstGeom prst="rect">
            <a:avLst/>
          </a:prstGeom>
        </p:spPr>
      </p:pic>
      <p:sp>
        <p:nvSpPr>
          <p:cNvPr id="4" name="Pijl: omlaag 3">
            <a:extLst>
              <a:ext uri="{FF2B5EF4-FFF2-40B4-BE49-F238E27FC236}">
                <a16:creationId xmlns:a16="http://schemas.microsoft.com/office/drawing/2014/main" id="{CA47D1C4-7537-435D-B8DD-4EB6B7DC9279}"/>
              </a:ext>
            </a:extLst>
          </p:cNvPr>
          <p:cNvSpPr/>
          <p:nvPr/>
        </p:nvSpPr>
        <p:spPr>
          <a:xfrm>
            <a:off x="894488" y="3881078"/>
            <a:ext cx="484632" cy="45418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Pijl: omlaag 4">
            <a:extLst>
              <a:ext uri="{FF2B5EF4-FFF2-40B4-BE49-F238E27FC236}">
                <a16:creationId xmlns:a16="http://schemas.microsoft.com/office/drawing/2014/main" id="{18CCF662-F26D-4830-A823-8755E5DF6490}"/>
              </a:ext>
            </a:extLst>
          </p:cNvPr>
          <p:cNvSpPr/>
          <p:nvPr/>
        </p:nvSpPr>
        <p:spPr>
          <a:xfrm>
            <a:off x="10315053" y="3881079"/>
            <a:ext cx="484632" cy="45418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Pijl: omlaag 6">
            <a:extLst>
              <a:ext uri="{FF2B5EF4-FFF2-40B4-BE49-F238E27FC236}">
                <a16:creationId xmlns:a16="http://schemas.microsoft.com/office/drawing/2014/main" id="{199B7E8C-6268-4AD2-B320-DDAE8DEB07CF}"/>
              </a:ext>
            </a:extLst>
          </p:cNvPr>
          <p:cNvSpPr/>
          <p:nvPr/>
        </p:nvSpPr>
        <p:spPr>
          <a:xfrm rot="10800000">
            <a:off x="5053506" y="861507"/>
            <a:ext cx="484632" cy="45418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udio 7">
            <a:hlinkClick r:id="" action="ppaction://media"/>
            <a:extLst>
              <a:ext uri="{FF2B5EF4-FFF2-40B4-BE49-F238E27FC236}">
                <a16:creationId xmlns:a16="http://schemas.microsoft.com/office/drawing/2014/main" id="{7F5E496E-0C52-4A0F-AB8E-29AEDC2C78F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49453082"/>
      </p:ext>
    </p:extLst>
  </p:cSld>
  <p:clrMapOvr>
    <a:masterClrMapping/>
  </p:clrMapOvr>
  <mc:AlternateContent xmlns:mc="http://schemas.openxmlformats.org/markup-compatibility/2006" xmlns:p14="http://schemas.microsoft.com/office/powerpoint/2010/main">
    <mc:Choice Requires="p14">
      <p:transition spd="slow" p14:dur="2000" advTm="163390"/>
    </mc:Choice>
    <mc:Fallback xmlns="">
      <p:transition spd="slow" advTm="16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886B804-81B3-4418-88C1-C024DEBD89E1}"/>
              </a:ext>
            </a:extLst>
          </p:cNvPr>
          <p:cNvSpPr>
            <a:spLocks noGrp="1"/>
          </p:cNvSpPr>
          <p:nvPr>
            <p:ph type="sldNum" sz="quarter" idx="12"/>
          </p:nvPr>
        </p:nvSpPr>
        <p:spPr/>
        <p:txBody>
          <a:bodyPr/>
          <a:lstStyle/>
          <a:p>
            <a:fld id="{04FCA95E-2221-4DC3-A5F9-E53F37D422FC}" type="slidenum">
              <a:rPr lang="nl-BE" smtClean="0"/>
              <a:pPr/>
              <a:t>11</a:t>
            </a:fld>
            <a:endParaRPr lang="nl-BE"/>
          </a:p>
        </p:txBody>
      </p:sp>
      <p:graphicFrame>
        <p:nvGraphicFramePr>
          <p:cNvPr id="5" name="Tabel 4">
            <a:extLst>
              <a:ext uri="{FF2B5EF4-FFF2-40B4-BE49-F238E27FC236}">
                <a16:creationId xmlns:a16="http://schemas.microsoft.com/office/drawing/2014/main" id="{A2AF27B0-0B6C-489A-8849-FBB4AEC626F6}"/>
              </a:ext>
            </a:extLst>
          </p:cNvPr>
          <p:cNvGraphicFramePr>
            <a:graphicFrameLocks noGrp="1"/>
          </p:cNvGraphicFramePr>
          <p:nvPr>
            <p:extLst>
              <p:ext uri="{D42A27DB-BD31-4B8C-83A1-F6EECF244321}">
                <p14:modId xmlns:p14="http://schemas.microsoft.com/office/powerpoint/2010/main" val="399356941"/>
              </p:ext>
            </p:extLst>
          </p:nvPr>
        </p:nvGraphicFramePr>
        <p:xfrm>
          <a:off x="209136" y="2"/>
          <a:ext cx="11982864" cy="6857997"/>
        </p:xfrm>
        <a:graphic>
          <a:graphicData uri="http://schemas.openxmlformats.org/drawingml/2006/table">
            <a:tbl>
              <a:tblPr bandRow="1">
                <a:tableStyleId>{5C22544A-7EE6-4342-B048-85BDC9FD1C3A}</a:tableStyleId>
              </a:tblPr>
              <a:tblGrid>
                <a:gridCol w="3415807">
                  <a:extLst>
                    <a:ext uri="{9D8B030D-6E8A-4147-A177-3AD203B41FA5}">
                      <a16:colId xmlns:a16="http://schemas.microsoft.com/office/drawing/2014/main" val="303004277"/>
                    </a:ext>
                  </a:extLst>
                </a:gridCol>
                <a:gridCol w="4898571">
                  <a:extLst>
                    <a:ext uri="{9D8B030D-6E8A-4147-A177-3AD203B41FA5}">
                      <a16:colId xmlns:a16="http://schemas.microsoft.com/office/drawing/2014/main" val="64116110"/>
                    </a:ext>
                  </a:extLst>
                </a:gridCol>
                <a:gridCol w="3668486">
                  <a:extLst>
                    <a:ext uri="{9D8B030D-6E8A-4147-A177-3AD203B41FA5}">
                      <a16:colId xmlns:a16="http://schemas.microsoft.com/office/drawing/2014/main" val="749396848"/>
                    </a:ext>
                  </a:extLst>
                </a:gridCol>
              </a:tblGrid>
              <a:tr h="686549">
                <a:tc gridSpan="3">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nl-BE" sz="4000" b="1"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rPr>
                        <a:t>Cognitief zwak functioneren</a:t>
                      </a:r>
                    </a:p>
                  </a:txBody>
                  <a:tcPr marL="61272" marR="61272" marT="0" marB="0">
                    <a:lnB w="38100" cap="flat" cmpd="sng" algn="ctr">
                      <a:solidFill>
                        <a:srgbClr val="016666"/>
                      </a:solidFill>
                      <a:prstDash val="solid"/>
                      <a:round/>
                      <a:headEnd type="none" w="med" len="med"/>
                      <a:tailEnd type="none" w="med" len="med"/>
                    </a:lnB>
                    <a:solidFill>
                      <a:srgbClr val="D0EAF1"/>
                    </a:solidFill>
                  </a:tcPr>
                </a:tc>
                <a:tc hMerge="1">
                  <a:txBody>
                    <a:bodyPr/>
                    <a:lstStyle/>
                    <a:p>
                      <a:pPr algn="just">
                        <a:lnSpc>
                          <a:spcPct val="115000"/>
                        </a:lnSpc>
                        <a:spcBef>
                          <a:spcPts val="1200"/>
                        </a:spcBef>
                        <a:spcAft>
                          <a:spcPts val="1000"/>
                        </a:spcAft>
                      </a:pPr>
                      <a:endPar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tc hMerge="1">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lang="nl-BE" sz="40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1194921175"/>
                  </a:ext>
                </a:extLst>
              </a:tr>
              <a:tr h="480605">
                <a:tc>
                  <a:txBody>
                    <a:bodyPr/>
                    <a:lstStyle/>
                    <a:p>
                      <a:pPr algn="just">
                        <a:lnSpc>
                          <a:spcPct val="115000"/>
                        </a:lnSpc>
                        <a:spcAft>
                          <a:spcPts val="0"/>
                        </a:spcAft>
                      </a:pPr>
                      <a:r>
                        <a:rPr lang="nl-BE" sz="2800" b="1"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rPr>
                        <a:t>WAT?</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rPr>
                        <a:t>ICF-CY (niet-limitatief)</a:t>
                      </a:r>
                    </a:p>
                  </a:txBody>
                  <a:tcPr marL="61272" marR="61272" marT="0" marB="0" anchor="ctr">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endParaRPr lang="nl-BE" sz="2800" b="1" i="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nchor="ctr">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724666032"/>
                  </a:ext>
                </a:extLst>
              </a:tr>
              <a:tr h="1016740">
                <a:tc>
                  <a:txBody>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lang="nl-BE" sz="2800" dirty="0">
                          <a:solidFill>
                            <a:srgbClr val="016666"/>
                          </a:solidFill>
                        </a:rPr>
                        <a:t>Brede cognitieve vaardigheden</a:t>
                      </a:r>
                      <a:endParaRPr lang="nl-BE" sz="280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FUNCTIES</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rowSpan="6">
                  <a:txBody>
                    <a:bodyPr/>
                    <a:lstStyle/>
                    <a:p>
                      <a:pPr algn="ct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12700" cap="flat" cmpd="sng" algn="ctr">
                      <a:noFill/>
                      <a:prstDash val="solid"/>
                      <a:round/>
                      <a:headEnd type="none" w="med" len="med"/>
                      <a:tailEnd type="none" w="med" len="med"/>
                    </a:lnB>
                    <a:solidFill>
                      <a:srgbClr val="D0EAF1"/>
                    </a:solidFill>
                  </a:tcPr>
                </a:tc>
                <a:extLst>
                  <a:ext uri="{0D108BD9-81ED-4DB2-BD59-A6C34878D82A}">
                    <a16:rowId xmlns:a16="http://schemas.microsoft.com/office/drawing/2014/main" val="3722600524"/>
                  </a:ext>
                </a:extLst>
              </a:tr>
              <a:tr h="913495">
                <a:tc>
                  <a:txBody>
                    <a:bodyPr/>
                    <a:lstStyle/>
                    <a:p>
                      <a:r>
                        <a:rPr lang="nl-BE" sz="2800" dirty="0">
                          <a:solidFill>
                            <a:srgbClr val="016666"/>
                          </a:solidFill>
                        </a:rPr>
                        <a:t>Participatie </a:t>
                      </a:r>
                    </a:p>
                    <a:p>
                      <a:r>
                        <a:rPr lang="nl-BE" sz="2800" dirty="0">
                          <a:solidFill>
                            <a:srgbClr val="016666"/>
                          </a:solidFill>
                        </a:rPr>
                        <a:t>Adaptief gedrag</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ACTIVITEITEN EN PARTICIPATIE</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245570558"/>
                  </a:ext>
                </a:extLst>
              </a:tr>
              <a:tr h="955703">
                <a:tc>
                  <a:txBody>
                    <a:bodyPr/>
                    <a:lstStyle/>
                    <a:p>
                      <a:pPr marL="0" algn="l" defTabSz="914400" rtl="0" eaLnBrk="1" latinLnBrk="0" hangingPunct="1"/>
                      <a:r>
                        <a:rPr lang="nl-BE" sz="2800" kern="1200" dirty="0">
                          <a:solidFill>
                            <a:srgbClr val="016666"/>
                          </a:solidFill>
                          <a:latin typeface="+mn-lt"/>
                          <a:ea typeface="+mn-ea"/>
                          <a:cs typeface="+mn-cs"/>
                        </a:rPr>
                        <a:t>Gezondheid</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FUNCTIES </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ANATOMISCHE EIGENSCHAPPEN </a:t>
                      </a:r>
                      <a:endParaRPr lang="nl-BE" sz="2800" dirty="0">
                        <a:solidFill>
                          <a:srgbClr val="016666"/>
                        </a:solidFill>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nSpc>
                          <a:spcPct val="107000"/>
                        </a:lnSpc>
                        <a:spcAft>
                          <a:spcPts val="0"/>
                        </a:spcAft>
                      </a:pPr>
                      <a:endParaRPr lang="nl-BE" sz="2800" dirty="0"/>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503383712"/>
                  </a:ext>
                </a:extLst>
              </a:tr>
              <a:tr h="955703">
                <a:tc>
                  <a:txBody>
                    <a:bodyPr/>
                    <a:lstStyle/>
                    <a:p>
                      <a:pPr marL="0" marR="0" lvl="0" indent="0" algn="just" defTabSz="914400" rtl="0" eaLnBrk="1" fontAlgn="auto" latinLnBrk="0" hangingPunct="1">
                        <a:lnSpc>
                          <a:spcPct val="115000"/>
                        </a:lnSpc>
                        <a:spcBef>
                          <a:spcPts val="1200"/>
                        </a:spcBef>
                        <a:spcAft>
                          <a:spcPts val="0"/>
                        </a:spcAft>
                        <a:buClrTx/>
                        <a:buSzTx/>
                        <a:buFontTx/>
                        <a:buNone/>
                        <a:tabLst/>
                        <a:defRPr/>
                      </a:pPr>
                      <a:r>
                        <a:rPr lang="nl-BE" sz="2800" dirty="0">
                          <a:solidFill>
                            <a:srgbClr val="016666"/>
                          </a:solidFill>
                        </a:rPr>
                        <a:t>Context</a:t>
                      </a:r>
                      <a:endParaRPr lang="nl-BE" sz="280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07000"/>
                        </a:lnSpc>
                        <a:spcAft>
                          <a:spcPts val="0"/>
                        </a:spcAft>
                      </a:pPr>
                      <a:r>
                        <a:rPr lang="nl-BE" sz="2800" cap="all" dirty="0">
                          <a:solidFill>
                            <a:srgbClr val="016666"/>
                          </a:solidFill>
                          <a:effectLst/>
                          <a:latin typeface="Calibri" panose="020F0502020204030204" pitchFamily="34" charset="0"/>
                          <a:ea typeface="Arial" panose="020B0604020202020204" pitchFamily="34" charset="0"/>
                          <a:cs typeface="Arial" panose="020B0604020202020204" pitchFamily="34" charset="0"/>
                        </a:rPr>
                        <a:t>Externe factoren</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nl-BE" sz="2800" cap="all" dirty="0">
                          <a:solidFill>
                            <a:srgbClr val="016666"/>
                          </a:solidFill>
                          <a:effectLst/>
                          <a:latin typeface="Calibri" panose="020F0502020204030204" pitchFamily="34" charset="0"/>
                          <a:ea typeface="Arial" panose="020B0604020202020204" pitchFamily="34" charset="0"/>
                          <a:cs typeface="Arial" panose="020B0604020202020204" pitchFamily="34" charset="0"/>
                        </a:rPr>
                        <a:t>Persoonlijke factoren</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gn="just">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624128056"/>
                  </a:ext>
                </a:extLst>
              </a:tr>
              <a:tr h="944546">
                <a:tc>
                  <a:txBody>
                    <a:bodyPr/>
                    <a:lstStyle/>
                    <a:p>
                      <a:r>
                        <a:rPr lang="nl-BE" sz="2800" dirty="0">
                          <a:solidFill>
                            <a:srgbClr val="016666"/>
                          </a:solidFill>
                        </a:rPr>
                        <a:t>Ondersteuningsnoden</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Ondersteuning(</a:t>
                      </a:r>
                      <a:r>
                        <a:rPr lang="nl-BE" sz="2800" dirty="0" err="1">
                          <a:solidFill>
                            <a:srgbClr val="016666"/>
                          </a:solidFill>
                          <a:effectLst/>
                          <a:latin typeface="Calibri" panose="020F0502020204030204" pitchFamily="34" charset="0"/>
                          <a:ea typeface="Arial" panose="020B0604020202020204" pitchFamily="34" charset="0"/>
                          <a:cs typeface="Arial" panose="020B0604020202020204" pitchFamily="34" charset="0"/>
                        </a:rPr>
                        <a:t>snoden</a:t>
                      </a: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 bij</a:t>
                      </a:r>
                    </a:p>
                    <a:p>
                      <a:pPr marL="0" marR="0" lvl="0" indent="0" algn="just" defTabSz="914400" rtl="0" eaLnBrk="1" fontAlgn="auto" latinLnBrk="0" hangingPunct="1">
                        <a:lnSpc>
                          <a:spcPct val="107000"/>
                        </a:lnSpc>
                        <a:spcBef>
                          <a:spcPts val="0"/>
                        </a:spcBef>
                        <a:spcAft>
                          <a:spcPts val="0"/>
                        </a:spcAft>
                        <a:buClrTx/>
                        <a:buSzTx/>
                        <a:buFontTx/>
                        <a:buNone/>
                        <a:tabLst/>
                        <a:defRPr/>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Part – Act – F – AE – PF – EF</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2170869119"/>
                  </a:ext>
                </a:extLst>
              </a:tr>
              <a:tr h="904656">
                <a:tc>
                  <a:txBody>
                    <a:bodyPr/>
                    <a:lstStyle/>
                    <a:p>
                      <a:pPr marL="0" marR="0" lvl="0" indent="0" algn="just" defTabSz="914400" rtl="0" eaLnBrk="1" fontAlgn="auto" latinLnBrk="0" hangingPunct="1">
                        <a:lnSpc>
                          <a:spcPct val="115000"/>
                        </a:lnSpc>
                        <a:spcBef>
                          <a:spcPts val="1200"/>
                        </a:spcBef>
                        <a:spcAft>
                          <a:spcPts val="0"/>
                        </a:spcAft>
                        <a:buClrTx/>
                        <a:buSzTx/>
                        <a:buFontTx/>
                        <a:buNone/>
                        <a:tabLst/>
                        <a:defRPr/>
                      </a:pPr>
                      <a:r>
                        <a:rPr lang="nl-BE" sz="2800" dirty="0">
                          <a:solidFill>
                            <a:srgbClr val="016666"/>
                          </a:solidFill>
                        </a:rPr>
                        <a:t>Kwaliteit van leven</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solidFill>
                      <a:srgbClr val="D0EAF1"/>
                    </a:solidFill>
                  </a:tcPr>
                </a:tc>
                <a:tc>
                  <a:txBody>
                    <a:bodyPr/>
                    <a:lstStyle/>
                    <a:p>
                      <a:pPr>
                        <a:lnSpc>
                          <a:spcPct val="107000"/>
                        </a:lnSpc>
                        <a:spcAft>
                          <a:spcPts val="0"/>
                        </a:spcAft>
                      </a:pP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noFill/>
                  </a:tcPr>
                </a:tc>
                <a:tc vMerge="1">
                  <a:txBody>
                    <a:bodyPr/>
                    <a:lstStyle/>
                    <a:p>
                      <a:pPr>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noFill/>
                  </a:tcPr>
                </a:tc>
                <a:extLst>
                  <a:ext uri="{0D108BD9-81ED-4DB2-BD59-A6C34878D82A}">
                    <a16:rowId xmlns:a16="http://schemas.microsoft.com/office/drawing/2014/main" val="239566843"/>
                  </a:ext>
                </a:extLst>
              </a:tr>
            </a:tbl>
          </a:graphicData>
        </a:graphic>
      </p:graphicFrame>
      <p:pic>
        <p:nvPicPr>
          <p:cNvPr id="2" name="Audio 1">
            <a:hlinkClick r:id="" action="ppaction://media"/>
            <a:extLst>
              <a:ext uri="{FF2B5EF4-FFF2-40B4-BE49-F238E27FC236}">
                <a16:creationId xmlns:a16="http://schemas.microsoft.com/office/drawing/2014/main" id="{B2A9174F-DDDD-45C1-A040-892BC015F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7579191"/>
      </p:ext>
    </p:extLst>
  </p:cSld>
  <p:clrMapOvr>
    <a:masterClrMapping/>
  </p:clrMapOvr>
  <mc:AlternateContent xmlns:mc="http://schemas.openxmlformats.org/markup-compatibility/2006" xmlns:p14="http://schemas.microsoft.com/office/powerpoint/2010/main">
    <mc:Choice Requires="p14">
      <p:transition spd="slow" p14:dur="2000" advTm="90849"/>
    </mc:Choice>
    <mc:Fallback xmlns="">
      <p:transition spd="slow" advTm="90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886B804-81B3-4418-88C1-C024DEBD89E1}"/>
              </a:ext>
            </a:extLst>
          </p:cNvPr>
          <p:cNvSpPr>
            <a:spLocks noGrp="1"/>
          </p:cNvSpPr>
          <p:nvPr>
            <p:ph type="sldNum" sz="quarter" idx="12"/>
          </p:nvPr>
        </p:nvSpPr>
        <p:spPr/>
        <p:txBody>
          <a:bodyPr/>
          <a:lstStyle/>
          <a:p>
            <a:fld id="{04FCA95E-2221-4DC3-A5F9-E53F37D422FC}" type="slidenum">
              <a:rPr lang="nl-BE" smtClean="0"/>
              <a:pPr/>
              <a:t>12</a:t>
            </a:fld>
            <a:endParaRPr lang="nl-BE"/>
          </a:p>
        </p:txBody>
      </p:sp>
      <p:graphicFrame>
        <p:nvGraphicFramePr>
          <p:cNvPr id="5" name="Tabel 4">
            <a:extLst>
              <a:ext uri="{FF2B5EF4-FFF2-40B4-BE49-F238E27FC236}">
                <a16:creationId xmlns:a16="http://schemas.microsoft.com/office/drawing/2014/main" id="{A2AF27B0-0B6C-489A-8849-FBB4AEC626F6}"/>
              </a:ext>
            </a:extLst>
          </p:cNvPr>
          <p:cNvGraphicFramePr>
            <a:graphicFrameLocks noGrp="1"/>
          </p:cNvGraphicFramePr>
          <p:nvPr>
            <p:extLst>
              <p:ext uri="{D42A27DB-BD31-4B8C-83A1-F6EECF244321}">
                <p14:modId xmlns:p14="http://schemas.microsoft.com/office/powerpoint/2010/main" val="3861703046"/>
              </p:ext>
            </p:extLst>
          </p:nvPr>
        </p:nvGraphicFramePr>
        <p:xfrm>
          <a:off x="209136" y="2"/>
          <a:ext cx="11982864" cy="6857997"/>
        </p:xfrm>
        <a:graphic>
          <a:graphicData uri="http://schemas.openxmlformats.org/drawingml/2006/table">
            <a:tbl>
              <a:tblPr bandRow="1">
                <a:tableStyleId>{5C22544A-7EE6-4342-B048-85BDC9FD1C3A}</a:tableStyleId>
              </a:tblPr>
              <a:tblGrid>
                <a:gridCol w="3415807">
                  <a:extLst>
                    <a:ext uri="{9D8B030D-6E8A-4147-A177-3AD203B41FA5}">
                      <a16:colId xmlns:a16="http://schemas.microsoft.com/office/drawing/2014/main" val="303004277"/>
                    </a:ext>
                  </a:extLst>
                </a:gridCol>
                <a:gridCol w="4898571">
                  <a:extLst>
                    <a:ext uri="{9D8B030D-6E8A-4147-A177-3AD203B41FA5}">
                      <a16:colId xmlns:a16="http://schemas.microsoft.com/office/drawing/2014/main" val="64116110"/>
                    </a:ext>
                  </a:extLst>
                </a:gridCol>
                <a:gridCol w="3668486">
                  <a:extLst>
                    <a:ext uri="{9D8B030D-6E8A-4147-A177-3AD203B41FA5}">
                      <a16:colId xmlns:a16="http://schemas.microsoft.com/office/drawing/2014/main" val="749396848"/>
                    </a:ext>
                  </a:extLst>
                </a:gridCol>
              </a:tblGrid>
              <a:tr h="686549">
                <a:tc gridSpan="3">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nl-BE" sz="4000" b="1"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rPr>
                        <a:t>Cognitief zwak functioneren</a:t>
                      </a:r>
                    </a:p>
                  </a:txBody>
                  <a:tcPr marL="61272" marR="61272" marT="0" marB="0">
                    <a:lnB w="38100" cap="flat" cmpd="sng" algn="ctr">
                      <a:solidFill>
                        <a:srgbClr val="016666"/>
                      </a:solidFill>
                      <a:prstDash val="solid"/>
                      <a:round/>
                      <a:headEnd type="none" w="med" len="med"/>
                      <a:tailEnd type="none" w="med" len="med"/>
                    </a:lnB>
                    <a:solidFill>
                      <a:srgbClr val="D0EAF1"/>
                    </a:solidFill>
                  </a:tcPr>
                </a:tc>
                <a:tc hMerge="1">
                  <a:txBody>
                    <a:bodyPr/>
                    <a:lstStyle/>
                    <a:p>
                      <a:pPr algn="just">
                        <a:lnSpc>
                          <a:spcPct val="115000"/>
                        </a:lnSpc>
                        <a:spcBef>
                          <a:spcPts val="1200"/>
                        </a:spcBef>
                        <a:spcAft>
                          <a:spcPts val="1000"/>
                        </a:spcAft>
                      </a:pPr>
                      <a:endPar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tc hMerge="1">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lang="nl-BE" sz="40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1194921175"/>
                  </a:ext>
                </a:extLst>
              </a:tr>
              <a:tr h="480605">
                <a:tc>
                  <a:txBody>
                    <a:bodyPr/>
                    <a:lstStyle/>
                    <a:p>
                      <a:pPr algn="just">
                        <a:lnSpc>
                          <a:spcPct val="115000"/>
                        </a:lnSpc>
                        <a:spcAft>
                          <a:spcPts val="0"/>
                        </a:spcAft>
                      </a:pPr>
                      <a:r>
                        <a:rPr lang="nl-BE" sz="2800" b="1"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rPr>
                        <a:t>WAT?</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rPr>
                        <a:t>ICF-CY (niet-limitatief)</a:t>
                      </a:r>
                    </a:p>
                  </a:txBody>
                  <a:tcPr marL="61272" marR="61272" marT="0" marB="0" anchor="ctr">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rPr>
                        <a:t>HOE?</a:t>
                      </a:r>
                    </a:p>
                  </a:txBody>
                  <a:tcPr marL="61272" marR="61272" marT="0" marB="0" anchor="ctr">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724666032"/>
                  </a:ext>
                </a:extLst>
              </a:tr>
              <a:tr h="1016740">
                <a:tc>
                  <a:txBody>
                    <a:bodyPr/>
                    <a:lstStyle/>
                    <a:p>
                      <a:pPr marL="0" marR="0" lvl="0" indent="0" algn="l" defTabSz="914400" rtl="0" eaLnBrk="1" fontAlgn="auto" latinLnBrk="0" hangingPunct="1">
                        <a:lnSpc>
                          <a:spcPct val="115000"/>
                        </a:lnSpc>
                        <a:spcBef>
                          <a:spcPts val="1200"/>
                        </a:spcBef>
                        <a:spcAft>
                          <a:spcPts val="0"/>
                        </a:spcAft>
                        <a:buClrTx/>
                        <a:buSzTx/>
                        <a:buFontTx/>
                        <a:buNone/>
                        <a:tabLst/>
                        <a:defRPr/>
                      </a:pPr>
                      <a:r>
                        <a:rPr lang="nl-BE" sz="2800" dirty="0">
                          <a:solidFill>
                            <a:srgbClr val="016666"/>
                          </a:solidFill>
                        </a:rPr>
                        <a:t>Brede cognitieve vaardigheden</a:t>
                      </a:r>
                      <a:endParaRPr lang="nl-BE" sz="280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FUNCTIES</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rowSpan="6">
                  <a:txBody>
                    <a:bodyPr/>
                    <a:lstStyle/>
                    <a:p>
                      <a:pPr algn="ctr"/>
                      <a:endParaRPr lang="nl-BE" sz="800" kern="1200" dirty="0">
                        <a:solidFill>
                          <a:srgbClr val="016666"/>
                        </a:solidFill>
                        <a:effectLst/>
                        <a:latin typeface="+mn-lt"/>
                        <a:ea typeface="+mn-ea"/>
                        <a:cs typeface="+mn-cs"/>
                      </a:endParaRPr>
                    </a:p>
                    <a:p>
                      <a:pPr algn="l"/>
                      <a:r>
                        <a:rPr lang="nl-BE" sz="2800" kern="1200" dirty="0">
                          <a:solidFill>
                            <a:srgbClr val="016666"/>
                          </a:solidFill>
                          <a:effectLst/>
                          <a:latin typeface="+mn-lt"/>
                          <a:ea typeface="+mn-ea"/>
                          <a:cs typeface="+mn-cs"/>
                        </a:rPr>
                        <a:t>Gesprek leerling, ouders, leerkracht, hulpverleners …</a:t>
                      </a:r>
                    </a:p>
                    <a:p>
                      <a:pPr algn="l"/>
                      <a:endParaRPr lang="nl-BE" sz="800" kern="1200" dirty="0">
                        <a:solidFill>
                          <a:srgbClr val="016666"/>
                        </a:solidFill>
                        <a:effectLst/>
                        <a:latin typeface="+mn-lt"/>
                        <a:ea typeface="+mn-ea"/>
                        <a:cs typeface="+mn-cs"/>
                      </a:endParaRPr>
                    </a:p>
                    <a:p>
                      <a:pPr algn="l"/>
                      <a:r>
                        <a:rPr lang="nl-BE" sz="2800" kern="1200" dirty="0">
                          <a:solidFill>
                            <a:srgbClr val="016666"/>
                          </a:solidFill>
                          <a:effectLst/>
                          <a:latin typeface="+mn-lt"/>
                          <a:ea typeface="+mn-ea"/>
                          <a:cs typeface="+mn-cs"/>
                        </a:rPr>
                        <a:t>Observatie</a:t>
                      </a:r>
                    </a:p>
                    <a:p>
                      <a:pPr algn="l"/>
                      <a:endParaRPr lang="nl-BE" sz="800" kern="1200" dirty="0">
                        <a:solidFill>
                          <a:srgbClr val="016666"/>
                        </a:solidFill>
                        <a:effectLst/>
                        <a:latin typeface="+mn-lt"/>
                        <a:ea typeface="+mn-ea"/>
                        <a:cs typeface="+mn-cs"/>
                      </a:endParaRPr>
                    </a:p>
                    <a:p>
                      <a:pPr algn="l"/>
                      <a:r>
                        <a:rPr lang="nl-BE" sz="2800" kern="1200" dirty="0">
                          <a:solidFill>
                            <a:srgbClr val="016666"/>
                          </a:solidFill>
                          <a:effectLst/>
                          <a:latin typeface="+mn-lt"/>
                          <a:ea typeface="+mn-ea"/>
                          <a:cs typeface="+mn-cs"/>
                        </a:rPr>
                        <a:t>Analyse van beschikbare gegevens</a:t>
                      </a:r>
                    </a:p>
                    <a:p>
                      <a:pPr algn="l"/>
                      <a:endParaRPr lang="nl-BE" sz="800" kern="1200" dirty="0">
                        <a:solidFill>
                          <a:srgbClr val="016666"/>
                        </a:solidFill>
                        <a:effectLst/>
                        <a:latin typeface="+mn-lt"/>
                        <a:ea typeface="+mn-ea"/>
                        <a:cs typeface="+mn-cs"/>
                      </a:endParaRPr>
                    </a:p>
                    <a:p>
                      <a:pPr algn="l"/>
                      <a:r>
                        <a:rPr lang="nl-BE" sz="2800" kern="1200" dirty="0">
                          <a:solidFill>
                            <a:srgbClr val="016666"/>
                          </a:solidFill>
                          <a:effectLst/>
                          <a:latin typeface="+mn-lt"/>
                          <a:ea typeface="+mn-ea"/>
                          <a:cs typeface="+mn-cs"/>
                        </a:rPr>
                        <a:t>Aanpak uitproberen en effect nagaan</a:t>
                      </a:r>
                    </a:p>
                    <a:p>
                      <a:pPr algn="l"/>
                      <a:endParaRPr lang="nl-BE" sz="800" kern="1200" dirty="0">
                        <a:solidFill>
                          <a:srgbClr val="016666"/>
                        </a:solidFill>
                        <a:effectLst/>
                        <a:latin typeface="+mn-lt"/>
                        <a:ea typeface="+mn-ea"/>
                        <a:cs typeface="+mn-cs"/>
                      </a:endParaRPr>
                    </a:p>
                    <a:p>
                      <a:pPr algn="l"/>
                      <a:r>
                        <a:rPr lang="nl-BE" sz="2800" kern="1200" dirty="0">
                          <a:solidFill>
                            <a:srgbClr val="016666"/>
                          </a:solidFill>
                          <a:effectLst/>
                          <a:latin typeface="+mn-lt"/>
                          <a:ea typeface="+mn-ea"/>
                          <a:cs typeface="+mn-cs"/>
                        </a:rPr>
                        <a:t>Gevalideerd diagnostisch materiaal</a:t>
                      </a:r>
                    </a:p>
                    <a:p>
                      <a:pPr algn="l"/>
                      <a:endParaRPr lang="nl-BE" sz="800" kern="1200" dirty="0">
                        <a:solidFill>
                          <a:srgbClr val="016666"/>
                        </a:solidFill>
                        <a:effectLst/>
                        <a:latin typeface="+mn-lt"/>
                        <a:ea typeface="+mn-ea"/>
                        <a:cs typeface="+mn-cs"/>
                      </a:endParaRPr>
                    </a:p>
                    <a:p>
                      <a:pPr algn="l"/>
                      <a:r>
                        <a:rPr lang="nl-BE" sz="2800" kern="1200" dirty="0">
                          <a:solidFill>
                            <a:srgbClr val="016666"/>
                          </a:solidFill>
                          <a:effectLst/>
                          <a:latin typeface="+mn-lt"/>
                          <a:ea typeface="+mn-ea"/>
                          <a:cs typeface="+mn-cs"/>
                        </a:rPr>
                        <a:t>Medisch onderzoek</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solidFill>
                      <a:srgbClr val="D0EAF1"/>
                    </a:solidFill>
                  </a:tcPr>
                </a:tc>
                <a:extLst>
                  <a:ext uri="{0D108BD9-81ED-4DB2-BD59-A6C34878D82A}">
                    <a16:rowId xmlns:a16="http://schemas.microsoft.com/office/drawing/2014/main" val="3722600524"/>
                  </a:ext>
                </a:extLst>
              </a:tr>
              <a:tr h="913495">
                <a:tc>
                  <a:txBody>
                    <a:bodyPr/>
                    <a:lstStyle/>
                    <a:p>
                      <a:r>
                        <a:rPr lang="nl-BE" sz="2800" dirty="0">
                          <a:solidFill>
                            <a:srgbClr val="016666"/>
                          </a:solidFill>
                        </a:rPr>
                        <a:t>Participatie </a:t>
                      </a:r>
                    </a:p>
                    <a:p>
                      <a:r>
                        <a:rPr lang="nl-BE" sz="2800" dirty="0">
                          <a:solidFill>
                            <a:srgbClr val="016666"/>
                          </a:solidFill>
                        </a:rPr>
                        <a:t>Adaptief gedrag</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ACTIVITEITEN EN PARTICIPATIE</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245570558"/>
                  </a:ext>
                </a:extLst>
              </a:tr>
              <a:tr h="955703">
                <a:tc>
                  <a:txBody>
                    <a:bodyPr/>
                    <a:lstStyle/>
                    <a:p>
                      <a:pPr marL="0" algn="l" defTabSz="914400" rtl="0" eaLnBrk="1" latinLnBrk="0" hangingPunct="1"/>
                      <a:r>
                        <a:rPr lang="nl-BE" sz="2800" kern="1200" dirty="0">
                          <a:solidFill>
                            <a:srgbClr val="016666"/>
                          </a:solidFill>
                          <a:latin typeface="+mn-lt"/>
                          <a:ea typeface="+mn-ea"/>
                          <a:cs typeface="+mn-cs"/>
                        </a:rPr>
                        <a:t>Gezondheid</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FUNCTIES </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ANATOMISCHE EIGENSCHAPPEN </a:t>
                      </a:r>
                      <a:endParaRPr lang="nl-BE" sz="2800" dirty="0">
                        <a:solidFill>
                          <a:srgbClr val="016666"/>
                        </a:solidFill>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nSpc>
                          <a:spcPct val="107000"/>
                        </a:lnSpc>
                        <a:spcAft>
                          <a:spcPts val="0"/>
                        </a:spcAft>
                      </a:pPr>
                      <a:endParaRPr lang="nl-BE" sz="2800" dirty="0"/>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503383712"/>
                  </a:ext>
                </a:extLst>
              </a:tr>
              <a:tr h="955703">
                <a:tc>
                  <a:txBody>
                    <a:bodyPr/>
                    <a:lstStyle/>
                    <a:p>
                      <a:pPr marL="0" marR="0" lvl="0" indent="0" algn="just" defTabSz="914400" rtl="0" eaLnBrk="1" fontAlgn="auto" latinLnBrk="0" hangingPunct="1">
                        <a:lnSpc>
                          <a:spcPct val="115000"/>
                        </a:lnSpc>
                        <a:spcBef>
                          <a:spcPts val="1200"/>
                        </a:spcBef>
                        <a:spcAft>
                          <a:spcPts val="0"/>
                        </a:spcAft>
                        <a:buClrTx/>
                        <a:buSzTx/>
                        <a:buFontTx/>
                        <a:buNone/>
                        <a:tabLst/>
                        <a:defRPr/>
                      </a:pPr>
                      <a:r>
                        <a:rPr lang="nl-BE" sz="2800" dirty="0">
                          <a:solidFill>
                            <a:srgbClr val="016666"/>
                          </a:solidFill>
                        </a:rPr>
                        <a:t>Context</a:t>
                      </a:r>
                      <a:endParaRPr lang="nl-BE" sz="2800" spc="30" dirty="0">
                        <a:solidFill>
                          <a:srgbClr val="016666"/>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07000"/>
                        </a:lnSpc>
                        <a:spcAft>
                          <a:spcPts val="0"/>
                        </a:spcAft>
                      </a:pPr>
                      <a:r>
                        <a:rPr lang="nl-BE" sz="2800" cap="all" dirty="0">
                          <a:solidFill>
                            <a:srgbClr val="016666"/>
                          </a:solidFill>
                          <a:effectLst/>
                          <a:latin typeface="Calibri" panose="020F0502020204030204" pitchFamily="34" charset="0"/>
                          <a:ea typeface="Arial" panose="020B0604020202020204" pitchFamily="34" charset="0"/>
                          <a:cs typeface="Arial" panose="020B0604020202020204" pitchFamily="34" charset="0"/>
                        </a:rPr>
                        <a:t>Externe factoren</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nl-BE" sz="2800" cap="all" dirty="0">
                          <a:solidFill>
                            <a:srgbClr val="016666"/>
                          </a:solidFill>
                          <a:effectLst/>
                          <a:latin typeface="Calibri" panose="020F0502020204030204" pitchFamily="34" charset="0"/>
                          <a:ea typeface="Arial" panose="020B0604020202020204" pitchFamily="34" charset="0"/>
                          <a:cs typeface="Arial" panose="020B0604020202020204" pitchFamily="34" charset="0"/>
                        </a:rPr>
                        <a:t>Persoonlijke factoren</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algn="just">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624128056"/>
                  </a:ext>
                </a:extLst>
              </a:tr>
              <a:tr h="944546">
                <a:tc>
                  <a:txBody>
                    <a:bodyPr/>
                    <a:lstStyle/>
                    <a:p>
                      <a:r>
                        <a:rPr lang="nl-BE" sz="2800" dirty="0">
                          <a:solidFill>
                            <a:srgbClr val="016666"/>
                          </a:solidFill>
                        </a:rPr>
                        <a:t>Ondersteuningsnoden</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Ondersteuning(</a:t>
                      </a:r>
                      <a:r>
                        <a:rPr lang="nl-BE" sz="2800" dirty="0" err="1">
                          <a:solidFill>
                            <a:srgbClr val="016666"/>
                          </a:solidFill>
                          <a:effectLst/>
                          <a:latin typeface="Calibri" panose="020F0502020204030204" pitchFamily="34" charset="0"/>
                          <a:ea typeface="Arial" panose="020B0604020202020204" pitchFamily="34" charset="0"/>
                          <a:cs typeface="Arial" panose="020B0604020202020204" pitchFamily="34" charset="0"/>
                        </a:rPr>
                        <a:t>snoden</a:t>
                      </a: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 bij</a:t>
                      </a:r>
                    </a:p>
                    <a:p>
                      <a:pPr marL="0" marR="0" lvl="0" indent="0" algn="just" defTabSz="914400" rtl="0" eaLnBrk="1" fontAlgn="auto" latinLnBrk="0" hangingPunct="1">
                        <a:lnSpc>
                          <a:spcPct val="107000"/>
                        </a:lnSpc>
                        <a:spcBef>
                          <a:spcPts val="0"/>
                        </a:spcBef>
                        <a:spcAft>
                          <a:spcPts val="0"/>
                        </a:spcAft>
                        <a:buClrTx/>
                        <a:buSzTx/>
                        <a:buFontTx/>
                        <a:buNone/>
                        <a:tabLst/>
                        <a:defRPr/>
                      </a:pPr>
                      <a:r>
                        <a:rPr lang="nl-BE" sz="2800" dirty="0">
                          <a:solidFill>
                            <a:srgbClr val="016666"/>
                          </a:solidFill>
                          <a:effectLst/>
                          <a:latin typeface="Calibri" panose="020F0502020204030204" pitchFamily="34" charset="0"/>
                          <a:ea typeface="Arial" panose="020B0604020202020204" pitchFamily="34" charset="0"/>
                          <a:cs typeface="Arial" panose="020B0604020202020204" pitchFamily="34" charset="0"/>
                        </a:rPr>
                        <a:t>Part – Act – F – AE – PF – EF</a:t>
                      </a: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vMerge="1">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2170869119"/>
                  </a:ext>
                </a:extLst>
              </a:tr>
              <a:tr h="904656">
                <a:tc>
                  <a:txBody>
                    <a:bodyPr/>
                    <a:lstStyle/>
                    <a:p>
                      <a:pPr marL="0" marR="0" lvl="0" indent="0" algn="just" defTabSz="914400" rtl="0" eaLnBrk="1" fontAlgn="auto" latinLnBrk="0" hangingPunct="1">
                        <a:lnSpc>
                          <a:spcPct val="115000"/>
                        </a:lnSpc>
                        <a:spcBef>
                          <a:spcPts val="1200"/>
                        </a:spcBef>
                        <a:spcAft>
                          <a:spcPts val="0"/>
                        </a:spcAft>
                        <a:buClrTx/>
                        <a:buSzTx/>
                        <a:buFontTx/>
                        <a:buNone/>
                        <a:tabLst/>
                        <a:defRPr/>
                      </a:pPr>
                      <a:r>
                        <a:rPr lang="nl-BE" sz="2800" dirty="0">
                          <a:solidFill>
                            <a:srgbClr val="016666"/>
                          </a:solidFill>
                        </a:rPr>
                        <a:t>Kwaliteit van leven</a:t>
                      </a:r>
                    </a:p>
                  </a:txBody>
                  <a:tcPr marL="61272" marR="61272" marT="0" marB="0" anchor="ctr">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solidFill>
                      <a:srgbClr val="D0EAF1"/>
                    </a:solidFill>
                  </a:tcPr>
                </a:tc>
                <a:tc>
                  <a:txBody>
                    <a:bodyPr/>
                    <a:lstStyle/>
                    <a:p>
                      <a:pPr>
                        <a:lnSpc>
                          <a:spcPct val="107000"/>
                        </a:lnSpc>
                        <a:spcAft>
                          <a:spcPts val="0"/>
                        </a:spcAft>
                      </a:pPr>
                      <a:endParaRPr lang="nl-BE" sz="2800" dirty="0">
                        <a:solidFill>
                          <a:srgbClr val="01666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noFill/>
                  </a:tcPr>
                </a:tc>
                <a:tc vMerge="1">
                  <a:txBody>
                    <a:bodyPr/>
                    <a:lstStyle/>
                    <a:p>
                      <a:pPr>
                        <a:lnSpc>
                          <a:spcPct val="107000"/>
                        </a:lnSpc>
                        <a:spcAft>
                          <a:spcPts val="0"/>
                        </a:spcAft>
                      </a:pP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noFill/>
                  </a:tcPr>
                </a:tc>
                <a:extLst>
                  <a:ext uri="{0D108BD9-81ED-4DB2-BD59-A6C34878D82A}">
                    <a16:rowId xmlns:a16="http://schemas.microsoft.com/office/drawing/2014/main" val="239566843"/>
                  </a:ext>
                </a:extLst>
              </a:tr>
            </a:tbl>
          </a:graphicData>
        </a:graphic>
      </p:graphicFrame>
      <p:pic>
        <p:nvPicPr>
          <p:cNvPr id="7" name="Audio 6">
            <a:hlinkClick r:id="" action="ppaction://media"/>
            <a:extLst>
              <a:ext uri="{FF2B5EF4-FFF2-40B4-BE49-F238E27FC236}">
                <a16:creationId xmlns:a16="http://schemas.microsoft.com/office/drawing/2014/main" id="{7BEA8A74-207C-4B11-8ADE-EB3F499C9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81889881"/>
      </p:ext>
    </p:extLst>
  </p:cSld>
  <p:clrMapOvr>
    <a:masterClrMapping/>
  </p:clrMapOvr>
  <mc:AlternateContent xmlns:mc="http://schemas.openxmlformats.org/markup-compatibility/2006" xmlns:p14="http://schemas.microsoft.com/office/powerpoint/2010/main">
    <mc:Choice Requires="p14">
      <p:transition spd="slow" p14:dur="2000" advTm="40931"/>
    </mc:Choice>
    <mc:Fallback xmlns="">
      <p:transition spd="slow" advTm="4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3D27EAEE-B9D1-4197-BBF4-5D13AC6EC153}"/>
              </a:ext>
            </a:extLst>
          </p:cNvPr>
          <p:cNvSpPr>
            <a:spLocks noGrp="1"/>
          </p:cNvSpPr>
          <p:nvPr>
            <p:ph type="body" idx="1"/>
          </p:nvPr>
        </p:nvSpPr>
        <p:spPr>
          <a:xfrm>
            <a:off x="5430677" y="2053644"/>
            <a:ext cx="4746807" cy="601537"/>
          </a:xfrm>
        </p:spPr>
        <p:txBody>
          <a:bodyPr>
            <a:noAutofit/>
          </a:bodyPr>
          <a:lstStyle/>
          <a:p>
            <a:pPr>
              <a:lnSpc>
                <a:spcPct val="120000"/>
              </a:lnSpc>
            </a:pPr>
            <a:r>
              <a:rPr lang="nl-BE" sz="3000" b="0" dirty="0">
                <a:hlinkClick r:id="rId5"/>
              </a:rPr>
              <a:t>Bijlage </a:t>
            </a:r>
            <a:r>
              <a:rPr lang="nl-BE" sz="3000" b="0" dirty="0" err="1">
                <a:hlinkClick r:id="rId5"/>
              </a:rPr>
              <a:t>Multidimensioneel</a:t>
            </a:r>
            <a:r>
              <a:rPr lang="nl-BE" sz="3000" b="0" dirty="0">
                <a:hlinkClick r:id="rId5"/>
              </a:rPr>
              <a:t> AAIDD-model</a:t>
            </a:r>
            <a:endParaRPr lang="nl-BE" sz="3000" b="0" dirty="0"/>
          </a:p>
        </p:txBody>
      </p:sp>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sz="half" idx="2"/>
          </p:nvPr>
        </p:nvSpPr>
        <p:spPr>
          <a:xfrm>
            <a:off x="862014" y="2505074"/>
            <a:ext cx="5157787" cy="3684588"/>
          </a:xfrm>
        </p:spPr>
        <p:txBody>
          <a:bodyPr>
            <a:normAutofit/>
          </a:bodyPr>
          <a:lstStyle/>
          <a:p>
            <a:pPr marL="0" indent="0">
              <a:buNone/>
            </a:pPr>
            <a:r>
              <a:rPr lang="nl-BE" sz="3200" b="1" dirty="0"/>
              <a:t> </a:t>
            </a:r>
          </a:p>
        </p:txBody>
      </p:sp>
      <p:sp>
        <p:nvSpPr>
          <p:cNvPr id="6" name="Tijdelijke aanduiding voor tekst 5">
            <a:extLst>
              <a:ext uri="{FF2B5EF4-FFF2-40B4-BE49-F238E27FC236}">
                <a16:creationId xmlns:a16="http://schemas.microsoft.com/office/drawing/2014/main" id="{69BB2887-304C-4C94-9E02-7B543EA034C4}"/>
              </a:ext>
            </a:extLst>
          </p:cNvPr>
          <p:cNvSpPr>
            <a:spLocks noGrp="1"/>
          </p:cNvSpPr>
          <p:nvPr>
            <p:ph type="body" sz="quarter" idx="3"/>
          </p:nvPr>
        </p:nvSpPr>
        <p:spPr>
          <a:xfrm>
            <a:off x="882654" y="4310882"/>
            <a:ext cx="5183188" cy="459104"/>
          </a:xfrm>
        </p:spPr>
        <p:txBody>
          <a:bodyPr>
            <a:noAutofit/>
          </a:bodyPr>
          <a:lstStyle/>
          <a:p>
            <a:r>
              <a:rPr lang="nl-BE" sz="3000" b="0" dirty="0">
                <a:hlinkClick r:id="rId6"/>
              </a:rPr>
              <a:t>Bijlage Kwaliteit van leven</a:t>
            </a:r>
            <a:endParaRPr lang="nl-BE" sz="3000" b="0" dirty="0"/>
          </a:p>
        </p:txBody>
      </p:sp>
      <p:sp>
        <p:nvSpPr>
          <p:cNvPr id="4" name="Tijdelijke aanduiding voor dianummer 3">
            <a:extLst>
              <a:ext uri="{FF2B5EF4-FFF2-40B4-BE49-F238E27FC236}">
                <a16:creationId xmlns:a16="http://schemas.microsoft.com/office/drawing/2014/main" id="{09D855F2-9A73-444B-90A2-9041FE4C9706}"/>
              </a:ext>
            </a:extLst>
          </p:cNvPr>
          <p:cNvSpPr>
            <a:spLocks noGrp="1"/>
          </p:cNvSpPr>
          <p:nvPr>
            <p:ph type="sldNum" sz="quarter" idx="12"/>
          </p:nvPr>
        </p:nvSpPr>
        <p:spPr/>
        <p:txBody>
          <a:bodyPr/>
          <a:lstStyle/>
          <a:p>
            <a:pPr lvl="0"/>
            <a:fld id="{04FCA95E-2221-4DC3-A5F9-E53F37D422FC}" type="slidenum">
              <a:rPr lang="nl-BE" noProof="0" smtClean="0"/>
              <a:pPr lvl="0"/>
              <a:t>13</a:t>
            </a:fld>
            <a:endParaRPr lang="nl-BE" noProof="0"/>
          </a:p>
        </p:txBody>
      </p:sp>
      <p:pic>
        <p:nvPicPr>
          <p:cNvPr id="3" name="Afbeelding 2" descr="Afbeelding met kaart&#10;&#10;Automatisch gegenereerde beschrijving">
            <a:extLst>
              <a:ext uri="{FF2B5EF4-FFF2-40B4-BE49-F238E27FC236}">
                <a16:creationId xmlns:a16="http://schemas.microsoft.com/office/drawing/2014/main" id="{ED6B4F6D-9E8A-4FE2-B080-85266287A06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49776" y="2161017"/>
            <a:ext cx="2826506" cy="2025433"/>
          </a:xfrm>
          <a:prstGeom prst="rect">
            <a:avLst/>
          </a:prstGeom>
        </p:spPr>
      </p:pic>
      <p:sp>
        <p:nvSpPr>
          <p:cNvPr id="15" name="Titel 1">
            <a:extLst>
              <a:ext uri="{FF2B5EF4-FFF2-40B4-BE49-F238E27FC236}">
                <a16:creationId xmlns:a16="http://schemas.microsoft.com/office/drawing/2014/main" id="{663A2E16-5C62-491B-A166-03D466F3B86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BE" dirty="0">
                <a:solidFill>
                  <a:srgbClr val="C00000"/>
                </a:solidFill>
              </a:rPr>
              <a:t>Meer info in protocol en op site?</a:t>
            </a:r>
            <a:br>
              <a:rPr lang="nl-BE" dirty="0"/>
            </a:br>
            <a:endParaRPr lang="nl-BE" dirty="0"/>
          </a:p>
        </p:txBody>
      </p:sp>
      <p:pic>
        <p:nvPicPr>
          <p:cNvPr id="16" name="Picture 2" descr="Afbeeldingsresultaat voor waar?">
            <a:extLst>
              <a:ext uri="{FF2B5EF4-FFF2-40B4-BE49-F238E27FC236}">
                <a16:creationId xmlns:a16="http://schemas.microsoft.com/office/drawing/2014/main" id="{B54561D0-64E0-44EA-A62A-29587C6C9F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274" r="11815"/>
          <a:stretch/>
        </p:blipFill>
        <p:spPr bwMode="auto">
          <a:xfrm>
            <a:off x="9597277" y="19657"/>
            <a:ext cx="2594723" cy="1661264"/>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tekst 5">
            <a:extLst>
              <a:ext uri="{FF2B5EF4-FFF2-40B4-BE49-F238E27FC236}">
                <a16:creationId xmlns:a16="http://schemas.microsoft.com/office/drawing/2014/main" id="{1C81AD1D-2838-4AA2-87D7-7582C45E7F92}"/>
              </a:ext>
            </a:extLst>
          </p:cNvPr>
          <p:cNvSpPr txBox="1">
            <a:spLocks/>
          </p:cNvSpPr>
          <p:nvPr/>
        </p:nvSpPr>
        <p:spPr>
          <a:xfrm>
            <a:off x="882654" y="1650703"/>
            <a:ext cx="5183188" cy="45910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BE" sz="3000" b="0" dirty="0">
                <a:hlinkClick r:id="rId9"/>
              </a:rPr>
              <a:t>Bijlage Het CHC-model</a:t>
            </a:r>
            <a:endParaRPr lang="nl-BE" sz="3000" b="0" dirty="0"/>
          </a:p>
        </p:txBody>
      </p:sp>
      <p:pic>
        <p:nvPicPr>
          <p:cNvPr id="7" name="Afbeelding 6" descr="Afbeelding met fles, zitten, tafel, telefoon&#10;&#10;Automatisch gegenereerde beschrijving">
            <a:extLst>
              <a:ext uri="{FF2B5EF4-FFF2-40B4-BE49-F238E27FC236}">
                <a16:creationId xmlns:a16="http://schemas.microsoft.com/office/drawing/2014/main" id="{A1B60ABE-AD74-4DF5-8CEE-11172D641FF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1007" y="2260468"/>
            <a:ext cx="2369695" cy="1751320"/>
          </a:xfrm>
          <a:prstGeom prst="rect">
            <a:avLst/>
          </a:prstGeom>
        </p:spPr>
      </p:pic>
      <p:pic>
        <p:nvPicPr>
          <p:cNvPr id="2" name="Afbeelding 1">
            <a:extLst>
              <a:ext uri="{FF2B5EF4-FFF2-40B4-BE49-F238E27FC236}">
                <a16:creationId xmlns:a16="http://schemas.microsoft.com/office/drawing/2014/main" id="{1C733722-4E3E-4E17-B085-15D81AC98594}"/>
              </a:ext>
            </a:extLst>
          </p:cNvPr>
          <p:cNvPicPr>
            <a:picLocks noChangeAspect="1"/>
          </p:cNvPicPr>
          <p:nvPr/>
        </p:nvPicPr>
        <p:blipFill>
          <a:blip r:embed="rId11"/>
          <a:stretch>
            <a:fillRect/>
          </a:stretch>
        </p:blipFill>
        <p:spPr>
          <a:xfrm>
            <a:off x="1105451" y="4984614"/>
            <a:ext cx="2829220" cy="1504142"/>
          </a:xfrm>
          <a:prstGeom prst="rect">
            <a:avLst/>
          </a:prstGeom>
        </p:spPr>
      </p:pic>
      <p:sp>
        <p:nvSpPr>
          <p:cNvPr id="8" name="Tekstvak 7">
            <a:extLst>
              <a:ext uri="{FF2B5EF4-FFF2-40B4-BE49-F238E27FC236}">
                <a16:creationId xmlns:a16="http://schemas.microsoft.com/office/drawing/2014/main" id="{ABAEBE1D-F471-4F96-80DA-1F9B4669C9E4}"/>
              </a:ext>
            </a:extLst>
          </p:cNvPr>
          <p:cNvSpPr txBox="1"/>
          <p:nvPr/>
        </p:nvSpPr>
        <p:spPr>
          <a:xfrm>
            <a:off x="5430677" y="5076540"/>
            <a:ext cx="6428304" cy="1015663"/>
          </a:xfrm>
          <a:prstGeom prst="rect">
            <a:avLst/>
          </a:prstGeom>
          <a:solidFill>
            <a:srgbClr val="D0EAF1"/>
          </a:solidFill>
        </p:spPr>
        <p:txBody>
          <a:bodyPr wrap="square" rtlCol="0">
            <a:spAutoFit/>
          </a:bodyPr>
          <a:lstStyle/>
          <a:p>
            <a:r>
              <a:rPr lang="nl-BE" sz="3000" dirty="0">
                <a:latin typeface="Open Sans" panose="020B0606030504020204"/>
                <a:hlinkClick r:id="rId12"/>
              </a:rPr>
              <a:t>Tabel wat en hoe onderzoeken</a:t>
            </a:r>
            <a:endParaRPr lang="nl-BE" sz="3000" dirty="0">
              <a:latin typeface="Open Sans" panose="020B0606030504020204"/>
            </a:endParaRPr>
          </a:p>
          <a:p>
            <a:r>
              <a:rPr lang="nl-BE" sz="3000" dirty="0">
                <a:latin typeface="Open Sans" panose="020B0606030504020204"/>
                <a:hlinkClick r:id="rId13"/>
              </a:rPr>
              <a:t>Overzicht diagnostisch materiaal CZF</a:t>
            </a:r>
            <a:r>
              <a:rPr lang="nl-BE" sz="3000" dirty="0">
                <a:latin typeface="Open Sans" panose="020B0606030504020204"/>
              </a:rPr>
              <a:t> </a:t>
            </a:r>
          </a:p>
        </p:txBody>
      </p:sp>
      <p:pic>
        <p:nvPicPr>
          <p:cNvPr id="9" name="Audio 8">
            <a:hlinkClick r:id="" action="ppaction://media"/>
            <a:extLst>
              <a:ext uri="{FF2B5EF4-FFF2-40B4-BE49-F238E27FC236}">
                <a16:creationId xmlns:a16="http://schemas.microsoft.com/office/drawing/2014/main" id="{17B30EB0-394E-4B43-92EE-4DC14790575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90023649"/>
      </p:ext>
    </p:extLst>
  </p:cSld>
  <p:clrMapOvr>
    <a:masterClrMapping/>
  </p:clrMapOvr>
  <mc:AlternateContent xmlns:mc="http://schemas.openxmlformats.org/markup-compatibility/2006" xmlns:p14="http://schemas.microsoft.com/office/powerpoint/2010/main">
    <mc:Choice Requires="p14">
      <p:transition spd="slow" p14:dur="2000" advTm="21948"/>
    </mc:Choice>
    <mc:Fallback xmlns="">
      <p:transition spd="slow" advTm="2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14</a:t>
            </a:fld>
            <a:endParaRPr lang="nl-BE"/>
          </a:p>
        </p:txBody>
      </p:sp>
      <p:sp>
        <p:nvSpPr>
          <p:cNvPr id="8" name="Tekstvak 7">
            <a:extLst>
              <a:ext uri="{FF2B5EF4-FFF2-40B4-BE49-F238E27FC236}">
                <a16:creationId xmlns:a16="http://schemas.microsoft.com/office/drawing/2014/main" id="{84D6A3C0-FFAE-42C2-B77A-DCBD420A431C}"/>
              </a:ext>
            </a:extLst>
          </p:cNvPr>
          <p:cNvSpPr txBox="1"/>
          <p:nvPr/>
        </p:nvSpPr>
        <p:spPr>
          <a:xfrm>
            <a:off x="1669776" y="3710610"/>
            <a:ext cx="10522223"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5">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sp>
        <p:nvSpPr>
          <p:cNvPr id="11" name="Tekstvak 10">
            <a:extLst>
              <a:ext uri="{FF2B5EF4-FFF2-40B4-BE49-F238E27FC236}">
                <a16:creationId xmlns:a16="http://schemas.microsoft.com/office/drawing/2014/main" id="{A47340FB-40AD-4439-AF32-33CEF6DFC1DD}"/>
              </a:ext>
            </a:extLst>
          </p:cNvPr>
          <p:cNvSpPr txBox="1"/>
          <p:nvPr/>
        </p:nvSpPr>
        <p:spPr>
          <a:xfrm>
            <a:off x="1669776" y="1464367"/>
            <a:ext cx="10522224"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Meer info en tools</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6"/>
              </a:rPr>
              <a:t>www.prodiagnostiek.be</a:t>
            </a:r>
            <a:endParaRPr lang="nl-BE" sz="4000" b="1" dirty="0">
              <a:solidFill>
                <a:srgbClr val="016666"/>
              </a:solidFill>
              <a:latin typeface="Open Sans"/>
              <a:ea typeface="Open Sans"/>
              <a:cs typeface="Open Sans"/>
            </a:endParaRPr>
          </a:p>
          <a:p>
            <a:pPr algn="r"/>
            <a:endParaRPr lang="nl-BE" dirty="0"/>
          </a:p>
        </p:txBody>
      </p:sp>
      <p:pic>
        <p:nvPicPr>
          <p:cNvPr id="3" name="Audio 2">
            <a:hlinkClick r:id="" action="ppaction://media"/>
            <a:extLst>
              <a:ext uri="{FF2B5EF4-FFF2-40B4-BE49-F238E27FC236}">
                <a16:creationId xmlns:a16="http://schemas.microsoft.com/office/drawing/2014/main" id="{592EC426-94DF-4E06-980A-9E30FACB1A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0293776"/>
      </p:ext>
    </p:extLst>
  </p:cSld>
  <p:clrMapOvr>
    <a:masterClrMapping/>
  </p:clrMapOvr>
  <mc:AlternateContent xmlns:mc="http://schemas.openxmlformats.org/markup-compatibility/2006" xmlns:p14="http://schemas.microsoft.com/office/powerpoint/2010/main">
    <mc:Choice Requires="p14">
      <p:transition spd="slow" p14:dur="2000" advTm="16312"/>
    </mc:Choice>
    <mc:Fallback xmlns="">
      <p:transition spd="slow" advTm="1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8572F4D-1152-4FE1-AC1F-E89723F44056}"/>
              </a:ext>
            </a:extLst>
          </p:cNvPr>
          <p:cNvSpPr>
            <a:spLocks noGrp="1"/>
          </p:cNvSpPr>
          <p:nvPr>
            <p:ph type="body" idx="1"/>
          </p:nvPr>
        </p:nvSpPr>
        <p:spPr>
          <a:xfrm>
            <a:off x="554636" y="773269"/>
            <a:ext cx="5541364" cy="823912"/>
          </a:xfrm>
        </p:spPr>
        <p:txBody>
          <a:bodyPr>
            <a:noAutofit/>
          </a:bodyPr>
          <a:lstStyle/>
          <a:p>
            <a:r>
              <a:rPr lang="nl-BE" sz="4000" b="0" dirty="0">
                <a:solidFill>
                  <a:srgbClr val="02AAB4"/>
                </a:solidFill>
              </a:rPr>
              <a:t>Protocol</a:t>
            </a:r>
            <a:r>
              <a:rPr lang="nl-BE" sz="4000" b="0" i="1" dirty="0"/>
              <a:t> </a:t>
            </a:r>
            <a:r>
              <a:rPr lang="nl-BE" sz="4000" b="0" dirty="0">
                <a:solidFill>
                  <a:srgbClr val="02AAB4"/>
                </a:solidFill>
              </a:rPr>
              <a:t>Verstandelijke beperking (2011)</a:t>
            </a:r>
          </a:p>
        </p:txBody>
      </p:sp>
      <p:sp>
        <p:nvSpPr>
          <p:cNvPr id="3" name="Tijdelijke aanduiding voor inhoud 2"/>
          <p:cNvSpPr>
            <a:spLocks noGrp="1"/>
          </p:cNvSpPr>
          <p:nvPr>
            <p:ph sz="half" idx="2"/>
          </p:nvPr>
        </p:nvSpPr>
        <p:spPr>
          <a:xfrm>
            <a:off x="554636" y="1933731"/>
            <a:ext cx="5157787" cy="4720627"/>
          </a:xfrm>
        </p:spPr>
        <p:txBody>
          <a:bodyPr>
            <a:normAutofit fontScale="92500" lnSpcReduction="10000"/>
          </a:bodyPr>
          <a:lstStyle/>
          <a:p>
            <a:pPr marL="0" indent="0">
              <a:buNone/>
            </a:pPr>
            <a:r>
              <a:rPr lang="nl-BE" sz="3500" dirty="0">
                <a:solidFill>
                  <a:srgbClr val="02AAB4"/>
                </a:solidFill>
              </a:rPr>
              <a:t>Vooral categoriale classificatie</a:t>
            </a:r>
          </a:p>
          <a:p>
            <a:r>
              <a:rPr lang="nl-BE" sz="3500" dirty="0">
                <a:solidFill>
                  <a:srgbClr val="02AAB4"/>
                </a:solidFill>
              </a:rPr>
              <a:t>Focus op </a:t>
            </a:r>
            <a:r>
              <a:rPr lang="nl-BE" sz="3500" dirty="0" err="1">
                <a:solidFill>
                  <a:srgbClr val="02AAB4"/>
                </a:solidFill>
              </a:rPr>
              <a:t>kindkenmerken</a:t>
            </a:r>
            <a:endParaRPr lang="nl-BE" sz="3500" dirty="0">
              <a:solidFill>
                <a:srgbClr val="02AAB4"/>
              </a:solidFill>
            </a:endParaRPr>
          </a:p>
          <a:p>
            <a:r>
              <a:rPr lang="nl-BE" sz="3500" dirty="0">
                <a:solidFill>
                  <a:srgbClr val="02AAB4"/>
                </a:solidFill>
              </a:rPr>
              <a:t>Strikte </a:t>
            </a:r>
            <a:r>
              <a:rPr lang="nl-BE" sz="3500" dirty="0" err="1">
                <a:solidFill>
                  <a:srgbClr val="02AAB4"/>
                </a:solidFill>
              </a:rPr>
              <a:t>cut-off</a:t>
            </a:r>
            <a:r>
              <a:rPr lang="nl-BE" sz="3500" dirty="0">
                <a:solidFill>
                  <a:srgbClr val="02AAB4"/>
                </a:solidFill>
              </a:rPr>
              <a:t> scores voor verstandelijke beperking en ernstbepaling (criterium IQ en sociaal aanpassingsgedrag)</a:t>
            </a:r>
          </a:p>
          <a:p>
            <a:r>
              <a:rPr lang="nl-BE" sz="3500" dirty="0">
                <a:solidFill>
                  <a:srgbClr val="02AAB4"/>
                </a:solidFill>
              </a:rPr>
              <a:t>Zwakbegaafdheid (enkel IQ-criterium)</a:t>
            </a:r>
          </a:p>
          <a:p>
            <a:endParaRPr lang="nl-BE" sz="3200" dirty="0"/>
          </a:p>
          <a:p>
            <a:endParaRPr lang="nl-BE" dirty="0"/>
          </a:p>
        </p:txBody>
      </p:sp>
      <p:sp>
        <p:nvSpPr>
          <p:cNvPr id="6" name="Tijdelijke aanduiding voor tekst 5">
            <a:extLst>
              <a:ext uri="{FF2B5EF4-FFF2-40B4-BE49-F238E27FC236}">
                <a16:creationId xmlns:a16="http://schemas.microsoft.com/office/drawing/2014/main" id="{C22FE9D7-0B5A-4CE0-B5F2-8B4DFA5E20A4}"/>
              </a:ext>
            </a:extLst>
          </p:cNvPr>
          <p:cNvSpPr>
            <a:spLocks noGrp="1"/>
          </p:cNvSpPr>
          <p:nvPr>
            <p:ph type="body" sz="quarter" idx="3"/>
          </p:nvPr>
        </p:nvSpPr>
        <p:spPr>
          <a:xfrm>
            <a:off x="6169024" y="773269"/>
            <a:ext cx="5703186" cy="823912"/>
          </a:xfrm>
        </p:spPr>
        <p:txBody>
          <a:bodyPr>
            <a:noAutofit/>
          </a:bodyPr>
          <a:lstStyle/>
          <a:p>
            <a:r>
              <a:rPr lang="nl-BE" sz="4000" b="0" dirty="0"/>
              <a:t>Protocol Cognitief zwak functioneren (2019)</a:t>
            </a:r>
          </a:p>
        </p:txBody>
      </p:sp>
      <p:sp>
        <p:nvSpPr>
          <p:cNvPr id="4" name="Tijdelijke aanduiding voor inhoud 3">
            <a:extLst>
              <a:ext uri="{FF2B5EF4-FFF2-40B4-BE49-F238E27FC236}">
                <a16:creationId xmlns:a16="http://schemas.microsoft.com/office/drawing/2014/main" id="{36B6A7FE-D6E2-47BB-A3E5-354ADBD93AD7}"/>
              </a:ext>
            </a:extLst>
          </p:cNvPr>
          <p:cNvSpPr>
            <a:spLocks noGrp="1"/>
          </p:cNvSpPr>
          <p:nvPr>
            <p:ph sz="quarter" idx="4"/>
          </p:nvPr>
        </p:nvSpPr>
        <p:spPr>
          <a:xfrm>
            <a:off x="6169024" y="1933731"/>
            <a:ext cx="5468340" cy="4840548"/>
          </a:xfrm>
        </p:spPr>
        <p:txBody>
          <a:bodyPr>
            <a:normAutofit fontScale="92500" lnSpcReduction="10000"/>
          </a:bodyPr>
          <a:lstStyle/>
          <a:p>
            <a:pPr marL="0" indent="0">
              <a:buNone/>
            </a:pPr>
            <a:r>
              <a:rPr lang="nl-BE" sz="3500" dirty="0"/>
              <a:t>Dimensionele en categoriale classificatie</a:t>
            </a:r>
          </a:p>
          <a:p>
            <a:r>
              <a:rPr lang="nl-BE" sz="3500" dirty="0"/>
              <a:t>Cognitief zwak functioneren </a:t>
            </a:r>
          </a:p>
          <a:p>
            <a:r>
              <a:rPr lang="nl-BE" sz="3500" dirty="0"/>
              <a:t>Verstandelijke beperking met </a:t>
            </a:r>
            <a:r>
              <a:rPr lang="nl-BE" sz="3500" dirty="0">
                <a:solidFill>
                  <a:srgbClr val="016666"/>
                </a:solidFill>
              </a:rPr>
              <a:t>ernstbepaling o.b.v. adaptief gedrag (DSM-5)</a:t>
            </a:r>
          </a:p>
          <a:p>
            <a:r>
              <a:rPr lang="nl-NL" sz="3500" dirty="0"/>
              <a:t>Globale ontwikkelingsachterstand  (&lt; 5 jaar, DSM-5)</a:t>
            </a:r>
          </a:p>
          <a:p>
            <a:endParaRPr lang="nl-BE" dirty="0"/>
          </a:p>
        </p:txBody>
      </p:sp>
      <p:pic>
        <p:nvPicPr>
          <p:cNvPr id="2" name="Audio 1">
            <a:hlinkClick r:id="" action="ppaction://media"/>
            <a:extLst>
              <a:ext uri="{FF2B5EF4-FFF2-40B4-BE49-F238E27FC236}">
                <a16:creationId xmlns:a16="http://schemas.microsoft.com/office/drawing/2014/main" id="{54B481AB-134B-4CD6-912C-493BDC631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715955"/>
      </p:ext>
    </p:extLst>
  </p:cSld>
  <p:clrMapOvr>
    <a:masterClrMapping/>
  </p:clrMapOvr>
  <mc:AlternateContent xmlns:mc="http://schemas.openxmlformats.org/markup-compatibility/2006" xmlns:p14="http://schemas.microsoft.com/office/powerpoint/2010/main">
    <mc:Choice Requires="p14">
      <p:transition spd="slow" p14:dur="2000" advTm="39536"/>
    </mc:Choice>
    <mc:Fallback xmlns="">
      <p:transition spd="slow" advTm="3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66FA025-7C70-4D82-B0D4-A47DE8FEEB25}"/>
              </a:ext>
            </a:extLst>
          </p:cNvPr>
          <p:cNvSpPr>
            <a:spLocks noGrp="1"/>
          </p:cNvSpPr>
          <p:nvPr>
            <p:ph type="sldNum" sz="quarter" idx="12"/>
          </p:nvPr>
        </p:nvSpPr>
        <p:spPr/>
        <p:txBody>
          <a:bodyPr/>
          <a:lstStyle/>
          <a:p>
            <a:fld id="{04FCA95E-2221-4DC3-A5F9-E53F37D422FC}" type="slidenum">
              <a:rPr lang="nl-BE" smtClean="0"/>
              <a:pPr/>
              <a:t>3</a:t>
            </a:fld>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0F0E002A-BBF3-43D5-9494-BC3C427C060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098346" y="463222"/>
            <a:ext cx="6813754" cy="6185545"/>
          </a:xfrm>
          <a:prstGeom prst="rect">
            <a:avLst/>
          </a:prstGeom>
        </p:spPr>
      </p:pic>
      <p:sp>
        <p:nvSpPr>
          <p:cNvPr id="6" name="Tekstvak 5">
            <a:extLst>
              <a:ext uri="{FF2B5EF4-FFF2-40B4-BE49-F238E27FC236}">
                <a16:creationId xmlns:a16="http://schemas.microsoft.com/office/drawing/2014/main" id="{599DCB16-051B-45F4-B565-C0272F482E37}"/>
              </a:ext>
            </a:extLst>
          </p:cNvPr>
          <p:cNvSpPr txBox="1"/>
          <p:nvPr/>
        </p:nvSpPr>
        <p:spPr>
          <a:xfrm>
            <a:off x="464155" y="463206"/>
            <a:ext cx="3973690" cy="1077218"/>
          </a:xfrm>
          <a:prstGeom prst="rect">
            <a:avLst/>
          </a:prstGeom>
          <a:noFill/>
        </p:spPr>
        <p:txBody>
          <a:bodyPr wrap="square" rtlCol="0">
            <a:spAutoFit/>
          </a:bodyPr>
          <a:lstStyle/>
          <a:p>
            <a:r>
              <a:rPr lang="nl-BE" sz="3200" dirty="0">
                <a:solidFill>
                  <a:srgbClr val="016666"/>
                </a:solidFill>
                <a:latin typeface="Algerian" panose="04020705040A02060702" pitchFamily="82" charset="0"/>
              </a:rPr>
              <a:t>Categoriale classificatie</a:t>
            </a:r>
          </a:p>
        </p:txBody>
      </p:sp>
      <p:sp>
        <p:nvSpPr>
          <p:cNvPr id="7" name="Tekstvak 6">
            <a:extLst>
              <a:ext uri="{FF2B5EF4-FFF2-40B4-BE49-F238E27FC236}">
                <a16:creationId xmlns:a16="http://schemas.microsoft.com/office/drawing/2014/main" id="{64FD5B22-F27E-4879-A569-D22F3A9F1804}"/>
              </a:ext>
            </a:extLst>
          </p:cNvPr>
          <p:cNvSpPr txBox="1"/>
          <p:nvPr/>
        </p:nvSpPr>
        <p:spPr>
          <a:xfrm>
            <a:off x="464155" y="3703886"/>
            <a:ext cx="3092145" cy="1077218"/>
          </a:xfrm>
          <a:prstGeom prst="rect">
            <a:avLst/>
          </a:prstGeom>
          <a:noFill/>
        </p:spPr>
        <p:txBody>
          <a:bodyPr wrap="square" rtlCol="0">
            <a:spAutoFit/>
          </a:bodyPr>
          <a:lstStyle/>
          <a:p>
            <a:r>
              <a:rPr lang="nl-BE" sz="3200" dirty="0">
                <a:solidFill>
                  <a:srgbClr val="049999"/>
                </a:solidFill>
                <a:latin typeface="Algerian" panose="04020705040A02060702" pitchFamily="82" charset="0"/>
              </a:rPr>
              <a:t>Dimensionele classificatie</a:t>
            </a:r>
          </a:p>
        </p:txBody>
      </p:sp>
      <p:cxnSp>
        <p:nvCxnSpPr>
          <p:cNvPr id="9" name="Rechte verbindingslijn met pijl 8">
            <a:extLst>
              <a:ext uri="{FF2B5EF4-FFF2-40B4-BE49-F238E27FC236}">
                <a16:creationId xmlns:a16="http://schemas.microsoft.com/office/drawing/2014/main" id="{79589301-7ED3-4B92-916F-8F5D6E62697B}"/>
              </a:ext>
            </a:extLst>
          </p:cNvPr>
          <p:cNvCxnSpPr>
            <a:cxnSpLocks/>
          </p:cNvCxnSpPr>
          <p:nvPr/>
        </p:nvCxnSpPr>
        <p:spPr>
          <a:xfrm>
            <a:off x="3690257" y="991259"/>
            <a:ext cx="3646311" cy="0"/>
          </a:xfrm>
          <a:prstGeom prst="straightConnector1">
            <a:avLst/>
          </a:prstGeom>
          <a:ln w="76200">
            <a:solidFill>
              <a:srgbClr val="016666"/>
            </a:solidFill>
            <a:tailEnd type="triangle"/>
          </a:ln>
        </p:spPr>
        <p:style>
          <a:lnRef idx="1">
            <a:schemeClr val="accent1"/>
          </a:lnRef>
          <a:fillRef idx="0">
            <a:schemeClr val="accent1"/>
          </a:fillRef>
          <a:effectRef idx="0">
            <a:schemeClr val="accent1"/>
          </a:effectRef>
          <a:fontRef idx="minor">
            <a:schemeClr val="tx1"/>
          </a:fontRef>
        </p:style>
      </p:cxnSp>
      <p:sp>
        <p:nvSpPr>
          <p:cNvPr id="18" name="Rechteraccolade 17">
            <a:extLst>
              <a:ext uri="{FF2B5EF4-FFF2-40B4-BE49-F238E27FC236}">
                <a16:creationId xmlns:a16="http://schemas.microsoft.com/office/drawing/2014/main" id="{A26004B2-F05C-4023-A552-B93B64CFCF58}"/>
              </a:ext>
            </a:extLst>
          </p:cNvPr>
          <p:cNvSpPr/>
          <p:nvPr/>
        </p:nvSpPr>
        <p:spPr>
          <a:xfrm flipH="1">
            <a:off x="4086172" y="2201348"/>
            <a:ext cx="672801" cy="4082294"/>
          </a:xfrm>
          <a:prstGeom prst="rightBrace">
            <a:avLst>
              <a:gd name="adj1" fmla="val 154054"/>
              <a:gd name="adj2" fmla="val 51022"/>
            </a:avLst>
          </a:prstGeom>
          <a:ln w="76200">
            <a:solidFill>
              <a:srgbClr val="04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pic>
        <p:nvPicPr>
          <p:cNvPr id="3" name="Audio 2">
            <a:hlinkClick r:id="" action="ppaction://media"/>
            <a:extLst>
              <a:ext uri="{FF2B5EF4-FFF2-40B4-BE49-F238E27FC236}">
                <a16:creationId xmlns:a16="http://schemas.microsoft.com/office/drawing/2014/main" id="{1DB95917-B999-4155-9D7B-94D7877E0C3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6745319"/>
      </p:ext>
    </p:extLst>
  </p:cSld>
  <p:clrMapOvr>
    <a:masterClrMapping/>
  </p:clrMapOvr>
  <mc:AlternateContent xmlns:mc="http://schemas.openxmlformats.org/markup-compatibility/2006" xmlns:p14="http://schemas.microsoft.com/office/powerpoint/2010/main">
    <mc:Choice Requires="p14">
      <p:transition spd="slow" p14:dur="2000" advTm="53277"/>
    </mc:Choice>
    <mc:Fallback xmlns="">
      <p:transition spd="slow" advTm="53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F5BD799-A669-4FEF-AC0B-832CE6DA8BF0}"/>
              </a:ext>
            </a:extLst>
          </p:cNvPr>
          <p:cNvSpPr>
            <a:spLocks noGrp="1"/>
          </p:cNvSpPr>
          <p:nvPr>
            <p:ph type="title"/>
          </p:nvPr>
        </p:nvSpPr>
        <p:spPr/>
        <p:txBody>
          <a:bodyPr>
            <a:normAutofit/>
          </a:bodyPr>
          <a:lstStyle/>
          <a:p>
            <a:r>
              <a:rPr lang="nl-BE" b="1" dirty="0">
                <a:solidFill>
                  <a:srgbClr val="049999"/>
                </a:solidFill>
                <a:latin typeface="Algerian" panose="04020705040A02060702" pitchFamily="82" charset="0"/>
              </a:rPr>
              <a:t>Dimensionele classificatie</a:t>
            </a:r>
            <a:br>
              <a:rPr lang="nl-BE" b="1" dirty="0">
                <a:solidFill>
                  <a:srgbClr val="049999"/>
                </a:solidFill>
                <a:latin typeface="Algerian" panose="04020705040A02060702" pitchFamily="82" charset="0"/>
              </a:rPr>
            </a:br>
            <a:r>
              <a:rPr lang="nl-BE" b="1" dirty="0">
                <a:solidFill>
                  <a:srgbClr val="049999"/>
                </a:solidFill>
                <a:latin typeface="Open Sans" panose="020B0606030504020204"/>
              </a:rPr>
              <a:t>Cognitief zwak functioneren</a:t>
            </a:r>
          </a:p>
        </p:txBody>
      </p:sp>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idx="1"/>
          </p:nvPr>
        </p:nvSpPr>
        <p:spPr/>
        <p:txBody>
          <a:bodyPr>
            <a:normAutofit lnSpcReduction="10000"/>
          </a:bodyPr>
          <a:lstStyle/>
          <a:p>
            <a:pPr marL="0" indent="0">
              <a:buNone/>
            </a:pPr>
            <a:r>
              <a:rPr lang="nl-BE" sz="3200" b="1" dirty="0">
                <a:solidFill>
                  <a:srgbClr val="049999"/>
                </a:solidFill>
              </a:rPr>
              <a:t>WAT onderzoeken?</a:t>
            </a:r>
          </a:p>
          <a:p>
            <a:r>
              <a:rPr lang="nl-BE" sz="3200" dirty="0">
                <a:solidFill>
                  <a:srgbClr val="049999"/>
                </a:solidFill>
              </a:rPr>
              <a:t>Brede cognitieve vaardigheden</a:t>
            </a:r>
            <a:endParaRPr lang="nl-BE" sz="2000" dirty="0">
              <a:solidFill>
                <a:srgbClr val="049999"/>
              </a:solidFill>
            </a:endParaRPr>
          </a:p>
          <a:p>
            <a:r>
              <a:rPr lang="nl-BE" sz="3200" dirty="0">
                <a:solidFill>
                  <a:srgbClr val="049999"/>
                </a:solidFill>
              </a:rPr>
              <a:t>Participatie </a:t>
            </a:r>
          </a:p>
          <a:p>
            <a:r>
              <a:rPr lang="nl-BE" sz="3200" dirty="0">
                <a:solidFill>
                  <a:srgbClr val="049999"/>
                </a:solidFill>
              </a:rPr>
              <a:t>Adaptief gedrag</a:t>
            </a:r>
          </a:p>
          <a:p>
            <a:r>
              <a:rPr lang="nl-BE" sz="3200" dirty="0">
                <a:solidFill>
                  <a:srgbClr val="049999"/>
                </a:solidFill>
              </a:rPr>
              <a:t>Gezondheid</a:t>
            </a:r>
          </a:p>
          <a:p>
            <a:r>
              <a:rPr lang="nl-BE" sz="3200" dirty="0">
                <a:solidFill>
                  <a:srgbClr val="049999"/>
                </a:solidFill>
              </a:rPr>
              <a:t>Context</a:t>
            </a:r>
          </a:p>
          <a:p>
            <a:r>
              <a:rPr lang="nl-BE" sz="3200" dirty="0">
                <a:solidFill>
                  <a:srgbClr val="049999"/>
                </a:solidFill>
              </a:rPr>
              <a:t>Ondersteuningsnoden</a:t>
            </a:r>
          </a:p>
          <a:p>
            <a:r>
              <a:rPr lang="nl-BE" sz="3200" dirty="0">
                <a:solidFill>
                  <a:srgbClr val="049999"/>
                </a:solidFill>
              </a:rPr>
              <a:t>Kwaliteit van leven</a:t>
            </a:r>
          </a:p>
        </p:txBody>
      </p:sp>
      <p:sp>
        <p:nvSpPr>
          <p:cNvPr id="4" name="Tijdelijke aanduiding voor dianummer 3">
            <a:extLst>
              <a:ext uri="{FF2B5EF4-FFF2-40B4-BE49-F238E27FC236}">
                <a16:creationId xmlns:a16="http://schemas.microsoft.com/office/drawing/2014/main" id="{09D855F2-9A73-444B-90A2-9041FE4C9706}"/>
              </a:ext>
            </a:extLst>
          </p:cNvPr>
          <p:cNvSpPr>
            <a:spLocks noGrp="1"/>
          </p:cNvSpPr>
          <p:nvPr>
            <p:ph type="sldNum" sz="quarter" idx="12"/>
          </p:nvPr>
        </p:nvSpPr>
        <p:spPr/>
        <p:txBody>
          <a:bodyPr/>
          <a:lstStyle/>
          <a:p>
            <a:pPr lvl="0"/>
            <a:fld id="{04FCA95E-2221-4DC3-A5F9-E53F37D422FC}" type="slidenum">
              <a:rPr lang="nl-BE" noProof="0" smtClean="0"/>
              <a:pPr lvl="0"/>
              <a:t>4</a:t>
            </a:fld>
            <a:endParaRPr lang="nl-BE" noProof="0"/>
          </a:p>
        </p:txBody>
      </p:sp>
      <p:sp>
        <p:nvSpPr>
          <p:cNvPr id="12" name="Explosie 2 6">
            <a:extLst>
              <a:ext uri="{FF2B5EF4-FFF2-40B4-BE49-F238E27FC236}">
                <a16:creationId xmlns:a16="http://schemas.microsoft.com/office/drawing/2014/main" id="{4F46BA1F-4196-47B4-8D28-71EDE0A76E98}"/>
              </a:ext>
            </a:extLst>
          </p:cNvPr>
          <p:cNvSpPr/>
          <p:nvPr/>
        </p:nvSpPr>
        <p:spPr>
          <a:xfrm>
            <a:off x="5349270" y="2857500"/>
            <a:ext cx="6664930" cy="2640330"/>
          </a:xfrm>
          <a:prstGeom prst="irregularSeal2">
            <a:avLst/>
          </a:prstGeom>
          <a:solidFill>
            <a:srgbClr val="D0EAF1"/>
          </a:solidFill>
          <a:ln>
            <a:solidFill>
              <a:srgbClr val="02AA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3200" b="1" i="0" u="none" strike="noStrike" kern="1200" cap="none" spc="0" normalizeH="0" baseline="0" noProof="0" dirty="0">
                <a:ln>
                  <a:noFill/>
                </a:ln>
                <a:solidFill>
                  <a:srgbClr val="016666"/>
                </a:solidFill>
                <a:effectLst/>
                <a:uLnTx/>
                <a:uFillTx/>
                <a:latin typeface="Verdana"/>
                <a:ea typeface="+mn-ea"/>
                <a:cs typeface="+mn-cs"/>
              </a:rPr>
              <a:t>Hulpvraag stuurt!</a:t>
            </a:r>
            <a:endParaRPr kumimoji="0" lang="nl-BE" sz="1800" b="1" i="0" u="none" strike="noStrike" kern="1200" cap="none" spc="0" normalizeH="0" baseline="0" noProof="0" dirty="0">
              <a:ln>
                <a:noFill/>
              </a:ln>
              <a:solidFill>
                <a:srgbClr val="016666"/>
              </a:solidFill>
              <a:effectLst/>
              <a:uLnTx/>
              <a:uFillTx/>
              <a:latin typeface="Verdana"/>
              <a:ea typeface="+mn-ea"/>
              <a:cs typeface="+mn-cs"/>
            </a:endParaRPr>
          </a:p>
        </p:txBody>
      </p:sp>
      <p:pic>
        <p:nvPicPr>
          <p:cNvPr id="5" name="Audio 4">
            <a:hlinkClick r:id="" action="ppaction://media"/>
            <a:extLst>
              <a:ext uri="{FF2B5EF4-FFF2-40B4-BE49-F238E27FC236}">
                <a16:creationId xmlns:a16="http://schemas.microsoft.com/office/drawing/2014/main" id="{42BCC6FD-DE0F-47E9-81A6-DC9C7BC43CD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9782440"/>
      </p:ext>
    </p:extLst>
  </p:cSld>
  <p:clrMapOvr>
    <a:masterClrMapping/>
  </p:clrMapOvr>
  <mc:AlternateContent xmlns:mc="http://schemas.openxmlformats.org/markup-compatibility/2006" xmlns:p14="http://schemas.microsoft.com/office/powerpoint/2010/main">
    <mc:Choice Requires="p14">
      <p:transition spd="slow" p14:dur="2000" advTm="42098"/>
    </mc:Choice>
    <mc:Fallback xmlns="">
      <p:transition spd="slow" advTm="4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50" fill="hold"/>
                                        <p:tgtEl>
                                          <p:spTgt spid="12"/>
                                        </p:tgtEl>
                                        <p:attrNameLst>
                                          <p:attrName>ppt_w</p:attrName>
                                        </p:attrNameLst>
                                      </p:cBhvr>
                                      <p:tavLst>
                                        <p:tav tm="0">
                                          <p:val>
                                            <p:fltVal val="0"/>
                                          </p:val>
                                        </p:tav>
                                        <p:tav tm="100000">
                                          <p:val>
                                            <p:strVal val="#ppt_w"/>
                                          </p:val>
                                        </p:tav>
                                      </p:tavLst>
                                    </p:anim>
                                    <p:anim calcmode="lin" valueType="num">
                                      <p:cBhvr>
                                        <p:cTn id="32" dur="250" fill="hold"/>
                                        <p:tgtEl>
                                          <p:spTgt spid="12"/>
                                        </p:tgtEl>
                                        <p:attrNameLst>
                                          <p:attrName>ppt_h</p:attrName>
                                        </p:attrNameLst>
                                      </p:cBhvr>
                                      <p:tavLst>
                                        <p:tav tm="0">
                                          <p:val>
                                            <p:fltVal val="0"/>
                                          </p:val>
                                        </p:tav>
                                        <p:tav tm="100000">
                                          <p:val>
                                            <p:strVal val="#ppt_h"/>
                                          </p:val>
                                        </p:tav>
                                      </p:tavLst>
                                    </p:anim>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F5BD799-A669-4FEF-AC0B-832CE6DA8BF0}"/>
              </a:ext>
            </a:extLst>
          </p:cNvPr>
          <p:cNvSpPr>
            <a:spLocks noGrp="1"/>
          </p:cNvSpPr>
          <p:nvPr>
            <p:ph type="title"/>
          </p:nvPr>
        </p:nvSpPr>
        <p:spPr/>
        <p:txBody>
          <a:bodyPr>
            <a:normAutofit/>
          </a:bodyPr>
          <a:lstStyle/>
          <a:p>
            <a:r>
              <a:rPr lang="nl-BE" b="1" dirty="0">
                <a:solidFill>
                  <a:srgbClr val="049999"/>
                </a:solidFill>
                <a:latin typeface="Algerian" panose="04020705040A02060702" pitchFamily="82" charset="0"/>
              </a:rPr>
              <a:t>Dimensionele classificatie</a:t>
            </a:r>
            <a:br>
              <a:rPr lang="nl-BE" b="1" dirty="0">
                <a:solidFill>
                  <a:srgbClr val="049999"/>
                </a:solidFill>
                <a:latin typeface="Algerian" panose="04020705040A02060702" pitchFamily="82" charset="0"/>
              </a:rPr>
            </a:br>
            <a:r>
              <a:rPr lang="nl-BE" b="1" dirty="0">
                <a:solidFill>
                  <a:srgbClr val="049999"/>
                </a:solidFill>
                <a:latin typeface="Open Sans" panose="020B0606030504020204"/>
              </a:rPr>
              <a:t>Cognitief zwak functioneren</a:t>
            </a:r>
          </a:p>
        </p:txBody>
      </p:sp>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idx="1"/>
          </p:nvPr>
        </p:nvSpPr>
        <p:spPr/>
        <p:txBody>
          <a:bodyPr>
            <a:normAutofit lnSpcReduction="10000"/>
          </a:bodyPr>
          <a:lstStyle/>
          <a:p>
            <a:pPr marL="0" indent="0">
              <a:buNone/>
            </a:pPr>
            <a:r>
              <a:rPr lang="nl-BE" sz="3200" b="1" dirty="0">
                <a:solidFill>
                  <a:srgbClr val="049999"/>
                </a:solidFill>
              </a:rPr>
              <a:t>WAT onderzoeken?</a:t>
            </a:r>
          </a:p>
          <a:p>
            <a:r>
              <a:rPr lang="nl-BE" sz="3200" dirty="0">
                <a:solidFill>
                  <a:srgbClr val="049999"/>
                </a:solidFill>
              </a:rPr>
              <a:t>Brede cognitieve vaardigheden</a:t>
            </a:r>
            <a:endParaRPr lang="nl-BE" sz="2000" dirty="0">
              <a:solidFill>
                <a:srgbClr val="049999"/>
              </a:solidFill>
            </a:endParaRPr>
          </a:p>
          <a:p>
            <a:r>
              <a:rPr lang="nl-BE" sz="3200" dirty="0">
                <a:solidFill>
                  <a:srgbClr val="049999"/>
                </a:solidFill>
              </a:rPr>
              <a:t>Participatie </a:t>
            </a:r>
          </a:p>
          <a:p>
            <a:r>
              <a:rPr lang="nl-BE" sz="3200" dirty="0">
                <a:solidFill>
                  <a:srgbClr val="049999"/>
                </a:solidFill>
              </a:rPr>
              <a:t>Adaptief gedrag</a:t>
            </a:r>
          </a:p>
          <a:p>
            <a:r>
              <a:rPr lang="nl-BE" sz="3200" dirty="0">
                <a:solidFill>
                  <a:srgbClr val="049999"/>
                </a:solidFill>
              </a:rPr>
              <a:t>Gezondheid</a:t>
            </a:r>
          </a:p>
          <a:p>
            <a:r>
              <a:rPr lang="nl-BE" sz="3200" dirty="0">
                <a:solidFill>
                  <a:srgbClr val="049999"/>
                </a:solidFill>
              </a:rPr>
              <a:t>Context</a:t>
            </a:r>
          </a:p>
          <a:p>
            <a:r>
              <a:rPr lang="nl-BE" sz="3200" dirty="0">
                <a:solidFill>
                  <a:srgbClr val="049999"/>
                </a:solidFill>
              </a:rPr>
              <a:t>Ondersteuningsnoden</a:t>
            </a:r>
          </a:p>
          <a:p>
            <a:r>
              <a:rPr lang="nl-BE" sz="3200" dirty="0">
                <a:solidFill>
                  <a:srgbClr val="049999"/>
                </a:solidFill>
              </a:rPr>
              <a:t>Kwaliteit van leven</a:t>
            </a:r>
          </a:p>
        </p:txBody>
      </p:sp>
      <p:sp>
        <p:nvSpPr>
          <p:cNvPr id="4" name="Tijdelijke aanduiding voor dianummer 3">
            <a:extLst>
              <a:ext uri="{FF2B5EF4-FFF2-40B4-BE49-F238E27FC236}">
                <a16:creationId xmlns:a16="http://schemas.microsoft.com/office/drawing/2014/main" id="{09D855F2-9A73-444B-90A2-9041FE4C9706}"/>
              </a:ext>
            </a:extLst>
          </p:cNvPr>
          <p:cNvSpPr>
            <a:spLocks noGrp="1"/>
          </p:cNvSpPr>
          <p:nvPr>
            <p:ph type="sldNum" sz="quarter" idx="12"/>
          </p:nvPr>
        </p:nvSpPr>
        <p:spPr/>
        <p:txBody>
          <a:bodyPr/>
          <a:lstStyle/>
          <a:p>
            <a:pPr lvl="0"/>
            <a:fld id="{04FCA95E-2221-4DC3-A5F9-E53F37D422FC}" type="slidenum">
              <a:rPr lang="nl-BE" noProof="0" smtClean="0"/>
              <a:pPr lvl="0"/>
              <a:t>5</a:t>
            </a:fld>
            <a:endParaRPr lang="nl-BE" noProof="0"/>
          </a:p>
        </p:txBody>
      </p:sp>
      <p:sp>
        <p:nvSpPr>
          <p:cNvPr id="2" name="Rechthoek: afgeronde hoeken 1">
            <a:extLst>
              <a:ext uri="{FF2B5EF4-FFF2-40B4-BE49-F238E27FC236}">
                <a16:creationId xmlns:a16="http://schemas.microsoft.com/office/drawing/2014/main" id="{76E7C734-EAFA-4606-9C26-87312D4B5B84}"/>
              </a:ext>
            </a:extLst>
          </p:cNvPr>
          <p:cNvSpPr/>
          <p:nvPr/>
        </p:nvSpPr>
        <p:spPr>
          <a:xfrm>
            <a:off x="838200" y="2269808"/>
            <a:ext cx="6327098" cy="2640330"/>
          </a:xfrm>
          <a:prstGeom prst="roundRect">
            <a:avLst/>
          </a:prstGeom>
          <a:noFill/>
          <a:ln w="57150">
            <a:solidFill>
              <a:srgbClr val="01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udio 5">
            <a:hlinkClick r:id="" action="ppaction://media"/>
            <a:extLst>
              <a:ext uri="{FF2B5EF4-FFF2-40B4-BE49-F238E27FC236}">
                <a16:creationId xmlns:a16="http://schemas.microsoft.com/office/drawing/2014/main" id="{6BDB7288-112F-48DC-87DB-BFACF2A2BC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50960336"/>
      </p:ext>
    </p:extLst>
  </p:cSld>
  <p:clrMapOvr>
    <a:masterClrMapping/>
  </p:clrMapOvr>
  <mc:AlternateContent xmlns:mc="http://schemas.openxmlformats.org/markup-compatibility/2006" xmlns:p14="http://schemas.microsoft.com/office/powerpoint/2010/main">
    <mc:Choice Requires="p14">
      <p:transition spd="slow" p14:dur="2000" advTm="17686"/>
    </mc:Choice>
    <mc:Fallback xmlns="">
      <p:transition spd="slow" advTm="1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232"/>
            <a:ext cx="10515600" cy="550615"/>
          </a:xfrm>
        </p:spPr>
        <p:txBody>
          <a:bodyPr>
            <a:normAutofit fontScale="90000"/>
          </a:bodyPr>
          <a:lstStyle/>
          <a:p>
            <a:r>
              <a:rPr lang="en-US" dirty="0"/>
              <a:t>CZF- </a:t>
            </a:r>
            <a:r>
              <a:rPr lang="en-US" dirty="0" err="1"/>
              <a:t>Dimensionele</a:t>
            </a:r>
            <a:r>
              <a:rPr lang="en-US" dirty="0"/>
              <a:t> </a:t>
            </a:r>
            <a:r>
              <a:rPr lang="en-US" dirty="0" err="1"/>
              <a:t>classificatie</a:t>
            </a:r>
            <a:endParaRPr lang="en-US" dirty="0"/>
          </a:p>
        </p:txBody>
      </p:sp>
      <p:sp>
        <p:nvSpPr>
          <p:cNvPr id="4" name="Slide Number Placeholder 3"/>
          <p:cNvSpPr>
            <a:spLocks noGrp="1"/>
          </p:cNvSpPr>
          <p:nvPr>
            <p:ph type="sldNum" sz="quarter" idx="12"/>
          </p:nvPr>
        </p:nvSpPr>
        <p:spPr>
          <a:xfrm>
            <a:off x="11212580" y="6283643"/>
            <a:ext cx="787400" cy="365125"/>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FCA95E-2221-4DC3-A5F9-E53F37D422FC}" type="slidenum">
              <a:rPr lang="nl-BE" smtClean="0"/>
              <a:pPr/>
              <a:t>6</a:t>
            </a:fld>
            <a:endParaRPr lang="nl-BE"/>
          </a:p>
        </p:txBody>
      </p:sp>
      <p:pic>
        <p:nvPicPr>
          <p:cNvPr id="8" name="Afbeelding 7" descr="Afbeelding met kaart&#10;&#10;Automatisch gegenereerde beschrijving">
            <a:extLst>
              <a:ext uri="{FF2B5EF4-FFF2-40B4-BE49-F238E27FC236}">
                <a16:creationId xmlns:a16="http://schemas.microsoft.com/office/drawing/2014/main" id="{9C6009B6-0255-4501-A1E4-F054ED3711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4652" y="799381"/>
            <a:ext cx="3650011" cy="1866718"/>
          </a:xfrm>
          <a:prstGeom prst="rect">
            <a:avLst/>
          </a:prstGeom>
        </p:spPr>
      </p:pic>
      <p:graphicFrame>
        <p:nvGraphicFramePr>
          <p:cNvPr id="14" name="Tabel 14">
            <a:extLst>
              <a:ext uri="{FF2B5EF4-FFF2-40B4-BE49-F238E27FC236}">
                <a16:creationId xmlns:a16="http://schemas.microsoft.com/office/drawing/2014/main" id="{77925F43-C314-4520-81BC-9F281DF7EF07}"/>
              </a:ext>
            </a:extLst>
          </p:cNvPr>
          <p:cNvGraphicFramePr>
            <a:graphicFrameLocks noGrp="1"/>
          </p:cNvGraphicFramePr>
          <p:nvPr>
            <p:extLst>
              <p:ext uri="{D42A27DB-BD31-4B8C-83A1-F6EECF244321}">
                <p14:modId xmlns:p14="http://schemas.microsoft.com/office/powerpoint/2010/main" val="1779041775"/>
              </p:ext>
            </p:extLst>
          </p:nvPr>
        </p:nvGraphicFramePr>
        <p:xfrm>
          <a:off x="2230396" y="3045805"/>
          <a:ext cx="9961604" cy="3812394"/>
        </p:xfrm>
        <a:graphic>
          <a:graphicData uri="http://schemas.openxmlformats.org/drawingml/2006/table">
            <a:tbl>
              <a:tblPr firstRow="1" bandRow="1">
                <a:tableStyleId>{5C22544A-7EE6-4342-B048-85BDC9FD1C3A}</a:tableStyleId>
              </a:tblPr>
              <a:tblGrid>
                <a:gridCol w="4980802">
                  <a:extLst>
                    <a:ext uri="{9D8B030D-6E8A-4147-A177-3AD203B41FA5}">
                      <a16:colId xmlns:a16="http://schemas.microsoft.com/office/drawing/2014/main" val="1948219606"/>
                    </a:ext>
                  </a:extLst>
                </a:gridCol>
                <a:gridCol w="4980802">
                  <a:extLst>
                    <a:ext uri="{9D8B030D-6E8A-4147-A177-3AD203B41FA5}">
                      <a16:colId xmlns:a16="http://schemas.microsoft.com/office/drawing/2014/main" val="362594283"/>
                    </a:ext>
                  </a:extLst>
                </a:gridCol>
              </a:tblGrid>
              <a:tr h="689246">
                <a:tc>
                  <a:txBody>
                    <a:bodyPr/>
                    <a:lstStyle/>
                    <a:p>
                      <a:r>
                        <a:rPr lang="nl-BE" sz="3200" dirty="0"/>
                        <a:t>Wat onderzoeken?</a:t>
                      </a:r>
                    </a:p>
                  </a:txBody>
                  <a:tcPr>
                    <a:solidFill>
                      <a:srgbClr val="049999"/>
                    </a:solidFill>
                  </a:tcPr>
                </a:tc>
                <a:tc>
                  <a:txBody>
                    <a:bodyPr/>
                    <a:lstStyle/>
                    <a:p>
                      <a:r>
                        <a:rPr lang="nl-BE" sz="2800" dirty="0"/>
                        <a:t>ICF-CY (niet-limitatief)</a:t>
                      </a:r>
                    </a:p>
                  </a:txBody>
                  <a:tcPr>
                    <a:solidFill>
                      <a:srgbClr val="049999"/>
                    </a:solidFill>
                  </a:tcPr>
                </a:tc>
                <a:extLst>
                  <a:ext uri="{0D108BD9-81ED-4DB2-BD59-A6C34878D82A}">
                    <a16:rowId xmlns:a16="http://schemas.microsoft.com/office/drawing/2014/main" val="3153781909"/>
                  </a:ext>
                </a:extLst>
              </a:tr>
              <a:tr h="616694">
                <a:tc>
                  <a:txBody>
                    <a:bodyPr/>
                    <a:lstStyle/>
                    <a:p>
                      <a:r>
                        <a:rPr lang="nl-BE" sz="2800" dirty="0">
                          <a:solidFill>
                            <a:srgbClr val="016666"/>
                          </a:solidFill>
                        </a:rPr>
                        <a:t>Brede cognitieve vaardigheden</a:t>
                      </a:r>
                    </a:p>
                  </a:txBody>
                  <a:tcPr>
                    <a:solidFill>
                      <a:srgbClr val="D0EAF1"/>
                    </a:solidFill>
                  </a:tcPr>
                </a:tc>
                <a:tc>
                  <a:txBody>
                    <a:bodyPr/>
                    <a:lstStyle/>
                    <a:p>
                      <a:r>
                        <a:rPr lang="nl-BE" sz="2800" dirty="0">
                          <a:solidFill>
                            <a:srgbClr val="016666"/>
                          </a:solidFill>
                        </a:rPr>
                        <a:t>Functies (mentale functies)</a:t>
                      </a:r>
                    </a:p>
                  </a:txBody>
                  <a:tcPr>
                    <a:solidFill>
                      <a:srgbClr val="D0EAF1"/>
                    </a:solidFill>
                  </a:tcPr>
                </a:tc>
                <a:extLst>
                  <a:ext uri="{0D108BD9-81ED-4DB2-BD59-A6C34878D82A}">
                    <a16:rowId xmlns:a16="http://schemas.microsoft.com/office/drawing/2014/main" val="2981299869"/>
                  </a:ext>
                </a:extLst>
              </a:tr>
              <a:tr h="616694">
                <a:tc>
                  <a:txBody>
                    <a:bodyPr/>
                    <a:lstStyle/>
                    <a:p>
                      <a:r>
                        <a:rPr lang="nl-BE" sz="2800" dirty="0">
                          <a:solidFill>
                            <a:srgbClr val="016666"/>
                          </a:solidFill>
                        </a:rPr>
                        <a:t>Adaptief gedrag – Participatie</a:t>
                      </a:r>
                    </a:p>
                  </a:txBody>
                  <a:tcPr>
                    <a:solidFill>
                      <a:srgbClr val="D0EAF1"/>
                    </a:solidFill>
                  </a:tcPr>
                </a:tc>
                <a:tc>
                  <a:txBody>
                    <a:bodyPr/>
                    <a:lstStyle/>
                    <a:p>
                      <a:r>
                        <a:rPr lang="nl-BE" sz="2800" dirty="0">
                          <a:solidFill>
                            <a:srgbClr val="016666"/>
                          </a:solidFill>
                        </a:rPr>
                        <a:t>Activiteiten &amp; Participatie </a:t>
                      </a:r>
                    </a:p>
                  </a:txBody>
                  <a:tcPr>
                    <a:solidFill>
                      <a:srgbClr val="D0EAF1"/>
                    </a:solidFill>
                  </a:tcPr>
                </a:tc>
                <a:extLst>
                  <a:ext uri="{0D108BD9-81ED-4DB2-BD59-A6C34878D82A}">
                    <a16:rowId xmlns:a16="http://schemas.microsoft.com/office/drawing/2014/main" val="930237270"/>
                  </a:ext>
                </a:extLst>
              </a:tr>
              <a:tr h="616694">
                <a:tc>
                  <a:txBody>
                    <a:bodyPr/>
                    <a:lstStyle/>
                    <a:p>
                      <a:r>
                        <a:rPr lang="nl-BE" sz="2800" dirty="0">
                          <a:solidFill>
                            <a:srgbClr val="016666"/>
                          </a:solidFill>
                        </a:rPr>
                        <a:t>Gezondheid</a:t>
                      </a:r>
                    </a:p>
                  </a:txBody>
                  <a:tcPr>
                    <a:solidFill>
                      <a:srgbClr val="D0EAF1"/>
                    </a:solidFill>
                  </a:tcPr>
                </a:tc>
                <a:tc>
                  <a:txBody>
                    <a:bodyPr/>
                    <a:lstStyle/>
                    <a:p>
                      <a:r>
                        <a:rPr lang="nl-BE" sz="2800" dirty="0">
                          <a:solidFill>
                            <a:srgbClr val="016666"/>
                          </a:solidFill>
                        </a:rPr>
                        <a:t>Functies </a:t>
                      </a:r>
                    </a:p>
                    <a:p>
                      <a:r>
                        <a:rPr lang="nl-BE" sz="2800" dirty="0">
                          <a:solidFill>
                            <a:srgbClr val="016666"/>
                          </a:solidFill>
                        </a:rPr>
                        <a:t>Anatomische Eig.</a:t>
                      </a:r>
                    </a:p>
                  </a:txBody>
                  <a:tcPr>
                    <a:solidFill>
                      <a:srgbClr val="D0EAF1"/>
                    </a:solidFill>
                  </a:tcPr>
                </a:tc>
                <a:extLst>
                  <a:ext uri="{0D108BD9-81ED-4DB2-BD59-A6C34878D82A}">
                    <a16:rowId xmlns:a16="http://schemas.microsoft.com/office/drawing/2014/main" val="4016066700"/>
                  </a:ext>
                </a:extLst>
              </a:tr>
              <a:tr h="616694">
                <a:tc>
                  <a:txBody>
                    <a:bodyPr/>
                    <a:lstStyle/>
                    <a:p>
                      <a:r>
                        <a:rPr lang="nl-BE" sz="2800" dirty="0">
                          <a:solidFill>
                            <a:srgbClr val="016666"/>
                          </a:solidFill>
                        </a:rPr>
                        <a:t>Context</a:t>
                      </a:r>
                    </a:p>
                  </a:txBody>
                  <a:tcPr>
                    <a:solidFill>
                      <a:srgbClr val="D0EAF1"/>
                    </a:solidFill>
                  </a:tcPr>
                </a:tc>
                <a:tc>
                  <a:txBody>
                    <a:bodyPr/>
                    <a:lstStyle/>
                    <a:p>
                      <a:r>
                        <a:rPr lang="nl-BE" sz="2800" dirty="0">
                          <a:solidFill>
                            <a:srgbClr val="016666"/>
                          </a:solidFill>
                        </a:rPr>
                        <a:t>Externe factoren</a:t>
                      </a:r>
                    </a:p>
                    <a:p>
                      <a:r>
                        <a:rPr lang="nl-BE" sz="2800" dirty="0">
                          <a:solidFill>
                            <a:srgbClr val="016666"/>
                          </a:solidFill>
                        </a:rPr>
                        <a:t>Persoonlijke factoren</a:t>
                      </a:r>
                    </a:p>
                  </a:txBody>
                  <a:tcPr>
                    <a:solidFill>
                      <a:srgbClr val="D0EAF1"/>
                    </a:solidFill>
                  </a:tcPr>
                </a:tc>
                <a:extLst>
                  <a:ext uri="{0D108BD9-81ED-4DB2-BD59-A6C34878D82A}">
                    <a16:rowId xmlns:a16="http://schemas.microsoft.com/office/drawing/2014/main" val="2793589740"/>
                  </a:ext>
                </a:extLst>
              </a:tr>
            </a:tbl>
          </a:graphicData>
        </a:graphic>
      </p:graphicFrame>
      <p:sp>
        <p:nvSpPr>
          <p:cNvPr id="19" name="Pijl: omlaag 18">
            <a:extLst>
              <a:ext uri="{FF2B5EF4-FFF2-40B4-BE49-F238E27FC236}">
                <a16:creationId xmlns:a16="http://schemas.microsoft.com/office/drawing/2014/main" id="{D371C5BA-86E3-48BF-B661-F36FE170B0B0}"/>
              </a:ext>
            </a:extLst>
          </p:cNvPr>
          <p:cNvSpPr/>
          <p:nvPr/>
        </p:nvSpPr>
        <p:spPr>
          <a:xfrm>
            <a:off x="4746454" y="2598430"/>
            <a:ext cx="484632" cy="45418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Pijl: omlaag 19">
            <a:extLst>
              <a:ext uri="{FF2B5EF4-FFF2-40B4-BE49-F238E27FC236}">
                <a16:creationId xmlns:a16="http://schemas.microsoft.com/office/drawing/2014/main" id="{B2FF828F-8129-4EF5-ACF3-BD885E46C4D3}"/>
              </a:ext>
            </a:extLst>
          </p:cNvPr>
          <p:cNvSpPr/>
          <p:nvPr/>
        </p:nvSpPr>
        <p:spPr>
          <a:xfrm>
            <a:off x="9282746" y="2601080"/>
            <a:ext cx="484632" cy="40519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Pijl: gebogen omhoog 20">
            <a:extLst>
              <a:ext uri="{FF2B5EF4-FFF2-40B4-BE49-F238E27FC236}">
                <a16:creationId xmlns:a16="http://schemas.microsoft.com/office/drawing/2014/main" id="{2D44DFC8-E630-4011-B343-7F7F9ECE08DC}"/>
              </a:ext>
            </a:extLst>
          </p:cNvPr>
          <p:cNvSpPr/>
          <p:nvPr/>
        </p:nvSpPr>
        <p:spPr>
          <a:xfrm rot="5400000">
            <a:off x="716769" y="2898661"/>
            <a:ext cx="1351495" cy="1381728"/>
          </a:xfrm>
          <a:prstGeom prst="bentUpArrow">
            <a:avLst>
              <a:gd name="adj1" fmla="val 14684"/>
              <a:gd name="adj2" fmla="val 16623"/>
              <a:gd name="adj3" fmla="val 1913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C00000"/>
              </a:solidFill>
            </a:endParaRPr>
          </a:p>
        </p:txBody>
      </p:sp>
      <p:pic>
        <p:nvPicPr>
          <p:cNvPr id="5" name="Afbeelding 4" descr="Afbeelding met fles, zitten, tafel, telefoon&#10;&#10;Automatisch gegenereerde beschrijving">
            <a:extLst>
              <a:ext uri="{FF2B5EF4-FFF2-40B4-BE49-F238E27FC236}">
                <a16:creationId xmlns:a16="http://schemas.microsoft.com/office/drawing/2014/main" id="{6E65B0B7-469C-43E3-900D-7269D94261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037" y="725755"/>
            <a:ext cx="2828076" cy="2090086"/>
          </a:xfrm>
          <a:prstGeom prst="rect">
            <a:avLst/>
          </a:prstGeom>
        </p:spPr>
      </p:pic>
      <p:pic>
        <p:nvPicPr>
          <p:cNvPr id="7" name="Afbeelding 6" descr="Afbeelding met schermafbeelding, zwart, zitten, monitor&#10;&#10;Automatisch gegenereerde beschrijving">
            <a:extLst>
              <a:ext uri="{FF2B5EF4-FFF2-40B4-BE49-F238E27FC236}">
                <a16:creationId xmlns:a16="http://schemas.microsoft.com/office/drawing/2014/main" id="{52BF33BB-FF7E-45F5-88B3-01A2E3FC2B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7840" y="643882"/>
            <a:ext cx="4080405" cy="2047099"/>
          </a:xfrm>
          <a:prstGeom prst="rect">
            <a:avLst/>
          </a:prstGeom>
        </p:spPr>
      </p:pic>
      <p:pic>
        <p:nvPicPr>
          <p:cNvPr id="6" name="Audio 5">
            <a:hlinkClick r:id="" action="ppaction://media"/>
            <a:extLst>
              <a:ext uri="{FF2B5EF4-FFF2-40B4-BE49-F238E27FC236}">
                <a16:creationId xmlns:a16="http://schemas.microsoft.com/office/drawing/2014/main" id="{4E806617-A2E8-4E32-8671-E37F8D9ECC1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43813734"/>
      </p:ext>
    </p:extLst>
  </p:cSld>
  <p:clrMapOvr>
    <a:masterClrMapping/>
  </p:clrMapOvr>
  <mc:AlternateContent xmlns:mc="http://schemas.openxmlformats.org/markup-compatibility/2006" xmlns:p14="http://schemas.microsoft.com/office/powerpoint/2010/main">
    <mc:Choice Requires="p14">
      <p:transition spd="slow" p14:dur="2000" advTm="108740"/>
    </mc:Choice>
    <mc:Fallback xmlns="">
      <p:transition spd="slow" advTm="10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F5BD799-A669-4FEF-AC0B-832CE6DA8BF0}"/>
              </a:ext>
            </a:extLst>
          </p:cNvPr>
          <p:cNvSpPr>
            <a:spLocks noGrp="1"/>
          </p:cNvSpPr>
          <p:nvPr>
            <p:ph type="title"/>
          </p:nvPr>
        </p:nvSpPr>
        <p:spPr/>
        <p:txBody>
          <a:bodyPr>
            <a:normAutofit/>
          </a:bodyPr>
          <a:lstStyle/>
          <a:p>
            <a:r>
              <a:rPr lang="nl-BE" b="1" dirty="0">
                <a:solidFill>
                  <a:srgbClr val="049999"/>
                </a:solidFill>
                <a:latin typeface="Algerian" panose="04020705040A02060702" pitchFamily="82" charset="0"/>
              </a:rPr>
              <a:t>Dimensionele classificatie</a:t>
            </a:r>
            <a:br>
              <a:rPr lang="nl-BE" b="1" dirty="0">
                <a:solidFill>
                  <a:srgbClr val="049999"/>
                </a:solidFill>
                <a:latin typeface="Algerian" panose="04020705040A02060702" pitchFamily="82" charset="0"/>
              </a:rPr>
            </a:br>
            <a:r>
              <a:rPr lang="nl-BE" b="1" dirty="0">
                <a:solidFill>
                  <a:srgbClr val="049999"/>
                </a:solidFill>
                <a:latin typeface="Open Sans" panose="020B0606030504020204"/>
              </a:rPr>
              <a:t>Cognitief zwak functioneren</a:t>
            </a:r>
          </a:p>
        </p:txBody>
      </p:sp>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idx="1"/>
          </p:nvPr>
        </p:nvSpPr>
        <p:spPr/>
        <p:txBody>
          <a:bodyPr>
            <a:normAutofit lnSpcReduction="10000"/>
          </a:bodyPr>
          <a:lstStyle/>
          <a:p>
            <a:pPr marL="0" indent="0">
              <a:buNone/>
            </a:pPr>
            <a:r>
              <a:rPr lang="nl-BE" sz="3200" b="1" dirty="0">
                <a:solidFill>
                  <a:srgbClr val="049999"/>
                </a:solidFill>
              </a:rPr>
              <a:t>WAT onderzoeken?</a:t>
            </a:r>
          </a:p>
          <a:p>
            <a:r>
              <a:rPr lang="nl-BE" sz="3200" dirty="0">
                <a:solidFill>
                  <a:srgbClr val="049999"/>
                </a:solidFill>
              </a:rPr>
              <a:t>Brede cognitieve vaardigheden</a:t>
            </a:r>
            <a:endParaRPr lang="nl-BE" sz="2000" dirty="0">
              <a:solidFill>
                <a:srgbClr val="049999"/>
              </a:solidFill>
            </a:endParaRPr>
          </a:p>
          <a:p>
            <a:r>
              <a:rPr lang="nl-BE" sz="3200" dirty="0">
                <a:solidFill>
                  <a:srgbClr val="049999"/>
                </a:solidFill>
              </a:rPr>
              <a:t>Participatie </a:t>
            </a:r>
          </a:p>
          <a:p>
            <a:r>
              <a:rPr lang="nl-BE" sz="3200" dirty="0">
                <a:solidFill>
                  <a:srgbClr val="049999"/>
                </a:solidFill>
              </a:rPr>
              <a:t>Adaptief gedrag</a:t>
            </a:r>
          </a:p>
          <a:p>
            <a:r>
              <a:rPr lang="nl-BE" sz="3200" dirty="0">
                <a:solidFill>
                  <a:srgbClr val="049999"/>
                </a:solidFill>
              </a:rPr>
              <a:t>Gezondheid</a:t>
            </a:r>
          </a:p>
          <a:p>
            <a:r>
              <a:rPr lang="nl-BE" sz="3200" dirty="0">
                <a:solidFill>
                  <a:srgbClr val="049999"/>
                </a:solidFill>
              </a:rPr>
              <a:t>Context</a:t>
            </a:r>
          </a:p>
          <a:p>
            <a:r>
              <a:rPr lang="nl-BE" sz="3200" dirty="0">
                <a:solidFill>
                  <a:srgbClr val="049999"/>
                </a:solidFill>
              </a:rPr>
              <a:t>Ondersteuningsnoden</a:t>
            </a:r>
          </a:p>
          <a:p>
            <a:r>
              <a:rPr lang="nl-BE" sz="3200" dirty="0">
                <a:solidFill>
                  <a:srgbClr val="049999"/>
                </a:solidFill>
              </a:rPr>
              <a:t>Kwaliteit van leven</a:t>
            </a:r>
          </a:p>
        </p:txBody>
      </p:sp>
      <p:sp>
        <p:nvSpPr>
          <p:cNvPr id="4" name="Tijdelijke aanduiding voor dianummer 3">
            <a:extLst>
              <a:ext uri="{FF2B5EF4-FFF2-40B4-BE49-F238E27FC236}">
                <a16:creationId xmlns:a16="http://schemas.microsoft.com/office/drawing/2014/main" id="{09D855F2-9A73-444B-90A2-9041FE4C9706}"/>
              </a:ext>
            </a:extLst>
          </p:cNvPr>
          <p:cNvSpPr>
            <a:spLocks noGrp="1"/>
          </p:cNvSpPr>
          <p:nvPr>
            <p:ph type="sldNum" sz="quarter" idx="12"/>
          </p:nvPr>
        </p:nvSpPr>
        <p:spPr/>
        <p:txBody>
          <a:bodyPr/>
          <a:lstStyle/>
          <a:p>
            <a:pPr lvl="0"/>
            <a:fld id="{04FCA95E-2221-4DC3-A5F9-E53F37D422FC}" type="slidenum">
              <a:rPr lang="nl-BE" noProof="0" smtClean="0"/>
              <a:pPr lvl="0"/>
              <a:t>7</a:t>
            </a:fld>
            <a:endParaRPr lang="nl-BE" noProof="0"/>
          </a:p>
        </p:txBody>
      </p:sp>
      <p:sp>
        <p:nvSpPr>
          <p:cNvPr id="6" name="Rechthoek: afgeronde hoeken 5">
            <a:extLst>
              <a:ext uri="{FF2B5EF4-FFF2-40B4-BE49-F238E27FC236}">
                <a16:creationId xmlns:a16="http://schemas.microsoft.com/office/drawing/2014/main" id="{E1E85A43-7DF5-49A5-B8E4-1F8D932F48DD}"/>
              </a:ext>
            </a:extLst>
          </p:cNvPr>
          <p:cNvSpPr/>
          <p:nvPr/>
        </p:nvSpPr>
        <p:spPr>
          <a:xfrm>
            <a:off x="838200" y="4856812"/>
            <a:ext cx="6327098" cy="1124263"/>
          </a:xfrm>
          <a:prstGeom prst="roundRect">
            <a:avLst/>
          </a:prstGeom>
          <a:noFill/>
          <a:ln w="57150">
            <a:solidFill>
              <a:srgbClr val="01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descr="Afbeelding met kaart&#10;&#10;Automatisch gegenereerde beschrijving">
            <a:extLst>
              <a:ext uri="{FF2B5EF4-FFF2-40B4-BE49-F238E27FC236}">
                <a16:creationId xmlns:a16="http://schemas.microsoft.com/office/drawing/2014/main" id="{23E2389A-65FE-4B47-8127-D6F8B5B321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047" y="1631682"/>
            <a:ext cx="5245139" cy="2682511"/>
          </a:xfrm>
          <a:prstGeom prst="rect">
            <a:avLst/>
          </a:prstGeom>
        </p:spPr>
      </p:pic>
      <p:pic>
        <p:nvPicPr>
          <p:cNvPr id="9" name="Afbeelding 8">
            <a:extLst>
              <a:ext uri="{FF2B5EF4-FFF2-40B4-BE49-F238E27FC236}">
                <a16:creationId xmlns:a16="http://schemas.microsoft.com/office/drawing/2014/main" id="{D4D58DDF-CE8C-499F-9292-151AF661B43A}"/>
              </a:ext>
            </a:extLst>
          </p:cNvPr>
          <p:cNvPicPr>
            <a:picLocks noChangeAspect="1"/>
          </p:cNvPicPr>
          <p:nvPr/>
        </p:nvPicPr>
        <p:blipFill>
          <a:blip r:embed="rId7"/>
          <a:stretch>
            <a:fillRect/>
          </a:stretch>
        </p:blipFill>
        <p:spPr>
          <a:xfrm>
            <a:off x="7489706" y="4480722"/>
            <a:ext cx="4330090" cy="2302073"/>
          </a:xfrm>
          <a:prstGeom prst="rect">
            <a:avLst/>
          </a:prstGeom>
        </p:spPr>
      </p:pic>
      <p:sp>
        <p:nvSpPr>
          <p:cNvPr id="13" name="Pijl: omlaag 12">
            <a:extLst>
              <a:ext uri="{FF2B5EF4-FFF2-40B4-BE49-F238E27FC236}">
                <a16:creationId xmlns:a16="http://schemas.microsoft.com/office/drawing/2014/main" id="{2EBC465B-5D10-4D3F-A237-67B6D10415B3}"/>
              </a:ext>
            </a:extLst>
          </p:cNvPr>
          <p:cNvSpPr/>
          <p:nvPr/>
        </p:nvSpPr>
        <p:spPr>
          <a:xfrm rot="5400000">
            <a:off x="5849846" y="4198950"/>
            <a:ext cx="363407" cy="291631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 gebogen omhoog 17">
            <a:extLst>
              <a:ext uri="{FF2B5EF4-FFF2-40B4-BE49-F238E27FC236}">
                <a16:creationId xmlns:a16="http://schemas.microsoft.com/office/drawing/2014/main" id="{AFE3E9DC-FBEA-48DB-ABBB-2D1369C9F3C2}"/>
              </a:ext>
            </a:extLst>
          </p:cNvPr>
          <p:cNvSpPr/>
          <p:nvPr/>
        </p:nvSpPr>
        <p:spPr>
          <a:xfrm rot="10800000">
            <a:off x="4284427" y="3102964"/>
            <a:ext cx="2559893" cy="1686380"/>
          </a:xfrm>
          <a:prstGeom prst="bentUpArrow">
            <a:avLst>
              <a:gd name="adj1" fmla="val 11128"/>
              <a:gd name="adj2" fmla="val 16623"/>
              <a:gd name="adj3" fmla="val 1646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C00000"/>
              </a:solidFill>
            </a:endParaRPr>
          </a:p>
        </p:txBody>
      </p:sp>
      <p:pic>
        <p:nvPicPr>
          <p:cNvPr id="21" name="Audio 20">
            <a:hlinkClick r:id="" action="ppaction://media"/>
            <a:extLst>
              <a:ext uri="{FF2B5EF4-FFF2-40B4-BE49-F238E27FC236}">
                <a16:creationId xmlns:a16="http://schemas.microsoft.com/office/drawing/2014/main" id="{F2BBB876-EA35-425C-8609-773BCDF184F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42628395"/>
      </p:ext>
    </p:extLst>
  </p:cSld>
  <p:clrMapOvr>
    <a:masterClrMapping/>
  </p:clrMapOvr>
  <mc:AlternateContent xmlns:mc="http://schemas.openxmlformats.org/markup-compatibility/2006" xmlns:p14="http://schemas.microsoft.com/office/powerpoint/2010/main">
    <mc:Choice Requires="p14">
      <p:transition spd="slow" p14:dur="2000" advTm="140445"/>
    </mc:Choice>
    <mc:Fallback xmlns="">
      <p:transition spd="slow" advTm="14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bldLst>
      <p:bldP spid="6"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6597C11-9268-4626-8205-BD2FA46159DF}"/>
              </a:ext>
            </a:extLst>
          </p:cNvPr>
          <p:cNvSpPr>
            <a:spLocks noGrp="1"/>
          </p:cNvSpPr>
          <p:nvPr>
            <p:ph type="sldNum" sz="quarter" idx="12"/>
          </p:nvPr>
        </p:nvSpPr>
        <p:spPr/>
        <p:txBody>
          <a:bodyPr/>
          <a:lstStyle/>
          <a:p>
            <a:fld id="{04FCA95E-2221-4DC3-A5F9-E53F37D422FC}" type="slidenum">
              <a:rPr lang="nl-BE" smtClean="0"/>
              <a:t>8</a:t>
            </a:fld>
            <a:endParaRPr lang="nl-BE"/>
          </a:p>
        </p:txBody>
      </p:sp>
      <p:graphicFrame>
        <p:nvGraphicFramePr>
          <p:cNvPr id="9" name="Tabel 9">
            <a:extLst>
              <a:ext uri="{FF2B5EF4-FFF2-40B4-BE49-F238E27FC236}">
                <a16:creationId xmlns:a16="http://schemas.microsoft.com/office/drawing/2014/main" id="{83609967-266B-40F2-91DF-B903BFD21BFB}"/>
              </a:ext>
            </a:extLst>
          </p:cNvPr>
          <p:cNvGraphicFramePr>
            <a:graphicFrameLocks noGrp="1"/>
          </p:cNvGraphicFramePr>
          <p:nvPr/>
        </p:nvGraphicFramePr>
        <p:xfrm>
          <a:off x="0" y="0"/>
          <a:ext cx="12370308" cy="6857998"/>
        </p:xfrm>
        <a:graphic>
          <a:graphicData uri="http://schemas.openxmlformats.org/drawingml/2006/table">
            <a:tbl>
              <a:tblPr firstRow="1" bandRow="1">
                <a:tableStyleId>{5C22544A-7EE6-4342-B048-85BDC9FD1C3A}</a:tableStyleId>
              </a:tblPr>
              <a:tblGrid>
                <a:gridCol w="4187687">
                  <a:extLst>
                    <a:ext uri="{9D8B030D-6E8A-4147-A177-3AD203B41FA5}">
                      <a16:colId xmlns:a16="http://schemas.microsoft.com/office/drawing/2014/main" val="3958200292"/>
                    </a:ext>
                  </a:extLst>
                </a:gridCol>
                <a:gridCol w="8182621">
                  <a:extLst>
                    <a:ext uri="{9D8B030D-6E8A-4147-A177-3AD203B41FA5}">
                      <a16:colId xmlns:a16="http://schemas.microsoft.com/office/drawing/2014/main" val="2011740790"/>
                    </a:ext>
                  </a:extLst>
                </a:gridCol>
              </a:tblGrid>
              <a:tr h="972830">
                <a:tc gridSpan="2">
                  <a:txBody>
                    <a:bodyPr/>
                    <a:lstStyle/>
                    <a:p>
                      <a:pPr algn="ctr">
                        <a:lnSpc>
                          <a:spcPct val="100000"/>
                        </a:lnSpc>
                        <a:tabLst>
                          <a:tab pos="8428038" algn="l"/>
                        </a:tabLst>
                      </a:pPr>
                      <a:r>
                        <a:rPr lang="nl-BE" sz="3200" dirty="0">
                          <a:latin typeface="Open Sans" panose="020B0606030504020204"/>
                        </a:rPr>
                        <a:t>Kwaliteit van leven (naar </a:t>
                      </a:r>
                      <a:r>
                        <a:rPr lang="nl-BE" sz="3200" dirty="0" err="1">
                          <a:latin typeface="Open Sans" panose="020B0606030504020204"/>
                        </a:rPr>
                        <a:t>Schalock</a:t>
                      </a:r>
                      <a:r>
                        <a:rPr lang="nl-BE" sz="3200" dirty="0">
                          <a:latin typeface="Open Sans" panose="020B0606030504020204"/>
                        </a:rPr>
                        <a:t>, zie </a:t>
                      </a:r>
                      <a:r>
                        <a:rPr lang="nl-BE" sz="3200" dirty="0">
                          <a:solidFill>
                            <a:schemeClr val="bg1"/>
                          </a:solidFill>
                          <a:latin typeface="Open Sans" panose="020B0606030504020204"/>
                          <a:hlinkClick r:id="rId5">
                            <a:extLst>
                              <a:ext uri="{A12FA001-AC4F-418D-AE19-62706E023703}">
                                <ahyp:hlinkClr xmlns:ahyp="http://schemas.microsoft.com/office/drawing/2018/hyperlinkcolor" val="tx"/>
                              </a:ext>
                            </a:extLst>
                          </a:hlinkClick>
                        </a:rPr>
                        <a:t>Bijlage</a:t>
                      </a:r>
                      <a:r>
                        <a:rPr lang="nl-BE" sz="3200" dirty="0">
                          <a:latin typeface="Open Sans" panose="020B0606030504020204"/>
                        </a:rPr>
                        <a:t>)</a:t>
                      </a:r>
                    </a:p>
                  </a:txBody>
                  <a:tcPr anchor="ctr">
                    <a:solidFill>
                      <a:srgbClr val="049999"/>
                    </a:solidFill>
                  </a:tcPr>
                </a:tc>
                <a:tc hMerge="1">
                  <a:txBody>
                    <a:bodyPr/>
                    <a:lstStyle/>
                    <a:p>
                      <a:endParaRPr lang="nl-BE" dirty="0"/>
                    </a:p>
                  </a:txBody>
                  <a:tcPr/>
                </a:tc>
                <a:extLst>
                  <a:ext uri="{0D108BD9-81ED-4DB2-BD59-A6C34878D82A}">
                    <a16:rowId xmlns:a16="http://schemas.microsoft.com/office/drawing/2014/main" val="2365040851"/>
                  </a:ext>
                </a:extLst>
              </a:tr>
              <a:tr h="735646">
                <a:tc rowSpan="2">
                  <a:txBody>
                    <a:bodyPr/>
                    <a:lstStyle/>
                    <a:p>
                      <a:pPr algn="ctr"/>
                      <a:r>
                        <a:rPr lang="nl-BE" sz="3200" b="0" dirty="0">
                          <a:solidFill>
                            <a:srgbClr val="016666"/>
                          </a:solidFill>
                          <a:latin typeface="Open Sans" panose="020B0606030504020204"/>
                        </a:rPr>
                        <a:t>Onafhankelijkheid</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0EAF1"/>
                    </a:solidFill>
                  </a:tcPr>
                </a:tc>
                <a:tc>
                  <a:txBody>
                    <a:bodyPr/>
                    <a:lstStyle/>
                    <a:p>
                      <a:r>
                        <a:rPr lang="nl-BE" sz="3200" dirty="0">
                          <a:solidFill>
                            <a:srgbClr val="049999"/>
                          </a:solidFill>
                          <a:latin typeface="Open Sans" panose="020B0606030504020204"/>
                        </a:rPr>
                        <a:t>Persoonlijke ontwikkeling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6705433"/>
                  </a:ext>
                </a:extLst>
              </a:tr>
              <a:tr h="735646">
                <a:tc vMerge="1">
                  <a:txBody>
                    <a:bodyPr/>
                    <a:lstStyle/>
                    <a:p>
                      <a:endParaRPr lang="nl-BE" dirty="0"/>
                    </a:p>
                  </a:txBody>
                  <a:tcPr/>
                </a:tc>
                <a:tc>
                  <a:txBody>
                    <a:bodyPr/>
                    <a:lstStyle/>
                    <a:p>
                      <a:r>
                        <a:rPr lang="nl-BE" sz="3200" dirty="0">
                          <a:solidFill>
                            <a:srgbClr val="049999"/>
                          </a:solidFill>
                          <a:latin typeface="Open Sans" panose="020B0606030504020204"/>
                        </a:rPr>
                        <a:t>Zelfbepaling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14511"/>
                  </a:ext>
                </a:extLst>
              </a:tr>
              <a:tr h="735646">
                <a:tc rowSpan="3">
                  <a:txBody>
                    <a:bodyPr/>
                    <a:lstStyle/>
                    <a:p>
                      <a:pPr algn="ctr"/>
                      <a:r>
                        <a:rPr lang="nl-BE" sz="3200" b="0" dirty="0">
                          <a:solidFill>
                            <a:srgbClr val="016666"/>
                          </a:solidFill>
                          <a:latin typeface="Open Sans" panose="020B0606030504020204"/>
                        </a:rPr>
                        <a:t>Sociale participatie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AF1"/>
                    </a:solidFill>
                  </a:tcPr>
                </a:tc>
                <a:tc>
                  <a:txBody>
                    <a:bodyPr/>
                    <a:lstStyle/>
                    <a:p>
                      <a:r>
                        <a:rPr lang="nl-BE" sz="3200" dirty="0">
                          <a:solidFill>
                            <a:srgbClr val="049999"/>
                          </a:solidFill>
                          <a:latin typeface="Open Sans" panose="020B0606030504020204"/>
                        </a:rPr>
                        <a:t>Sociale relaties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253520"/>
                  </a:ext>
                </a:extLst>
              </a:tr>
              <a:tr h="735646">
                <a:tc vMerge="1">
                  <a:txBody>
                    <a:bodyPr/>
                    <a:lstStyle/>
                    <a:p>
                      <a:endParaRPr lang="nl-BE" dirty="0"/>
                    </a:p>
                  </a:txBody>
                  <a:tcPr/>
                </a:tc>
                <a:tc>
                  <a:txBody>
                    <a:bodyPr/>
                    <a:lstStyle/>
                    <a:p>
                      <a:r>
                        <a:rPr lang="nl-BE" sz="3200" dirty="0">
                          <a:solidFill>
                            <a:srgbClr val="049999"/>
                          </a:solidFill>
                          <a:latin typeface="Open Sans" panose="020B0606030504020204"/>
                        </a:rPr>
                        <a:t>Maatschappelijke participatie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1046714"/>
                  </a:ext>
                </a:extLst>
              </a:tr>
              <a:tr h="735646">
                <a:tc vMerge="1">
                  <a:txBody>
                    <a:bodyPr/>
                    <a:lstStyle/>
                    <a:p>
                      <a:endParaRPr lang="nl-BE" dirty="0"/>
                    </a:p>
                  </a:txBody>
                  <a:tcPr/>
                </a:tc>
                <a:tc>
                  <a:txBody>
                    <a:bodyPr/>
                    <a:lstStyle/>
                    <a:p>
                      <a:r>
                        <a:rPr lang="nl-BE" sz="3200" dirty="0">
                          <a:solidFill>
                            <a:srgbClr val="049999"/>
                          </a:solidFill>
                          <a:latin typeface="Open Sans" panose="020B0606030504020204"/>
                        </a:rPr>
                        <a:t>Rechten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20871"/>
                  </a:ext>
                </a:extLst>
              </a:tr>
              <a:tr h="735646">
                <a:tc rowSpan="3">
                  <a:txBody>
                    <a:bodyPr/>
                    <a:lstStyle/>
                    <a:p>
                      <a:pPr algn="ctr"/>
                      <a:r>
                        <a:rPr lang="nl-BE" sz="3200" b="0" dirty="0">
                          <a:solidFill>
                            <a:srgbClr val="016666"/>
                          </a:solidFill>
                          <a:latin typeface="Open Sans" panose="020B0606030504020204"/>
                        </a:rPr>
                        <a:t>Welbevinden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AF1"/>
                    </a:solidFill>
                  </a:tcPr>
                </a:tc>
                <a:tc>
                  <a:txBody>
                    <a:bodyPr/>
                    <a:lstStyle/>
                    <a:p>
                      <a:r>
                        <a:rPr lang="nl-BE" sz="3200" dirty="0">
                          <a:solidFill>
                            <a:srgbClr val="049999"/>
                          </a:solidFill>
                          <a:latin typeface="Open Sans" panose="020B0606030504020204"/>
                        </a:rPr>
                        <a:t>Emotioneel welbevinden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8497817"/>
                  </a:ext>
                </a:extLst>
              </a:tr>
              <a:tr h="735646">
                <a:tc vMerge="1">
                  <a:txBody>
                    <a:bodyPr/>
                    <a:lstStyle/>
                    <a:p>
                      <a:endParaRPr lang="nl-BE" dirty="0"/>
                    </a:p>
                  </a:txBody>
                  <a:tcPr/>
                </a:tc>
                <a:tc>
                  <a:txBody>
                    <a:bodyPr/>
                    <a:lstStyle/>
                    <a:p>
                      <a:r>
                        <a:rPr lang="nl-BE" sz="3200" dirty="0">
                          <a:solidFill>
                            <a:srgbClr val="049999"/>
                          </a:solidFill>
                          <a:latin typeface="Open Sans" panose="020B0606030504020204"/>
                        </a:rPr>
                        <a:t>Fysiek welbevinden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1445360"/>
                  </a:ext>
                </a:extLst>
              </a:tr>
              <a:tr h="735646">
                <a:tc vMerge="1">
                  <a:txBody>
                    <a:bodyPr/>
                    <a:lstStyle/>
                    <a:p>
                      <a:endParaRPr lang="nl-BE" dirty="0"/>
                    </a:p>
                  </a:txBody>
                  <a:tcPr/>
                </a:tc>
                <a:tc>
                  <a:txBody>
                    <a:bodyPr/>
                    <a:lstStyle/>
                    <a:p>
                      <a:r>
                        <a:rPr lang="nl-BE" sz="3200" dirty="0">
                          <a:solidFill>
                            <a:srgbClr val="049999"/>
                          </a:solidFill>
                          <a:latin typeface="Open Sans" panose="020B0606030504020204"/>
                        </a:rPr>
                        <a:t>Materieel welbevinden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78415626"/>
                  </a:ext>
                </a:extLst>
              </a:tr>
            </a:tbl>
          </a:graphicData>
        </a:graphic>
      </p:graphicFrame>
      <p:pic>
        <p:nvPicPr>
          <p:cNvPr id="3" name="Audio 2">
            <a:hlinkClick r:id="" action="ppaction://media"/>
            <a:extLst>
              <a:ext uri="{FF2B5EF4-FFF2-40B4-BE49-F238E27FC236}">
                <a16:creationId xmlns:a16="http://schemas.microsoft.com/office/drawing/2014/main" id="{EA30E458-332E-4479-BC95-E1A636DE3D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27103406"/>
      </p:ext>
    </p:extLst>
  </p:cSld>
  <p:clrMapOvr>
    <a:masterClrMapping/>
  </p:clrMapOvr>
  <mc:AlternateContent xmlns:mc="http://schemas.openxmlformats.org/markup-compatibility/2006" xmlns:p14="http://schemas.microsoft.com/office/powerpoint/2010/main">
    <mc:Choice Requires="p14">
      <p:transition spd="slow" p14:dur="2000" advTm="73166"/>
    </mc:Choice>
    <mc:Fallback xmlns="">
      <p:transition spd="slow" advTm="73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F5BD799-A669-4FEF-AC0B-832CE6DA8BF0}"/>
              </a:ext>
            </a:extLst>
          </p:cNvPr>
          <p:cNvSpPr>
            <a:spLocks noGrp="1"/>
          </p:cNvSpPr>
          <p:nvPr>
            <p:ph type="title"/>
          </p:nvPr>
        </p:nvSpPr>
        <p:spPr/>
        <p:txBody>
          <a:bodyPr>
            <a:normAutofit/>
          </a:bodyPr>
          <a:lstStyle/>
          <a:p>
            <a:r>
              <a:rPr lang="nl-BE" b="1" dirty="0">
                <a:solidFill>
                  <a:srgbClr val="049999"/>
                </a:solidFill>
                <a:latin typeface="Algerian" panose="04020705040A02060702" pitchFamily="82" charset="0"/>
              </a:rPr>
              <a:t>Dimensionele classificatie</a:t>
            </a:r>
            <a:br>
              <a:rPr lang="nl-BE" b="1" dirty="0">
                <a:solidFill>
                  <a:srgbClr val="049999"/>
                </a:solidFill>
                <a:latin typeface="Algerian" panose="04020705040A02060702" pitchFamily="82" charset="0"/>
              </a:rPr>
            </a:br>
            <a:r>
              <a:rPr lang="nl-BE" b="1" dirty="0">
                <a:solidFill>
                  <a:srgbClr val="049999"/>
                </a:solidFill>
                <a:latin typeface="Open Sans" panose="020B0606030504020204"/>
              </a:rPr>
              <a:t>Cognitief zwak functioneren</a:t>
            </a:r>
          </a:p>
        </p:txBody>
      </p:sp>
      <p:sp>
        <p:nvSpPr>
          <p:cNvPr id="10" name="Tijdelijke aanduiding voor inhoud 9">
            <a:extLst>
              <a:ext uri="{FF2B5EF4-FFF2-40B4-BE49-F238E27FC236}">
                <a16:creationId xmlns:a16="http://schemas.microsoft.com/office/drawing/2014/main" id="{846FFB0B-21E0-4B97-AD26-DCB7F48E70B8}"/>
              </a:ext>
            </a:extLst>
          </p:cNvPr>
          <p:cNvSpPr>
            <a:spLocks noGrp="1"/>
          </p:cNvSpPr>
          <p:nvPr>
            <p:ph idx="1"/>
          </p:nvPr>
        </p:nvSpPr>
        <p:spPr/>
        <p:txBody>
          <a:bodyPr>
            <a:normAutofit lnSpcReduction="10000"/>
          </a:bodyPr>
          <a:lstStyle/>
          <a:p>
            <a:pPr marL="0" indent="0">
              <a:buNone/>
            </a:pPr>
            <a:r>
              <a:rPr lang="nl-BE" sz="3200" b="1" dirty="0">
                <a:solidFill>
                  <a:srgbClr val="049999"/>
                </a:solidFill>
              </a:rPr>
              <a:t>WAT onderzoeken?</a:t>
            </a:r>
          </a:p>
          <a:p>
            <a:r>
              <a:rPr lang="nl-BE" sz="3200" dirty="0">
                <a:solidFill>
                  <a:srgbClr val="049999"/>
                </a:solidFill>
              </a:rPr>
              <a:t>Brede cognitieve vaardigheden</a:t>
            </a:r>
            <a:endParaRPr lang="nl-BE" sz="2000" dirty="0">
              <a:solidFill>
                <a:srgbClr val="049999"/>
              </a:solidFill>
            </a:endParaRPr>
          </a:p>
          <a:p>
            <a:r>
              <a:rPr lang="nl-BE" sz="3200" dirty="0">
                <a:solidFill>
                  <a:srgbClr val="049999"/>
                </a:solidFill>
              </a:rPr>
              <a:t>Participatie </a:t>
            </a:r>
          </a:p>
          <a:p>
            <a:r>
              <a:rPr lang="nl-BE" sz="3200" dirty="0">
                <a:solidFill>
                  <a:srgbClr val="049999"/>
                </a:solidFill>
              </a:rPr>
              <a:t>Adaptief gedrag</a:t>
            </a:r>
          </a:p>
          <a:p>
            <a:r>
              <a:rPr lang="nl-BE" sz="3200" dirty="0">
                <a:solidFill>
                  <a:srgbClr val="049999"/>
                </a:solidFill>
              </a:rPr>
              <a:t>Gezondheid</a:t>
            </a:r>
          </a:p>
          <a:p>
            <a:r>
              <a:rPr lang="nl-BE" sz="3200" dirty="0">
                <a:solidFill>
                  <a:srgbClr val="049999"/>
                </a:solidFill>
              </a:rPr>
              <a:t>Context</a:t>
            </a:r>
          </a:p>
          <a:p>
            <a:r>
              <a:rPr lang="nl-BE" sz="3200" dirty="0">
                <a:solidFill>
                  <a:srgbClr val="049999"/>
                </a:solidFill>
              </a:rPr>
              <a:t>Ondersteuningsnoden</a:t>
            </a:r>
          </a:p>
          <a:p>
            <a:r>
              <a:rPr lang="nl-BE" sz="3200" dirty="0">
                <a:solidFill>
                  <a:srgbClr val="049999"/>
                </a:solidFill>
              </a:rPr>
              <a:t>Kwaliteit van leven</a:t>
            </a:r>
          </a:p>
        </p:txBody>
      </p:sp>
      <p:sp>
        <p:nvSpPr>
          <p:cNvPr id="2" name="Rechthoek: afgeronde hoeken 1">
            <a:extLst>
              <a:ext uri="{FF2B5EF4-FFF2-40B4-BE49-F238E27FC236}">
                <a16:creationId xmlns:a16="http://schemas.microsoft.com/office/drawing/2014/main" id="{76E7C734-EAFA-4606-9C26-87312D4B5B84}"/>
              </a:ext>
            </a:extLst>
          </p:cNvPr>
          <p:cNvSpPr/>
          <p:nvPr/>
        </p:nvSpPr>
        <p:spPr>
          <a:xfrm>
            <a:off x="838200" y="2269808"/>
            <a:ext cx="6327098" cy="2587004"/>
          </a:xfrm>
          <a:prstGeom prst="roundRect">
            <a:avLst/>
          </a:prstGeom>
          <a:noFill/>
          <a:ln w="57150">
            <a:solidFill>
              <a:srgbClr val="01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55BA4C5C-9EA2-4B52-AE15-CD54CB8C88E6}"/>
              </a:ext>
            </a:extLst>
          </p:cNvPr>
          <p:cNvSpPr/>
          <p:nvPr/>
        </p:nvSpPr>
        <p:spPr>
          <a:xfrm>
            <a:off x="838200" y="4856812"/>
            <a:ext cx="6327098" cy="497509"/>
          </a:xfrm>
          <a:prstGeom prst="roundRect">
            <a:avLst/>
          </a:prstGeom>
          <a:noFill/>
          <a:ln w="57150">
            <a:solidFill>
              <a:srgbClr val="01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EE2B9549-D76D-41A0-A1FB-24F91875806F}"/>
              </a:ext>
            </a:extLst>
          </p:cNvPr>
          <p:cNvSpPr/>
          <p:nvPr/>
        </p:nvSpPr>
        <p:spPr>
          <a:xfrm>
            <a:off x="838200" y="5354321"/>
            <a:ext cx="6327098" cy="522158"/>
          </a:xfrm>
          <a:prstGeom prst="roundRect">
            <a:avLst/>
          </a:prstGeom>
          <a:noFill/>
          <a:ln w="57150">
            <a:solidFill>
              <a:srgbClr val="01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udio 4">
            <a:hlinkClick r:id="" action="ppaction://media"/>
            <a:extLst>
              <a:ext uri="{FF2B5EF4-FFF2-40B4-BE49-F238E27FC236}">
                <a16:creationId xmlns:a16="http://schemas.microsoft.com/office/drawing/2014/main" id="{F4EDC615-08B7-4196-B742-E9E4038440A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87566108"/>
      </p:ext>
    </p:extLst>
  </p:cSld>
  <p:clrMapOvr>
    <a:masterClrMapping/>
  </p:clrMapOvr>
  <mc:AlternateContent xmlns:mc="http://schemas.openxmlformats.org/markup-compatibility/2006" xmlns:p14="http://schemas.microsoft.com/office/powerpoint/2010/main">
    <mc:Choice Requires="p14">
      <p:transition spd="slow" p14:dur="2000" advTm="19475"/>
    </mc:Choice>
    <mc:Fallback xmlns="">
      <p:transition spd="slow" advTm="1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1|13.3"/>
</p:tagLst>
</file>

<file path=ppt/tags/tag2.xml><?xml version="1.0" encoding="utf-8"?>
<p:tagLst xmlns:a="http://schemas.openxmlformats.org/drawingml/2006/main" xmlns:r="http://schemas.openxmlformats.org/officeDocument/2006/relationships" xmlns:p="http://schemas.openxmlformats.org/presentationml/2006/main">
  <p:tag name="TIMING" val="|6.3|11.3|13.3"/>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2.6|12.2|14.9|38.8"/>
</p:tagLst>
</file>

<file path=ppt/tags/tag5.xml><?xml version="1.0" encoding="utf-8"?>
<p:tagLst xmlns:a="http://schemas.openxmlformats.org/drawingml/2006/main" xmlns:r="http://schemas.openxmlformats.org/officeDocument/2006/relationships" xmlns:p="http://schemas.openxmlformats.org/presentationml/2006/main">
  <p:tag name="TIMING" val="|5.5|6.3|99"/>
</p:tagLst>
</file>

<file path=ppt/tags/tag6.xml><?xml version="1.0" encoding="utf-8"?>
<p:tagLst xmlns:a="http://schemas.openxmlformats.org/drawingml/2006/main" xmlns:r="http://schemas.openxmlformats.org/officeDocument/2006/relationships" xmlns:p="http://schemas.openxmlformats.org/presentationml/2006/main">
  <p:tag name="TIMING" val="|12"/>
</p:tagLst>
</file>

<file path=ppt/tags/tag7.xml><?xml version="1.0" encoding="utf-8"?>
<p:tagLst xmlns:a="http://schemas.openxmlformats.org/drawingml/2006/main" xmlns:r="http://schemas.openxmlformats.org/officeDocument/2006/relationships" xmlns:p="http://schemas.openxmlformats.org/presentationml/2006/main">
  <p:tag name="TIMING" val="|34.8|38.7|17.1"/>
</p:tagLst>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C660A450-C181-46CD-BA7B-AC2B0D4A67C0}"/>
</file>

<file path=customXml/itemProps2.xml><?xml version="1.0" encoding="utf-8"?>
<ds:datastoreItem xmlns:ds="http://schemas.openxmlformats.org/officeDocument/2006/customXml" ds:itemID="{92A2DA3A-E3B6-4C4C-843C-A24A12973C4C}"/>
</file>

<file path=customXml/itemProps3.xml><?xml version="1.0" encoding="utf-8"?>
<ds:datastoreItem xmlns:ds="http://schemas.openxmlformats.org/officeDocument/2006/customXml" ds:itemID="{F07574EB-CA6F-4F9B-8B3F-E0E9D409DD42}"/>
</file>

<file path=docProps/app.xml><?xml version="1.0" encoding="utf-8"?>
<Properties xmlns="http://schemas.openxmlformats.org/officeDocument/2006/extended-properties" xmlns:vt="http://schemas.openxmlformats.org/officeDocument/2006/docPropsVTypes">
  <TotalTime>5565</TotalTime>
  <Words>1858</Words>
  <Application>Microsoft Office PowerPoint</Application>
  <PresentationFormat>Breedbeeld</PresentationFormat>
  <Paragraphs>220</Paragraphs>
  <Slides>14</Slides>
  <Notes>14</Notes>
  <HiddenSlides>0</HiddenSlides>
  <MMClips>14</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14</vt:i4>
      </vt:variant>
    </vt:vector>
  </HeadingPairs>
  <TitlesOfParts>
    <vt:vector size="21" baseType="lpstr">
      <vt:lpstr>Algerian</vt:lpstr>
      <vt:lpstr>Arial</vt:lpstr>
      <vt:lpstr>Calibri</vt:lpstr>
      <vt:lpstr>Open Sans</vt:lpstr>
      <vt:lpstr>Symbol</vt:lpstr>
      <vt:lpstr>Verdana</vt:lpstr>
      <vt:lpstr>1_Kantoorthema</vt:lpstr>
      <vt:lpstr>Dimensionele classificatie cognitief zwak functioneren</vt:lpstr>
      <vt:lpstr>PowerPoint-presentatie</vt:lpstr>
      <vt:lpstr>PowerPoint-presentatie</vt:lpstr>
      <vt:lpstr>Dimensionele classificatie Cognitief zwak functioneren</vt:lpstr>
      <vt:lpstr>Dimensionele classificatie Cognitief zwak functioneren</vt:lpstr>
      <vt:lpstr>CZF- Dimensionele classificatie</vt:lpstr>
      <vt:lpstr>Dimensionele classificatie Cognitief zwak functioneren</vt:lpstr>
      <vt:lpstr>PowerPoint-presentatie</vt:lpstr>
      <vt:lpstr>Dimensionele classificatie Cognitief zwak functioneren</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Prodia</dc:creator>
  <cp:lastModifiedBy>Lies Verlinde</cp:lastModifiedBy>
  <cp:revision>500</cp:revision>
  <cp:lastPrinted>2020-01-31T09:55:28Z</cp:lastPrinted>
  <dcterms:created xsi:type="dcterms:W3CDTF">2019-10-25T12:41:14Z</dcterms:created>
  <dcterms:modified xsi:type="dcterms:W3CDTF">2020-05-08T07:24:27Z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