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9"/>
  </p:notesMasterIdLst>
  <p:sldIdLst>
    <p:sldId id="580" r:id="rId2"/>
    <p:sldId id="682" r:id="rId3"/>
    <p:sldId id="822" r:id="rId4"/>
    <p:sldId id="554" r:id="rId5"/>
    <p:sldId id="823" r:id="rId6"/>
    <p:sldId id="650" r:id="rId7"/>
    <p:sldId id="800" r:id="rId8"/>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 Verlinde" initials="LV" lastIdx="25" clrIdx="0">
    <p:extLst>
      <p:ext uri="{19B8F6BF-5375-455C-9EA6-DF929625EA0E}">
        <p15:presenceInfo xmlns:p15="http://schemas.microsoft.com/office/powerpoint/2012/main" userId="S::lies.verlinde@vrijclbnetwerk.be::8fb3915e-4916-419c-94f8-e016f63714bd" providerId="AD"/>
      </p:ext>
    </p:extLst>
  </p:cmAuthor>
  <p:cmAuthor id="2" name="Sarah Schaubroeck" initials="SS" lastIdx="13" clrIdx="1">
    <p:extLst>
      <p:ext uri="{19B8F6BF-5375-455C-9EA6-DF929625EA0E}">
        <p15:presenceInfo xmlns:p15="http://schemas.microsoft.com/office/powerpoint/2012/main" userId="S-1-5-21-945375203-1487869346-1542849698-32659" providerId="AD"/>
      </p:ext>
    </p:extLst>
  </p:cmAuthor>
  <p:cmAuthor id="3" name="Ann Van Rompaey" initials="AVR" lastIdx="9" clrIdx="2">
    <p:extLst>
      <p:ext uri="{19B8F6BF-5375-455C-9EA6-DF929625EA0E}">
        <p15:presenceInfo xmlns:p15="http://schemas.microsoft.com/office/powerpoint/2012/main" userId="Ann Van Rompaey" providerId="None"/>
      </p:ext>
    </p:extLst>
  </p:cmAuthor>
  <p:cmAuthor id="4" name="Noortje" initials="NV" lastIdx="16" clrIdx="3">
    <p:extLst>
      <p:ext uri="{19B8F6BF-5375-455C-9EA6-DF929625EA0E}">
        <p15:presenceInfo xmlns:p15="http://schemas.microsoft.com/office/powerpoint/2012/main" userId="Noortj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9999"/>
    <a:srgbClr val="5B9BD5"/>
    <a:srgbClr val="016666"/>
    <a:srgbClr val="D0EAF1"/>
    <a:srgbClr val="02A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81635" autoAdjust="0"/>
  </p:normalViewPr>
  <p:slideViewPr>
    <p:cSldViewPr snapToGrid="0">
      <p:cViewPr varScale="1">
        <p:scale>
          <a:sx n="70" d="100"/>
          <a:sy n="70" d="100"/>
        </p:scale>
        <p:origin x="67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47F063-4D4D-4369-8B6F-7895940C644F}" type="datetimeFigureOut">
              <a:rPr lang="nl-BE" smtClean="0"/>
              <a:t>7/05/2020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09A166-D3AD-4EA8-B88E-600595EFE2B0}" type="slidenum">
              <a:rPr lang="nl-BE" smtClean="0"/>
              <a:t>‹nr.›</a:t>
            </a:fld>
            <a:endParaRPr lang="nl-BE"/>
          </a:p>
        </p:txBody>
      </p:sp>
    </p:spTree>
    <p:extLst>
      <p:ext uri="{BB962C8B-B14F-4D97-AF65-F5344CB8AC3E}">
        <p14:creationId xmlns:p14="http://schemas.microsoft.com/office/powerpoint/2010/main" val="244273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a:t>
            </a:fld>
            <a:endParaRPr lang="nl-BE"/>
          </a:p>
        </p:txBody>
      </p:sp>
    </p:spTree>
    <p:extLst>
      <p:ext uri="{BB962C8B-B14F-4D97-AF65-F5344CB8AC3E}">
        <p14:creationId xmlns:p14="http://schemas.microsoft.com/office/powerpoint/2010/main" val="43871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bestaande, theoretische modellen van begaafdheid zijn grotendeels gebaseerd op inzichten uit internationaal wetenschappelijk onderzoek en onderwijspraktijken in het buitenland, met name de Verenigde Staten en Canada. Dergelijke modellen zijn niet altijd toepasbaar op de Vlaamse onderwijspraktijk. </a:t>
            </a:r>
          </a:p>
          <a:p>
            <a:r>
              <a:rPr lang="nl-BE" dirty="0"/>
              <a:t>In overleg met de coördinatoren van het SBO-project Talent stellen we daarom vanuit Prodia een werkmodel voor dat mogelijk beter aansluit bij de onderwijspraktijk in Vlaanderen. Dit model omvat een integratie van de belangrijkste, enigszins empirisch onderbouwde elementen uit bovenstaande modellen.</a:t>
            </a:r>
          </a:p>
          <a:p>
            <a:endParaRPr lang="nl-BE" dirty="0"/>
          </a:p>
          <a:p>
            <a:r>
              <a:rPr lang="nl-BE" dirty="0"/>
              <a:t>Omwille van onze focus op cognitieve begaafdheid geeft het model de ontwikkeling van sterke cognitieve vaardigheden tot prestaties of competenties in verschillende domeinen weer. Het CHC-model biedt momenteel de beste manier om het profiel van cognitieve vaardigheden van leerlingen te beschrijven.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 pijl in het midden geeft weer dat het om een ontwikkelingsproces gaat waarbij cognitieve vaardigheden tot uiting komen in competenties/prestaties.</a:t>
            </a:r>
          </a:p>
          <a:p>
            <a:r>
              <a:rPr lang="nl-BE" dirty="0"/>
              <a:t>Voor de beschrijving van prestatiedomeinen (of uitkomsten) baseren we ons op het model van </a:t>
            </a:r>
            <a:r>
              <a:rPr lang="nl-BE" dirty="0" err="1"/>
              <a:t>Gagné</a:t>
            </a:r>
            <a:r>
              <a:rPr lang="nl-BE" dirty="0"/>
              <a:t> met het onderscheid tussen schoolse prestaties, werkgerelateerde persoonlijkheidskenmerken volgens het RIASOC-model en sport en spel.</a:t>
            </a:r>
          </a:p>
          <a:p>
            <a:r>
              <a:rPr lang="nl-BE" dirty="0"/>
              <a:t>Aangezien het welbevinden van leerlingen centraal staat in de leerlingenbegeleiding in Vlaanderen, krijgt dit aspect van de ontwikkeling ook een plaats in het model als uitkomst of resultaat van het ontwikkelingsproces. </a:t>
            </a:r>
            <a:r>
              <a:rPr lang="nl-BE" i="1" dirty="0"/>
              <a:t>We willen immers niet alleen sterk presterende maar ook gelukkige cognitief sterke leerlingen.</a:t>
            </a:r>
            <a:endParaRPr lang="nl-BE" dirty="0"/>
          </a:p>
          <a:p>
            <a:endParaRPr lang="nl-BE" dirty="0"/>
          </a:p>
          <a:p>
            <a:r>
              <a:rPr lang="nl-BE" dirty="0"/>
              <a:t>Kenmerken van zowel de leerling zelf als de omgeving beïnvloeden het ontwikkelingsproces van vaardigheden tot prestaties. </a:t>
            </a:r>
          </a:p>
          <a:p>
            <a:endParaRPr lang="nl-BE" dirty="0"/>
          </a:p>
          <a:p>
            <a:r>
              <a:rPr lang="nl-BE" dirty="0"/>
              <a:t>Bovenaan staan de niet-cognitieve leerlingenkenmerken:</a:t>
            </a:r>
          </a:p>
          <a:p>
            <a:r>
              <a:rPr lang="nl-BE" dirty="0"/>
              <a:t> Motivatie en overtuigingen verwijzen naar taakgericht/doelgericht gedrag, prestatiemotivatie, mindset, locus of control, attributie, </a:t>
            </a:r>
            <a:r>
              <a:rPr lang="nl-BE" dirty="0" err="1"/>
              <a:t>self-efficacy</a:t>
            </a:r>
            <a:r>
              <a:rPr lang="nl-BE" dirty="0"/>
              <a:t> … en hangen nauw samen met leergierigheid, wilskracht, waarden, interesse en passie. </a:t>
            </a:r>
          </a:p>
          <a:p>
            <a:r>
              <a:rPr lang="nl-BE" dirty="0"/>
              <a:t> Creativiteit is hier voorgesteld als leerlingenkenmerk dat invloed uitoefent op de ontwikkeling van vaardigheden tot prestaties. Het kan ook deel uitmaken van de uitkomst en gelden als criterium om geleverde prestaties te beoordelen. </a:t>
            </a:r>
          </a:p>
          <a:p>
            <a:r>
              <a:rPr lang="nl-BE" dirty="0"/>
              <a:t> Zelfregulatie en zelfsturing omvatten het hele arsenaal aan strategieën waarover een leerling beschikt om </a:t>
            </a:r>
            <a:r>
              <a:rPr lang="nl-BE" dirty="0" err="1"/>
              <a:t>om</a:t>
            </a:r>
            <a:r>
              <a:rPr lang="nl-BE" dirty="0"/>
              <a:t> te gaan met leerstof, opdrachten, uitdagingen, maar ook met gevoelens, frustratie en tegenslagen. </a:t>
            </a:r>
          </a:p>
          <a:p>
            <a:r>
              <a:rPr lang="nl-BE" dirty="0"/>
              <a:t> Sociaal-emotionele vaardigheden zijn de vaardigheden om de gemoedstoestanden, verlangens, motivaties en bedoelingen bij zichzelf en bij anderen te herkennen of begrijpen en er adequaat mee om te gaan. Onder sociaal-emotionele vaardigheden vallen ook de mate van sensitiviteit, stressresistentie en (faal)angst van de leerling. </a:t>
            </a:r>
          </a:p>
          <a:p>
            <a:r>
              <a:rPr lang="nl-BE" dirty="0"/>
              <a:t> De puntjes geven weer dat deze lijst niet exhaustief is. Bij een specifieke leerling kunnen er altijd nog andere kenmerken meespelen die de ontwikkeling van vaardigheden tot prestaties beïnvloeden.</a:t>
            </a:r>
          </a:p>
          <a:p>
            <a:endParaRPr lang="nl-BE" dirty="0"/>
          </a:p>
          <a:p>
            <a:r>
              <a:rPr lang="nl-BE" dirty="0"/>
              <a:t>Onderaan zijn de essentiële kenmerken van drie relevante contexten voorgesteld, namelijk het gezin, de peergroep en de school. Elke context komt best tegemoet aan de drie basisbehoeften van leerlingen: autonomie, betrokkenheid en competentie. Daarnaast stimuleert elke context de ontwikkeling en motivatie van de leerling door voldoende uitdaging aan te bieden in zijn zone van naaste ontwikkeling en door aan te sluiten bij diens interesse.</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2</a:t>
            </a:fld>
            <a:endParaRPr lang="nl-BE"/>
          </a:p>
        </p:txBody>
      </p:sp>
    </p:spTree>
    <p:extLst>
      <p:ext uri="{BB962C8B-B14F-4D97-AF65-F5344CB8AC3E}">
        <p14:creationId xmlns:p14="http://schemas.microsoft.com/office/powerpoint/2010/main" val="121848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bruikbaar in elke fase van het HGD-traject</a:t>
            </a:r>
          </a:p>
          <a:p>
            <a:r>
              <a:rPr lang="nl-BE" dirty="0"/>
              <a:t>met name in reflectiefasen (teamoverleg): </a:t>
            </a:r>
          </a:p>
          <a:p>
            <a:pPr marL="171450" indent="-171450">
              <a:buFont typeface="Arial" panose="020B0604020202020204" pitchFamily="34" charset="0"/>
              <a:buChar char="•"/>
            </a:pPr>
            <a:r>
              <a:rPr lang="nl-BE" dirty="0"/>
              <a:t>strategiefase: formuleren van hypothesen en onderzoeksvragen, bijv. sterke cognitieve vaardigheden komen niet tot uiting in schoolse vaardigheden omdat deze leerling niet geïnteresseerd is in of gemotiveerd is voor zijn huidige studierichting. OF: omdat zijn thuis-of schoolomgeving te weinig tegemoetkomt aan zijn behoefte naar autonomie en competentie. =&gt; kwestie van nagaan of deze hypothese klopt en welke elementen van de leerling/omgeving het ontwikkelingsproces precies belemmeren, zodat aanbevelingen geformuleerd kunnen worden die dit proces alsnog bevorderen.</a:t>
            </a:r>
          </a:p>
          <a:p>
            <a:pPr marL="171450" indent="-171450">
              <a:buFont typeface="Arial" panose="020B0604020202020204" pitchFamily="34" charset="0"/>
              <a:buChar char="•"/>
            </a:pPr>
            <a:r>
              <a:rPr lang="nl-BE" dirty="0"/>
              <a:t>integratie-/aanbevelingsfase: integratief beeld schetsen, formuleren van doelen / onderwijs-, opvoedings- en ondersteuningsbehoeften, formuleren van aanbevelingen aan de hand van het werkmodel.</a:t>
            </a:r>
          </a:p>
          <a:p>
            <a:pPr marL="0" indent="0">
              <a:buFont typeface="Arial" panose="020B0604020202020204" pitchFamily="34" charset="0"/>
              <a:buNone/>
            </a:pPr>
            <a:endParaRPr lang="nl-BE" dirty="0"/>
          </a:p>
          <a:p>
            <a:pPr marL="0" indent="0">
              <a:buFont typeface="Arial" panose="020B0604020202020204" pitchFamily="34" charset="0"/>
              <a:buNone/>
            </a:pPr>
            <a:r>
              <a:rPr lang="nl-BE" dirty="0"/>
              <a:t>maar ook in onderzoeksfase: wat en hoe onderzoeken?</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3</a:t>
            </a:fld>
            <a:endParaRPr lang="nl-BE"/>
          </a:p>
        </p:txBody>
      </p:sp>
    </p:spTree>
    <p:extLst>
      <p:ext uri="{BB962C8B-B14F-4D97-AF65-F5344CB8AC3E}">
        <p14:creationId xmlns:p14="http://schemas.microsoft.com/office/powerpoint/2010/main" val="109550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om toepassing in onderzoeksfase te vergemakkelijken: tabel wat/hoe onderzoeken gebaseerd op geïntegreerd werkmodel in combinatie met ICF en onderzoeksmethoden</a:t>
            </a:r>
          </a:p>
          <a:p>
            <a:endParaRPr lang="nl-BE" dirty="0"/>
          </a:p>
          <a:p>
            <a:r>
              <a:rPr lang="nl-BE" dirty="0"/>
              <a:t>Bij een vraag naar CSF kan je op basis van het werkmodel selecteren waarover je informatie kan verzamelen. Die selectie hebben we in het protocol ook naast ICF gelegd.</a:t>
            </a:r>
          </a:p>
          <a:p>
            <a:r>
              <a:rPr lang="nl-BE" dirty="0"/>
              <a:t>Op deze slide zie je daar een verkorte weergave van. In de tabel in het protocol staan nog wat meer categorieën van ICF aangegeven, bv. functies die bij </a:t>
            </a:r>
            <a:r>
              <a:rPr lang="nl-BE" dirty="0" err="1"/>
              <a:t>BCV’s</a:t>
            </a:r>
            <a:r>
              <a:rPr lang="nl-BE" dirty="0"/>
              <a:t> horen: </a:t>
            </a:r>
          </a:p>
          <a:p>
            <a:r>
              <a:rPr lang="nl-BE" dirty="0"/>
              <a:t>Mentale functies met zowel de Algemene mentale functies: Intellectuele functies als Specifieke mentale functies</a:t>
            </a:r>
          </a:p>
          <a:p>
            <a:pPr marL="171450" indent="-171450">
              <a:buFont typeface="Symbol" panose="05050102010706020507" pitchFamily="18" charset="2"/>
              <a:buChar char="Þ"/>
            </a:pPr>
            <a:r>
              <a:rPr lang="nl-BE" dirty="0"/>
              <a:t>Daarbij geven we ook aan dat het een niet-limitatieve lijst is. </a:t>
            </a:r>
            <a:r>
              <a:rPr lang="nl-BE" dirty="0" err="1"/>
              <a:t>Dwz</a:t>
            </a:r>
            <a:r>
              <a:rPr lang="nl-BE" dirty="0"/>
              <a:t>, het is een selectie. Bij een specifieke casus kan het zijn dat vanuit het functioneren en de hulpvraag andere categorieën ook of nog meer van belang zijn.</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nl-BE" dirty="0"/>
              <a:t>In tabel accenten in HOE voor verschillende onderdelen (voor de slide alles </a:t>
            </a:r>
            <a:r>
              <a:rPr lang="nl-BE" dirty="0" err="1"/>
              <a:t>samengezet</a:t>
            </a:r>
            <a:r>
              <a:rPr lang="nl-BE" dirty="0"/>
              <a: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nl-BE" dirty="0"/>
              <a:t>vanuit tabel wat/hoe naar overzicht diagnostisch materiaal overstappen, indien dergelijk materiaal de meest geschikte methode is.</a:t>
            </a:r>
          </a:p>
          <a:p>
            <a:endParaRPr lang="nl-BE" dirty="0"/>
          </a:p>
          <a:p>
            <a:r>
              <a:rPr lang="nl-BE" dirty="0"/>
              <a:t>Noot: voor diagnostisch materialen ook naar de andere protocollen kijken (bv. schools functioneren =&gt; protocollen lezen-spellen en wiskunde)</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4</a:t>
            </a:fld>
            <a:endParaRPr lang="nl-BE"/>
          </a:p>
        </p:txBody>
      </p:sp>
    </p:spTree>
    <p:extLst>
      <p:ext uri="{BB962C8B-B14F-4D97-AF65-F5344CB8AC3E}">
        <p14:creationId xmlns:p14="http://schemas.microsoft.com/office/powerpoint/2010/main" val="23475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feite is dit werkmodel niet alleen bruikbaar bij (hulp)vragen naar CSF maar ook ruimer voor een verscheidenheid aan vragen/leerlingen</a:t>
            </a:r>
          </a:p>
          <a:p>
            <a:endParaRPr lang="nl-BE" dirty="0"/>
          </a:p>
          <a:p>
            <a:r>
              <a:rPr lang="nl-BE" dirty="0"/>
              <a:t>hoewel het oorspronkelijk gebaseerd is op model van </a:t>
            </a:r>
            <a:r>
              <a:rPr lang="nl-BE" dirty="0" err="1"/>
              <a:t>Gagné</a:t>
            </a:r>
            <a:r>
              <a:rPr lang="nl-BE" dirty="0"/>
              <a:t>, zitten er verschillende elementen in die in het algemeen relevant zijn voor de ontwikkeling van leerlingen, bijvoorbeeld de zelfdeterminatietheorie, het RIASOC-model, de ontwikkeling van cognitieve naar schoolse vaardigheden en de invloed van leerling- en omgevingskenmerken op dit proces. Ook het concept mindset is bijv. ruimer relevant =&gt; bijlage Mindset.</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5</a:t>
            </a:fld>
            <a:endParaRPr lang="nl-BE"/>
          </a:p>
        </p:txBody>
      </p:sp>
    </p:spTree>
    <p:extLst>
      <p:ext uri="{BB962C8B-B14F-4D97-AF65-F5344CB8AC3E}">
        <p14:creationId xmlns:p14="http://schemas.microsoft.com/office/powerpoint/2010/main" val="1961608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Heb</a:t>
            </a:r>
            <a:r>
              <a:rPr lang="nl-BE" baseline="0" dirty="0"/>
              <a:t> je het gevoel dat jij of je collega’s eigenlijk nog wat meer oriëntatie nodig hebben in het bredere proces, dan naar teamtool gaan.</a:t>
            </a:r>
            <a:endParaRPr lang="nl-BE"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19/03/2019</a:t>
            </a: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Prodia - CLB GO! Antwerpen</a:t>
            </a: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4813-A82A-492C-B5A7-777BFB5857BA}" type="slidenum">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799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7</a:t>
            </a:fld>
            <a:endParaRPr lang="nl-BE"/>
          </a:p>
        </p:txBody>
      </p:sp>
    </p:spTree>
    <p:extLst>
      <p:ext uri="{BB962C8B-B14F-4D97-AF65-F5344CB8AC3E}">
        <p14:creationId xmlns:p14="http://schemas.microsoft.com/office/powerpoint/2010/main" val="634473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362200" y="1122363"/>
            <a:ext cx="9144000" cy="2387600"/>
          </a:xfrm>
        </p:spPr>
        <p:txBody>
          <a:bodyPr anchor="b">
            <a:normAutofit/>
          </a:bodyPr>
          <a:lstStyle>
            <a:lvl1pPr algn="ctr">
              <a:defRPr sz="54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2362200" y="3602038"/>
            <a:ext cx="9144000" cy="1655762"/>
          </a:xfrm>
        </p:spPr>
        <p:txBody>
          <a:bodyPr/>
          <a:lstStyle>
            <a:lvl1pPr marL="0" indent="0" algn="ctr">
              <a:buNone/>
              <a:defRPr sz="24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Rechthoek 6"/>
          <p:cNvSpPr/>
          <p:nvPr userDrawn="1"/>
        </p:nvSpPr>
        <p:spPr>
          <a:xfrm>
            <a:off x="11212287" y="5758543"/>
            <a:ext cx="979714"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8283" y="2537656"/>
            <a:ext cx="6957521" cy="1795124"/>
          </a:xfrm>
          <a:prstGeom prst="rect">
            <a:avLst/>
          </a:prstGeom>
        </p:spPr>
      </p:pic>
    </p:spTree>
    <p:extLst>
      <p:ext uri="{BB962C8B-B14F-4D97-AF65-F5344CB8AC3E}">
        <p14:creationId xmlns:p14="http://schemas.microsoft.com/office/powerpoint/2010/main" val="392872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54104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28472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lvl1pPr>
              <a:defRPr>
                <a:solidFill>
                  <a:srgbClr val="049999"/>
                </a:solidFill>
              </a:defRPr>
            </a:lvl1pPr>
          </a:lstStyle>
          <a:p>
            <a:fld id="{04FCA95E-2221-4DC3-A5F9-E53F37D422FC}" type="slidenum">
              <a:rPr lang="nl-BE" smtClean="0"/>
              <a:pPr/>
              <a:t>‹nr.›</a:t>
            </a:fld>
            <a:endParaRPr lang="nl-BE"/>
          </a:p>
        </p:txBody>
      </p:sp>
    </p:spTree>
    <p:extLst>
      <p:ext uri="{BB962C8B-B14F-4D97-AF65-F5344CB8AC3E}">
        <p14:creationId xmlns:p14="http://schemas.microsoft.com/office/powerpoint/2010/main" val="54603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2AA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9917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75917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ianummer 8"/>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79260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5" name="Tijdelijke aanduiding voor dianummer 4"/>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88432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403260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56218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69044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Rechthoek 7"/>
          <p:cNvSpPr/>
          <p:nvPr userDrawn="1"/>
        </p:nvSpPr>
        <p:spPr>
          <a:xfrm>
            <a:off x="0" y="0"/>
            <a:ext cx="217715" cy="6858000"/>
          </a:xfrm>
          <a:prstGeom prst="rect">
            <a:avLst/>
          </a:prstGeom>
          <a:solidFill>
            <a:srgbClr val="04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0" y="0"/>
            <a:ext cx="219075" cy="210312"/>
          </a:xfrm>
          <a:prstGeom prst="rect">
            <a:avLst/>
          </a:prstGeom>
        </p:spPr>
      </p:pic>
      <p:sp>
        <p:nvSpPr>
          <p:cNvPr id="6" name="Tijdelijke aanduiding voor dianummer 5"/>
          <p:cNvSpPr>
            <a:spLocks noGrp="1"/>
          </p:cNvSpPr>
          <p:nvPr>
            <p:ph type="sldNum" sz="quarter" idx="4"/>
          </p:nvPr>
        </p:nvSpPr>
        <p:spPr>
          <a:xfrm>
            <a:off x="11211786" y="6283642"/>
            <a:ext cx="787400" cy="365125"/>
          </a:xfrm>
          <a:prstGeom prst="rect">
            <a:avLst/>
          </a:prstGeom>
        </p:spPr>
        <p:txBody>
          <a:bodyPr vert="horz" lIns="91440" tIns="45720" rIns="91440" bIns="45720" rtlCol="0" anchor="ctr"/>
          <a:lstStyle>
            <a:lvl1pPr algn="r">
              <a:defRPr sz="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stStyle>
          <a:p>
            <a:fld id="{62D4146F-24AD-4751-B645-C3C434815FBB}" type="slidenum">
              <a:rPr lang="nl-BE" smtClean="0"/>
              <a:pPr/>
              <a:t>‹nr.›</a:t>
            </a:fld>
            <a:endParaRPr lang="nl-BE" dirty="0"/>
          </a:p>
        </p:txBody>
      </p:sp>
    </p:spTree>
    <p:extLst>
      <p:ext uri="{BB962C8B-B14F-4D97-AF65-F5344CB8AC3E}">
        <p14:creationId xmlns:p14="http://schemas.microsoft.com/office/powerpoint/2010/main" val="335020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prodiagnostiek.be/materiaal/CSF_ge&#239;ntegreerd_werkmodel.pdf" TargetMode="External"/><Relationship Id="rId3" Type="http://schemas.openxmlformats.org/officeDocument/2006/relationships/audio" Target="../media/media1.m4a"/><Relationship Id="rId7" Type="http://schemas.openxmlformats.org/officeDocument/2006/relationships/hyperlink" Target="http://www.prodiagnostiek.be/" TargetMode="Externa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hyperlink" Target="http://www.prodiagnostiek.be/materiaal/CSF_ge%C3%AFntegreerd_werkmodel.pdf"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prodiagnostiek.be/?q=teamtool-hgd-traject" TargetMode="External"/><Relationship Id="rId5" Type="http://schemas.openxmlformats.org/officeDocument/2006/relationships/hyperlink" Target="http://www.prodiagnostiek.be/materiaal/CSF_fase2.pdf" TargetMode="External"/><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prodiagnostiek.be/" TargetMode="External"/><Relationship Id="rId5" Type="http://schemas.openxmlformats.org/officeDocument/2006/relationships/hyperlink" Target="mailto:info@prodiagnostiek.be"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1</a:t>
            </a:fld>
            <a:endParaRPr lang="nl-BE"/>
          </a:p>
        </p:txBody>
      </p:sp>
      <p:pic>
        <p:nvPicPr>
          <p:cNvPr id="7" name="Afbeelding 6" descr="Afbeelding met fornuis, teken&#10;&#10;Automatisch gegenereerde beschrijving">
            <a:extLst>
              <a:ext uri="{FF2B5EF4-FFF2-40B4-BE49-F238E27FC236}">
                <a16:creationId xmlns:a16="http://schemas.microsoft.com/office/drawing/2014/main" id="{BA4EDAFD-AE7B-4F70-8B67-0FB3077A700E}"/>
              </a:ext>
            </a:extLst>
          </p:cNvPr>
          <p:cNvPicPr>
            <a:picLocks noChangeAspect="1"/>
          </p:cNvPicPr>
          <p:nvPr/>
        </p:nvPicPr>
        <p:blipFill rotWithShape="1">
          <a:blip r:embed="rId6">
            <a:extLst>
              <a:ext uri="{28A0092B-C50C-407E-A947-70E740481C1C}">
                <a14:useLocalDpi xmlns:a14="http://schemas.microsoft.com/office/drawing/2010/main" val="0"/>
              </a:ext>
            </a:extLst>
          </a:blip>
          <a:srcRect l="20439" t="12658" r="10638"/>
          <a:stretch/>
        </p:blipFill>
        <p:spPr>
          <a:xfrm>
            <a:off x="1663150" y="24864"/>
            <a:ext cx="7674015" cy="6808272"/>
          </a:xfrm>
          <a:prstGeom prst="rect">
            <a:avLst/>
          </a:prstGeom>
        </p:spPr>
      </p:pic>
      <p:sp>
        <p:nvSpPr>
          <p:cNvPr id="5" name="Google Shape;210;p17">
            <a:extLst>
              <a:ext uri="{FF2B5EF4-FFF2-40B4-BE49-F238E27FC236}">
                <a16:creationId xmlns:a16="http://schemas.microsoft.com/office/drawing/2014/main" id="{CA2865DF-48F5-4A0E-8644-0FB6B76F7EA7}"/>
              </a:ext>
            </a:extLst>
          </p:cNvPr>
          <p:cNvSpPr txBox="1">
            <a:spLocks/>
          </p:cNvSpPr>
          <p:nvPr/>
        </p:nvSpPr>
        <p:spPr>
          <a:xfrm>
            <a:off x="7627857" y="2727463"/>
            <a:ext cx="4564143" cy="2037804"/>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16666"/>
              </a:buClr>
              <a:buSzPts val="5400"/>
              <a:buFont typeface="Open Sans"/>
              <a:buNone/>
              <a:defRPr sz="5400" b="0" i="0" u="none" strike="noStrike" cap="none">
                <a:solidFill>
                  <a:srgbClr val="01666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0000"/>
              </a:lnSpc>
              <a:buSzPts val="6000"/>
            </a:pPr>
            <a:r>
              <a:rPr lang="nl-BE" sz="3200" dirty="0">
                <a:solidFill>
                  <a:srgbClr val="02AAB4"/>
                </a:solidFill>
                <a:hlinkClick r:id="rId7"/>
              </a:rPr>
              <a:t>www.prodiagnostiek.be</a:t>
            </a:r>
            <a:r>
              <a:rPr lang="nl-BE" sz="3200" dirty="0">
                <a:solidFill>
                  <a:srgbClr val="02AAB4"/>
                </a:solidFill>
              </a:rPr>
              <a:t> </a:t>
            </a:r>
          </a:p>
          <a:p>
            <a:pPr algn="l">
              <a:lnSpc>
                <a:spcPct val="120000"/>
              </a:lnSpc>
              <a:buSzPts val="6000"/>
            </a:pPr>
            <a:r>
              <a:rPr lang="nl-BE" sz="3200" dirty="0">
                <a:solidFill>
                  <a:srgbClr val="02AAB4"/>
                </a:solidFill>
              </a:rPr>
              <a:t>In </a:t>
            </a:r>
            <a:r>
              <a:rPr lang="nl-BE" sz="3200" dirty="0">
                <a:solidFill>
                  <a:srgbClr val="02AAB4"/>
                </a:solidFill>
                <a:hlinkClick r:id="rId8">
                  <a:extLst>
                    <a:ext uri="{A12FA001-AC4F-418D-AE19-62706E023703}">
                      <ahyp:hlinkClr xmlns:ahyp="http://schemas.microsoft.com/office/drawing/2018/hyperlinkcolor" val="tx"/>
                    </a:ext>
                  </a:extLst>
                </a:hlinkClick>
              </a:rPr>
              <a:t>Bijlage</a:t>
            </a:r>
            <a:r>
              <a:rPr lang="nl-BE" sz="3200" dirty="0">
                <a:solidFill>
                  <a:srgbClr val="02AAB4"/>
                </a:solidFill>
              </a:rPr>
              <a:t> </a:t>
            </a:r>
          </a:p>
          <a:p>
            <a:pPr algn="l">
              <a:lnSpc>
                <a:spcPct val="120000"/>
              </a:lnSpc>
              <a:buSzPts val="6000"/>
            </a:pPr>
            <a:r>
              <a:rPr lang="nl-BE" sz="3200" dirty="0">
                <a:solidFill>
                  <a:srgbClr val="02AAB4"/>
                </a:solidFill>
              </a:rPr>
              <a:t>Doorheen</a:t>
            </a:r>
            <a:r>
              <a:rPr lang="nl-BE" sz="3200" dirty="0"/>
              <a:t> </a:t>
            </a:r>
            <a:r>
              <a:rPr lang="nl-BE" sz="3200" dirty="0">
                <a:solidFill>
                  <a:srgbClr val="02AAB4"/>
                </a:solidFill>
              </a:rPr>
              <a:t>HGD-traject</a:t>
            </a:r>
          </a:p>
        </p:txBody>
      </p:sp>
      <p:pic>
        <p:nvPicPr>
          <p:cNvPr id="10" name="Audio 9">
            <a:hlinkClick r:id="" action="ppaction://media"/>
            <a:extLst>
              <a:ext uri="{FF2B5EF4-FFF2-40B4-BE49-F238E27FC236}">
                <a16:creationId xmlns:a16="http://schemas.microsoft.com/office/drawing/2014/main" id="{65BE7709-1E67-4D27-8E43-4714F45F3CD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64421259"/>
      </p:ext>
    </p:extLst>
  </p:cSld>
  <p:clrMapOvr>
    <a:masterClrMapping/>
  </p:clrMapOvr>
  <mc:AlternateContent xmlns:mc="http://schemas.openxmlformats.org/markup-compatibility/2006" xmlns:p14="http://schemas.microsoft.com/office/powerpoint/2010/main">
    <mc:Choice Requires="p14">
      <p:transition spd="slow" p14:dur="2000" advTm="41292"/>
    </mc:Choice>
    <mc:Fallback xmlns="">
      <p:transition spd="slow" advTm="41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a:extLst>
              <a:ext uri="{FF2B5EF4-FFF2-40B4-BE49-F238E27FC236}">
                <a16:creationId xmlns:a16="http://schemas.microsoft.com/office/drawing/2014/main" id="{846FFB0B-21E0-4B97-AD26-DCB7F48E70B8}"/>
              </a:ext>
            </a:extLst>
          </p:cNvPr>
          <p:cNvSpPr>
            <a:spLocks noGrp="1"/>
          </p:cNvSpPr>
          <p:nvPr>
            <p:ph idx="1"/>
          </p:nvPr>
        </p:nvSpPr>
        <p:spPr/>
        <p:txBody>
          <a:bodyPr>
            <a:normAutofit/>
          </a:bodyPr>
          <a:lstStyle/>
          <a:p>
            <a:pPr marL="0" indent="0">
              <a:buNone/>
            </a:pPr>
            <a:r>
              <a:rPr lang="nl-BE" sz="3200" b="1" dirty="0"/>
              <a:t> </a:t>
            </a:r>
          </a:p>
        </p:txBody>
      </p:sp>
      <p:sp>
        <p:nvSpPr>
          <p:cNvPr id="4" name="Tijdelijke aanduiding voor dianummer 3">
            <a:extLst>
              <a:ext uri="{FF2B5EF4-FFF2-40B4-BE49-F238E27FC236}">
                <a16:creationId xmlns:a16="http://schemas.microsoft.com/office/drawing/2014/main" id="{09D855F2-9A73-444B-90A2-9041FE4C9706}"/>
              </a:ext>
            </a:extLst>
          </p:cNvPr>
          <p:cNvSpPr>
            <a:spLocks noGrp="1"/>
          </p:cNvSpPr>
          <p:nvPr>
            <p:ph type="sldNum" sz="quarter" idx="12"/>
          </p:nvPr>
        </p:nvSpPr>
        <p:spPr/>
        <p:txBody>
          <a:bodyPr/>
          <a:lstStyle/>
          <a:p>
            <a:pPr lvl="0"/>
            <a:fld id="{04FCA95E-2221-4DC3-A5F9-E53F37D422FC}" type="slidenum">
              <a:rPr lang="nl-BE" noProof="0" smtClean="0"/>
              <a:pPr lvl="0"/>
              <a:t>2</a:t>
            </a:fld>
            <a:endParaRPr lang="nl-BE" noProof="0"/>
          </a:p>
        </p:txBody>
      </p:sp>
      <p:pic>
        <p:nvPicPr>
          <p:cNvPr id="16" name="Afbeelding 15" descr="Afbeelding met schermafbeelding&#10;&#10;Automatisch gegenereerde beschrijving">
            <a:extLst>
              <a:ext uri="{FF2B5EF4-FFF2-40B4-BE49-F238E27FC236}">
                <a16:creationId xmlns:a16="http://schemas.microsoft.com/office/drawing/2014/main" id="{6B8906DB-D5F1-48C8-AA34-1C0FAD97C3C2}"/>
              </a:ext>
            </a:extLst>
          </p:cNvPr>
          <p:cNvPicPr>
            <a:picLocks noChangeAspect="1"/>
          </p:cNvPicPr>
          <p:nvPr/>
        </p:nvPicPr>
        <p:blipFill rotWithShape="1">
          <a:blip r:embed="rId6">
            <a:extLst>
              <a:ext uri="{28A0092B-C50C-407E-A947-70E740481C1C}">
                <a14:useLocalDpi xmlns:a14="http://schemas.microsoft.com/office/drawing/2010/main" val="0"/>
              </a:ext>
            </a:extLst>
          </a:blip>
          <a:srcRect t="9931" b="11453"/>
          <a:stretch/>
        </p:blipFill>
        <p:spPr>
          <a:xfrm>
            <a:off x="580789" y="1407863"/>
            <a:ext cx="11030422" cy="5391518"/>
          </a:xfrm>
          <a:prstGeom prst="rect">
            <a:avLst/>
          </a:prstGeom>
        </p:spPr>
      </p:pic>
      <p:sp>
        <p:nvSpPr>
          <p:cNvPr id="8" name="Titel 1">
            <a:extLst>
              <a:ext uri="{FF2B5EF4-FFF2-40B4-BE49-F238E27FC236}">
                <a16:creationId xmlns:a16="http://schemas.microsoft.com/office/drawing/2014/main" id="{3549C156-D996-4D3D-BBA4-2BCA4F31BC83}"/>
              </a:ext>
            </a:extLst>
          </p:cNvPr>
          <p:cNvSpPr>
            <a:spLocks noGrp="1"/>
          </p:cNvSpPr>
          <p:nvPr>
            <p:ph type="title"/>
          </p:nvPr>
        </p:nvSpPr>
        <p:spPr>
          <a:xfrm>
            <a:off x="838200" y="272525"/>
            <a:ext cx="10515600" cy="1325563"/>
          </a:xfrm>
        </p:spPr>
        <p:txBody>
          <a:bodyPr/>
          <a:lstStyle/>
          <a:p>
            <a:r>
              <a:rPr lang="nl-BE" sz="4000" dirty="0">
                <a:solidFill>
                  <a:srgbClr val="009999"/>
                </a:solidFill>
              </a:rPr>
              <a:t>Geïntegreerd werkmodel CSF i.s.m.  </a:t>
            </a:r>
            <a:endParaRPr lang="nl-BE" sz="4000" dirty="0">
              <a:solidFill>
                <a:srgbClr val="009999"/>
              </a:solidFill>
              <a:latin typeface="+mj-lt"/>
            </a:endParaRPr>
          </a:p>
        </p:txBody>
      </p:sp>
      <p:sp>
        <p:nvSpPr>
          <p:cNvPr id="2" name="Ovaal 1">
            <a:extLst>
              <a:ext uri="{FF2B5EF4-FFF2-40B4-BE49-F238E27FC236}">
                <a16:creationId xmlns:a16="http://schemas.microsoft.com/office/drawing/2014/main" id="{CFC988A8-4A06-4DE2-A89A-7B419F73DF37}"/>
              </a:ext>
            </a:extLst>
          </p:cNvPr>
          <p:cNvSpPr/>
          <p:nvPr/>
        </p:nvSpPr>
        <p:spPr>
          <a:xfrm>
            <a:off x="732187" y="2173356"/>
            <a:ext cx="2647118" cy="3684105"/>
          </a:xfrm>
          <a:prstGeom prst="ellipse">
            <a:avLst/>
          </a:prstGeom>
          <a:solidFill>
            <a:srgbClr val="5B9BD5">
              <a:alpha val="0"/>
            </a:srgbClr>
          </a:solidFill>
          <a:ln w="5715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78151C66-F004-4CBD-A929-45317C778BD1}"/>
              </a:ext>
            </a:extLst>
          </p:cNvPr>
          <p:cNvSpPr/>
          <p:nvPr/>
        </p:nvSpPr>
        <p:spPr>
          <a:xfrm>
            <a:off x="8706678" y="2014329"/>
            <a:ext cx="2904533" cy="4459537"/>
          </a:xfrm>
          <a:prstGeom prst="ellipse">
            <a:avLst/>
          </a:prstGeom>
          <a:solidFill>
            <a:srgbClr val="5B9BD5">
              <a:alpha val="0"/>
            </a:srgbClr>
          </a:solidFill>
          <a:ln w="5715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90ECD7FA-E18C-442C-9314-390684246599}"/>
              </a:ext>
            </a:extLst>
          </p:cNvPr>
          <p:cNvSpPr/>
          <p:nvPr/>
        </p:nvSpPr>
        <p:spPr>
          <a:xfrm rot="5400000">
            <a:off x="5499654" y="-1391479"/>
            <a:ext cx="1086678" cy="6440560"/>
          </a:xfrm>
          <a:prstGeom prst="ellipse">
            <a:avLst/>
          </a:prstGeom>
          <a:solidFill>
            <a:srgbClr val="5B9BD5">
              <a:alpha val="0"/>
            </a:srgbClr>
          </a:solidFill>
          <a:ln w="5715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40C76E7C-7BC2-4237-8D5A-88F2D96F9D4D}"/>
              </a:ext>
            </a:extLst>
          </p:cNvPr>
          <p:cNvSpPr/>
          <p:nvPr/>
        </p:nvSpPr>
        <p:spPr>
          <a:xfrm rot="5400000">
            <a:off x="5612296" y="2928734"/>
            <a:ext cx="1086678" cy="7089913"/>
          </a:xfrm>
          <a:prstGeom prst="ellipse">
            <a:avLst/>
          </a:prstGeom>
          <a:solidFill>
            <a:srgbClr val="5B9BD5">
              <a:alpha val="0"/>
            </a:srgbClr>
          </a:solidFill>
          <a:ln w="5715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a:extLst>
              <a:ext uri="{FF2B5EF4-FFF2-40B4-BE49-F238E27FC236}">
                <a16:creationId xmlns:a16="http://schemas.microsoft.com/office/drawing/2014/main" id="{7B286D53-D317-41DC-AF46-54B1B4311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6678" y="653418"/>
            <a:ext cx="2133333" cy="457143"/>
          </a:xfrm>
          <a:prstGeom prst="rect">
            <a:avLst/>
          </a:prstGeom>
        </p:spPr>
      </p:pic>
      <p:pic>
        <p:nvPicPr>
          <p:cNvPr id="23" name="Audio 22">
            <a:hlinkClick r:id="" action="ppaction://media"/>
            <a:extLst>
              <a:ext uri="{FF2B5EF4-FFF2-40B4-BE49-F238E27FC236}">
                <a16:creationId xmlns:a16="http://schemas.microsoft.com/office/drawing/2014/main" id="{9D13E0BC-89D2-409A-82A8-CCCA7E20FC1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45620238"/>
      </p:ext>
    </p:extLst>
  </p:cSld>
  <p:clrMapOvr>
    <a:masterClrMapping/>
  </p:clrMapOvr>
  <mc:AlternateContent xmlns:mc="http://schemas.openxmlformats.org/markup-compatibility/2006" xmlns:p14="http://schemas.microsoft.com/office/powerpoint/2010/main">
    <mc:Choice Requires="p14">
      <p:transition spd="slow" p14:dur="2000" advTm="260250"/>
    </mc:Choice>
    <mc:Fallback xmlns="">
      <p:transition spd="slow" advTm="26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3"/>
                </p:tgtEl>
              </p:cMediaNode>
            </p:audio>
          </p:childTnLst>
        </p:cTn>
      </p:par>
    </p:tnLst>
    <p:bldLst>
      <p:bldP spid="2" grpId="0" animBg="1"/>
      <p:bldP spid="7"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a:extLst>
              <a:ext uri="{FF2B5EF4-FFF2-40B4-BE49-F238E27FC236}">
                <a16:creationId xmlns:a16="http://schemas.microsoft.com/office/drawing/2014/main" id="{846FFB0B-21E0-4B97-AD26-DCB7F48E70B8}"/>
              </a:ext>
            </a:extLst>
          </p:cNvPr>
          <p:cNvSpPr>
            <a:spLocks noGrp="1"/>
          </p:cNvSpPr>
          <p:nvPr>
            <p:ph idx="1"/>
          </p:nvPr>
        </p:nvSpPr>
        <p:spPr/>
        <p:txBody>
          <a:bodyPr>
            <a:normAutofit/>
          </a:bodyPr>
          <a:lstStyle/>
          <a:p>
            <a:pPr marL="0" indent="0">
              <a:buNone/>
            </a:pPr>
            <a:r>
              <a:rPr lang="nl-BE" sz="3200" b="1" dirty="0"/>
              <a:t> </a:t>
            </a:r>
          </a:p>
        </p:txBody>
      </p:sp>
      <p:sp>
        <p:nvSpPr>
          <p:cNvPr id="4" name="Tijdelijke aanduiding voor dianummer 3">
            <a:extLst>
              <a:ext uri="{FF2B5EF4-FFF2-40B4-BE49-F238E27FC236}">
                <a16:creationId xmlns:a16="http://schemas.microsoft.com/office/drawing/2014/main" id="{09D855F2-9A73-444B-90A2-9041FE4C9706}"/>
              </a:ext>
            </a:extLst>
          </p:cNvPr>
          <p:cNvSpPr>
            <a:spLocks noGrp="1"/>
          </p:cNvSpPr>
          <p:nvPr>
            <p:ph type="sldNum" sz="quarter" idx="12"/>
          </p:nvPr>
        </p:nvSpPr>
        <p:spPr/>
        <p:txBody>
          <a:bodyPr/>
          <a:lstStyle/>
          <a:p>
            <a:pPr lvl="0"/>
            <a:fld id="{04FCA95E-2221-4DC3-A5F9-E53F37D422FC}" type="slidenum">
              <a:rPr lang="nl-BE" noProof="0" smtClean="0"/>
              <a:pPr lvl="0"/>
              <a:t>3</a:t>
            </a:fld>
            <a:endParaRPr lang="nl-BE" noProof="0"/>
          </a:p>
        </p:txBody>
      </p:sp>
      <p:sp>
        <p:nvSpPr>
          <p:cNvPr id="8" name="Titel 1">
            <a:extLst>
              <a:ext uri="{FF2B5EF4-FFF2-40B4-BE49-F238E27FC236}">
                <a16:creationId xmlns:a16="http://schemas.microsoft.com/office/drawing/2014/main" id="{3549C156-D996-4D3D-BBA4-2BCA4F31BC83}"/>
              </a:ext>
            </a:extLst>
          </p:cNvPr>
          <p:cNvSpPr>
            <a:spLocks noGrp="1"/>
          </p:cNvSpPr>
          <p:nvPr>
            <p:ph type="title"/>
          </p:nvPr>
        </p:nvSpPr>
        <p:spPr>
          <a:xfrm>
            <a:off x="838200" y="272525"/>
            <a:ext cx="10515600" cy="1325563"/>
          </a:xfrm>
        </p:spPr>
        <p:txBody>
          <a:bodyPr/>
          <a:lstStyle/>
          <a:p>
            <a:r>
              <a:rPr lang="nl-BE" sz="4000" dirty="0">
                <a:solidFill>
                  <a:srgbClr val="009999"/>
                </a:solidFill>
              </a:rPr>
              <a:t>Wanneer en hoe gebruiken?</a:t>
            </a:r>
            <a:endParaRPr lang="nl-BE" sz="4000" dirty="0">
              <a:solidFill>
                <a:srgbClr val="009999"/>
              </a:solidFill>
              <a:latin typeface="+mj-lt"/>
            </a:endParaRPr>
          </a:p>
        </p:txBody>
      </p:sp>
      <p:pic>
        <p:nvPicPr>
          <p:cNvPr id="3" name="Afbeelding 2" descr="Afbeelding met teken, straat, zitten, zwart&#10;&#10;Automatisch gegenereerde beschrijving">
            <a:extLst>
              <a:ext uri="{FF2B5EF4-FFF2-40B4-BE49-F238E27FC236}">
                <a16:creationId xmlns:a16="http://schemas.microsoft.com/office/drawing/2014/main" id="{476D0466-5B38-4037-A3AC-CE309E029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125" y="1518564"/>
            <a:ext cx="10913689" cy="4994900"/>
          </a:xfrm>
          <a:prstGeom prst="rect">
            <a:avLst/>
          </a:prstGeom>
        </p:spPr>
      </p:pic>
      <p:pic>
        <p:nvPicPr>
          <p:cNvPr id="6" name="Audio 5">
            <a:hlinkClick r:id="" action="ppaction://media"/>
            <a:extLst>
              <a:ext uri="{FF2B5EF4-FFF2-40B4-BE49-F238E27FC236}">
                <a16:creationId xmlns:a16="http://schemas.microsoft.com/office/drawing/2014/main" id="{62685944-10E7-402F-ABDD-085F2E73A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96827640"/>
      </p:ext>
    </p:extLst>
  </p:cSld>
  <p:clrMapOvr>
    <a:masterClrMapping/>
  </p:clrMapOvr>
  <mc:AlternateContent xmlns:mc="http://schemas.openxmlformats.org/markup-compatibility/2006" xmlns:p14="http://schemas.microsoft.com/office/powerpoint/2010/main">
    <mc:Choice Requires="p14">
      <p:transition spd="slow" p14:dur="2000" advTm="102572"/>
    </mc:Choice>
    <mc:Fallback xmlns="">
      <p:transition spd="slow" advTm="10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886B804-81B3-4418-88C1-C024DEBD89E1}"/>
              </a:ext>
            </a:extLst>
          </p:cNvPr>
          <p:cNvSpPr>
            <a:spLocks noGrp="1"/>
          </p:cNvSpPr>
          <p:nvPr>
            <p:ph type="sldNum" sz="quarter" idx="12"/>
          </p:nvPr>
        </p:nvSpPr>
        <p:spPr/>
        <p:txBody>
          <a:bodyPr/>
          <a:lstStyle/>
          <a:p>
            <a:fld id="{04FCA95E-2221-4DC3-A5F9-E53F37D422FC}" type="slidenum">
              <a:rPr lang="nl-BE" smtClean="0"/>
              <a:pPr/>
              <a:t>4</a:t>
            </a:fld>
            <a:endParaRPr lang="nl-BE"/>
          </a:p>
        </p:txBody>
      </p:sp>
      <p:graphicFrame>
        <p:nvGraphicFramePr>
          <p:cNvPr id="5" name="Tabel 4">
            <a:extLst>
              <a:ext uri="{FF2B5EF4-FFF2-40B4-BE49-F238E27FC236}">
                <a16:creationId xmlns:a16="http://schemas.microsoft.com/office/drawing/2014/main" id="{A2AF27B0-0B6C-489A-8849-FBB4AEC626F6}"/>
              </a:ext>
            </a:extLst>
          </p:cNvPr>
          <p:cNvGraphicFramePr>
            <a:graphicFrameLocks noGrp="1"/>
          </p:cNvGraphicFramePr>
          <p:nvPr/>
        </p:nvGraphicFramePr>
        <p:xfrm>
          <a:off x="209136" y="3"/>
          <a:ext cx="11982864" cy="6857997"/>
        </p:xfrm>
        <a:graphic>
          <a:graphicData uri="http://schemas.openxmlformats.org/drawingml/2006/table">
            <a:tbl>
              <a:tblPr bandRow="1">
                <a:tableStyleId>{5C22544A-7EE6-4342-B048-85BDC9FD1C3A}</a:tableStyleId>
              </a:tblPr>
              <a:tblGrid>
                <a:gridCol w="4091015">
                  <a:extLst>
                    <a:ext uri="{9D8B030D-6E8A-4147-A177-3AD203B41FA5}">
                      <a16:colId xmlns:a16="http://schemas.microsoft.com/office/drawing/2014/main" val="303004277"/>
                    </a:ext>
                  </a:extLst>
                </a:gridCol>
                <a:gridCol w="4223363">
                  <a:extLst>
                    <a:ext uri="{9D8B030D-6E8A-4147-A177-3AD203B41FA5}">
                      <a16:colId xmlns:a16="http://schemas.microsoft.com/office/drawing/2014/main" val="64116110"/>
                    </a:ext>
                  </a:extLst>
                </a:gridCol>
                <a:gridCol w="3668486">
                  <a:extLst>
                    <a:ext uri="{9D8B030D-6E8A-4147-A177-3AD203B41FA5}">
                      <a16:colId xmlns:a16="http://schemas.microsoft.com/office/drawing/2014/main" val="749396848"/>
                    </a:ext>
                  </a:extLst>
                </a:gridCol>
              </a:tblGrid>
              <a:tr h="668128">
                <a:tc gridSpan="3">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nl-BE" sz="40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Cognitief sterk functioneren</a:t>
                      </a:r>
                    </a:p>
                  </a:txBody>
                  <a:tcPr marL="61272" marR="61272" marT="0" marB="0">
                    <a:lnB w="38100" cap="flat" cmpd="sng" algn="ctr">
                      <a:solidFill>
                        <a:srgbClr val="016666"/>
                      </a:solidFill>
                      <a:prstDash val="solid"/>
                      <a:round/>
                      <a:headEnd type="none" w="med" len="med"/>
                      <a:tailEnd type="none" w="med" len="med"/>
                    </a:lnB>
                    <a:solidFill>
                      <a:srgbClr val="D0EAF1"/>
                    </a:solidFill>
                  </a:tcPr>
                </a:tc>
                <a:tc hMerge="1">
                  <a:txBody>
                    <a:bodyPr/>
                    <a:lstStyle/>
                    <a:p>
                      <a:pPr algn="just">
                        <a:lnSpc>
                          <a:spcPct val="115000"/>
                        </a:lnSpc>
                        <a:spcBef>
                          <a:spcPts val="1200"/>
                        </a:spcBef>
                        <a:spcAft>
                          <a:spcPts val="1000"/>
                        </a:spcAft>
                      </a:pPr>
                      <a:endPar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tc hMerge="1">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lang="nl-BE" sz="40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1194921175"/>
                  </a:ext>
                </a:extLst>
              </a:tr>
              <a:tr h="467710">
                <a:tc>
                  <a:txBody>
                    <a:bodyPr/>
                    <a:lstStyle/>
                    <a:p>
                      <a:pPr algn="just">
                        <a:lnSpc>
                          <a:spcPct val="115000"/>
                        </a:lnSpc>
                        <a:spcAft>
                          <a:spcPts val="0"/>
                        </a:spcAft>
                      </a:pPr>
                      <a:r>
                        <a:rPr lang="nl-BE" sz="28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WAT?</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r>
                        <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ICF-CY</a:t>
                      </a:r>
                    </a:p>
                  </a:txBody>
                  <a:tcPr marL="61272" marR="61272" marT="0" marB="0" anchor="ctr">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r>
                        <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HOE?</a:t>
                      </a:r>
                    </a:p>
                  </a:txBody>
                  <a:tcPr marL="61272" marR="61272" marT="0" marB="0" anchor="ctr">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724666032"/>
                  </a:ext>
                </a:extLst>
              </a:tr>
              <a:tr h="1090216">
                <a:tc>
                  <a:txBody>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lang="nl-BE" sz="2800" kern="1200" dirty="0">
                          <a:solidFill>
                            <a:schemeClr val="dk1"/>
                          </a:solidFill>
                          <a:effectLst/>
                          <a:latin typeface="Calibri" panose="020F0502020204030204" pitchFamily="34" charset="0"/>
                          <a:ea typeface="+mn-ea"/>
                          <a:cs typeface="Arial" panose="020B0604020202020204" pitchFamily="34" charset="0"/>
                        </a:rPr>
                        <a:t>Brede cognitieve vaardigheden</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07000"/>
                        </a:lnSpc>
                        <a:spcAft>
                          <a:spcPts val="0"/>
                        </a:spcAft>
                      </a:pPr>
                      <a:r>
                        <a:rPr lang="nl-BE" sz="2800" dirty="0">
                          <a:effectLst/>
                          <a:latin typeface="Calibri" panose="020F0502020204030204" pitchFamily="34" charset="0"/>
                          <a:ea typeface="Arial" panose="020B0604020202020204" pitchFamily="34" charset="0"/>
                          <a:cs typeface="Arial" panose="020B0604020202020204" pitchFamily="34" charset="0"/>
                        </a:rPr>
                        <a:t>FUNCTIES</a:t>
                      </a: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rowSpan="5">
                  <a:txBody>
                    <a:bodyPr/>
                    <a:lstStyle/>
                    <a:p>
                      <a:pPr algn="ctr"/>
                      <a:endParaRPr lang="nl-BE" sz="800" kern="1200" dirty="0">
                        <a:solidFill>
                          <a:schemeClr val="dk1"/>
                        </a:solidFill>
                        <a:effectLst/>
                        <a:latin typeface="+mn-lt"/>
                        <a:ea typeface="+mn-ea"/>
                        <a:cs typeface="+mn-cs"/>
                      </a:endParaRPr>
                    </a:p>
                    <a:p>
                      <a:pPr algn="l"/>
                      <a:r>
                        <a:rPr lang="nl-BE" sz="2800" kern="1200" dirty="0">
                          <a:solidFill>
                            <a:schemeClr val="dk1"/>
                          </a:solidFill>
                          <a:effectLst/>
                          <a:latin typeface="+mn-lt"/>
                          <a:ea typeface="+mn-ea"/>
                          <a:cs typeface="+mn-cs"/>
                        </a:rPr>
                        <a:t>Gesprek leerling, ouders, leerkracht, hulpverleners …</a:t>
                      </a:r>
                    </a:p>
                    <a:p>
                      <a:pPr algn="l"/>
                      <a:endParaRPr lang="nl-BE" sz="800" kern="1200" dirty="0">
                        <a:solidFill>
                          <a:schemeClr val="dk1"/>
                        </a:solidFill>
                        <a:effectLst/>
                        <a:latin typeface="+mn-lt"/>
                        <a:ea typeface="+mn-ea"/>
                        <a:cs typeface="+mn-cs"/>
                      </a:endParaRPr>
                    </a:p>
                    <a:p>
                      <a:pPr algn="l"/>
                      <a:r>
                        <a:rPr lang="nl-BE" sz="2800" kern="1200" dirty="0">
                          <a:solidFill>
                            <a:schemeClr val="dk1"/>
                          </a:solidFill>
                          <a:effectLst/>
                          <a:latin typeface="+mn-lt"/>
                          <a:ea typeface="+mn-ea"/>
                          <a:cs typeface="+mn-cs"/>
                        </a:rPr>
                        <a:t>Observatie</a:t>
                      </a:r>
                    </a:p>
                    <a:p>
                      <a:pPr algn="l"/>
                      <a:endParaRPr lang="nl-BE" sz="800" kern="1200" dirty="0">
                        <a:solidFill>
                          <a:schemeClr val="dk1"/>
                        </a:solidFill>
                        <a:effectLst/>
                        <a:latin typeface="+mn-lt"/>
                        <a:ea typeface="+mn-ea"/>
                        <a:cs typeface="+mn-cs"/>
                      </a:endParaRPr>
                    </a:p>
                    <a:p>
                      <a:pPr algn="l"/>
                      <a:r>
                        <a:rPr lang="nl-BE" sz="2800" kern="1200" dirty="0">
                          <a:solidFill>
                            <a:schemeClr val="dk1"/>
                          </a:solidFill>
                          <a:effectLst/>
                          <a:latin typeface="+mn-lt"/>
                          <a:ea typeface="+mn-ea"/>
                          <a:cs typeface="+mn-cs"/>
                        </a:rPr>
                        <a:t>Analyse van beschikbare gegevens</a:t>
                      </a:r>
                    </a:p>
                    <a:p>
                      <a:pPr algn="l"/>
                      <a:endParaRPr lang="nl-BE" sz="800" kern="1200" dirty="0">
                        <a:solidFill>
                          <a:schemeClr val="dk1"/>
                        </a:solidFill>
                        <a:effectLst/>
                        <a:latin typeface="+mn-lt"/>
                        <a:ea typeface="+mn-ea"/>
                        <a:cs typeface="+mn-cs"/>
                      </a:endParaRPr>
                    </a:p>
                    <a:p>
                      <a:pPr algn="l"/>
                      <a:r>
                        <a:rPr lang="nl-BE" sz="2800" kern="1200" dirty="0">
                          <a:solidFill>
                            <a:schemeClr val="dk1"/>
                          </a:solidFill>
                          <a:effectLst/>
                          <a:latin typeface="+mn-lt"/>
                          <a:ea typeface="+mn-ea"/>
                          <a:cs typeface="+mn-cs"/>
                        </a:rPr>
                        <a:t>Aanpak uitproberen en effect nagaan</a:t>
                      </a:r>
                    </a:p>
                    <a:p>
                      <a:pPr algn="l"/>
                      <a:endParaRPr lang="nl-BE" sz="800" kern="1200" dirty="0">
                        <a:solidFill>
                          <a:schemeClr val="dk1"/>
                        </a:solidFill>
                        <a:effectLst/>
                        <a:latin typeface="+mn-lt"/>
                        <a:ea typeface="+mn-ea"/>
                        <a:cs typeface="+mn-cs"/>
                      </a:endParaRPr>
                    </a:p>
                    <a:p>
                      <a:pPr algn="l"/>
                      <a:r>
                        <a:rPr lang="nl-BE" sz="2800" kern="1200" dirty="0">
                          <a:solidFill>
                            <a:schemeClr val="dk1"/>
                          </a:solidFill>
                          <a:effectLst/>
                          <a:latin typeface="+mn-lt"/>
                          <a:ea typeface="+mn-ea"/>
                          <a:cs typeface="+mn-cs"/>
                        </a:rPr>
                        <a:t>Gevalideerd diagnostisch materiaal</a:t>
                      </a:r>
                    </a:p>
                    <a:p>
                      <a:pPr algn="l"/>
                      <a:endParaRPr lang="nl-BE" sz="800" kern="1200" dirty="0">
                        <a:solidFill>
                          <a:schemeClr val="dk1"/>
                        </a:solidFill>
                        <a:effectLst/>
                        <a:latin typeface="+mn-lt"/>
                        <a:ea typeface="+mn-ea"/>
                        <a:cs typeface="+mn-cs"/>
                      </a:endParaRPr>
                    </a:p>
                    <a:p>
                      <a:pPr algn="l"/>
                      <a:r>
                        <a:rPr lang="nl-BE" sz="2800" kern="1200" dirty="0">
                          <a:solidFill>
                            <a:schemeClr val="dk1"/>
                          </a:solidFill>
                          <a:effectLst/>
                          <a:latin typeface="+mn-lt"/>
                          <a:ea typeface="+mn-ea"/>
                          <a:cs typeface="+mn-cs"/>
                        </a:rPr>
                        <a:t>Medisch onderzoek</a:t>
                      </a: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solidFill>
                      <a:srgbClr val="D0EAF1"/>
                    </a:solidFill>
                  </a:tcPr>
                </a:tc>
                <a:extLst>
                  <a:ext uri="{0D108BD9-81ED-4DB2-BD59-A6C34878D82A}">
                    <a16:rowId xmlns:a16="http://schemas.microsoft.com/office/drawing/2014/main" val="3722600524"/>
                  </a:ext>
                </a:extLst>
              </a:tr>
              <a:tr h="1729574">
                <a:tc>
                  <a:txBody>
                    <a:bodyPr/>
                    <a:lstStyle/>
                    <a:p>
                      <a:r>
                        <a:rPr lang="nl-BE" sz="2800" dirty="0"/>
                        <a:t>Schoolse vaardigheden</a:t>
                      </a:r>
                    </a:p>
                    <a:p>
                      <a:r>
                        <a:rPr lang="nl-BE" sz="2800" dirty="0"/>
                        <a:t>RIASOC-kenmerken</a:t>
                      </a:r>
                    </a:p>
                    <a:p>
                      <a:r>
                        <a:rPr lang="nl-BE" sz="2800" dirty="0"/>
                        <a:t>Motorische vaardigheden</a:t>
                      </a:r>
                    </a:p>
                    <a:p>
                      <a:r>
                        <a:rPr lang="nl-BE" sz="2800" dirty="0"/>
                        <a:t>Studeervaardigheden</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nSpc>
                          <a:spcPct val="107000"/>
                        </a:lnSpc>
                        <a:spcAft>
                          <a:spcPts val="0"/>
                        </a:spcAft>
                      </a:pPr>
                      <a:r>
                        <a:rPr lang="nl-BE" sz="2800" dirty="0">
                          <a:effectLst/>
                          <a:latin typeface="Calibri" panose="020F0502020204030204" pitchFamily="34" charset="0"/>
                          <a:ea typeface="Arial" panose="020B0604020202020204" pitchFamily="34" charset="0"/>
                          <a:cs typeface="Arial" panose="020B0604020202020204" pitchFamily="34" charset="0"/>
                        </a:rPr>
                        <a:t>ACTIVITEITEN/PARTICIPATIE</a:t>
                      </a: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245570558"/>
                  </a:ext>
                </a:extLst>
              </a:tr>
              <a:tr h="630243">
                <a:tc>
                  <a:txBody>
                    <a:bodyPr/>
                    <a:lstStyle/>
                    <a:p>
                      <a:r>
                        <a:rPr lang="nl-BE" sz="2800" dirty="0"/>
                        <a:t>Welbevinden</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nSpc>
                          <a:spcPct val="107000"/>
                        </a:lnSpc>
                        <a:spcAft>
                          <a:spcPts val="0"/>
                        </a:spcAft>
                      </a:pPr>
                      <a:endParaRPr lang="nl-BE" sz="2800" kern="1200" cap="all"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noFill/>
                  </a:tcPr>
                </a:tc>
                <a:tc vMerge="1">
                  <a:txBody>
                    <a:bodyPr/>
                    <a:lstStyle/>
                    <a:p>
                      <a:endParaRPr lang="nl-BE"/>
                    </a:p>
                  </a:txBody>
                  <a:tcPr>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tcPr>
                </a:tc>
                <a:extLst>
                  <a:ext uri="{0D108BD9-81ED-4DB2-BD59-A6C34878D82A}">
                    <a16:rowId xmlns:a16="http://schemas.microsoft.com/office/drawing/2014/main" val="33488983"/>
                  </a:ext>
                </a:extLst>
              </a:tr>
              <a:tr h="1367381">
                <a:tc>
                  <a:txBody>
                    <a:bodyPr/>
                    <a:lstStyle/>
                    <a:p>
                      <a:r>
                        <a:rPr lang="nl-BE" sz="2800" dirty="0"/>
                        <a:t>Motivatie</a:t>
                      </a:r>
                    </a:p>
                    <a:p>
                      <a:r>
                        <a:rPr lang="nl-BE" sz="2800" dirty="0"/>
                        <a:t>Creativiteit</a:t>
                      </a:r>
                    </a:p>
                    <a:p>
                      <a:r>
                        <a:rPr lang="nl-BE" sz="2800" dirty="0"/>
                        <a:t>Sociaal-emotionele VH</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nSpc>
                          <a:spcPct val="107000"/>
                        </a:lnSpc>
                        <a:spcAft>
                          <a:spcPts val="0"/>
                        </a:spcAft>
                      </a:pPr>
                      <a:r>
                        <a:rPr lang="nl-BE" sz="2800" dirty="0">
                          <a:effectLst/>
                          <a:latin typeface="Calibri" panose="020F0502020204030204" pitchFamily="34" charset="0"/>
                          <a:ea typeface="Calibri" panose="020F0502020204030204" pitchFamily="34" charset="0"/>
                          <a:cs typeface="Times New Roman" panose="02020603050405020304" pitchFamily="18" charset="0"/>
                        </a:rPr>
                        <a:t>FUNCTIES</a:t>
                      </a:r>
                    </a:p>
                    <a:p>
                      <a:pPr>
                        <a:lnSpc>
                          <a:spcPct val="107000"/>
                        </a:lnSpc>
                        <a:spcAft>
                          <a:spcPts val="0"/>
                        </a:spcAft>
                      </a:pPr>
                      <a:r>
                        <a:rPr lang="nl-BE" sz="2800" dirty="0">
                          <a:effectLst/>
                          <a:latin typeface="Calibri" panose="020F0502020204030204" pitchFamily="34" charset="0"/>
                          <a:ea typeface="Calibri" panose="020F0502020204030204" pitchFamily="34" charset="0"/>
                          <a:cs typeface="Times New Roman" panose="02020603050405020304" pitchFamily="18" charset="0"/>
                        </a:rPr>
                        <a:t>ACTIVITEITEN/PARTICIPATIE</a:t>
                      </a:r>
                    </a:p>
                    <a:p>
                      <a:pPr>
                        <a:lnSpc>
                          <a:spcPct val="107000"/>
                        </a:lnSpc>
                        <a:spcAft>
                          <a:spcPts val="0"/>
                        </a:spcAft>
                      </a:pPr>
                      <a:r>
                        <a:rPr lang="nl-BE" sz="2800" dirty="0">
                          <a:effectLst/>
                          <a:latin typeface="Calibri" panose="020F0502020204030204" pitchFamily="34" charset="0"/>
                          <a:ea typeface="Calibri" panose="020F0502020204030204" pitchFamily="34" charset="0"/>
                          <a:cs typeface="Times New Roman" panose="02020603050405020304" pitchFamily="18" charset="0"/>
                        </a:rPr>
                        <a:t>PERSOONLIJKE FACTOREN</a:t>
                      </a: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algn="just">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624128056"/>
                  </a:ext>
                </a:extLst>
              </a:tr>
              <a:tr h="904745">
                <a:tc>
                  <a:txBody>
                    <a:bodyPr/>
                    <a:lstStyle/>
                    <a:p>
                      <a:pPr marL="0" marR="0" lvl="0" indent="0" algn="just" defTabSz="914400" rtl="0" eaLnBrk="1" fontAlgn="auto" latinLnBrk="0" hangingPunct="1">
                        <a:lnSpc>
                          <a:spcPct val="115000"/>
                        </a:lnSpc>
                        <a:spcBef>
                          <a:spcPts val="1200"/>
                        </a:spcBef>
                        <a:spcAft>
                          <a:spcPts val="0"/>
                        </a:spcAft>
                        <a:buClrTx/>
                        <a:buSzTx/>
                        <a:buFontTx/>
                        <a:buNone/>
                        <a:tabLst/>
                        <a:defRPr/>
                      </a:pPr>
                      <a:r>
                        <a:rPr lang="nl-BE" sz="2800" dirty="0"/>
                        <a:t>Context</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solidFill>
                      <a:srgbClr val="D0EAF1"/>
                    </a:solidFill>
                  </a:tcPr>
                </a:tc>
                <a:tc>
                  <a:txBody>
                    <a:bodyPr/>
                    <a:lstStyle/>
                    <a:p>
                      <a:pPr algn="just">
                        <a:lnSpc>
                          <a:spcPct val="107000"/>
                        </a:lnSpc>
                        <a:spcAft>
                          <a:spcPts val="0"/>
                        </a:spcAft>
                      </a:pPr>
                      <a:r>
                        <a:rPr lang="nl-BE" sz="2800" cap="all" dirty="0">
                          <a:effectLst/>
                          <a:latin typeface="Calibri" panose="020F0502020204030204" pitchFamily="34" charset="0"/>
                          <a:ea typeface="Arial" panose="020B0604020202020204" pitchFamily="34" charset="0"/>
                          <a:cs typeface="Arial" panose="020B0604020202020204" pitchFamily="34" charset="0"/>
                        </a:rPr>
                        <a:t>Externe factoren</a:t>
                      </a: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nl-BE" sz="2800" cap="all" dirty="0">
                          <a:effectLst/>
                          <a:latin typeface="Calibri" panose="020F0502020204030204" pitchFamily="34" charset="0"/>
                          <a:ea typeface="Arial" panose="020B0604020202020204" pitchFamily="34" charset="0"/>
                          <a:cs typeface="Arial" panose="020B0604020202020204" pitchFamily="34" charset="0"/>
                        </a:rPr>
                        <a:t>Persoonlijke factoren</a:t>
                      </a: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solidFill>
                      <a:srgbClr val="D0EAF1"/>
                    </a:solidFill>
                  </a:tcPr>
                </a:tc>
                <a:tc vMerge="1">
                  <a:txBody>
                    <a:bodyPr/>
                    <a:lstStyle/>
                    <a:p>
                      <a:pPr>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noFill/>
                  </a:tcPr>
                </a:tc>
                <a:extLst>
                  <a:ext uri="{0D108BD9-81ED-4DB2-BD59-A6C34878D82A}">
                    <a16:rowId xmlns:a16="http://schemas.microsoft.com/office/drawing/2014/main" val="239566843"/>
                  </a:ext>
                </a:extLst>
              </a:tr>
            </a:tbl>
          </a:graphicData>
        </a:graphic>
      </p:graphicFrame>
      <p:pic>
        <p:nvPicPr>
          <p:cNvPr id="2" name="Audio 1">
            <a:hlinkClick r:id="" action="ppaction://media"/>
            <a:extLst>
              <a:ext uri="{FF2B5EF4-FFF2-40B4-BE49-F238E27FC236}">
                <a16:creationId xmlns:a16="http://schemas.microsoft.com/office/drawing/2014/main" id="{4A753356-F722-41F3-85E0-B9E037B47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97636118"/>
      </p:ext>
    </p:extLst>
  </p:cSld>
  <p:clrMapOvr>
    <a:masterClrMapping/>
  </p:clrMapOvr>
  <mc:AlternateContent xmlns:mc="http://schemas.openxmlformats.org/markup-compatibility/2006" xmlns:p14="http://schemas.microsoft.com/office/powerpoint/2010/main">
    <mc:Choice Requires="p14">
      <p:transition spd="slow" p14:dur="2000" advTm="135642"/>
    </mc:Choice>
    <mc:Fallback xmlns="">
      <p:transition spd="slow" advTm="13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a:extLst>
              <a:ext uri="{FF2B5EF4-FFF2-40B4-BE49-F238E27FC236}">
                <a16:creationId xmlns:a16="http://schemas.microsoft.com/office/drawing/2014/main" id="{846FFB0B-21E0-4B97-AD26-DCB7F48E70B8}"/>
              </a:ext>
            </a:extLst>
          </p:cNvPr>
          <p:cNvSpPr>
            <a:spLocks noGrp="1"/>
          </p:cNvSpPr>
          <p:nvPr>
            <p:ph idx="1"/>
          </p:nvPr>
        </p:nvSpPr>
        <p:spPr/>
        <p:txBody>
          <a:bodyPr>
            <a:normAutofit/>
          </a:bodyPr>
          <a:lstStyle/>
          <a:p>
            <a:pPr marL="0" indent="0">
              <a:buNone/>
            </a:pPr>
            <a:r>
              <a:rPr lang="nl-BE" sz="3200" b="1" dirty="0"/>
              <a:t> </a:t>
            </a:r>
          </a:p>
        </p:txBody>
      </p:sp>
      <p:sp>
        <p:nvSpPr>
          <p:cNvPr id="4" name="Tijdelijke aanduiding voor dianummer 3">
            <a:extLst>
              <a:ext uri="{FF2B5EF4-FFF2-40B4-BE49-F238E27FC236}">
                <a16:creationId xmlns:a16="http://schemas.microsoft.com/office/drawing/2014/main" id="{09D855F2-9A73-444B-90A2-9041FE4C9706}"/>
              </a:ext>
            </a:extLst>
          </p:cNvPr>
          <p:cNvSpPr>
            <a:spLocks noGrp="1"/>
          </p:cNvSpPr>
          <p:nvPr>
            <p:ph type="sldNum" sz="quarter" idx="12"/>
          </p:nvPr>
        </p:nvSpPr>
        <p:spPr/>
        <p:txBody>
          <a:bodyPr/>
          <a:lstStyle/>
          <a:p>
            <a:pPr lvl="0"/>
            <a:fld id="{04FCA95E-2221-4DC3-A5F9-E53F37D422FC}" type="slidenum">
              <a:rPr lang="nl-BE" noProof="0" smtClean="0"/>
              <a:pPr lvl="0"/>
              <a:t>5</a:t>
            </a:fld>
            <a:endParaRPr lang="nl-BE" noProof="0"/>
          </a:p>
        </p:txBody>
      </p:sp>
      <p:pic>
        <p:nvPicPr>
          <p:cNvPr id="16" name="Afbeelding 15" descr="Afbeelding met schermafbeelding&#10;&#10;Automatisch gegenereerde beschrijving">
            <a:extLst>
              <a:ext uri="{FF2B5EF4-FFF2-40B4-BE49-F238E27FC236}">
                <a16:creationId xmlns:a16="http://schemas.microsoft.com/office/drawing/2014/main" id="{6B8906DB-D5F1-48C8-AA34-1C0FAD97C3C2}"/>
              </a:ext>
            </a:extLst>
          </p:cNvPr>
          <p:cNvPicPr>
            <a:picLocks noChangeAspect="1"/>
          </p:cNvPicPr>
          <p:nvPr/>
        </p:nvPicPr>
        <p:blipFill rotWithShape="1">
          <a:blip r:embed="rId6">
            <a:extLst>
              <a:ext uri="{28A0092B-C50C-407E-A947-70E740481C1C}">
                <a14:useLocalDpi xmlns:a14="http://schemas.microsoft.com/office/drawing/2010/main" val="0"/>
              </a:ext>
            </a:extLst>
          </a:blip>
          <a:srcRect t="9931" b="11453"/>
          <a:stretch/>
        </p:blipFill>
        <p:spPr>
          <a:xfrm>
            <a:off x="580789" y="1407863"/>
            <a:ext cx="11030422" cy="5391518"/>
          </a:xfrm>
          <a:prstGeom prst="rect">
            <a:avLst/>
          </a:prstGeom>
        </p:spPr>
      </p:pic>
      <p:sp>
        <p:nvSpPr>
          <p:cNvPr id="8" name="Titel 1">
            <a:extLst>
              <a:ext uri="{FF2B5EF4-FFF2-40B4-BE49-F238E27FC236}">
                <a16:creationId xmlns:a16="http://schemas.microsoft.com/office/drawing/2014/main" id="{3549C156-D996-4D3D-BBA4-2BCA4F31BC83}"/>
              </a:ext>
            </a:extLst>
          </p:cNvPr>
          <p:cNvSpPr>
            <a:spLocks noGrp="1"/>
          </p:cNvSpPr>
          <p:nvPr>
            <p:ph type="title"/>
          </p:nvPr>
        </p:nvSpPr>
        <p:spPr>
          <a:xfrm>
            <a:off x="838200" y="272525"/>
            <a:ext cx="10515600" cy="1325563"/>
          </a:xfrm>
        </p:spPr>
        <p:txBody>
          <a:bodyPr/>
          <a:lstStyle/>
          <a:p>
            <a:r>
              <a:rPr lang="nl-BE" sz="4000" dirty="0">
                <a:solidFill>
                  <a:srgbClr val="009999"/>
                </a:solidFill>
              </a:rPr>
              <a:t>Geïntegreerd werkmodel </a:t>
            </a:r>
            <a:r>
              <a:rPr lang="nl-BE" sz="4000" b="1" dirty="0">
                <a:solidFill>
                  <a:srgbClr val="009999"/>
                </a:solidFill>
              </a:rPr>
              <a:t>CSF?</a:t>
            </a:r>
            <a:endParaRPr lang="nl-BE" sz="4000" b="1" dirty="0">
              <a:solidFill>
                <a:srgbClr val="009999"/>
              </a:solidFill>
              <a:latin typeface="+mj-lt"/>
            </a:endParaRPr>
          </a:p>
        </p:txBody>
      </p:sp>
      <p:cxnSp>
        <p:nvCxnSpPr>
          <p:cNvPr id="5" name="Rechte verbindingslijn met pijl 4">
            <a:extLst>
              <a:ext uri="{FF2B5EF4-FFF2-40B4-BE49-F238E27FC236}">
                <a16:creationId xmlns:a16="http://schemas.microsoft.com/office/drawing/2014/main" id="{02482408-DEAE-4BA6-8529-B6741689479C}"/>
              </a:ext>
            </a:extLst>
          </p:cNvPr>
          <p:cNvCxnSpPr>
            <a:cxnSpLocks/>
          </p:cNvCxnSpPr>
          <p:nvPr/>
        </p:nvCxnSpPr>
        <p:spPr>
          <a:xfrm flipH="1">
            <a:off x="5976731" y="817922"/>
            <a:ext cx="1868556" cy="8800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35F65EB5-2733-42D9-AB2D-D950FD237B5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850619462"/>
      </p:ext>
    </p:extLst>
  </p:cSld>
  <p:clrMapOvr>
    <a:masterClrMapping/>
  </p:clrMapOvr>
  <mc:AlternateContent xmlns:mc="http://schemas.openxmlformats.org/markup-compatibility/2006">
    <mc:Choice xmlns:p14="http://schemas.microsoft.com/office/powerpoint/2010/main" Requires="p14">
      <p:transition spd="slow" p14:dur="2000" advTm="65868"/>
    </mc:Choice>
    <mc:Fallback>
      <p:transition spd="slow" advTm="6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in het protocol en op de site?</a:t>
            </a:r>
            <a:br>
              <a:rPr lang="nl-BE" dirty="0"/>
            </a:b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p:txBody>
          <a:bodyPr>
            <a:normAutofit/>
          </a:bodyPr>
          <a:lstStyle/>
          <a:p>
            <a:r>
              <a:rPr lang="nl-BE" dirty="0">
                <a:hlinkClick r:id="rId5"/>
              </a:rPr>
              <a:t>Fase 2 CSF </a:t>
            </a:r>
            <a:r>
              <a:rPr lang="nl-BE" dirty="0"/>
              <a:t>en </a:t>
            </a:r>
            <a:r>
              <a:rPr lang="nl-BE" dirty="0">
                <a:hlinkClick r:id="rId6"/>
              </a:rPr>
              <a:t>Teamtool HGD-traject</a:t>
            </a:r>
            <a:endParaRPr lang="nl-BE" dirty="0"/>
          </a:p>
          <a:p>
            <a:pPr lvl="1"/>
            <a:r>
              <a:rPr lang="nl-BE" sz="2800" dirty="0"/>
              <a:t>Strategiefase</a:t>
            </a:r>
          </a:p>
          <a:p>
            <a:pPr lvl="1"/>
            <a:r>
              <a:rPr lang="nl-BE" sz="2800" dirty="0"/>
              <a:t>Onderzoeksfase</a:t>
            </a:r>
          </a:p>
          <a:p>
            <a:pPr lvl="1"/>
            <a:r>
              <a:rPr lang="nl-BE" sz="2800" dirty="0"/>
              <a:t>Integratie- en aanbevelingsfase</a:t>
            </a:r>
          </a:p>
          <a:p>
            <a:r>
              <a:rPr lang="nl-BE" dirty="0"/>
              <a:t>Theoretisch deel CSF, inclusief opgenomen referenties</a:t>
            </a:r>
          </a:p>
          <a:p>
            <a:r>
              <a:rPr lang="nl-BE" dirty="0">
                <a:hlinkClick r:id="rId7"/>
              </a:rPr>
              <a:t>Bijlage Geïntegreerd werkmodel Cognitief sterk functioneren</a:t>
            </a:r>
            <a:endParaRPr lang="nl-BE" dirty="0"/>
          </a:p>
          <a:p>
            <a:endParaRPr lang="nl-BE" dirty="0"/>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8">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8D17BC1-B51B-4B8E-B327-131DD95350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51614214"/>
      </p:ext>
    </p:extLst>
  </p:cSld>
  <p:clrMapOvr>
    <a:masterClrMapping/>
  </p:clrMapOvr>
  <mc:AlternateContent xmlns:mc="http://schemas.openxmlformats.org/markup-compatibility/2006" xmlns:p14="http://schemas.microsoft.com/office/powerpoint/2010/main">
    <mc:Choice Requires="p14">
      <p:transition spd="slow" p14:dur="2000" advTm="38939"/>
    </mc:Choice>
    <mc:Fallback xmlns="">
      <p:transition spd="slow" advTm="3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7</a:t>
            </a:fld>
            <a:endParaRPr lang="nl-BE"/>
          </a:p>
        </p:txBody>
      </p:sp>
      <p:sp>
        <p:nvSpPr>
          <p:cNvPr id="8" name="Tekstvak 7">
            <a:extLst>
              <a:ext uri="{FF2B5EF4-FFF2-40B4-BE49-F238E27FC236}">
                <a16:creationId xmlns:a16="http://schemas.microsoft.com/office/drawing/2014/main" id="{84D6A3C0-FFAE-42C2-B77A-DCBD420A431C}"/>
              </a:ext>
            </a:extLst>
          </p:cNvPr>
          <p:cNvSpPr txBox="1"/>
          <p:nvPr/>
        </p:nvSpPr>
        <p:spPr>
          <a:xfrm>
            <a:off x="1669776" y="3710610"/>
            <a:ext cx="10522223"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5">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a:p>
            <a:pPr algn="r"/>
            <a:endParaRPr lang="nl-BE" dirty="0"/>
          </a:p>
        </p:txBody>
      </p:sp>
      <p:sp>
        <p:nvSpPr>
          <p:cNvPr id="11" name="Tekstvak 10">
            <a:extLst>
              <a:ext uri="{FF2B5EF4-FFF2-40B4-BE49-F238E27FC236}">
                <a16:creationId xmlns:a16="http://schemas.microsoft.com/office/drawing/2014/main" id="{A47340FB-40AD-4439-AF32-33CEF6DFC1DD}"/>
              </a:ext>
            </a:extLst>
          </p:cNvPr>
          <p:cNvSpPr txBox="1"/>
          <p:nvPr/>
        </p:nvSpPr>
        <p:spPr>
          <a:xfrm>
            <a:off x="1669776" y="1464367"/>
            <a:ext cx="10522224"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Meer info en tools</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6"/>
              </a:rPr>
              <a:t>www.prodiagnostiek.be</a:t>
            </a:r>
            <a:endParaRPr lang="nl-BE" sz="4000" b="1" dirty="0">
              <a:solidFill>
                <a:srgbClr val="016666"/>
              </a:solidFill>
              <a:latin typeface="Open Sans"/>
              <a:ea typeface="Open Sans"/>
              <a:cs typeface="Open Sans"/>
            </a:endParaRPr>
          </a:p>
          <a:p>
            <a:pPr algn="r"/>
            <a:endParaRPr lang="nl-BE" dirty="0"/>
          </a:p>
        </p:txBody>
      </p:sp>
      <p:pic>
        <p:nvPicPr>
          <p:cNvPr id="5" name="Audio 4">
            <a:hlinkClick r:id="" action="ppaction://media"/>
            <a:extLst>
              <a:ext uri="{FF2B5EF4-FFF2-40B4-BE49-F238E27FC236}">
                <a16:creationId xmlns:a16="http://schemas.microsoft.com/office/drawing/2014/main" id="{8F01BF4B-0EEB-4591-9F15-9592261A52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40293776"/>
      </p:ext>
    </p:extLst>
  </p:cSld>
  <p:clrMapOvr>
    <a:masterClrMapping/>
  </p:clrMapOvr>
  <mc:AlternateContent xmlns:mc="http://schemas.openxmlformats.org/markup-compatibility/2006">
    <mc:Choice xmlns:p14="http://schemas.microsoft.com/office/powerpoint/2010/main" Requires="p14">
      <p:transition spd="slow" p14:dur="2000" advTm="21570"/>
    </mc:Choice>
    <mc:Fallback>
      <p:transition spd="slow" advTm="2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4"/>
</p:tagLst>
</file>

<file path=ppt/tags/tag2.xml><?xml version="1.0" encoding="utf-8"?>
<p:tagLst xmlns:a="http://schemas.openxmlformats.org/drawingml/2006/main" xmlns:r="http://schemas.openxmlformats.org/officeDocument/2006/relationships" xmlns:p="http://schemas.openxmlformats.org/presentationml/2006/main">
  <p:tag name="TIMING" val="|63.6|40.9|90.8|32.6"/>
</p:tagLst>
</file>

<file path=ppt/tags/tag3.xml><?xml version="1.0" encoding="utf-8"?>
<p:tagLst xmlns:a="http://schemas.openxmlformats.org/drawingml/2006/main" xmlns:r="http://schemas.openxmlformats.org/officeDocument/2006/relationships" xmlns:p="http://schemas.openxmlformats.org/presentationml/2006/main">
  <p:tag name="TIMING" val="|48.4"/>
</p:tagLst>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8D269EF0-ABBF-4335-856C-2464D79813A1}" vid="{1B300D57-FD97-4105-8339-6472FBEEFC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6E8DA12B-05C4-4055-97F5-33B9028B18A2}"/>
</file>

<file path=customXml/itemProps2.xml><?xml version="1.0" encoding="utf-8"?>
<ds:datastoreItem xmlns:ds="http://schemas.openxmlformats.org/officeDocument/2006/customXml" ds:itemID="{92BA7A96-43AC-4078-B461-972D7C32FB2C}"/>
</file>

<file path=customXml/itemProps3.xml><?xml version="1.0" encoding="utf-8"?>
<ds:datastoreItem xmlns:ds="http://schemas.openxmlformats.org/officeDocument/2006/customXml" ds:itemID="{1DBED7CA-05D1-4260-B7FC-72E9EC4B2837}"/>
</file>

<file path=docProps/app.xml><?xml version="1.0" encoding="utf-8"?>
<Properties xmlns="http://schemas.openxmlformats.org/officeDocument/2006/extended-properties" xmlns:vt="http://schemas.openxmlformats.org/officeDocument/2006/docPropsVTypes">
  <TotalTime>5136</TotalTime>
  <Words>1136</Words>
  <Application>Microsoft Office PowerPoint</Application>
  <PresentationFormat>Breedbeeld</PresentationFormat>
  <Paragraphs>107</Paragraphs>
  <Slides>7</Slides>
  <Notes>7</Notes>
  <HiddenSlides>0</HiddenSlides>
  <MMClips>7</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vt:i4>
      </vt:variant>
    </vt:vector>
  </HeadingPairs>
  <TitlesOfParts>
    <vt:vector size="13" baseType="lpstr">
      <vt:lpstr>Arial</vt:lpstr>
      <vt:lpstr>Calibri</vt:lpstr>
      <vt:lpstr>Calibri Light</vt:lpstr>
      <vt:lpstr>Open Sans</vt:lpstr>
      <vt:lpstr>Symbol</vt:lpstr>
      <vt:lpstr>1_Kantoorthema</vt:lpstr>
      <vt:lpstr>PowerPoint-presentatie</vt:lpstr>
      <vt:lpstr>Geïntegreerd werkmodel CSF i.s.m.  </vt:lpstr>
      <vt:lpstr>Wanneer en hoe gebruiken?</vt:lpstr>
      <vt:lpstr>PowerPoint-presentatie</vt:lpstr>
      <vt:lpstr>Geïntegreerd werkmodel CSF?</vt:lpstr>
      <vt:lpstr>Waar in het protocol en op de site?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Prodia</dc:creator>
  <cp:lastModifiedBy>Noortje</cp:lastModifiedBy>
  <cp:revision>465</cp:revision>
  <cp:lastPrinted>2020-01-31T09:55:28Z</cp:lastPrinted>
  <dcterms:created xsi:type="dcterms:W3CDTF">2019-10-25T12:41:14Z</dcterms:created>
  <dcterms:modified xsi:type="dcterms:W3CDTF">2020-05-07T09:49:08Z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