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0"/>
  </p:notesMasterIdLst>
  <p:sldIdLst>
    <p:sldId id="580" r:id="rId2"/>
    <p:sldId id="820" r:id="rId3"/>
    <p:sldId id="282" r:id="rId4"/>
    <p:sldId id="821" r:id="rId5"/>
    <p:sldId id="281" r:id="rId6"/>
    <p:sldId id="350" r:id="rId7"/>
    <p:sldId id="711" r:id="rId8"/>
    <p:sldId id="800" r:id="rId9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s Verlinde" initials="LV" lastIdx="25" clrIdx="0">
    <p:extLst>
      <p:ext uri="{19B8F6BF-5375-455C-9EA6-DF929625EA0E}">
        <p15:presenceInfo xmlns:p15="http://schemas.microsoft.com/office/powerpoint/2012/main" userId="S::lies.verlinde@vrijclbnetwerk.be::8fb3915e-4916-419c-94f8-e016f63714bd" providerId="AD"/>
      </p:ext>
    </p:extLst>
  </p:cmAuthor>
  <p:cmAuthor id="2" name="Sarah Schaubroeck" initials="SS" lastIdx="13" clrIdx="1">
    <p:extLst>
      <p:ext uri="{19B8F6BF-5375-455C-9EA6-DF929625EA0E}">
        <p15:presenceInfo xmlns:p15="http://schemas.microsoft.com/office/powerpoint/2012/main" userId="S-1-5-21-945375203-1487869346-1542849698-32659" providerId="AD"/>
      </p:ext>
    </p:extLst>
  </p:cmAuthor>
  <p:cmAuthor id="3" name="Ann Van Rompaey" initials="AVR" lastIdx="9" clrIdx="2">
    <p:extLst>
      <p:ext uri="{19B8F6BF-5375-455C-9EA6-DF929625EA0E}">
        <p15:presenceInfo xmlns:p15="http://schemas.microsoft.com/office/powerpoint/2012/main" userId="Ann Van Rompaey" providerId="None"/>
      </p:ext>
    </p:extLst>
  </p:cmAuthor>
  <p:cmAuthor id="4" name="Noortje" initials="NV" lastIdx="16" clrIdx="3">
    <p:extLst>
      <p:ext uri="{19B8F6BF-5375-455C-9EA6-DF929625EA0E}">
        <p15:presenceInfo xmlns:p15="http://schemas.microsoft.com/office/powerpoint/2012/main" userId="Noortj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66"/>
    <a:srgbClr val="D0EAF1"/>
    <a:srgbClr val="049999"/>
    <a:srgbClr val="02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5" autoAdjust="0"/>
    <p:restoredTop sz="68401" autoAdjust="0"/>
  </p:normalViewPr>
  <p:slideViewPr>
    <p:cSldViewPr snapToGrid="0">
      <p:cViewPr varScale="1">
        <p:scale>
          <a:sx n="58" d="100"/>
          <a:sy n="58" d="100"/>
        </p:scale>
        <p:origin x="11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7F063-4D4D-4369-8B6F-7895940C644F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A166-D3AD-4EA8-B88E-600595EFE2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273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talent.be/doelgroep/kleuters-2-5-6j/artikel/108-hoe-herken-je-een-cognitief-begaafd-kin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9A166-D3AD-4EA8-B88E-600595EFE2B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87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Wanneer</a:t>
            </a:r>
            <a:r>
              <a:rPr lang="en-US" dirty="0"/>
              <a:t> we </a:t>
            </a:r>
            <a:r>
              <a:rPr lang="en-US" dirty="0" err="1"/>
              <a:t>spreken</a:t>
            </a:r>
            <a:r>
              <a:rPr lang="en-US" dirty="0"/>
              <a:t> over </a:t>
            </a:r>
            <a:r>
              <a:rPr lang="en-US" dirty="0" err="1"/>
              <a:t>indicaties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cognitief</a:t>
            </a:r>
            <a:r>
              <a:rPr lang="en-US" dirty="0"/>
              <a:t> </a:t>
            </a:r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functioneren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we het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over de </a:t>
            </a:r>
            <a:r>
              <a:rPr lang="en-US" dirty="0" err="1"/>
              <a:t>invulling</a:t>
            </a:r>
            <a:r>
              <a:rPr lang="en-US" dirty="0"/>
              <a:t> van het begrip ‘</a:t>
            </a:r>
            <a:r>
              <a:rPr lang="en-US" dirty="0" err="1"/>
              <a:t>begaafdheid</a:t>
            </a:r>
            <a:r>
              <a:rPr lang="en-US" dirty="0"/>
              <a:t>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beoordelen</a:t>
            </a:r>
            <a:r>
              <a:rPr lang="en-US" dirty="0"/>
              <a:t> of </a:t>
            </a:r>
            <a:r>
              <a:rPr lang="en-US" dirty="0" err="1"/>
              <a:t>bepaald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wijzen</a:t>
            </a:r>
            <a:r>
              <a:rPr lang="en-US" dirty="0"/>
              <a:t> op </a:t>
            </a:r>
            <a:r>
              <a:rPr lang="en-US" dirty="0" err="1"/>
              <a:t>cognitief</a:t>
            </a:r>
            <a:r>
              <a:rPr lang="en-US" dirty="0"/>
              <a:t> </a:t>
            </a:r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functioneren</a:t>
            </a:r>
            <a:r>
              <a:rPr lang="en-US" dirty="0"/>
              <a:t>,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</a:t>
            </a:r>
            <a:r>
              <a:rPr lang="en-US" dirty="0" err="1"/>
              <a:t>sociaal-economische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culturele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normen</a:t>
            </a:r>
            <a:r>
              <a:rPr lang="en-US" dirty="0"/>
              <a:t>. We </a:t>
            </a:r>
            <a:r>
              <a:rPr lang="en-US" dirty="0" err="1"/>
              <a:t>verwijzen</a:t>
            </a:r>
            <a:r>
              <a:rPr lang="en-US" dirty="0"/>
              <a:t> </a:t>
            </a:r>
            <a:r>
              <a:rPr lang="en-US" dirty="0" err="1"/>
              <a:t>hiervoor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Theoretisch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van het SDP </a:t>
            </a:r>
            <a:r>
              <a:rPr lang="en-US" dirty="0" err="1"/>
              <a:t>Cognitief</a:t>
            </a:r>
            <a:r>
              <a:rPr lang="en-US" dirty="0"/>
              <a:t> </a:t>
            </a:r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functioneren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Bijlage</a:t>
            </a:r>
            <a:r>
              <a:rPr lang="en-US" dirty="0"/>
              <a:t> Faire </a:t>
            </a:r>
            <a:r>
              <a:rPr lang="en-US" dirty="0" err="1"/>
              <a:t>Diagnostiek</a:t>
            </a:r>
            <a:r>
              <a:rPr lang="en-US" dirty="0"/>
              <a:t> van </a:t>
            </a:r>
            <a:r>
              <a:rPr lang="en-US" dirty="0" err="1"/>
              <a:t>cognitief</a:t>
            </a:r>
            <a:r>
              <a:rPr lang="en-US" dirty="0"/>
              <a:t> </a:t>
            </a:r>
            <a:r>
              <a:rPr lang="en-US" dirty="0" err="1"/>
              <a:t>functioneren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Wanneer</a:t>
            </a:r>
            <a:r>
              <a:rPr lang="en-US" sz="1200" dirty="0"/>
              <a:t> we </a:t>
            </a:r>
            <a:r>
              <a:rPr lang="en-US" sz="1200" dirty="0" err="1"/>
              <a:t>denken</a:t>
            </a:r>
            <a:r>
              <a:rPr lang="en-US" sz="1200" dirty="0"/>
              <a:t> </a:t>
            </a:r>
            <a:r>
              <a:rPr lang="en-US" sz="1200" dirty="0" err="1"/>
              <a:t>aan</a:t>
            </a:r>
            <a:r>
              <a:rPr lang="en-US" sz="1200" dirty="0"/>
              <a:t> </a:t>
            </a:r>
            <a:r>
              <a:rPr lang="en-US" sz="1200" dirty="0" err="1"/>
              <a:t>cognitief</a:t>
            </a:r>
            <a:r>
              <a:rPr lang="en-US" sz="1200" dirty="0"/>
              <a:t> </a:t>
            </a:r>
            <a:r>
              <a:rPr lang="en-US" sz="1200" dirty="0" err="1"/>
              <a:t>sterke</a:t>
            </a:r>
            <a:r>
              <a:rPr lang="en-US" sz="1200" dirty="0"/>
              <a:t> </a:t>
            </a:r>
            <a:r>
              <a:rPr lang="en-US" sz="1200" dirty="0" err="1"/>
              <a:t>leerlingen</a:t>
            </a:r>
            <a:r>
              <a:rPr lang="en-US" sz="1200" dirty="0"/>
              <a:t>, </a:t>
            </a:r>
            <a:r>
              <a:rPr lang="en-US" sz="1200" dirty="0" err="1"/>
              <a:t>welke</a:t>
            </a:r>
            <a:r>
              <a:rPr lang="en-US" sz="1200" dirty="0"/>
              <a:t> </a:t>
            </a:r>
            <a:r>
              <a:rPr lang="en-US" sz="1200" dirty="0" err="1"/>
              <a:t>kenmerken</a:t>
            </a:r>
            <a:r>
              <a:rPr lang="en-US" sz="1200" dirty="0"/>
              <a:t> </a:t>
            </a:r>
            <a:r>
              <a:rPr lang="en-US" sz="1200" dirty="0" err="1"/>
              <a:t>vallen</a:t>
            </a:r>
            <a:r>
              <a:rPr lang="en-US" sz="1200" dirty="0"/>
              <a:t> dan op?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welke</a:t>
            </a:r>
            <a:r>
              <a:rPr lang="en-US" sz="1200" dirty="0"/>
              <a:t> </a:t>
            </a:r>
            <a:r>
              <a:rPr lang="en-US" sz="1200" dirty="0" err="1"/>
              <a:t>signalen</a:t>
            </a:r>
            <a:r>
              <a:rPr lang="en-US" sz="1200" dirty="0"/>
              <a:t> is </a:t>
            </a:r>
            <a:r>
              <a:rPr lang="en-US" sz="1200" dirty="0" err="1"/>
              <a:t>een</a:t>
            </a:r>
            <a:r>
              <a:rPr lang="en-US" sz="1200" dirty="0"/>
              <a:t> professional of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ouder</a:t>
            </a:r>
            <a:r>
              <a:rPr lang="en-US" sz="1200" dirty="0"/>
              <a:t> best alert?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7476-449C-42E0-AAB2-81F749301B8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1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Verwijzing</a:t>
            </a:r>
            <a:r>
              <a:rPr lang="en-US" dirty="0"/>
              <a:t>: </a:t>
            </a:r>
            <a:r>
              <a:rPr lang="nl-BE" dirty="0"/>
              <a:t>van Gerven, E. (2009). Hoofdstuk 1: Ontwikkelingen in het denken over begaafdheid. In E. van Gerven (Red.). Handboek Hoogbegaafdheid (pp. 6-21). Assen: Koninklijke Van Gorcum BV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Kenmerken</a:t>
            </a:r>
            <a:r>
              <a:rPr lang="en-US" dirty="0"/>
              <a:t> die we </a:t>
            </a:r>
            <a:r>
              <a:rPr lang="en-US" dirty="0" err="1"/>
              <a:t>opsommen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argumenten</a:t>
            </a:r>
            <a:r>
              <a:rPr lang="en-US" dirty="0"/>
              <a:t> om </a:t>
            </a:r>
            <a:r>
              <a:rPr lang="en-US" dirty="0" err="1"/>
              <a:t>wel</a:t>
            </a:r>
            <a:r>
              <a:rPr lang="en-US" dirty="0"/>
              <a:t> of </a:t>
            </a:r>
            <a:r>
              <a:rPr lang="en-US" dirty="0" err="1"/>
              <a:t>geen</a:t>
            </a:r>
            <a:r>
              <a:rPr lang="en-US" dirty="0"/>
              <a:t> diagnose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,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aanwijzingen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of </a:t>
            </a:r>
            <a:r>
              <a:rPr lang="en-US" dirty="0" err="1"/>
              <a:t>problemen</a:t>
            </a:r>
            <a:r>
              <a:rPr lang="en-US" dirty="0"/>
              <a:t>, maar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over de </a:t>
            </a:r>
            <a:r>
              <a:rPr lang="en-US" dirty="0" err="1"/>
              <a:t>onderwijsbehoeften</a:t>
            </a:r>
            <a:r>
              <a:rPr lang="en-US" dirty="0"/>
              <a:t> van de </a:t>
            </a:r>
            <a:r>
              <a:rPr lang="en-US" dirty="0" err="1"/>
              <a:t>leerling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Ordening</a:t>
            </a:r>
            <a:r>
              <a:rPr lang="en-US" dirty="0"/>
              <a:t> die we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aangebracht</a:t>
            </a:r>
            <a:r>
              <a:rPr lang="en-US" dirty="0"/>
              <a:t>, is </a:t>
            </a:r>
            <a:r>
              <a:rPr lang="en-US" dirty="0" err="1"/>
              <a:t>subjectief</a:t>
            </a:r>
            <a:r>
              <a:rPr lang="en-US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7476-449C-42E0-AAB2-81F749301B8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020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Legende</a:t>
            </a:r>
            <a:r>
              <a:rPr lang="en-US" dirty="0"/>
              <a:t> (</a:t>
            </a:r>
            <a:r>
              <a:rPr lang="en-US" dirty="0" err="1"/>
              <a:t>subjectief</a:t>
            </a:r>
            <a:r>
              <a:rPr lang="en-US" dirty="0"/>
              <a:t>): </a:t>
            </a:r>
            <a:r>
              <a:rPr lang="en-US" dirty="0" err="1"/>
              <a:t>blauw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in de </a:t>
            </a:r>
            <a:r>
              <a:rPr lang="en-US" dirty="0" err="1"/>
              <a:t>klas</a:t>
            </a:r>
            <a:r>
              <a:rPr lang="en-US" dirty="0"/>
              <a:t>, </a:t>
            </a:r>
            <a:r>
              <a:rPr lang="en-US" dirty="0" err="1"/>
              <a:t>oranje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de </a:t>
            </a:r>
            <a:r>
              <a:rPr lang="en-US" dirty="0" err="1"/>
              <a:t>klas</a:t>
            </a:r>
            <a:r>
              <a:rPr lang="en-US" dirty="0"/>
              <a:t>, </a:t>
            </a:r>
            <a:r>
              <a:rPr lang="en-US" dirty="0" err="1"/>
              <a:t>groen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de </a:t>
            </a:r>
            <a:r>
              <a:rPr lang="en-US" dirty="0" err="1"/>
              <a:t>klas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Blauw</a:t>
            </a:r>
            <a:r>
              <a:rPr lang="en-US" dirty="0"/>
              <a:t>: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vlot</a:t>
            </a:r>
            <a:r>
              <a:rPr lang="en-US" dirty="0"/>
              <a:t> door de </a:t>
            </a:r>
            <a:r>
              <a:rPr lang="en-US" dirty="0" err="1"/>
              <a:t>leerstof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lopen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vooruit</a:t>
            </a:r>
            <a:r>
              <a:rPr lang="en-US" dirty="0"/>
              <a:t> op het </a:t>
            </a:r>
            <a:r>
              <a:rPr lang="en-US" dirty="0" err="1"/>
              <a:t>aanbod</a:t>
            </a:r>
            <a:r>
              <a:rPr lang="en-US" dirty="0"/>
              <a:t> in de </a:t>
            </a:r>
            <a:r>
              <a:rPr lang="en-US" dirty="0" err="1"/>
              <a:t>klas</a:t>
            </a:r>
            <a:r>
              <a:rPr lang="en-US" dirty="0"/>
              <a:t>. </a:t>
            </a:r>
            <a:r>
              <a:rPr lang="en-US" dirty="0" err="1"/>
              <a:t>Jonge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 </a:t>
            </a:r>
            <a:r>
              <a:rPr lang="en-US" dirty="0" err="1"/>
              <a:t>liedjes</a:t>
            </a:r>
            <a:r>
              <a:rPr lang="en-US" dirty="0"/>
              <a:t> of </a:t>
            </a:r>
            <a:r>
              <a:rPr lang="en-US" dirty="0" err="1"/>
              <a:t>versjes</a:t>
            </a:r>
            <a:r>
              <a:rPr lang="en-US" dirty="0"/>
              <a:t> op </a:t>
            </a:r>
            <a:r>
              <a:rPr lang="en-US" dirty="0" err="1"/>
              <a:t>één</a:t>
            </a:r>
            <a:r>
              <a:rPr lang="en-US" dirty="0"/>
              <a:t> twee </a:t>
            </a:r>
            <a:r>
              <a:rPr lang="en-US" dirty="0" err="1"/>
              <a:t>drie</a:t>
            </a:r>
            <a:r>
              <a:rPr lang="en-US" dirty="0"/>
              <a:t> van </a:t>
            </a:r>
            <a:r>
              <a:rPr lang="en-US" dirty="0" err="1"/>
              <a:t>buiten</a:t>
            </a:r>
            <a:r>
              <a:rPr lang="en-US" dirty="0"/>
              <a:t>, </a:t>
            </a:r>
            <a:r>
              <a:rPr lang="en-US" dirty="0" err="1"/>
              <a:t>terwijl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herhaling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. ‘Ze </a:t>
            </a:r>
            <a:r>
              <a:rPr lang="en-US" dirty="0" err="1"/>
              <a:t>kunnen</a:t>
            </a:r>
            <a:r>
              <a:rPr lang="en-US" dirty="0"/>
              <a:t> het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uitleggen</a:t>
            </a:r>
            <a:r>
              <a:rPr lang="en-US" dirty="0"/>
              <a:t>’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gehoorde</a:t>
            </a:r>
            <a:r>
              <a:rPr lang="en-US" dirty="0"/>
              <a:t> </a:t>
            </a:r>
            <a:r>
              <a:rPr lang="en-US" dirty="0" err="1"/>
              <a:t>omschrijving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Oranje</a:t>
            </a:r>
            <a:r>
              <a:rPr lang="en-US" dirty="0"/>
              <a:t>: Ze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‘</a:t>
            </a:r>
            <a:r>
              <a:rPr lang="en-US" dirty="0" err="1"/>
              <a:t>eerlijk</a:t>
            </a:r>
            <a:r>
              <a:rPr lang="en-US" dirty="0"/>
              <a:t>’ </a:t>
            </a:r>
            <a:r>
              <a:rPr lang="en-US" dirty="0" err="1"/>
              <a:t>verloopt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mag.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mogen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kiezen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slapen</a:t>
            </a:r>
            <a:r>
              <a:rPr lang="en-US" dirty="0"/>
              <a:t>?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mogen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? Ze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erg </a:t>
            </a:r>
            <a:r>
              <a:rPr lang="en-US" dirty="0" err="1"/>
              <a:t>grappig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hoek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Groen: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details die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, </a:t>
            </a:r>
            <a:r>
              <a:rPr lang="en-US" dirty="0" err="1"/>
              <a:t>bv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tekening</a:t>
            </a:r>
            <a:r>
              <a:rPr lang="en-US" dirty="0"/>
              <a:t> of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 Ze </a:t>
            </a:r>
            <a:r>
              <a:rPr lang="en-US" dirty="0" err="1"/>
              <a:t>willen</a:t>
            </a:r>
            <a:r>
              <a:rPr lang="en-US" dirty="0"/>
              <a:t> mee </a:t>
            </a:r>
            <a:r>
              <a:rPr lang="en-US" dirty="0" err="1"/>
              <a:t>beslissen</a:t>
            </a:r>
            <a:r>
              <a:rPr lang="en-US" dirty="0"/>
              <a:t> over het </a:t>
            </a:r>
            <a:r>
              <a:rPr lang="en-US" dirty="0" err="1"/>
              <a:t>verloop</a:t>
            </a:r>
            <a:r>
              <a:rPr lang="en-US" dirty="0"/>
              <a:t> van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gezinsuitstap</a:t>
            </a:r>
            <a:r>
              <a:rPr lang="en-US" dirty="0"/>
              <a:t> of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 die </a:t>
            </a:r>
            <a:r>
              <a:rPr lang="en-US" dirty="0" err="1"/>
              <a:t>thuis</a:t>
            </a:r>
            <a:r>
              <a:rPr lang="en-US" dirty="0"/>
              <a:t> of in de </a:t>
            </a:r>
            <a:r>
              <a:rPr lang="en-US" dirty="0" err="1"/>
              <a:t>klas</a:t>
            </a:r>
            <a:r>
              <a:rPr lang="en-US" dirty="0"/>
              <a:t> </a:t>
            </a:r>
            <a:r>
              <a:rPr lang="en-US" dirty="0" err="1"/>
              <a:t>gelden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7476-449C-42E0-AAB2-81F749301B8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185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Er is recent onderzoek gebeurd door het SBO Project Talent. Zij weerhouden volgende vier grote kenmerken.</a:t>
            </a:r>
          </a:p>
          <a:p>
            <a:r>
              <a:rPr lang="nl-BE" dirty="0"/>
              <a:t>Verwijzen naar artikel / blogbericht (link zit ook achter de naam ‘Talent’)</a:t>
            </a:r>
          </a:p>
          <a:p>
            <a:r>
              <a:rPr lang="nl-BE" dirty="0">
                <a:hlinkClick r:id="rId3"/>
              </a:rPr>
              <a:t>https://www.projecttalent.be/doelgroep/kleuters-2-5-6j/artikel/108-hoe-herken-je-een-cognitief-begaafd-kind</a:t>
            </a: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7476-449C-42E0-AAB2-81F749301B8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419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19/03/2019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Prodia - CLB GO! Antwerpen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24813-A82A-492C-B5A7-777BFB5857BA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83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9A166-D3AD-4EA8-B88E-600595EFE2B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4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22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1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22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4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1212287" y="5758543"/>
            <a:ext cx="979714" cy="1099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668283" y="2537656"/>
            <a:ext cx="6957521" cy="1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10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7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9999"/>
                </a:solidFill>
              </a:defRPr>
            </a:lvl1pPr>
          </a:lstStyle>
          <a:p>
            <a:fld id="{04FCA95E-2221-4DC3-A5F9-E53F37D422F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60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AAB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7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1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260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43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260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18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A95E-2221-4DC3-A5F9-E53F37D422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04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17715" cy="6858000"/>
          </a:xfrm>
          <a:prstGeom prst="rect">
            <a:avLst/>
          </a:prstGeom>
          <a:solidFill>
            <a:srgbClr val="04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" y="0"/>
            <a:ext cx="219075" cy="21031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11786" y="6283642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99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D4146F-24AD-4751-B645-C3C434815FBB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02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AAB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AAB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666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hyperlink" Target="http://www.prodiagnostiek.be/materiaal/CF_faire_diagnostiek_cognitief_functioneren.pdf" TargetMode="External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hyperlink" Target="http://www.prodiagnostiek.be/materiaal/CSF_theorie.pdf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hyperlink" Target="https://www.projecttalent.be/doelgroep/kleuters-2-5-6j/artikel/108-hoe-herken-je-een-cognitief-begaafd-kind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projecttalent.be/thema/signaleren-en-diagnostiek/artikel/89-signaleren-en-diagnostiek-van-cognitieve-begaafdheid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projecttalent.be/thema/signaleren-en-diagnostiek/artikel/108-hoe-herken-je-een-cognitief-begaafd-kind" TargetMode="External"/><Relationship Id="rId5" Type="http://schemas.openxmlformats.org/officeDocument/2006/relationships/hyperlink" Target="http://www.prodiagnostiek.be/materiaal/CSF_theorie.pdf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://www.prodiagnostiek.be/" TargetMode="External"/><Relationship Id="rId5" Type="http://schemas.openxmlformats.org/officeDocument/2006/relationships/hyperlink" Target="mailto:info@prodiagnostiek.be" TargetMode="Externa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B7682B-EE7A-4E6C-BE2B-BBF48B3E6A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4600" y="6283325"/>
            <a:ext cx="787400" cy="365125"/>
          </a:xfrm>
        </p:spPr>
        <p:txBody>
          <a:bodyPr/>
          <a:lstStyle/>
          <a:p>
            <a:fld id="{04FCA95E-2221-4DC3-A5F9-E53F37D422FC}" type="slidenum">
              <a:rPr lang="nl-BE" smtClean="0"/>
              <a:pPr/>
              <a:t>1</a:t>
            </a:fld>
            <a:endParaRPr lang="nl-BE"/>
          </a:p>
        </p:txBody>
      </p:sp>
      <p:pic>
        <p:nvPicPr>
          <p:cNvPr id="7" name="Afbeelding 6" descr="Afbeelding met fornuis, teken&#10;&#10;Automatisch gegenereerde beschrijving">
            <a:extLst>
              <a:ext uri="{FF2B5EF4-FFF2-40B4-BE49-F238E27FC236}">
                <a16:creationId xmlns:a16="http://schemas.microsoft.com/office/drawing/2014/main" id="{BA4EDAFD-AE7B-4F70-8B67-0FB3077A70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12658" r="10638"/>
          <a:stretch/>
        </p:blipFill>
        <p:spPr>
          <a:xfrm>
            <a:off x="1981200" y="24864"/>
            <a:ext cx="7674015" cy="680827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3AECCF0-D1A0-48BA-9074-222ADA814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9"/>
    </mc:Choice>
    <mc:Fallback xmlns="">
      <p:transition spd="slow" advTm="17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A4A14-69A7-4F1B-8FE1-A56014AA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Kennisclip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A59B5-2086-4C18-A2B5-519A22F03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Signalen herkennen van leerlingen die cognitief sterk functioneren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608EA2-7A6A-412D-B335-CC81B6D133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</a:t>
            </a:fld>
            <a:endParaRPr lang="nl-BE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296DBDB-C7FE-4735-A6C4-17F6FBABA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1"/>
    </mc:Choice>
    <mc:Fallback xmlns="">
      <p:transition spd="slow" advTm="10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2" y="1690687"/>
            <a:ext cx="10515599" cy="4802188"/>
          </a:xfrm>
        </p:spPr>
        <p:txBody>
          <a:bodyPr/>
          <a:lstStyle/>
          <a:p>
            <a:r>
              <a:rPr lang="nl-BE" dirty="0"/>
              <a:t>rekening houden met </a:t>
            </a:r>
            <a:r>
              <a:rPr lang="nl-BE" dirty="0" err="1"/>
              <a:t>sociaal-economische</a:t>
            </a:r>
            <a:r>
              <a:rPr lang="nl-BE" dirty="0"/>
              <a:t> of culturele waarden en normen</a:t>
            </a:r>
          </a:p>
          <a:p>
            <a:r>
              <a:rPr lang="nl-BE" sz="2800" dirty="0"/>
              <a:t>verandering van de invulling van begaafdheid over de tijd</a:t>
            </a:r>
          </a:p>
          <a:p>
            <a:endParaRPr lang="nl-BE" dirty="0"/>
          </a:p>
          <a:p>
            <a:pPr lvl="1"/>
            <a:r>
              <a:rPr lang="nl-BE" dirty="0"/>
              <a:t>SDP Cognitief Sterk Functioneren, </a:t>
            </a:r>
            <a:r>
              <a:rPr lang="nl-BE" dirty="0">
                <a:hlinkClick r:id="rId6"/>
              </a:rPr>
              <a:t>Theoretisch deel</a:t>
            </a:r>
            <a:endParaRPr lang="nl-BE" dirty="0"/>
          </a:p>
          <a:p>
            <a:pPr lvl="1"/>
            <a:r>
              <a:rPr lang="nl-BE" dirty="0">
                <a:hlinkClick r:id="rId7"/>
              </a:rPr>
              <a:t>Bijlage Faire diagnostiek van cognitief functioneren</a:t>
            </a:r>
            <a:endParaRPr lang="nl-BE" dirty="0"/>
          </a:p>
          <a:p>
            <a:endParaRPr lang="nl-BE" dirty="0"/>
          </a:p>
          <a:p>
            <a:r>
              <a:rPr lang="nl-BE" dirty="0"/>
              <a:t>Voor welke signalen is een professional/ouder best alert?</a:t>
            </a:r>
          </a:p>
          <a:p>
            <a:pPr marL="0" indent="0">
              <a:buNone/>
            </a:pPr>
            <a:endParaRPr lang="nl-BE" sz="2800" dirty="0"/>
          </a:p>
        </p:txBody>
      </p:sp>
      <p:sp>
        <p:nvSpPr>
          <p:cNvPr id="7" name="Titel 21">
            <a:extLst>
              <a:ext uri="{FF2B5EF4-FFF2-40B4-BE49-F238E27FC236}">
                <a16:creationId xmlns:a16="http://schemas.microsoft.com/office/drawing/2014/main" id="{0C85E829-9259-4BC8-A845-0285852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06944"/>
            <a:ext cx="10515599" cy="1325562"/>
          </a:xfrm>
        </p:spPr>
        <p:txBody>
          <a:bodyPr/>
          <a:lstStyle/>
          <a:p>
            <a:r>
              <a:rPr lang="nl-BE" sz="3200" dirty="0">
                <a:solidFill>
                  <a:srgbClr val="009999"/>
                </a:solidFill>
                <a:latin typeface="Open Sans" panose="020B0606030504020204"/>
              </a:rPr>
              <a:t>Kwalitatieve indicaties voor cognitief sterk functioneren</a:t>
            </a:r>
            <a:endParaRPr lang="nl-BE" sz="3200" dirty="0">
              <a:latin typeface="Open Sans" panose="020B0606030504020204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E892DE-D488-4030-AC0D-B8E51AFBBC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21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49"/>
    </mc:Choice>
    <mc:Fallback>
      <p:transition spd="slow" advTm="67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2" y="1690687"/>
            <a:ext cx="10515599" cy="4802188"/>
          </a:xfrm>
        </p:spPr>
        <p:txBody>
          <a:bodyPr/>
          <a:lstStyle/>
          <a:p>
            <a:pPr lvl="0"/>
            <a:r>
              <a:rPr lang="nl-BE" sz="2800" dirty="0"/>
              <a:t> </a:t>
            </a:r>
            <a:r>
              <a:rPr lang="nl-BE" dirty="0"/>
              <a:t>lijst van signalen: </a:t>
            </a:r>
          </a:p>
          <a:p>
            <a:pPr lvl="1"/>
            <a:r>
              <a:rPr lang="nl-BE" sz="2800" dirty="0"/>
              <a:t> vermeld door min. 3 auteurs (cf. van Gerven, 2009)</a:t>
            </a:r>
          </a:p>
          <a:p>
            <a:pPr lvl="1"/>
            <a:r>
              <a:rPr lang="nl-BE" sz="2800" dirty="0"/>
              <a:t> </a:t>
            </a:r>
            <a:r>
              <a:rPr lang="nl-BE" sz="2800" u="sng" dirty="0"/>
              <a:t>kan</a:t>
            </a:r>
            <a:r>
              <a:rPr lang="nl-BE" sz="2800" dirty="0"/>
              <a:t> in sterkere mate voorkomen maar </a:t>
            </a:r>
            <a:r>
              <a:rPr lang="nl-BE" sz="2800" u="sng" dirty="0"/>
              <a:t>moet</a:t>
            </a:r>
            <a:r>
              <a:rPr lang="nl-BE" sz="2800" dirty="0"/>
              <a:t> niet</a:t>
            </a:r>
          </a:p>
          <a:p>
            <a:pPr marL="1041400" lvl="2" indent="0">
              <a:buNone/>
            </a:pPr>
            <a:r>
              <a:rPr lang="nl-BE" sz="2800" dirty="0"/>
              <a:t>→ </a:t>
            </a:r>
            <a:r>
              <a:rPr lang="nl-BE" sz="2800" u="sng" dirty="0"/>
              <a:t>geen</a:t>
            </a:r>
            <a:r>
              <a:rPr lang="nl-BE" sz="2800" dirty="0"/>
              <a:t> criterium voor classificatie</a:t>
            </a:r>
          </a:p>
          <a:p>
            <a:pPr lvl="1"/>
            <a:r>
              <a:rPr lang="nl-BE" sz="2800" dirty="0"/>
              <a:t> </a:t>
            </a:r>
            <a:r>
              <a:rPr lang="nl-BE" sz="2800" u="sng" dirty="0"/>
              <a:t>geen</a:t>
            </a:r>
            <a:r>
              <a:rPr lang="nl-BE" sz="2800" dirty="0"/>
              <a:t> indicaties voor zorgen of problemen, wel voor onderwijsbehoeften</a:t>
            </a:r>
          </a:p>
          <a:p>
            <a:r>
              <a:rPr lang="nl-BE" dirty="0"/>
              <a:t>o</a:t>
            </a:r>
            <a:r>
              <a:rPr lang="nl-BE" sz="2800" dirty="0"/>
              <a:t>rdening die we hebben aangebracht:</a:t>
            </a:r>
          </a:p>
          <a:p>
            <a:pPr lvl="1"/>
            <a:r>
              <a:rPr lang="nl-BE" dirty="0"/>
              <a:t>blauw: vooral binnen de klas</a:t>
            </a:r>
          </a:p>
          <a:p>
            <a:pPr lvl="1"/>
            <a:r>
              <a:rPr lang="nl-BE" dirty="0"/>
              <a:t>oranje: vooral buiten de klas</a:t>
            </a:r>
          </a:p>
          <a:p>
            <a:pPr lvl="1"/>
            <a:r>
              <a:rPr lang="nl-BE" dirty="0"/>
              <a:t>groen: zowel binnen als buiten de klas</a:t>
            </a:r>
          </a:p>
        </p:txBody>
      </p:sp>
      <p:sp>
        <p:nvSpPr>
          <p:cNvPr id="7" name="Titel 21">
            <a:extLst>
              <a:ext uri="{FF2B5EF4-FFF2-40B4-BE49-F238E27FC236}">
                <a16:creationId xmlns:a16="http://schemas.microsoft.com/office/drawing/2014/main" id="{0C85E829-9259-4BC8-A845-0285852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06944"/>
            <a:ext cx="10515599" cy="1325562"/>
          </a:xfrm>
        </p:spPr>
        <p:txBody>
          <a:bodyPr/>
          <a:lstStyle/>
          <a:p>
            <a:r>
              <a:rPr lang="nl-BE" sz="3200" dirty="0">
                <a:solidFill>
                  <a:srgbClr val="009999"/>
                </a:solidFill>
                <a:latin typeface="Open Sans" panose="020B0606030504020204"/>
              </a:rPr>
              <a:t>Kwalitatieve indicaties voor cognitief sterk functioneren</a:t>
            </a:r>
            <a:endParaRPr lang="nl-BE" sz="3200" dirty="0">
              <a:latin typeface="Open Sans" panose="020B0606030504020204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02F056-5C5E-4DBC-88A7-4D58D2B24E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41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5"/>
    </mc:Choice>
    <mc:Fallback>
      <p:transition spd="slow" advTm="7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838202" y="106944"/>
            <a:ext cx="10515599" cy="1325562"/>
          </a:xfrm>
        </p:spPr>
        <p:txBody>
          <a:bodyPr/>
          <a:lstStyle/>
          <a:p>
            <a:r>
              <a:rPr lang="nl-BE" sz="3200" dirty="0">
                <a:solidFill>
                  <a:srgbClr val="009999"/>
                </a:solidFill>
                <a:latin typeface="Open Sans" panose="020B0606030504020204"/>
              </a:rPr>
              <a:t>Kwalitatieve indicaties voor cognitief sterk functioneren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B1CA87B-6478-4A6A-8CB3-AB18FB6E6D17}"/>
              </a:ext>
            </a:extLst>
          </p:cNvPr>
          <p:cNvSpPr txBox="1"/>
          <p:nvPr/>
        </p:nvSpPr>
        <p:spPr>
          <a:xfrm>
            <a:off x="442432" y="1488689"/>
            <a:ext cx="206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1"/>
                </a:solidFill>
              </a:rPr>
              <a:t>snel van begrip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4E7EFDF-ED32-4368-BB4A-DAFB7D40243D}"/>
              </a:ext>
            </a:extLst>
          </p:cNvPr>
          <p:cNvSpPr txBox="1"/>
          <p:nvPr/>
        </p:nvSpPr>
        <p:spPr>
          <a:xfrm>
            <a:off x="2377956" y="1886849"/>
            <a:ext cx="171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hoog leer- en werktempo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425D426-BC07-44E4-9BE4-9D213BE9C619}"/>
              </a:ext>
            </a:extLst>
          </p:cNvPr>
          <p:cNvSpPr txBox="1"/>
          <p:nvPr/>
        </p:nvSpPr>
        <p:spPr>
          <a:xfrm>
            <a:off x="1729467" y="2914297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groot </a:t>
            </a:r>
          </a:p>
          <a:p>
            <a:pPr algn="ctr"/>
            <a:r>
              <a:rPr lang="nl-BE" sz="2000" dirty="0">
                <a:solidFill>
                  <a:schemeClr val="accent1"/>
                </a:solidFill>
              </a:rPr>
              <a:t>probleemoplossend </a:t>
            </a:r>
          </a:p>
          <a:p>
            <a:pPr algn="ctr"/>
            <a:r>
              <a:rPr lang="nl-BE" sz="2000" dirty="0">
                <a:solidFill>
                  <a:schemeClr val="accent1"/>
                </a:solidFill>
              </a:rPr>
              <a:t>vermogen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F79F299-6254-4C7C-A5AD-8613E2AF37A0}"/>
              </a:ext>
            </a:extLst>
          </p:cNvPr>
          <p:cNvSpPr txBox="1"/>
          <p:nvPr/>
        </p:nvSpPr>
        <p:spPr>
          <a:xfrm>
            <a:off x="353079" y="5479387"/>
            <a:ext cx="194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brede algemene interesse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4A9C581-BACD-465B-864D-5C38D1E70703}"/>
              </a:ext>
            </a:extLst>
          </p:cNvPr>
          <p:cNvSpPr txBox="1"/>
          <p:nvPr/>
        </p:nvSpPr>
        <p:spPr>
          <a:xfrm>
            <a:off x="5124891" y="3701737"/>
            <a:ext cx="215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1"/>
                </a:solidFill>
              </a:rPr>
              <a:t>goed geheugen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A8E837D-69F2-4BF0-9015-CBDD95ABBE49}"/>
              </a:ext>
            </a:extLst>
          </p:cNvPr>
          <p:cNvSpPr txBox="1"/>
          <p:nvPr/>
        </p:nvSpPr>
        <p:spPr>
          <a:xfrm>
            <a:off x="3266364" y="4230755"/>
            <a:ext cx="144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verbaal taalvaardig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EEAFB7A-AF69-4239-8489-CF8858099648}"/>
              </a:ext>
            </a:extLst>
          </p:cNvPr>
          <p:cNvSpPr txBox="1"/>
          <p:nvPr/>
        </p:nvSpPr>
        <p:spPr>
          <a:xfrm>
            <a:off x="4450800" y="2259051"/>
            <a:ext cx="246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2"/>
                </a:solidFill>
              </a:rPr>
              <a:t>origineel gevoel voor humor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9E0ECB2-8A57-44E5-A256-51B9E353A92A}"/>
              </a:ext>
            </a:extLst>
          </p:cNvPr>
          <p:cNvSpPr txBox="1"/>
          <p:nvPr/>
        </p:nvSpPr>
        <p:spPr>
          <a:xfrm>
            <a:off x="4537063" y="5855752"/>
            <a:ext cx="172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out of </a:t>
            </a:r>
            <a:r>
              <a:rPr lang="nl-BE" sz="2000" dirty="0" err="1">
                <a:solidFill>
                  <a:schemeClr val="accent6"/>
                </a:solidFill>
              </a:rPr>
              <a:t>the</a:t>
            </a:r>
            <a:r>
              <a:rPr lang="nl-BE" sz="2000" dirty="0">
                <a:solidFill>
                  <a:schemeClr val="accent6"/>
                </a:solidFill>
              </a:rPr>
              <a:t> box denken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14909F9-6A75-4674-8991-5F6C99B34CD4}"/>
              </a:ext>
            </a:extLst>
          </p:cNvPr>
          <p:cNvSpPr txBox="1"/>
          <p:nvPr/>
        </p:nvSpPr>
        <p:spPr>
          <a:xfrm>
            <a:off x="9849437" y="1250497"/>
            <a:ext cx="1959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2"/>
                </a:solidFill>
              </a:rPr>
              <a:t>contact zoeken met oudere kinderen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76369B9-2DBE-4BE3-ACB4-7DA44BEF605D}"/>
              </a:ext>
            </a:extLst>
          </p:cNvPr>
          <p:cNvSpPr txBox="1"/>
          <p:nvPr/>
        </p:nvSpPr>
        <p:spPr>
          <a:xfrm>
            <a:off x="9955724" y="5675009"/>
            <a:ext cx="17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uitdagingen</a:t>
            </a:r>
          </a:p>
          <a:p>
            <a:pPr algn="ctr"/>
            <a:r>
              <a:rPr lang="nl-BE" sz="2000" dirty="0">
                <a:solidFill>
                  <a:schemeClr val="accent6"/>
                </a:solidFill>
              </a:rPr>
              <a:t>zoeken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E24347C-0D90-4C96-A0AC-44F73E76C89A}"/>
              </a:ext>
            </a:extLst>
          </p:cNvPr>
          <p:cNvSpPr txBox="1"/>
          <p:nvPr/>
        </p:nvSpPr>
        <p:spPr>
          <a:xfrm>
            <a:off x="4885970" y="4323515"/>
            <a:ext cx="178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sterke concentratie (bij interesse)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C06CE67-542D-4A2C-8E30-277551CAF90D}"/>
              </a:ext>
            </a:extLst>
          </p:cNvPr>
          <p:cNvSpPr txBox="1"/>
          <p:nvPr/>
        </p:nvSpPr>
        <p:spPr>
          <a:xfrm>
            <a:off x="6873907" y="3757404"/>
            <a:ext cx="2704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goed doorzettingsvermogen (bij uitdaging)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D1B3652-B07A-4A11-85DB-951A0CD390AD}"/>
              </a:ext>
            </a:extLst>
          </p:cNvPr>
          <p:cNvSpPr txBox="1"/>
          <p:nvPr/>
        </p:nvSpPr>
        <p:spPr>
          <a:xfrm>
            <a:off x="9382594" y="3441501"/>
            <a:ext cx="234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2"/>
                </a:solidFill>
              </a:rPr>
              <a:t>stelt regels en afspraken in vraag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46FAE75-5187-4D1D-8429-61CBF966952F}"/>
              </a:ext>
            </a:extLst>
          </p:cNvPr>
          <p:cNvSpPr txBox="1"/>
          <p:nvPr/>
        </p:nvSpPr>
        <p:spPr>
          <a:xfrm>
            <a:off x="3931816" y="1349293"/>
            <a:ext cx="227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perfectionistische instelling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43FAEDB-B3B3-49D8-B71A-951E3C5B9E14}"/>
              </a:ext>
            </a:extLst>
          </p:cNvPr>
          <p:cNvSpPr txBox="1"/>
          <p:nvPr/>
        </p:nvSpPr>
        <p:spPr>
          <a:xfrm>
            <a:off x="9565474" y="4691646"/>
            <a:ext cx="215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grote behoefte aan autonomie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D53A3250-C3C4-4298-8C92-12E054FD7EEE}"/>
              </a:ext>
            </a:extLst>
          </p:cNvPr>
          <p:cNvSpPr txBox="1"/>
          <p:nvPr/>
        </p:nvSpPr>
        <p:spPr>
          <a:xfrm>
            <a:off x="6858156" y="5045589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scherpe waarneming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9CC448B-73BA-403E-90FA-E33CDA7159D0}"/>
              </a:ext>
            </a:extLst>
          </p:cNvPr>
          <p:cNvSpPr txBox="1"/>
          <p:nvPr/>
        </p:nvSpPr>
        <p:spPr>
          <a:xfrm>
            <a:off x="8859763" y="2392635"/>
            <a:ext cx="185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2"/>
                </a:solidFill>
              </a:rPr>
              <a:t>in staat tot zelfreflectie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E5BC9AD1-7107-4FAA-BB50-CF1C2AA5D5FD}"/>
              </a:ext>
            </a:extLst>
          </p:cNvPr>
          <p:cNvSpPr txBox="1"/>
          <p:nvPr/>
        </p:nvSpPr>
        <p:spPr>
          <a:xfrm>
            <a:off x="5996138" y="2825281"/>
            <a:ext cx="306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2"/>
                </a:solidFill>
              </a:rPr>
              <a:t>sterk rechtvaardigheidsgevoel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1274880-AE37-40EC-B4B8-CCBC01B73AEC}"/>
              </a:ext>
            </a:extLst>
          </p:cNvPr>
          <p:cNvSpPr txBox="1"/>
          <p:nvPr/>
        </p:nvSpPr>
        <p:spPr>
          <a:xfrm>
            <a:off x="353079" y="410698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chemeClr val="accent1"/>
                </a:solidFill>
              </a:rPr>
              <a:t>groot analyserend</a:t>
            </a:r>
          </a:p>
          <a:p>
            <a:pPr algn="ctr"/>
            <a:r>
              <a:rPr lang="nl-BE" sz="2000" dirty="0">
                <a:solidFill>
                  <a:schemeClr val="accent1"/>
                </a:solidFill>
              </a:rPr>
              <a:t>vermogen</a:t>
            </a:r>
            <a:endParaRPr lang="nl-NL" sz="2000" dirty="0">
              <a:solidFill>
                <a:schemeClr val="accent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9459C9-F22A-4CBA-A158-D1E66C368F51}"/>
              </a:ext>
            </a:extLst>
          </p:cNvPr>
          <p:cNvSpPr txBox="1"/>
          <p:nvPr/>
        </p:nvSpPr>
        <p:spPr>
          <a:xfrm>
            <a:off x="346637" y="2633331"/>
            <a:ext cx="215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1"/>
                </a:solidFill>
              </a:rPr>
              <a:t>verworven kennis goed toepassen</a:t>
            </a:r>
            <a:endParaRPr lang="nl-NL" sz="2000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45100FB-5042-478D-A425-9BA8F25ABAC9}"/>
              </a:ext>
            </a:extLst>
          </p:cNvPr>
          <p:cNvSpPr txBox="1"/>
          <p:nvPr/>
        </p:nvSpPr>
        <p:spPr>
          <a:xfrm>
            <a:off x="6405120" y="1486497"/>
            <a:ext cx="2805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2"/>
                </a:solidFill>
              </a:rPr>
              <a:t>wekken indruk van </a:t>
            </a:r>
          </a:p>
          <a:p>
            <a:pPr algn="ctr"/>
            <a:r>
              <a:rPr lang="nl-BE" sz="2000" dirty="0">
                <a:solidFill>
                  <a:schemeClr val="accent2"/>
                </a:solidFill>
              </a:rPr>
              <a:t>geestelijke vroegrijpheid</a:t>
            </a:r>
            <a:endParaRPr lang="nl-NL" sz="2000" dirty="0">
              <a:solidFill>
                <a:schemeClr val="accent2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107B72B-D7DC-4A72-883F-1DAEED60173B}"/>
              </a:ext>
            </a:extLst>
          </p:cNvPr>
          <p:cNvSpPr txBox="1"/>
          <p:nvPr/>
        </p:nvSpPr>
        <p:spPr>
          <a:xfrm>
            <a:off x="2321149" y="5218383"/>
            <a:ext cx="2015223" cy="707886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creatief denkvermogen</a:t>
            </a:r>
            <a:endParaRPr lang="nl-NL" sz="2000" dirty="0">
              <a:solidFill>
                <a:schemeClr val="accent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D693B7-FA4F-4617-8049-78E5E01364E5}"/>
              </a:ext>
            </a:extLst>
          </p:cNvPr>
          <p:cNvSpPr txBox="1"/>
          <p:nvPr/>
        </p:nvSpPr>
        <p:spPr>
          <a:xfrm>
            <a:off x="7871799" y="5758917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chemeClr val="accent6"/>
                </a:solidFill>
              </a:rPr>
              <a:t>vaak </a:t>
            </a:r>
          </a:p>
          <a:p>
            <a:pPr algn="ctr"/>
            <a:r>
              <a:rPr lang="nl-BE" sz="2000" dirty="0">
                <a:solidFill>
                  <a:schemeClr val="accent6"/>
                </a:solidFill>
              </a:rPr>
              <a:t>doorvragen</a:t>
            </a:r>
            <a:endParaRPr lang="nl-NL" sz="2000" dirty="0">
              <a:solidFill>
                <a:schemeClr val="accent6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3DDA57E-0662-4F6A-8922-F6ABC811C7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00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30"/>
    </mc:Choice>
    <mc:Fallback>
      <p:transition spd="slow" advTm="8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" grpId="0"/>
      <p:bldP spid="3" grpId="0"/>
      <p:bldP spid="4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009999"/>
                </a:solidFill>
              </a:rPr>
              <a:t>Wat zegt de wetenschap?</a:t>
            </a:r>
            <a:endParaRPr lang="nl-BE" sz="4000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2" y="1535164"/>
            <a:ext cx="10515599" cy="4667250"/>
          </a:xfrm>
        </p:spPr>
        <p:txBody>
          <a:bodyPr/>
          <a:lstStyle/>
          <a:p>
            <a:r>
              <a:rPr lang="nl-BE" sz="2800" dirty="0"/>
              <a:t> </a:t>
            </a:r>
            <a:r>
              <a:rPr lang="nl-BE" dirty="0"/>
              <a:t>Hoe herken je cognitief begaafde leerlingen? (cf. </a:t>
            </a:r>
            <a:r>
              <a:rPr lang="nl-BE" dirty="0">
                <a:hlinkClick r:id="rId6"/>
              </a:rPr>
              <a:t>Talent</a:t>
            </a:r>
            <a:r>
              <a:rPr lang="nl-BE" dirty="0"/>
              <a:t>)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sz="2800" dirty="0"/>
              <a:t>denken en leren erg snel</a:t>
            </a:r>
          </a:p>
          <a:p>
            <a:pPr lvl="1"/>
            <a:r>
              <a:rPr lang="nl-BE" sz="2800" dirty="0"/>
              <a:t>voorkeur voor complex en abstract denken</a:t>
            </a:r>
          </a:p>
          <a:p>
            <a:pPr lvl="1"/>
            <a:r>
              <a:rPr lang="nl-BE" sz="2800" dirty="0"/>
              <a:t>sterk geheugen</a:t>
            </a:r>
          </a:p>
          <a:p>
            <a:pPr lvl="1"/>
            <a:r>
              <a:rPr lang="nl-BE" sz="2800" dirty="0"/>
              <a:t>creatieve en flexibele probleemoplossers</a:t>
            </a:r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F7C2A09B-B499-4230-ACD3-059F79B53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53" y="6191624"/>
            <a:ext cx="2133333" cy="45714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2C6054A-C69C-4B6A-9508-ED5E7C6F23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1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64"/>
    </mc:Choice>
    <mc:Fallback xmlns="">
      <p:transition spd="slow" advTm="41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B0A49-A6C6-4133-9958-E5507D9C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C00000"/>
                </a:solidFill>
              </a:rPr>
              <a:t>Waar is meer info te vinden?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330438-3FB2-4B0F-BCEA-26789365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Op de Prodia website:</a:t>
            </a:r>
          </a:p>
          <a:p>
            <a:r>
              <a:rPr lang="nl-BE" dirty="0"/>
              <a:t>Kwalitatieve indicaties voor cognitief sterk functioneren</a:t>
            </a:r>
          </a:p>
          <a:p>
            <a:pPr lvl="1"/>
            <a:r>
              <a:rPr lang="nl-BE" sz="2800" dirty="0">
                <a:hlinkClick r:id="rId5"/>
              </a:rPr>
              <a:t>Theoretisch deel CSF</a:t>
            </a:r>
            <a:r>
              <a:rPr lang="nl-BE" sz="2800" dirty="0"/>
              <a:t>, Relevante ontwikkelingsaspecten en verschijningsvorm, Sterk functioneren</a:t>
            </a:r>
          </a:p>
          <a:p>
            <a:pPr marL="0" lvl="0" indent="0">
              <a:buNone/>
            </a:pPr>
            <a:endParaRPr lang="nl-BE" dirty="0"/>
          </a:p>
          <a:p>
            <a:pPr marL="0" lvl="0" indent="0">
              <a:buNone/>
            </a:pPr>
            <a:r>
              <a:rPr lang="nl-BE" dirty="0"/>
              <a:t>Elders:</a:t>
            </a:r>
          </a:p>
          <a:p>
            <a:pPr lvl="0"/>
            <a:r>
              <a:rPr lang="nl-BE" dirty="0"/>
              <a:t>Projectteam Talent: </a:t>
            </a:r>
            <a:r>
              <a:rPr lang="nl-BE" dirty="0">
                <a:hlinkClick r:id="rId6"/>
              </a:rPr>
              <a:t>Hoe herken je een cognitief begaafd kind? </a:t>
            </a:r>
            <a:r>
              <a:rPr lang="nl-BE" dirty="0"/>
              <a:t>en ook </a:t>
            </a:r>
            <a:r>
              <a:rPr lang="nl-BE" dirty="0">
                <a:hlinkClick r:id="rId7"/>
              </a:rPr>
              <a:t>Signaleren en diagnostiek van cognitieve begaafdheid</a:t>
            </a:r>
            <a:r>
              <a:rPr lang="nl-BE" dirty="0"/>
              <a:t>.</a:t>
            </a:r>
          </a:p>
          <a:p>
            <a:pPr marL="457200" lvl="1" indent="0">
              <a:buNone/>
            </a:pPr>
            <a:endParaRPr lang="nl-B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22653-FD0A-4EE6-92FE-D8FA56EE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CA95E-2221-4DC3-A5F9-E53F37D422F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9999"/>
                </a:solidFill>
                <a:effectLst/>
                <a:uLnTx/>
                <a:uFillTx/>
                <a:latin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4999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pic>
        <p:nvPicPr>
          <p:cNvPr id="5" name="Picture 2" descr="Afbeeldingsresultaat voor waar?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r="11815"/>
          <a:stretch/>
        </p:blipFill>
        <p:spPr bwMode="auto">
          <a:xfrm>
            <a:off x="9404463" y="164361"/>
            <a:ext cx="2594723" cy="16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196348A-05EA-4AA5-A846-E2B781C2E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30"/>
    </mc:Choice>
    <mc:Fallback xmlns="">
      <p:transition spd="slow" advTm="33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B7682B-EE7A-4E6C-BE2B-BBF48B3E6A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4600" y="6283325"/>
            <a:ext cx="78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CA95E-2221-4DC3-A5F9-E53F37D422F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9999"/>
                </a:solidFill>
                <a:effectLst/>
                <a:uLnTx/>
                <a:uFillTx/>
                <a:latin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49999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D6A3C0-FFAE-42C2-B77A-DCBD420A431C}"/>
              </a:ext>
            </a:extLst>
          </p:cNvPr>
          <p:cNvSpPr txBox="1"/>
          <p:nvPr/>
        </p:nvSpPr>
        <p:spPr>
          <a:xfrm>
            <a:off x="1669776" y="3710610"/>
            <a:ext cx="105222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Vragen</a:t>
            </a: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info@prodiagnostiek.be  </a:t>
            </a: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7340FB-40AD-4439-AF32-33CEF6DFC1DD}"/>
              </a:ext>
            </a:extLst>
          </p:cNvPr>
          <p:cNvSpPr txBox="1"/>
          <p:nvPr/>
        </p:nvSpPr>
        <p:spPr>
          <a:xfrm>
            <a:off x="1669776" y="1464367"/>
            <a:ext cx="10522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Meer info en tools</a:t>
            </a: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>
                <a:ln>
                  <a:noFill/>
                </a:ln>
                <a:solidFill>
                  <a:srgbClr val="01666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hlinkClick r:id="rId6"/>
              </a:rPr>
              <a:t>www.prodiagnostiek.be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rgbClr val="016666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4ADD26-ECCA-4CDC-AD92-7447186E1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9"/>
    </mc:Choice>
    <mc:Fallback xmlns="">
      <p:transition spd="slow" advTm="17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4.7|9.1|3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0.2|6.9|1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4.8|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5.7|4|2.6"/>
</p:tagLst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D269EF0-ABBF-4335-856C-2464D79813A1}" vid="{1B300D57-FD97-4105-8339-6472FBEEFC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295A05875B940BE7985CF3DE47FBF" ma:contentTypeVersion="17" ma:contentTypeDescription="Een nieuw document maken." ma:contentTypeScope="" ma:versionID="f9d2fe657ba3696b4dd86824125557b3">
  <xsd:schema xmlns:xsd="http://www.w3.org/2001/XMLSchema" xmlns:xs="http://www.w3.org/2001/XMLSchema" xmlns:p="http://schemas.microsoft.com/office/2006/metadata/properties" xmlns:ns2="0af09284-65e3-4d5f-a141-65977bef45be" xmlns:ns3="2c0101b5-daf1-4fcf-9f4f-355d3a42c99c" targetNamespace="http://schemas.microsoft.com/office/2006/metadata/properties" ma:root="true" ma:fieldsID="5f1b7801c84064b6769b7153a110d2d3" ns2:_="" ns3:_="">
    <xsd:import namespace="0af09284-65e3-4d5f-a141-65977bef45be"/>
    <xsd:import namespace="2c0101b5-daf1-4fcf-9f4f-355d3a42c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9284-65e3-4d5f-a141-65977bef4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2b7d4d7-aa62-4847-809c-85ed79ea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101b5-daf1-4fcf-9f4f-355d3a42c99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6545f2c-e290-4a26-bc2f-3ed41dba63e5}" ma:internalName="TaxCatchAll" ma:showField="CatchAllData" ma:web="2c0101b5-daf1-4fcf-9f4f-355d3a42c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f09284-65e3-4d5f-a141-65977bef45be">
      <Terms xmlns="http://schemas.microsoft.com/office/infopath/2007/PartnerControls"/>
    </lcf76f155ced4ddcb4097134ff3c332f>
    <TaxCatchAll xmlns="2c0101b5-daf1-4fcf-9f4f-355d3a42c99c" xsi:nil="true"/>
  </documentManagement>
</p:properties>
</file>

<file path=customXml/itemProps1.xml><?xml version="1.0" encoding="utf-8"?>
<ds:datastoreItem xmlns:ds="http://schemas.openxmlformats.org/officeDocument/2006/customXml" ds:itemID="{87C97E51-210A-4988-A7FA-A6003BC20072}"/>
</file>

<file path=customXml/itemProps2.xml><?xml version="1.0" encoding="utf-8"?>
<ds:datastoreItem xmlns:ds="http://schemas.openxmlformats.org/officeDocument/2006/customXml" ds:itemID="{13A5841A-433E-4DA0-B024-E022C68CC0F1}"/>
</file>

<file path=customXml/itemProps3.xml><?xml version="1.0" encoding="utf-8"?>
<ds:datastoreItem xmlns:ds="http://schemas.openxmlformats.org/officeDocument/2006/customXml" ds:itemID="{11131437-A5CE-4CED-AF38-8A431267C131}"/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752</Words>
  <Application>Microsoft Office PowerPoint</Application>
  <PresentationFormat>Breedbeeld</PresentationFormat>
  <Paragraphs>99</Paragraphs>
  <Slides>8</Slides>
  <Notes>7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1_Kantoorthema</vt:lpstr>
      <vt:lpstr>PowerPoint-presentatie</vt:lpstr>
      <vt:lpstr>Kennisclip</vt:lpstr>
      <vt:lpstr>Kwalitatieve indicaties voor cognitief sterk functioneren</vt:lpstr>
      <vt:lpstr>Kwalitatieve indicaties voor cognitief sterk functioneren</vt:lpstr>
      <vt:lpstr>Kwalitatieve indicaties voor cognitief sterk functioneren</vt:lpstr>
      <vt:lpstr>Wat zegt de wetenschap?</vt:lpstr>
      <vt:lpstr>Waar is meer info te vinden?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Prodia</dc:creator>
  <cp:lastModifiedBy>Ann Van Rompaey</cp:lastModifiedBy>
  <cp:revision>471</cp:revision>
  <cp:lastPrinted>2020-01-31T09:55:28Z</cp:lastPrinted>
  <dcterms:created xsi:type="dcterms:W3CDTF">2019-10-25T12:41:14Z</dcterms:created>
  <dcterms:modified xsi:type="dcterms:W3CDTF">2020-05-08T06:42:52Z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0x010100327295A05875B940BE7985CF3DE47FBF</vt:lpwstr>
  </property>
</Properties>
</file>