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2.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5.xml" ContentType="application/vnd.openxmlformats-officedocument.presentationml.tags+xml"/>
  <Override PartName="/ppt/tags/tag4.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16"/>
  </p:notesMasterIdLst>
  <p:sldIdLst>
    <p:sldId id="272" r:id="rId3"/>
    <p:sldId id="806" r:id="rId4"/>
    <p:sldId id="294" r:id="rId5"/>
    <p:sldId id="803" r:id="rId6"/>
    <p:sldId id="301" r:id="rId7"/>
    <p:sldId id="289" r:id="rId8"/>
    <p:sldId id="290" r:id="rId9"/>
    <p:sldId id="811" r:id="rId10"/>
    <p:sldId id="804" r:id="rId11"/>
    <p:sldId id="805" r:id="rId12"/>
    <p:sldId id="651" r:id="rId13"/>
    <p:sldId id="284" r:id="rId14"/>
    <p:sldId id="800" r:id="rId15"/>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6666"/>
    <a:srgbClr val="D0EA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174" autoAdjust="0"/>
  </p:normalViewPr>
  <p:slideViewPr>
    <p:cSldViewPr snapToGrid="0">
      <p:cViewPr varScale="1">
        <p:scale>
          <a:sx n="62" d="100"/>
          <a:sy n="62" d="100"/>
        </p:scale>
        <p:origin x="14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630AD-CFD8-4EEA-8B28-A7F0C7502F4D}" type="datetimeFigureOut">
              <a:rPr lang="nl-BE" smtClean="0"/>
              <a:t>9/06/2020</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C8212E-787E-4AFD-B4AF-F9A38E475F77}" type="slidenum">
              <a:rPr lang="nl-BE" smtClean="0"/>
              <a:t>‹nr.›</a:t>
            </a:fld>
            <a:endParaRPr lang="nl-BE"/>
          </a:p>
        </p:txBody>
      </p:sp>
    </p:spTree>
    <p:extLst>
      <p:ext uri="{BB962C8B-B14F-4D97-AF65-F5344CB8AC3E}">
        <p14:creationId xmlns:p14="http://schemas.microsoft.com/office/powerpoint/2010/main" val="3945625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l.wikipedia.org/wiki/Acculturati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BE" dirty="0"/>
              <a:t>Deze kennisclip sluit aan bij de beide protocollen cognitief functioneren</a:t>
            </a:r>
          </a:p>
          <a:p>
            <a:pPr marL="0" lvl="0" indent="0" algn="l" rtl="0">
              <a:spcBef>
                <a:spcPts val="0"/>
              </a:spcBef>
              <a:spcAft>
                <a:spcPts val="0"/>
              </a:spcAft>
              <a:buNone/>
            </a:pPr>
            <a:r>
              <a:rPr lang="nl-BE" dirty="0"/>
              <a:t>Informatie in deze presentatie is vooral terug te vinden in de Bijlage Faire diagnostiek van cognitief functioneren </a:t>
            </a:r>
          </a:p>
          <a:p>
            <a:pPr marL="0" lvl="0" indent="0" algn="l" rtl="0">
              <a:spcBef>
                <a:spcPts val="0"/>
              </a:spcBef>
              <a:spcAft>
                <a:spcPts val="0"/>
              </a:spcAft>
              <a:buNone/>
            </a:pPr>
            <a:r>
              <a:rPr lang="nl-BE" dirty="0"/>
              <a:t>In die bijlage vind </a:t>
            </a:r>
            <a:r>
              <a:rPr lang="nl-BE"/>
              <a:t>je achtergrondinformatie </a:t>
            </a:r>
            <a:r>
              <a:rPr lang="nl-BE" dirty="0"/>
              <a:t>die het belang van faire diagnostiek bij leerlingen uit kansengroepen motiveren. In deze presentatie ga ik vooral in op enkele aandachtspunten bij de beeldvorming van cognitief functioneren (onafhankelijk van het niveau van dat functioneren)</a:t>
            </a:r>
          </a:p>
          <a:p>
            <a:pPr marL="0" lvl="0" indent="0" algn="l" rtl="0">
              <a:spcBef>
                <a:spcPts val="0"/>
              </a:spcBef>
              <a:spcAft>
                <a:spcPts val="0"/>
              </a:spcAft>
              <a:buNone/>
            </a:pPr>
            <a:endParaRPr lang="nl-BE" dirty="0"/>
          </a:p>
          <a:p>
            <a:pPr marL="0" lvl="0" indent="0" algn="l" rtl="0">
              <a:spcBef>
                <a:spcPts val="0"/>
              </a:spcBef>
              <a:spcAft>
                <a:spcPts val="0"/>
              </a:spcAft>
              <a:buNone/>
            </a:pPr>
            <a:r>
              <a:rPr lang="nl-BE" dirty="0"/>
              <a:t>CF omvat in onze protocollen zowel de inschatting van intelligentie en de brede cognitieve vaardigheden als de schoolse prestaties. Voor toelichting bij de invulling van cognitief functioneren in de protocollen, verwijs ik naar de kennisclip rond cognitief functioneren </a:t>
            </a:r>
          </a:p>
        </p:txBody>
      </p:sp>
      <p:sp>
        <p:nvSpPr>
          <p:cNvPr id="208" name="Google Shape;20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Leerlingen met een migratieachtergrond en/of lage SES hebben vaak minder toegang tot buitenschoolse hulp, dus goed uitgebouwde leerlingenbegeleiding op school en vanuit het CLB is voor hen extra belangrijk</a:t>
            </a:r>
          </a:p>
          <a:p>
            <a:endParaRPr lang="nl-BE" dirty="0"/>
          </a:p>
          <a:p>
            <a:r>
              <a:rPr lang="nl-BE" dirty="0"/>
              <a:t>Hoge verwachtingen </a:t>
            </a:r>
            <a:r>
              <a:rPr lang="nl-BE" dirty="0" err="1"/>
              <a:t>tov</a:t>
            </a:r>
            <a:r>
              <a:rPr lang="nl-BE" dirty="0"/>
              <a:t> alle leerling: intelligentieverschillen binnen groepen met eenzelfde SES nog altijd veel groter zijn dan tussen groepen. Leerlingen met eenzelfde sociaaleconomische status hebben niet per definitie een gelijkaardig intelligentieniveau.</a:t>
            </a:r>
          </a:p>
          <a:p>
            <a:endParaRPr lang="nl-BE" dirty="0"/>
          </a:p>
          <a:p>
            <a:r>
              <a:rPr lang="nl-BE" dirty="0"/>
              <a:t>Naast de perceptie of verwachtingen van de leerkrachten vormt ook de manier waarop leerlingen zelf naar intelligentie en schoolse prestaties kijken, een mogelijke barrière voor individuele vooruitgang. Als leerlingen intelligentie als vaststaand beschouwen (‘</a:t>
            </a:r>
            <a:r>
              <a:rPr lang="nl-BE" dirty="0" err="1"/>
              <a:t>fixed</a:t>
            </a:r>
            <a:r>
              <a:rPr lang="nl-BE" dirty="0"/>
              <a:t> </a:t>
            </a:r>
            <a:r>
              <a:rPr lang="nl-BE" dirty="0" err="1"/>
              <a:t>mindset</a:t>
            </a:r>
            <a:r>
              <a:rPr lang="nl-BE" dirty="0"/>
              <a:t>’) en bovendien ervaren dat hun omgeving weinig verwacht van hun schoolse prestaties, zullen ze weinig inspanningen leveren en de verwachtingen waarmaken. Leerlingen die daarentegen te horen krijgen dat intelligentie </a:t>
            </a:r>
            <a:r>
              <a:rPr lang="nl-BE" dirty="0" err="1"/>
              <a:t>vormbaar</a:t>
            </a:r>
            <a:r>
              <a:rPr lang="nl-BE" dirty="0"/>
              <a:t> is (‘</a:t>
            </a:r>
            <a:r>
              <a:rPr lang="nl-BE" dirty="0" err="1"/>
              <a:t>growth</a:t>
            </a:r>
            <a:r>
              <a:rPr lang="nl-BE" dirty="0"/>
              <a:t> </a:t>
            </a:r>
            <a:r>
              <a:rPr lang="nl-BE" dirty="0" err="1"/>
              <a:t>mindset</a:t>
            </a:r>
            <a:r>
              <a:rPr lang="nl-BE" dirty="0"/>
              <a:t>’) en dat het leveren van inspanningen tot betere resultaten leidt, kunnen opmerkelijke vooruitgang boeken. Leerkrachten kunnen leerlingen hierin ondersteunen door zelf een </a:t>
            </a:r>
            <a:r>
              <a:rPr lang="nl-BE" dirty="0" err="1"/>
              <a:t>growth</a:t>
            </a:r>
            <a:r>
              <a:rPr lang="nl-BE" dirty="0"/>
              <a:t> </a:t>
            </a:r>
            <a:r>
              <a:rPr lang="nl-BE" dirty="0" err="1"/>
              <a:t>mindset</a:t>
            </a:r>
            <a:r>
              <a:rPr lang="nl-BE" dirty="0"/>
              <a:t> uit te dragen</a:t>
            </a:r>
          </a:p>
          <a:p>
            <a:endParaRPr lang="nl-BE" dirty="0"/>
          </a:p>
          <a:p>
            <a:r>
              <a:rPr lang="nl-BE" dirty="0"/>
              <a:t>Inspiratie om ruimer te kijken dan cognitief functioneren, te halen uit geïntegreerd werkmodel CSF (bv. aandacht voor doorzettingsvermogen van leerlingen of schoolse betrokkenheid van het gezin)</a:t>
            </a:r>
          </a:p>
        </p:txBody>
      </p:sp>
      <p:sp>
        <p:nvSpPr>
          <p:cNvPr id="4" name="Tijdelijke aanduiding voor dianummer 3"/>
          <p:cNvSpPr>
            <a:spLocks noGrp="1"/>
          </p:cNvSpPr>
          <p:nvPr>
            <p:ph type="sldNum" sz="quarter" idx="5"/>
          </p:nvPr>
        </p:nvSpPr>
        <p:spPr/>
        <p:txBody>
          <a:bodyPr/>
          <a:lstStyle/>
          <a:p>
            <a:fld id="{52C8212E-787E-4AFD-B4AF-F9A38E475F77}" type="slidenum">
              <a:rPr lang="nl-BE" smtClean="0"/>
              <a:t>10</a:t>
            </a:fld>
            <a:endParaRPr lang="nl-BE"/>
          </a:p>
        </p:txBody>
      </p:sp>
    </p:spTree>
    <p:extLst>
      <p:ext uri="{BB962C8B-B14F-4D97-AF65-F5344CB8AC3E}">
        <p14:creationId xmlns:p14="http://schemas.microsoft.com/office/powerpoint/2010/main" val="1715049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800" dirty="0"/>
          </a:p>
          <a:p>
            <a:endParaRPr lang="nl-BE" dirty="0"/>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300" b="0" i="0" u="none" strike="noStrike" kern="1200" cap="none" spc="0" normalizeH="0" baseline="0" noProof="0">
                <a:ln>
                  <a:noFill/>
                </a:ln>
                <a:solidFill>
                  <a:prstClr val="black"/>
                </a:solidFill>
                <a:effectLst/>
                <a:uLnTx/>
                <a:uFillTx/>
                <a:latin typeface="Calibri"/>
                <a:ea typeface="+mn-ea"/>
                <a:cs typeface="+mn-cs"/>
              </a:rPr>
              <a:t>19/03/2019</a:t>
            </a: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300" b="0" i="0" u="none" strike="noStrike" kern="1200" cap="none" spc="0" normalizeH="0" baseline="0" noProof="0">
                <a:ln>
                  <a:noFill/>
                </a:ln>
                <a:solidFill>
                  <a:prstClr val="black"/>
                </a:solidFill>
                <a:effectLst/>
                <a:uLnTx/>
                <a:uFillTx/>
                <a:latin typeface="Calibri"/>
                <a:ea typeface="+mn-ea"/>
                <a:cs typeface="+mn-cs"/>
              </a:rPr>
              <a:t>Prodia - CLB GO! Antwerpen</a:t>
            </a: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24813-A82A-492C-B5A7-777BFB5857BA}" type="slidenum">
              <a:rPr kumimoji="0" lang="nl-B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2922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5" name="Google Shape;345;p2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nl-BE" sz="1300">
                <a:solidFill>
                  <a:srgbClr val="000000"/>
                </a:solidFill>
                <a:latin typeface="Calibri"/>
                <a:ea typeface="Calibri"/>
                <a:cs typeface="Calibri"/>
                <a:sym typeface="Calibri"/>
              </a:rPr>
              <a:t>19/03/2019</a:t>
            </a:r>
            <a:endParaRPr/>
          </a:p>
        </p:txBody>
      </p:sp>
      <p:sp>
        <p:nvSpPr>
          <p:cNvPr id="346" name="Google Shape;346;p2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nl-BE" sz="1300">
                <a:solidFill>
                  <a:srgbClr val="000000"/>
                </a:solidFill>
                <a:latin typeface="Calibri"/>
                <a:ea typeface="Calibri"/>
                <a:cs typeface="Calibri"/>
                <a:sym typeface="Calibri"/>
              </a:rPr>
              <a:t>Prodia - CLB GO! Antwerpen</a:t>
            </a:r>
            <a:endParaRPr/>
          </a:p>
        </p:txBody>
      </p:sp>
      <p:sp>
        <p:nvSpPr>
          <p:cNvPr id="347" name="Google Shape;34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sz="1300">
                <a:solidFill>
                  <a:srgbClr val="000000"/>
                </a:solidFill>
                <a:latin typeface="Calibri"/>
                <a:ea typeface="Calibri"/>
                <a:cs typeface="Calibri"/>
                <a:sym typeface="Calibri"/>
              </a:rPr>
              <a:t>12</a:t>
            </a:fld>
            <a:endParaRPr sz="1300">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13</a:t>
            </a:fld>
            <a:endParaRPr lang="nl-BE"/>
          </a:p>
        </p:txBody>
      </p:sp>
    </p:spTree>
    <p:extLst>
      <p:ext uri="{BB962C8B-B14F-4D97-AF65-F5344CB8AC3E}">
        <p14:creationId xmlns:p14="http://schemas.microsoft.com/office/powerpoint/2010/main" val="634473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pPr marL="0" lvl="0" indent="0">
              <a:buFontTx/>
              <a:buNone/>
            </a:pPr>
            <a:r>
              <a:rPr lang="nl-BE" sz="1200" kern="1200" dirty="0">
                <a:solidFill>
                  <a:schemeClr val="tx1"/>
                </a:solidFill>
                <a:effectLst/>
                <a:latin typeface="+mn-lt"/>
                <a:ea typeface="+mn-ea"/>
                <a:cs typeface="+mn-cs"/>
              </a:rPr>
              <a:t>In </a:t>
            </a:r>
            <a:r>
              <a:rPr lang="nl-BE" sz="1200" kern="1200" dirty="0" err="1">
                <a:solidFill>
                  <a:schemeClr val="tx1"/>
                </a:solidFill>
                <a:effectLst/>
                <a:latin typeface="+mn-lt"/>
                <a:ea typeface="+mn-ea"/>
                <a:cs typeface="+mn-cs"/>
              </a:rPr>
              <a:t>Prodiaprotocollen</a:t>
            </a:r>
            <a:r>
              <a:rPr lang="nl-BE" sz="1200" kern="1200" dirty="0">
                <a:solidFill>
                  <a:schemeClr val="tx1"/>
                </a:solidFill>
                <a:effectLst/>
                <a:latin typeface="+mn-lt"/>
                <a:ea typeface="+mn-ea"/>
                <a:cs typeface="+mn-cs"/>
              </a:rPr>
              <a:t> is Faire diagnostiek voor kansengroepen ook een van de denkkaders. </a:t>
            </a:r>
          </a:p>
          <a:p>
            <a:pPr marL="0" lvl="0" indent="0">
              <a:buFontTx/>
              <a:buNone/>
            </a:pPr>
            <a:r>
              <a:rPr lang="nl-BE" sz="1200" kern="1200" dirty="0">
                <a:solidFill>
                  <a:schemeClr val="tx1"/>
                </a:solidFill>
                <a:effectLst/>
                <a:latin typeface="+mn-lt"/>
                <a:ea typeface="+mn-ea"/>
                <a:cs typeface="+mn-cs"/>
              </a:rPr>
              <a:t>Voor meer informatie over deze aandachtpunten, verwijs ik naar de brochure Toetsstenen faire diagnostiek, uitgegeven door VCLB Service. </a:t>
            </a:r>
          </a:p>
          <a:p>
            <a:pPr marL="0" lvl="0" indent="0">
              <a:buFontTx/>
              <a:buNone/>
            </a:pPr>
            <a:endParaRPr lang="nl-BE" sz="1200" kern="1200" dirty="0">
              <a:solidFill>
                <a:schemeClr val="tx1"/>
              </a:solidFill>
              <a:effectLst/>
              <a:latin typeface="+mn-lt"/>
              <a:ea typeface="+mn-ea"/>
              <a:cs typeface="+mn-cs"/>
            </a:endParaRPr>
          </a:p>
          <a:p>
            <a:pPr marL="171450" lvl="0" indent="-171450">
              <a:buFontTx/>
              <a:buChar char="-"/>
            </a:pP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4033410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pPr marL="0" lvl="0" indent="0">
              <a:buFontTx/>
              <a:buNone/>
            </a:pPr>
            <a:r>
              <a:rPr lang="nl-BE" sz="1200" kern="1200" dirty="0">
                <a:solidFill>
                  <a:schemeClr val="tx1"/>
                </a:solidFill>
                <a:effectLst/>
                <a:latin typeface="+mn-lt"/>
                <a:ea typeface="+mn-ea"/>
                <a:cs typeface="+mn-cs"/>
              </a:rPr>
              <a:t>In deze kennisclip inzoomen op: informatie verzamelen over mogelijke storende factoren, met de bedoeling om te kunnen inschatten of je een storende factor kan uitsluiten of, als de storende factor wel meespeelt, de invloed ervan waar mogelijk te beperken (bv. door er bij de interpretatie rekening mee te houden)</a:t>
            </a:r>
          </a:p>
          <a:p>
            <a:pPr marL="0" lvl="0" indent="0">
              <a:buFontTx/>
              <a:buNone/>
            </a:pPr>
            <a:endParaRPr lang="nl-BE" sz="1200" kern="1200" dirty="0">
              <a:solidFill>
                <a:schemeClr val="tx1"/>
              </a:solidFill>
              <a:effectLst/>
              <a:latin typeface="+mn-lt"/>
              <a:ea typeface="+mn-ea"/>
              <a:cs typeface="+mn-cs"/>
            </a:endParaRPr>
          </a:p>
          <a:p>
            <a:pPr marL="171450" lvl="0" indent="-171450">
              <a:buFontTx/>
              <a:buChar char="-"/>
            </a:pP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333905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a:solidFill>
                  <a:srgbClr val="000000"/>
                </a:solidFill>
              </a:rPr>
              <a:t>Bij de mogelijk storende factoren, neem ik er hier enkele uit die gelinkt zijn aan de omgeving waarin iemand opgroeit.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000000"/>
                </a:solidFill>
                <a:effectLst/>
                <a:uLnTx/>
                <a:uFillTx/>
                <a:latin typeface="+mn-lt"/>
                <a:ea typeface="+mn-ea"/>
                <a:cs typeface="+mn-cs"/>
              </a:rPr>
              <a:t>-Vertrouwdheid cultuur (miv cultuur van </a:t>
            </a:r>
            <a:r>
              <a:rPr kumimoji="0" lang="nl-BE" sz="1200" b="0" i="0" u="none" strike="noStrike" kern="1200" cap="none" spc="0" normalizeH="0" baseline="0" noProof="0" dirty="0" err="1">
                <a:ln>
                  <a:noFill/>
                </a:ln>
                <a:solidFill>
                  <a:srgbClr val="000000"/>
                </a:solidFill>
                <a:effectLst/>
                <a:uLnTx/>
                <a:uFillTx/>
                <a:latin typeface="+mn-lt"/>
                <a:ea typeface="+mn-ea"/>
                <a:cs typeface="+mn-cs"/>
              </a:rPr>
              <a:t>testing</a:t>
            </a:r>
            <a:r>
              <a:rPr kumimoji="0" lang="nl-BE" sz="1200" b="0" i="0" u="none" strike="noStrike" kern="1200" cap="none" spc="0" normalizeH="0" baseline="0" noProof="0" dirty="0">
                <a:ln>
                  <a:noFill/>
                </a:ln>
                <a:solidFill>
                  <a:srgbClr val="000000"/>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srgbClr val="000000"/>
                </a:solidFill>
                <a:effectLst/>
                <a:uLnTx/>
                <a:uFillTx/>
                <a:latin typeface="+mn-lt"/>
                <a:ea typeface="+mn-ea"/>
                <a:cs typeface="+mn-cs"/>
              </a:rPr>
              <a:t>-Vertrouwdheid met taal</a:t>
            </a:r>
          </a:p>
          <a:p>
            <a:pPr marL="0" lvl="0" indent="0" algn="l" rtl="0">
              <a:spcBef>
                <a:spcPts val="0"/>
              </a:spcBef>
              <a:spcAft>
                <a:spcPts val="0"/>
              </a:spcAft>
              <a:buNone/>
            </a:pPr>
            <a:endParaRPr lang="nl-BE" dirty="0">
              <a:solidFill>
                <a:srgbClr val="000000"/>
              </a:solidFill>
            </a:endParaRPr>
          </a:p>
          <a:p>
            <a:pPr marL="171450" lvl="0" indent="-171450" algn="l" rtl="0">
              <a:spcBef>
                <a:spcPts val="0"/>
              </a:spcBef>
              <a:spcAft>
                <a:spcPts val="0"/>
              </a:spcAft>
              <a:buFont typeface="Symbol" panose="05050102010706020507" pitchFamily="18" charset="2"/>
              <a:buChar char="Þ"/>
            </a:pPr>
            <a:r>
              <a:rPr lang="nl-BE" dirty="0">
                <a:solidFill>
                  <a:srgbClr val="000000"/>
                </a:solidFill>
              </a:rPr>
              <a:t>Meer over wat we uit onderzoek weten rond de samenhang tussen de SES-kenmerken van leerlingen en hun schoolse prestaties, schoolloopbaan en intelligentieonderzoek is na te lezen in de bijlage FD van CF</a:t>
            </a:r>
          </a:p>
          <a:p>
            <a:pPr marL="0" lvl="0" indent="0" algn="l" rtl="0">
              <a:spcBef>
                <a:spcPts val="0"/>
              </a:spcBef>
              <a:spcAft>
                <a:spcPts val="0"/>
              </a:spcAft>
              <a:buNone/>
            </a:pPr>
            <a:r>
              <a:rPr lang="nl-BE" dirty="0">
                <a:solidFill>
                  <a:srgbClr val="000000"/>
                </a:solidFill>
              </a:rPr>
              <a:t>Een vraag  naar een onderschatting komt vaker naar boven meestal gesteld bij leerlingen die cognitief zwakker functioneren, maar je houdt best ook rekening met een mogelijke onderschatting bij leerlingen uit kansengroepen die goede cognitieve vaardigheden lijken te hebben. </a:t>
            </a:r>
          </a:p>
        </p:txBody>
      </p:sp>
      <p:sp>
        <p:nvSpPr>
          <p:cNvPr id="392" name="Google Shape;392;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B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68201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mn-lt"/>
                <a:ea typeface="+mn-ea"/>
                <a:cs typeface="+mn-cs"/>
              </a:rPr>
              <a:t>Acculturatiemodel van Berry  </a:t>
            </a:r>
            <a:r>
              <a:rPr kumimoji="0" lang="nl-BE" sz="1200" b="0" i="0" u="none" strike="noStrike" kern="1200" cap="none" spc="0" normalizeH="0" baseline="0" noProof="0" dirty="0">
                <a:ln>
                  <a:noFill/>
                </a:ln>
                <a:solidFill>
                  <a:prstClr val="black"/>
                </a:solidFill>
                <a:effectLst/>
                <a:uLnTx/>
                <a:uFillTx/>
                <a:latin typeface="+mn-lt"/>
                <a:ea typeface="+mn-ea"/>
                <a:cs typeface="+mn-cs"/>
                <a:hlinkClick r:id="rId3">
                  <a:extLst>
                    <a:ext uri="{A12FA001-AC4F-418D-AE19-62706E023703}">
                      <ahyp:hlinkClr xmlns:ahyp="http://schemas.microsoft.com/office/drawing/2018/hyperlinkcolor" val="tx"/>
                    </a:ext>
                  </a:extLst>
                </a:hlinkClick>
              </a:rPr>
              <a:t>Https://nl.wikipedia.org/wiki/Acculturatie</a:t>
            </a:r>
            <a:endParaRPr kumimoji="0" lang="nl-BE"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lvl="0" indent="0">
              <a:buFontTx/>
              <a:buNone/>
            </a:pPr>
            <a:r>
              <a:rPr lang="nl-BE" sz="1200" kern="1200" dirty="0">
                <a:solidFill>
                  <a:schemeClr val="tx1"/>
                </a:solidFill>
                <a:effectLst/>
                <a:latin typeface="+mn-lt"/>
                <a:ea typeface="+mn-ea"/>
                <a:cs typeface="+mn-cs"/>
              </a:rPr>
              <a:t>Naarmate de culturele oriëntatie van het gezin verder afwijkt van de gastcultuur (meer behoud, minder aanpassing), wordt gebruik Vlaamse normen problematischer (Vlaamse normen of normen gebaseerd onderzoek onder leden van de meerderheidscultuur)</a:t>
            </a:r>
          </a:p>
          <a:p>
            <a:pPr marL="0" lvl="0" indent="0">
              <a:buFontTx/>
              <a:buNone/>
            </a:pP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1063141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3336" lvl="0" indent="-173336" algn="l" rtl="0">
              <a:spcBef>
                <a:spcPts val="0"/>
              </a:spcBef>
              <a:spcAft>
                <a:spcPts val="0"/>
              </a:spcAft>
              <a:buClr>
                <a:srgbClr val="000000"/>
              </a:buClr>
              <a:buSzPts val="1200"/>
              <a:buFont typeface="Noto Sans Symbols"/>
              <a:buChar char="⇒"/>
            </a:pPr>
            <a:r>
              <a:rPr lang="nl-BE" dirty="0">
                <a:solidFill>
                  <a:srgbClr val="000000"/>
                </a:solidFill>
              </a:rPr>
              <a:t>Om te kunnen inschatten in hoeverre de herkomstcultuur van een gezin impact kan hebben op testresultaten, kan je de mate van acculturatie (aanpassing aan Westerse cultuur) proberen in te schatten. In de bijlage rond adaptief gedrag in Protocol Cognitief zwak functioneren vind je een aantal voorbeeldvragen – voor leerlingen met Turkse of Marokkaanse achtergrond is de Gentse Acculturatieschaal een optie. </a:t>
            </a:r>
            <a:endParaRPr dirty="0"/>
          </a:p>
          <a:p>
            <a:pPr marL="173336" lvl="0" indent="-173336" algn="l" rtl="0">
              <a:spcBef>
                <a:spcPts val="0"/>
              </a:spcBef>
              <a:spcAft>
                <a:spcPts val="0"/>
              </a:spcAft>
              <a:buClr>
                <a:srgbClr val="000000"/>
              </a:buClr>
              <a:buSzPts val="1200"/>
              <a:buFont typeface="Noto Sans Symbols"/>
              <a:buChar char="⇒"/>
            </a:pPr>
            <a:r>
              <a:rPr lang="nl-BE" dirty="0">
                <a:solidFill>
                  <a:srgbClr val="000000"/>
                </a:solidFill>
              </a:rPr>
              <a:t>Er zijn ook nog andere intakelijsten beschikbaar, bv. materialen die vanuit pedagogische begeleiding worden ontwikkeld of vanuit Nederland, zo heeft </a:t>
            </a:r>
            <a:r>
              <a:rPr lang="nl-BE" dirty="0" err="1">
                <a:solidFill>
                  <a:srgbClr val="000000"/>
                </a:solidFill>
              </a:rPr>
              <a:t>Pharos</a:t>
            </a:r>
            <a:r>
              <a:rPr lang="nl-BE" dirty="0">
                <a:solidFill>
                  <a:srgbClr val="000000"/>
                </a:solidFill>
              </a:rPr>
              <a:t> een cultureel interview ontwikkeld (eerder gericht op volwassenen)</a:t>
            </a:r>
            <a:endParaRPr dirty="0"/>
          </a:p>
          <a:p>
            <a:pPr marL="173336" lvl="0" indent="-97136" algn="l" rtl="0">
              <a:spcBef>
                <a:spcPts val="0"/>
              </a:spcBef>
              <a:spcAft>
                <a:spcPts val="0"/>
              </a:spcAft>
              <a:buClr>
                <a:schemeClr val="dk1"/>
              </a:buClr>
              <a:buSzPts val="1200"/>
              <a:buFont typeface="Calibri"/>
              <a:buNone/>
            </a:pPr>
            <a:endParaRPr dirty="0">
              <a:solidFill>
                <a:srgbClr val="000000"/>
              </a:solidFill>
            </a:endParaRPr>
          </a:p>
          <a:p>
            <a:pPr marL="173336" lvl="0" indent="-173336" algn="l" rtl="0">
              <a:spcBef>
                <a:spcPts val="0"/>
              </a:spcBef>
              <a:spcAft>
                <a:spcPts val="0"/>
              </a:spcAft>
              <a:buClr>
                <a:srgbClr val="000000"/>
              </a:buClr>
              <a:buSzPts val="1200"/>
              <a:buFont typeface="Calibri"/>
              <a:buChar char="-"/>
            </a:pPr>
            <a:r>
              <a:rPr lang="nl-BE" dirty="0">
                <a:solidFill>
                  <a:srgbClr val="000000"/>
                </a:solidFill>
              </a:rPr>
              <a:t>Als we spreken over kansengroepen, gaat het niet enkel om leerlingen met migratieachtergrond, maar ook om leerlingen uit een Vlaams gezin met lage SES. Daarom trekken we het hier ook ruimer met de vraag of er mogelijk invloed is tussen de gezinscultuur en de schoolcultuur. Om testscores beter te kunnen interpreteren is het zinvol zicht te krijgen op de attitudes binnen het gezin. </a:t>
            </a:r>
            <a:endParaRPr dirty="0"/>
          </a:p>
        </p:txBody>
      </p:sp>
      <p:sp>
        <p:nvSpPr>
          <p:cNvPr id="392" name="Google Shape;392;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B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u="none" dirty="0"/>
              <a:t>De mate van acculturatie is van belang, maar ook het inschatten van taalvaardigheid (mate waarin anderstalige leerlingen het Nederlands beheersen en de manier waarop de tweedetaalverwerving verloopt) kan mee helpen inschatten of en in hoeverre een IQ-test of een test van de schoolse vaardigheden een valide beeld kan geven van het cognitief functioneren van de leerling</a:t>
            </a:r>
            <a:endParaRPr dirty="0"/>
          </a:p>
          <a:p>
            <a:pPr marL="0" lvl="0" indent="0" algn="l" rtl="0">
              <a:spcBef>
                <a:spcPts val="0"/>
              </a:spcBef>
              <a:spcAft>
                <a:spcPts val="0"/>
              </a:spcAft>
              <a:buNone/>
            </a:pPr>
            <a:r>
              <a:rPr lang="nl-BE" dirty="0"/>
              <a:t>Om de mogelijk invloed van taalvaardigheid in te schatten kunnen enkele bestaande vragenlijsten of checklists gebruikt worden, zoals de</a:t>
            </a:r>
            <a:endParaRPr dirty="0"/>
          </a:p>
          <a:p>
            <a:pPr marL="173336" lvl="0" indent="-173336" algn="l" rtl="0">
              <a:spcBef>
                <a:spcPts val="0"/>
              </a:spcBef>
              <a:spcAft>
                <a:spcPts val="0"/>
              </a:spcAft>
              <a:buClr>
                <a:schemeClr val="dk1"/>
              </a:buClr>
              <a:buSzPts val="1200"/>
              <a:buFont typeface="Calibri"/>
              <a:buChar char="-"/>
            </a:pPr>
            <a:r>
              <a:rPr lang="nl-BE" dirty="0"/>
              <a:t>Anamnese Meertalige Kinderen =&gt; in verschillende talen beschikbaar</a:t>
            </a:r>
            <a:endParaRPr dirty="0"/>
          </a:p>
          <a:p>
            <a:pPr marL="173336" lvl="0" indent="-173336" algn="l" rtl="0">
              <a:spcBef>
                <a:spcPts val="0"/>
              </a:spcBef>
              <a:spcAft>
                <a:spcPts val="0"/>
              </a:spcAft>
              <a:buClr>
                <a:schemeClr val="dk1"/>
              </a:buClr>
              <a:buSzPts val="1200"/>
              <a:buFont typeface="Calibri"/>
              <a:buChar char="-"/>
            </a:pPr>
            <a:r>
              <a:rPr lang="nl-BE" dirty="0"/>
              <a:t>Anamnese Meertaligheid</a:t>
            </a:r>
            <a:endParaRPr dirty="0"/>
          </a:p>
          <a:p>
            <a:pPr marL="173336" lvl="0" indent="-173336" algn="l" rtl="0">
              <a:spcBef>
                <a:spcPts val="0"/>
              </a:spcBef>
              <a:spcAft>
                <a:spcPts val="0"/>
              </a:spcAft>
              <a:buClr>
                <a:schemeClr val="dk1"/>
              </a:buClr>
              <a:buSzPts val="1200"/>
              <a:buFont typeface="Calibri"/>
              <a:buChar char="-"/>
            </a:pPr>
            <a:r>
              <a:rPr lang="nl-BE" dirty="0"/>
              <a:t>Checklist signalen bij meertalige leerlingen (bijlage bij Protocol </a:t>
            </a:r>
            <a:r>
              <a:rPr lang="nl-BE" dirty="0" err="1"/>
              <a:t>Spraak&amp;Taal</a:t>
            </a:r>
            <a:r>
              <a:rPr lang="nl-BE"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nl-BE" dirty="0"/>
              <a:t>Als meertalige leerlingen het Nederlands onvoldoende beheersen of informatie hierover ontbreekt, is het mogelijk niet verantwoord om vragen in verband met onderwijsoriëntering te beantwoorden aan de hand van intelligentieonderzoek.</a:t>
            </a:r>
            <a:endParaRPr dirty="0"/>
          </a:p>
          <a:p>
            <a:pPr marL="0" lvl="0" indent="0" algn="l" rtl="0">
              <a:spcBef>
                <a:spcPts val="0"/>
              </a:spcBef>
              <a:spcAft>
                <a:spcPts val="0"/>
              </a:spcAft>
              <a:buNone/>
            </a:pPr>
            <a:r>
              <a:rPr lang="nl-BE" dirty="0"/>
              <a:t>En de regel die al jaar en dag gehanteerd wordt vanuit FD, blijft ook in dit protocol: doe geen uitspraken over algemene intelligentie voor leerlingen die minder dan 2 jaar in onze cultuur verbleven. Dan gaan we ervan uit dat de storende factoren sowieso te sterk zijn. </a:t>
            </a:r>
            <a:endParaRPr dirty="0"/>
          </a:p>
          <a:p>
            <a:pPr marL="0" lvl="0" indent="0" algn="l" rtl="0">
              <a:spcBef>
                <a:spcPts val="0"/>
              </a:spcBef>
              <a:spcAft>
                <a:spcPts val="0"/>
              </a:spcAft>
              <a:buNone/>
            </a:pPr>
            <a:r>
              <a:rPr lang="nl-BE" dirty="0"/>
              <a:t>Er staat bij ‘geen algemene intelligentie’ en ‘met oog op beslissingen van OLB’, dat is om aan te geven dat je ev. wel subtests van een intelligentietest kan gebruiken om het functioneren van de leerling op dit moment in te schatten, als een basisniveau en om aanpak op af te stemmen. De afname van een verbale </a:t>
            </a:r>
            <a:r>
              <a:rPr lang="nl-BE" dirty="0" err="1"/>
              <a:t>subtest</a:t>
            </a:r>
            <a:r>
              <a:rPr lang="nl-BE" dirty="0"/>
              <a:t> is dan bedoeld om informatie te krijgen over de kennis van de Nederlandse taal bij de leerling, en niet om </a:t>
            </a:r>
            <a:r>
              <a:rPr lang="nl-BE" dirty="0" err="1"/>
              <a:t>Gc</a:t>
            </a:r>
            <a:r>
              <a:rPr lang="nl-BE" dirty="0"/>
              <a:t> in te schatten.</a:t>
            </a:r>
            <a:endParaRPr dirty="0"/>
          </a:p>
          <a:p>
            <a:pPr marL="0" lvl="0" indent="0" algn="l" rtl="0">
              <a:spcBef>
                <a:spcPts val="0"/>
              </a:spcBef>
              <a:spcAft>
                <a:spcPts val="0"/>
              </a:spcAft>
              <a:buNone/>
            </a:pPr>
            <a:r>
              <a:rPr lang="nl-BE" dirty="0"/>
              <a:t>Maar… wees dan heel zorgvuldig met die gegevens (zorg dat alle betrokkenen goed weten met welk doel je iets test, geef de leerling tijd om bij te leren en evalueer regelmatig!)</a:t>
            </a:r>
          </a:p>
          <a:p>
            <a:pPr marL="0" lvl="0" indent="0" algn="l" rtl="0">
              <a:spcBef>
                <a:spcPts val="0"/>
              </a:spcBef>
              <a:spcAft>
                <a:spcPts val="0"/>
              </a:spcAft>
              <a:buNone/>
            </a:pPr>
            <a:endParaRPr dirty="0"/>
          </a:p>
        </p:txBody>
      </p:sp>
      <p:sp>
        <p:nvSpPr>
          <p:cNvPr id="401" name="Google Shape;40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B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lvl="0" indent="0">
              <a:buFontTx/>
              <a:buNone/>
            </a:pPr>
            <a:r>
              <a:rPr lang="nl-BE" sz="1200" kern="1200" dirty="0">
                <a:solidFill>
                  <a:schemeClr val="tx1"/>
                </a:solidFill>
                <a:effectLst/>
                <a:latin typeface="+mn-lt"/>
                <a:ea typeface="+mn-ea"/>
                <a:cs typeface="+mn-cs"/>
              </a:rPr>
              <a:t>Voor fair testgebruik zijn volgende algemene principes van belang.</a:t>
            </a:r>
          </a:p>
          <a:p>
            <a:pPr marL="0" lvl="0" indent="0">
              <a:buFontTx/>
              <a:buNone/>
            </a:pPr>
            <a:r>
              <a:rPr lang="nl-BE" sz="1200" kern="1200" dirty="0">
                <a:solidFill>
                  <a:schemeClr val="tx1"/>
                </a:solidFill>
                <a:effectLst/>
                <a:latin typeface="+mn-lt"/>
                <a:ea typeface="+mn-ea"/>
                <a:cs typeface="+mn-cs"/>
              </a:rPr>
              <a:t>- Normen mogen enkel gebruikt worden als de testafname op een vergelijkbare wijze als bij de normgroep afgenomen kan worden. Dit is bijvoorbeeld niet het geval bij onvoldoende kennis van de Nederlandse taal of de Vlaamse cultuur. </a:t>
            </a:r>
          </a:p>
          <a:p>
            <a:pPr marL="0" lvl="0" indent="0">
              <a:buFontTx/>
              <a:buNone/>
            </a:pPr>
            <a:r>
              <a:rPr lang="nl-BE" sz="1200" kern="1200" dirty="0">
                <a:solidFill>
                  <a:schemeClr val="tx1"/>
                </a:solidFill>
                <a:effectLst/>
                <a:latin typeface="+mn-lt"/>
                <a:ea typeface="+mn-ea"/>
                <a:cs typeface="+mn-cs"/>
              </a:rPr>
              <a:t>-  De diagnosticus moet zich ervan verzekeren dat een valide meting met een bepaald instrument mogelijk is. In het geval van beperkte validiteit moet men de resultaten ook tegen die achtergrond interpreteren. Dit geldt bijvoorbeeld voor testafnames die niet gestandaardiseerd konden verlopen, doordat er alternatieve testinstructies, zoals extra voorbeelden of uitleg, nodig waren.</a:t>
            </a:r>
          </a:p>
          <a:p>
            <a:pPr marL="171450" lvl="0" indent="-171450">
              <a:buFontTx/>
              <a:buChar char="-"/>
            </a:pPr>
            <a:r>
              <a:rPr lang="nl-BE" sz="1200" kern="1200" dirty="0">
                <a:solidFill>
                  <a:schemeClr val="tx1"/>
                </a:solidFill>
                <a:effectLst/>
                <a:latin typeface="+mn-lt"/>
                <a:ea typeface="+mn-ea"/>
                <a:cs typeface="+mn-cs"/>
              </a:rPr>
              <a:t>De diagnosticus moet zich bewust zijn van het doel van de meting. Eenzelfde verbale </a:t>
            </a:r>
            <a:r>
              <a:rPr lang="nl-BE" sz="1200" kern="1200" dirty="0" err="1">
                <a:solidFill>
                  <a:schemeClr val="tx1"/>
                </a:solidFill>
                <a:effectLst/>
                <a:latin typeface="+mn-lt"/>
                <a:ea typeface="+mn-ea"/>
                <a:cs typeface="+mn-cs"/>
              </a:rPr>
              <a:t>subtest</a:t>
            </a:r>
            <a:r>
              <a:rPr lang="nl-BE" sz="1200" kern="1200" dirty="0">
                <a:solidFill>
                  <a:schemeClr val="tx1"/>
                </a:solidFill>
                <a:effectLst/>
                <a:latin typeface="+mn-lt"/>
                <a:ea typeface="+mn-ea"/>
                <a:cs typeface="+mn-cs"/>
              </a:rPr>
              <a:t> kan bijvoorbeeld valide informatie leveren over de Nederlandse taalkennis van een leerling maar tegelijkertijd invalide informatie over de gekristalliseerde intelligentie</a:t>
            </a:r>
          </a:p>
          <a:p>
            <a:pPr marL="0" lvl="0" indent="0">
              <a:buFontTx/>
              <a:buNone/>
            </a:pPr>
            <a:endParaRPr lang="nl-BE" sz="1200" kern="1200" dirty="0">
              <a:solidFill>
                <a:schemeClr val="tx1"/>
              </a:solidFill>
              <a:effectLst/>
              <a:latin typeface="+mn-lt"/>
              <a:ea typeface="+mn-ea"/>
              <a:cs typeface="+mn-cs"/>
            </a:endParaRPr>
          </a:p>
          <a:p>
            <a:pPr marL="0" lvl="0" indent="0">
              <a:buFontTx/>
              <a:buNone/>
            </a:pPr>
            <a:r>
              <a:rPr lang="nl-BE" sz="1200" kern="1200" dirty="0">
                <a:solidFill>
                  <a:schemeClr val="tx1"/>
                </a:solidFill>
                <a:effectLst/>
                <a:latin typeface="+mn-lt"/>
                <a:ea typeface="+mn-ea"/>
                <a:cs typeface="+mn-cs"/>
              </a:rPr>
              <a:t>De gezinscultuur van leerlingen uit verschillende kansengroepen staat doorgaans wat verder af van de schoolcultuur dan bij kansrijke leerlingen. Dat zorgt ervoor dat kansarme</a:t>
            </a:r>
          </a:p>
          <a:p>
            <a:pPr marL="0" lvl="0" indent="0">
              <a:buFontTx/>
              <a:buNone/>
            </a:pPr>
            <a:r>
              <a:rPr lang="nl-BE" sz="1200" kern="1200" dirty="0">
                <a:solidFill>
                  <a:schemeClr val="tx1"/>
                </a:solidFill>
                <a:effectLst/>
                <a:latin typeface="+mn-lt"/>
                <a:ea typeface="+mn-ea"/>
                <a:cs typeface="+mn-cs"/>
              </a:rPr>
              <a:t>kinderen mogelijk minder ondersteuning hebben gekregen bij de ontwikkeling van hun cognitieve vaardigheden en de verwerving van de schooltaal. Met extra zorg kunnen ze</a:t>
            </a:r>
          </a:p>
          <a:p>
            <a:pPr marL="0" lvl="0" indent="0">
              <a:buFontTx/>
              <a:buNone/>
            </a:pPr>
            <a:r>
              <a:rPr lang="nl-BE" sz="1200" kern="1200" dirty="0">
                <a:solidFill>
                  <a:schemeClr val="tx1"/>
                </a:solidFill>
                <a:effectLst/>
                <a:latin typeface="+mn-lt"/>
                <a:ea typeface="+mn-ea"/>
                <a:cs typeface="+mn-cs"/>
              </a:rPr>
              <a:t>dus mogelijk nog een ‘inhaalbeweging’ maken. onderscheid te maken tussen het ‘niveau van cognitieve ontwikkeling dat op dit moment bereikt is’ en de ‘intellectuele mogelijkheden’. Het eerste wordt (bij goed gebruik) gemeten door de intelligentietest. Bij het tweede wordt soms gesproken over de ‘leerbaarheid’, de leercapaciteiten. Dat is moeilijk te meten. Door het aftasten van de</a:t>
            </a:r>
          </a:p>
          <a:p>
            <a:pPr marL="0" lvl="0" indent="0">
              <a:buFontTx/>
              <a:buNone/>
            </a:pPr>
            <a:r>
              <a:rPr lang="nl-BE" sz="1200" kern="1200" dirty="0">
                <a:solidFill>
                  <a:schemeClr val="tx1"/>
                </a:solidFill>
                <a:effectLst/>
                <a:latin typeface="+mn-lt"/>
                <a:ea typeface="+mn-ea"/>
                <a:cs typeface="+mn-cs"/>
              </a:rPr>
              <a:t>‘limieten’ van wat de leerling kan, mits (een beetje) hulp en het observeren van het proces eerder dan het product van de testresultaten, kan een poging tot inschatting van de leercapaciteiten ondernomen worden. . Daarnaast is het zeker bij kansarme leerlingen af te raden om maar op één testmoment voort te gaan. Het verdient aanbeveling om de evolutie, de vorderingen bij de leerling na te gaan na verloop van tijd. Dit kan gebeuren via </a:t>
            </a:r>
            <a:r>
              <a:rPr lang="nl-BE" sz="1200" kern="1200" dirty="0" err="1">
                <a:solidFill>
                  <a:schemeClr val="tx1"/>
                </a:solidFill>
                <a:effectLst/>
                <a:latin typeface="+mn-lt"/>
                <a:ea typeface="+mn-ea"/>
                <a:cs typeface="+mn-cs"/>
              </a:rPr>
              <a:t>hertesting</a:t>
            </a:r>
            <a:r>
              <a:rPr lang="nl-BE" sz="1200" kern="1200" dirty="0">
                <a:solidFill>
                  <a:schemeClr val="tx1"/>
                </a:solidFill>
                <a:effectLst/>
                <a:latin typeface="+mn-lt"/>
                <a:ea typeface="+mn-ea"/>
                <a:cs typeface="+mn-cs"/>
              </a:rPr>
              <a:t> (met aandacht voor het leereffect) en/of via het opvolgen van bijvoorbeeld de schoolresultaten of de taalverwerving</a:t>
            </a:r>
          </a:p>
          <a:p>
            <a:pPr marL="0" lvl="0" indent="0">
              <a:buFontTx/>
              <a:buNone/>
            </a:pPr>
            <a:endParaRPr lang="nl-BE" sz="1200" kern="1200" dirty="0">
              <a:solidFill>
                <a:schemeClr val="tx1"/>
              </a:solidFill>
              <a:effectLst/>
              <a:latin typeface="+mn-lt"/>
              <a:ea typeface="+mn-ea"/>
              <a:cs typeface="+mn-cs"/>
            </a:endParaRPr>
          </a:p>
          <a:p>
            <a:pPr marL="0" lvl="0" indent="0">
              <a:buFontTx/>
              <a:buNone/>
            </a:pPr>
            <a:r>
              <a:rPr lang="nl-BE" sz="1200" kern="1200" dirty="0">
                <a:solidFill>
                  <a:schemeClr val="tx1"/>
                </a:solidFill>
                <a:effectLst/>
                <a:latin typeface="+mn-lt"/>
                <a:ea typeface="+mn-ea"/>
                <a:cs typeface="+mn-cs"/>
              </a:rPr>
              <a:t>Verder blijven uiteraard ook een aantal aandachtspunten van belang, zoals die voor alle leerlingen gelden</a:t>
            </a:r>
          </a:p>
          <a:p>
            <a:pPr marL="171450" lvl="0" indent="-171450">
              <a:buFontTx/>
              <a:buChar char="-"/>
            </a:pPr>
            <a:r>
              <a:rPr lang="nl-BE" sz="1200" kern="1200" dirty="0">
                <a:solidFill>
                  <a:schemeClr val="tx1"/>
                </a:solidFill>
                <a:effectLst/>
                <a:latin typeface="+mn-lt"/>
                <a:ea typeface="+mn-ea"/>
                <a:cs typeface="+mn-cs"/>
              </a:rPr>
              <a:t>resultaat op een intelligentietest steeds een schatting, steeds betrouwbaarheidsinterval rapporteren</a:t>
            </a:r>
          </a:p>
          <a:p>
            <a:pPr marL="171450" lvl="0" indent="-171450">
              <a:buFontTx/>
              <a:buChar char="-"/>
            </a:pPr>
            <a:r>
              <a:rPr lang="nl-BE" sz="1200" kern="1200" dirty="0">
                <a:solidFill>
                  <a:schemeClr val="tx1"/>
                </a:solidFill>
                <a:effectLst/>
                <a:latin typeface="+mn-lt"/>
                <a:ea typeface="+mn-ea"/>
                <a:cs typeface="+mn-cs"/>
              </a:rPr>
              <a:t>Algemene intelligentie uit verschillende cognitieve vaardigheden die ervoor zorgen dat twee kinderen met eenzelfde intelligentieniveau vaak een  verschillend intelligentieprofiel en bijgevolg andere onderwijsbehoeften hebben. Inzicht in het profiel van sterke en zwakke cognitieve vaardigheden van elk kind biedt de mogelijkheid om gericht ondersteuning te bieden. Een lagere score op een (sub)test wijst er immers vooral op dat een leerling nood heeft aan extra zorg om zich optimaal te kunnen ontwikkelen in ons onderwijs. Indien een leerling ondanks de mogelijk negatieve invloed van taal- en cultuurverschillen daarentegen een hogere score behaalt, wijst dit op een bepaald potentieel dat gestimuleerd moet worden. </a:t>
            </a:r>
          </a:p>
          <a:p>
            <a:pPr marL="0" lvl="0" indent="0">
              <a:buFontTx/>
              <a:buNone/>
            </a:pPr>
            <a:r>
              <a:rPr lang="nl-BE" sz="1200" kern="1200" dirty="0">
                <a:solidFill>
                  <a:schemeClr val="tx1"/>
                </a:solidFill>
                <a:effectLst/>
                <a:latin typeface="+mn-lt"/>
                <a:ea typeface="+mn-ea"/>
                <a:cs typeface="+mn-cs"/>
              </a:rPr>
              <a:t>-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2948332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Wat als je nu vanuit informatie over de context en/of de inschatting van de taalvaardigheid inschat (of merkt bij de afname) dat je het instrument niet op voldoende gestandaardiseerde manier kan afnemen voor deze leerling.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Of dat je het instrument wel kan afnemen, maar dat de normen niet bruikbaar zijn omdat de socio-culturele context van het gezin te ver afwijkt van de normgroep die in de test is gebruikt? (bv. omdat leerling misschien wel voldoende basis Nederlands heeft, maar net toegekomen is vanuit het buitenland waar ze huisonderwijs kreeg van de ouders en nog wel even tijd nodig heeft om te wennen aan gestructureerde opdrachten met pen en papier en tijdsdruk)</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Of dat je na afname en scoring merkt dat er groot verschil zit op de eerder lage testscore en de andere informatie die je over die leerling hebt (bv. rond adaptief gedrag)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Wat doe je dan?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Heel concrete, eenduidige, altijd bruikbare tips kunnen we jullie niet geven, jammer … Of nog, echt makkelijk wordt het nooit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We kunnen wel een aantal algemene principes meegeven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=&gt;Er zijn ook de principes Faire diagnostiek die in de toetsstenen Faire diagnostiek verwerkt zijn (die brochure wordt overigens herwerkt)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Maar het blijft een zoek- en leerproces. Sommige centra (of medewerkers) staan daar al wat verder in dan andere, dus het uitwisselen van ervaringen is belangrijk.</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Principes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200" kern="1200" dirty="0">
                <a:solidFill>
                  <a:schemeClr val="tx1"/>
                </a:solidFill>
                <a:effectLst/>
                <a:latin typeface="+mn-lt"/>
                <a:ea typeface="+mn-ea"/>
                <a:cs typeface="+mn-cs"/>
              </a:rPr>
              <a:t>of de hulpvraag (voorlopig) kan beantwoord worden vanuit een beschrijving zonder niveaubepaling.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200" kern="1200" dirty="0">
                <a:solidFill>
                  <a:schemeClr val="tx1"/>
                </a:solidFill>
                <a:effectLst/>
                <a:latin typeface="+mn-lt"/>
                <a:ea typeface="+mn-ea"/>
                <a:cs typeface="+mn-cs"/>
              </a:rPr>
              <a:t>Wanneer een niveaubepaling vereist is, probeer dan de verschillende onderzoeksmethoden  zo optimaal mogelijk te benutten (neem daarvoor de tijd) en leg in de integratie- en aanbevelingsfase leg je alle beschikbare informatie samen om tot een klinisch oordeel te komen (zie kennisclip daarover).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200" kern="1200" dirty="0">
                <a:solidFill>
                  <a:schemeClr val="tx1"/>
                </a:solidFill>
                <a:effectLst/>
                <a:latin typeface="+mn-lt"/>
                <a:ea typeface="+mn-ea"/>
                <a:cs typeface="+mn-cs"/>
              </a:rPr>
              <a:t>Neem je afwegingen over de validiteit van de meting ook op in verslaggeving .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3393871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en object" type="obj">
  <p:cSld name="Titel en object">
    <p:spTree>
      <p:nvGrpSpPr>
        <p:cNvPr id="1" name="Shape 20"/>
        <p:cNvGrpSpPr/>
        <p:nvPr/>
      </p:nvGrpSpPr>
      <p:grpSpPr>
        <a:xfrm>
          <a:off x="0" y="0"/>
          <a:ext cx="0" cy="0"/>
          <a:chOff x="0" y="0"/>
          <a:chExt cx="0" cy="0"/>
        </a:xfrm>
      </p:grpSpPr>
      <p:sp>
        <p:nvSpPr>
          <p:cNvPr id="21" name="Google Shape;21;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66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69"/>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049999"/>
                </a:solidFill>
                <a:latin typeface="Open Sans"/>
                <a:ea typeface="Open Sans"/>
                <a:cs typeface="Open Sans"/>
                <a:sym typeface="Open Sans"/>
              </a:defRPr>
            </a:lvl1pPr>
            <a:lvl2pPr marL="0" lvl="1" indent="0" algn="r">
              <a:spcBef>
                <a:spcPts val="0"/>
              </a:spcBef>
              <a:buNone/>
              <a:defRPr sz="1200" b="0" i="0" u="none" strike="noStrike" cap="none">
                <a:solidFill>
                  <a:srgbClr val="049999"/>
                </a:solidFill>
                <a:latin typeface="Open Sans"/>
                <a:ea typeface="Open Sans"/>
                <a:cs typeface="Open Sans"/>
                <a:sym typeface="Open Sans"/>
              </a:defRPr>
            </a:lvl2pPr>
            <a:lvl3pPr marL="0" lvl="2" indent="0" algn="r">
              <a:spcBef>
                <a:spcPts val="0"/>
              </a:spcBef>
              <a:buNone/>
              <a:defRPr sz="1200" b="0" i="0" u="none" strike="noStrike" cap="none">
                <a:solidFill>
                  <a:srgbClr val="049999"/>
                </a:solidFill>
                <a:latin typeface="Open Sans"/>
                <a:ea typeface="Open Sans"/>
                <a:cs typeface="Open Sans"/>
                <a:sym typeface="Open Sans"/>
              </a:defRPr>
            </a:lvl3pPr>
            <a:lvl4pPr marL="0" lvl="3" indent="0" algn="r">
              <a:spcBef>
                <a:spcPts val="0"/>
              </a:spcBef>
              <a:buNone/>
              <a:defRPr sz="1200" b="0" i="0" u="none" strike="noStrike" cap="none">
                <a:solidFill>
                  <a:srgbClr val="049999"/>
                </a:solidFill>
                <a:latin typeface="Open Sans"/>
                <a:ea typeface="Open Sans"/>
                <a:cs typeface="Open Sans"/>
                <a:sym typeface="Open Sans"/>
              </a:defRPr>
            </a:lvl4pPr>
            <a:lvl5pPr marL="0" lvl="4" indent="0" algn="r">
              <a:spcBef>
                <a:spcPts val="0"/>
              </a:spcBef>
              <a:buNone/>
              <a:defRPr sz="1200" b="0" i="0" u="none" strike="noStrike" cap="none">
                <a:solidFill>
                  <a:srgbClr val="049999"/>
                </a:solidFill>
                <a:latin typeface="Open Sans"/>
                <a:ea typeface="Open Sans"/>
                <a:cs typeface="Open Sans"/>
                <a:sym typeface="Open Sans"/>
              </a:defRPr>
            </a:lvl5pPr>
            <a:lvl6pPr marL="0" lvl="5" indent="0" algn="r">
              <a:spcBef>
                <a:spcPts val="0"/>
              </a:spcBef>
              <a:buNone/>
              <a:defRPr sz="1200" b="0" i="0" u="none" strike="noStrike" cap="none">
                <a:solidFill>
                  <a:srgbClr val="049999"/>
                </a:solidFill>
                <a:latin typeface="Open Sans"/>
                <a:ea typeface="Open Sans"/>
                <a:cs typeface="Open Sans"/>
                <a:sym typeface="Open Sans"/>
              </a:defRPr>
            </a:lvl6pPr>
            <a:lvl7pPr marL="0" lvl="6" indent="0" algn="r">
              <a:spcBef>
                <a:spcPts val="0"/>
              </a:spcBef>
              <a:buNone/>
              <a:defRPr sz="1200" b="0" i="0" u="none" strike="noStrike" cap="none">
                <a:solidFill>
                  <a:srgbClr val="049999"/>
                </a:solidFill>
                <a:latin typeface="Open Sans"/>
                <a:ea typeface="Open Sans"/>
                <a:cs typeface="Open Sans"/>
                <a:sym typeface="Open Sans"/>
              </a:defRPr>
            </a:lvl7pPr>
            <a:lvl8pPr marL="0" lvl="7" indent="0" algn="r">
              <a:spcBef>
                <a:spcPts val="0"/>
              </a:spcBef>
              <a:buNone/>
              <a:defRPr sz="1200" b="0" i="0" u="none" strike="noStrike" cap="none">
                <a:solidFill>
                  <a:srgbClr val="049999"/>
                </a:solidFill>
                <a:latin typeface="Open Sans"/>
                <a:ea typeface="Open Sans"/>
                <a:cs typeface="Open Sans"/>
                <a:sym typeface="Open Sans"/>
              </a:defRPr>
            </a:lvl8pPr>
            <a:lvl9pPr marL="0" lvl="8" indent="0" algn="r">
              <a:spcBef>
                <a:spcPts val="0"/>
              </a:spcBef>
              <a:buNone/>
              <a:defRPr sz="1200" b="0" i="0" u="none" strike="noStrike" cap="none">
                <a:solidFill>
                  <a:srgbClr val="049999"/>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236321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lvl1pPr>
              <a:defRPr>
                <a:solidFill>
                  <a:srgbClr val="049999"/>
                </a:solidFill>
              </a:defRPr>
            </a:lvl1pPr>
          </a:lstStyle>
          <a:p>
            <a:fld id="{04FCA95E-2221-4DC3-A5F9-E53F37D422FC}" type="slidenum">
              <a:rPr lang="nl-BE" smtClean="0"/>
              <a:pPr/>
              <a:t>‹nr.›</a:t>
            </a:fld>
            <a:endParaRPr lang="nl-BE"/>
          </a:p>
        </p:txBody>
      </p:sp>
    </p:spTree>
    <p:extLst>
      <p:ext uri="{BB962C8B-B14F-4D97-AF65-F5344CB8AC3E}">
        <p14:creationId xmlns:p14="http://schemas.microsoft.com/office/powerpoint/2010/main" val="3095400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rgbClr val="02AAB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874085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044012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dianummer 8"/>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2018395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5" name="Tijdelijke aanduiding voor dianummer 4"/>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3472848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838200" y="6356350"/>
            <a:ext cx="2743200" cy="365125"/>
          </a:xfrm>
          <a:prstGeom prst="rect">
            <a:avLst/>
          </a:prstGeom>
        </p:spPr>
        <p:txBody>
          <a:bodyPr/>
          <a:lstStyle/>
          <a:p>
            <a:endParaRPr lang="nl-BE"/>
          </a:p>
        </p:txBody>
      </p:sp>
      <p:sp>
        <p:nvSpPr>
          <p:cNvPr id="3" name="Tijdelijke aanduiding voor voettekst 2"/>
          <p:cNvSpPr>
            <a:spLocks noGrp="1"/>
          </p:cNvSpPr>
          <p:nvPr>
            <p:ph type="ftr" sz="quarter" idx="11"/>
          </p:nvPr>
        </p:nvSpPr>
        <p:spPr>
          <a:xfrm>
            <a:off x="4038600" y="6356350"/>
            <a:ext cx="4114800" cy="365125"/>
          </a:xfrm>
          <a:prstGeom prst="rect">
            <a:avLst/>
          </a:prstGeom>
        </p:spPr>
        <p:txBody>
          <a:bodyPr/>
          <a:lstStyle/>
          <a:p>
            <a:endParaRPr lang="nl-BE"/>
          </a:p>
        </p:txBody>
      </p:sp>
      <p:sp>
        <p:nvSpPr>
          <p:cNvPr id="4" name="Tijdelijke aanduiding voor dianummer 3"/>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606766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534210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598899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2803154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226717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gelijking" type="twoTxTwoObj">
  <p:cSld name="Vergelijking">
    <p:spTree>
      <p:nvGrpSpPr>
        <p:cNvPr id="1" name="Shape 37"/>
        <p:cNvGrpSpPr/>
        <p:nvPr/>
      </p:nvGrpSpPr>
      <p:grpSpPr>
        <a:xfrm>
          <a:off x="0" y="0"/>
          <a:ext cx="0" cy="0"/>
          <a:chOff x="0" y="0"/>
          <a:chExt cx="0" cy="0"/>
        </a:xfrm>
      </p:grpSpPr>
      <p:sp>
        <p:nvSpPr>
          <p:cNvPr id="38" name="Google Shape;38;p7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66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16666"/>
              </a:buClr>
              <a:buSzPts val="2400"/>
              <a:buNone/>
              <a:defRPr sz="2400" b="1"/>
            </a:lvl1pPr>
            <a:lvl2pPr marL="914400" lvl="1" indent="-228600" algn="l">
              <a:lnSpc>
                <a:spcPct val="90000"/>
              </a:lnSpc>
              <a:spcBef>
                <a:spcPts val="500"/>
              </a:spcBef>
              <a:spcAft>
                <a:spcPts val="0"/>
              </a:spcAft>
              <a:buClr>
                <a:srgbClr val="02AAB4"/>
              </a:buClr>
              <a:buSzPts val="2000"/>
              <a:buNone/>
              <a:defRPr sz="2000" b="1"/>
            </a:lvl2pPr>
            <a:lvl3pPr marL="1371600" lvl="2" indent="-228600" algn="l">
              <a:lnSpc>
                <a:spcPct val="90000"/>
              </a:lnSpc>
              <a:spcBef>
                <a:spcPts val="500"/>
              </a:spcBef>
              <a:spcAft>
                <a:spcPts val="0"/>
              </a:spcAft>
              <a:buClr>
                <a:srgbClr val="016666"/>
              </a:buClr>
              <a:buSzPts val="1800"/>
              <a:buNone/>
              <a:defRPr sz="1800" b="1"/>
            </a:lvl3pPr>
            <a:lvl4pPr marL="1828800" lvl="3" indent="-228600" algn="l">
              <a:lnSpc>
                <a:spcPct val="90000"/>
              </a:lnSpc>
              <a:spcBef>
                <a:spcPts val="500"/>
              </a:spcBef>
              <a:spcAft>
                <a:spcPts val="0"/>
              </a:spcAft>
              <a:buClr>
                <a:srgbClr val="02AAB4"/>
              </a:buClr>
              <a:buSzPts val="1600"/>
              <a:buNone/>
              <a:defRPr sz="1600" b="1"/>
            </a:lvl4pPr>
            <a:lvl5pPr marL="2286000" lvl="4" indent="-228600" algn="l">
              <a:lnSpc>
                <a:spcPct val="90000"/>
              </a:lnSpc>
              <a:spcBef>
                <a:spcPts val="500"/>
              </a:spcBef>
              <a:spcAft>
                <a:spcPts val="0"/>
              </a:spcAft>
              <a:buClr>
                <a:srgbClr val="01666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7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7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16666"/>
              </a:buClr>
              <a:buSzPts val="2400"/>
              <a:buNone/>
              <a:defRPr sz="2400" b="1"/>
            </a:lvl1pPr>
            <a:lvl2pPr marL="914400" lvl="1" indent="-228600" algn="l">
              <a:lnSpc>
                <a:spcPct val="90000"/>
              </a:lnSpc>
              <a:spcBef>
                <a:spcPts val="500"/>
              </a:spcBef>
              <a:spcAft>
                <a:spcPts val="0"/>
              </a:spcAft>
              <a:buClr>
                <a:srgbClr val="02AAB4"/>
              </a:buClr>
              <a:buSzPts val="2000"/>
              <a:buNone/>
              <a:defRPr sz="2000" b="1"/>
            </a:lvl2pPr>
            <a:lvl3pPr marL="1371600" lvl="2" indent="-228600" algn="l">
              <a:lnSpc>
                <a:spcPct val="90000"/>
              </a:lnSpc>
              <a:spcBef>
                <a:spcPts val="500"/>
              </a:spcBef>
              <a:spcAft>
                <a:spcPts val="0"/>
              </a:spcAft>
              <a:buClr>
                <a:srgbClr val="016666"/>
              </a:buClr>
              <a:buSzPts val="1800"/>
              <a:buNone/>
              <a:defRPr sz="1800" b="1"/>
            </a:lvl3pPr>
            <a:lvl4pPr marL="1828800" lvl="3" indent="-228600" algn="l">
              <a:lnSpc>
                <a:spcPct val="90000"/>
              </a:lnSpc>
              <a:spcBef>
                <a:spcPts val="500"/>
              </a:spcBef>
              <a:spcAft>
                <a:spcPts val="0"/>
              </a:spcAft>
              <a:buClr>
                <a:srgbClr val="02AAB4"/>
              </a:buClr>
              <a:buSzPts val="1600"/>
              <a:buNone/>
              <a:defRPr sz="1600" b="1"/>
            </a:lvl4pPr>
            <a:lvl5pPr marL="2286000" lvl="4" indent="-228600" algn="l">
              <a:lnSpc>
                <a:spcPct val="90000"/>
              </a:lnSpc>
              <a:spcBef>
                <a:spcPts val="500"/>
              </a:spcBef>
              <a:spcAft>
                <a:spcPts val="0"/>
              </a:spcAft>
              <a:buClr>
                <a:srgbClr val="01666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7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3"/>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289772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lleen titel" type="titleOnly">
  <p:cSld name="Alleen titel">
    <p:spTree>
      <p:nvGrpSpPr>
        <p:cNvPr id="1" name="Shape 44"/>
        <p:cNvGrpSpPr/>
        <p:nvPr/>
      </p:nvGrpSpPr>
      <p:grpSpPr>
        <a:xfrm>
          <a:off x="0" y="0"/>
          <a:ext cx="0" cy="0"/>
          <a:chOff x="0" y="0"/>
          <a:chExt cx="0" cy="0"/>
        </a:xfrm>
      </p:grpSpPr>
      <p:sp>
        <p:nvSpPr>
          <p:cNvPr id="45" name="Google Shape;45;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66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4"/>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3200248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houd met bijschrift" type="objTx">
  <p:cSld name="Inhoud met bijschrift">
    <p:spTree>
      <p:nvGrpSpPr>
        <p:cNvPr id="1" name="Shape 47"/>
        <p:cNvGrpSpPr/>
        <p:nvPr/>
      </p:nvGrpSpPr>
      <p:grpSpPr>
        <a:xfrm>
          <a:off x="0" y="0"/>
          <a:ext cx="0" cy="0"/>
          <a:chOff x="0" y="0"/>
          <a:chExt cx="0" cy="0"/>
        </a:xfrm>
      </p:grpSpPr>
      <p:sp>
        <p:nvSpPr>
          <p:cNvPr id="48" name="Google Shape;48;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16666"/>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016666"/>
              </a:buClr>
              <a:buSzPts val="3200"/>
              <a:buChar char="•"/>
              <a:defRPr sz="3200"/>
            </a:lvl1pPr>
            <a:lvl2pPr marL="914400" lvl="1" indent="-406400" algn="l">
              <a:lnSpc>
                <a:spcPct val="90000"/>
              </a:lnSpc>
              <a:spcBef>
                <a:spcPts val="500"/>
              </a:spcBef>
              <a:spcAft>
                <a:spcPts val="0"/>
              </a:spcAft>
              <a:buClr>
                <a:srgbClr val="02AAB4"/>
              </a:buClr>
              <a:buSzPts val="2800"/>
              <a:buChar char="•"/>
              <a:defRPr sz="2800"/>
            </a:lvl2pPr>
            <a:lvl3pPr marL="1371600" lvl="2" indent="-381000" algn="l">
              <a:lnSpc>
                <a:spcPct val="90000"/>
              </a:lnSpc>
              <a:spcBef>
                <a:spcPts val="500"/>
              </a:spcBef>
              <a:spcAft>
                <a:spcPts val="0"/>
              </a:spcAft>
              <a:buClr>
                <a:srgbClr val="016666"/>
              </a:buClr>
              <a:buSzPts val="2400"/>
              <a:buChar char="•"/>
              <a:defRPr sz="2400"/>
            </a:lvl3pPr>
            <a:lvl4pPr marL="1828800" lvl="3" indent="-355600" algn="l">
              <a:lnSpc>
                <a:spcPct val="90000"/>
              </a:lnSpc>
              <a:spcBef>
                <a:spcPts val="500"/>
              </a:spcBef>
              <a:spcAft>
                <a:spcPts val="0"/>
              </a:spcAft>
              <a:buClr>
                <a:srgbClr val="02AAB4"/>
              </a:buClr>
              <a:buSzPts val="2000"/>
              <a:buChar char="•"/>
              <a:defRPr sz="2000"/>
            </a:lvl4pPr>
            <a:lvl5pPr marL="2286000" lvl="4" indent="-355600" algn="l">
              <a:lnSpc>
                <a:spcPct val="90000"/>
              </a:lnSpc>
              <a:spcBef>
                <a:spcPts val="500"/>
              </a:spcBef>
              <a:spcAft>
                <a:spcPts val="0"/>
              </a:spcAft>
              <a:buClr>
                <a:srgbClr val="016666"/>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0" name="Google Shape;50;p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16666"/>
              </a:buClr>
              <a:buSzPts val="1600"/>
              <a:buNone/>
              <a:defRPr sz="1600"/>
            </a:lvl1pPr>
            <a:lvl2pPr marL="914400" lvl="1" indent="-228600" algn="l">
              <a:lnSpc>
                <a:spcPct val="90000"/>
              </a:lnSpc>
              <a:spcBef>
                <a:spcPts val="500"/>
              </a:spcBef>
              <a:spcAft>
                <a:spcPts val="0"/>
              </a:spcAft>
              <a:buClr>
                <a:srgbClr val="02AAB4"/>
              </a:buClr>
              <a:buSzPts val="1400"/>
              <a:buNone/>
              <a:defRPr sz="1400"/>
            </a:lvl2pPr>
            <a:lvl3pPr marL="1371600" lvl="2" indent="-228600" algn="l">
              <a:lnSpc>
                <a:spcPct val="90000"/>
              </a:lnSpc>
              <a:spcBef>
                <a:spcPts val="500"/>
              </a:spcBef>
              <a:spcAft>
                <a:spcPts val="0"/>
              </a:spcAft>
              <a:buClr>
                <a:srgbClr val="016666"/>
              </a:buClr>
              <a:buSzPts val="1200"/>
              <a:buNone/>
              <a:defRPr sz="1200"/>
            </a:lvl3pPr>
            <a:lvl4pPr marL="1828800" lvl="3" indent="-228600" algn="l">
              <a:lnSpc>
                <a:spcPct val="90000"/>
              </a:lnSpc>
              <a:spcBef>
                <a:spcPts val="500"/>
              </a:spcBef>
              <a:spcAft>
                <a:spcPts val="0"/>
              </a:spcAft>
              <a:buClr>
                <a:srgbClr val="02AAB4"/>
              </a:buClr>
              <a:buSzPts val="1000"/>
              <a:buNone/>
              <a:defRPr sz="1000"/>
            </a:lvl4pPr>
            <a:lvl5pPr marL="2286000" lvl="4" indent="-228600" algn="l">
              <a:lnSpc>
                <a:spcPct val="90000"/>
              </a:lnSpc>
              <a:spcBef>
                <a:spcPts val="500"/>
              </a:spcBef>
              <a:spcAft>
                <a:spcPts val="0"/>
              </a:spcAft>
              <a:buClr>
                <a:srgbClr val="01666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 name="Google Shape;51;p75"/>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067442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fbeelding met bijschrift" type="picTx">
  <p:cSld name="Afbeelding met bijschrift">
    <p:spTree>
      <p:nvGrpSpPr>
        <p:cNvPr id="1" name="Shape 52"/>
        <p:cNvGrpSpPr/>
        <p:nvPr/>
      </p:nvGrpSpPr>
      <p:grpSpPr>
        <a:xfrm>
          <a:off x="0" y="0"/>
          <a:ext cx="0" cy="0"/>
          <a:chOff x="0" y="0"/>
          <a:chExt cx="0" cy="0"/>
        </a:xfrm>
      </p:grpSpPr>
      <p:sp>
        <p:nvSpPr>
          <p:cNvPr id="53" name="Google Shape;53;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16666"/>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7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016666"/>
              </a:buClr>
              <a:buSzPts val="3200"/>
              <a:buFont typeface="Arial"/>
              <a:buNone/>
              <a:defRPr sz="3200" b="0" i="0" u="none" strike="noStrike" cap="none">
                <a:solidFill>
                  <a:srgbClr val="016666"/>
                </a:solidFill>
                <a:latin typeface="Open Sans"/>
                <a:ea typeface="Open Sans"/>
                <a:cs typeface="Open Sans"/>
                <a:sym typeface="Open Sans"/>
              </a:defRPr>
            </a:lvl1pPr>
            <a:lvl2pPr marR="0" lvl="1" algn="l" rtl="0">
              <a:lnSpc>
                <a:spcPct val="90000"/>
              </a:lnSpc>
              <a:spcBef>
                <a:spcPts val="500"/>
              </a:spcBef>
              <a:spcAft>
                <a:spcPts val="0"/>
              </a:spcAft>
              <a:buClr>
                <a:srgbClr val="02AAB4"/>
              </a:buClr>
              <a:buSzPts val="2800"/>
              <a:buFont typeface="Arial"/>
              <a:buNone/>
              <a:defRPr sz="2800" b="0" i="0" u="none" strike="noStrike" cap="none">
                <a:solidFill>
                  <a:srgbClr val="02AAB4"/>
                </a:solidFill>
                <a:latin typeface="Open Sans"/>
                <a:ea typeface="Open Sans"/>
                <a:cs typeface="Open Sans"/>
                <a:sym typeface="Open Sans"/>
              </a:defRPr>
            </a:lvl2pPr>
            <a:lvl3pPr marR="0" lvl="2" algn="l" rtl="0">
              <a:lnSpc>
                <a:spcPct val="90000"/>
              </a:lnSpc>
              <a:spcBef>
                <a:spcPts val="500"/>
              </a:spcBef>
              <a:spcAft>
                <a:spcPts val="0"/>
              </a:spcAft>
              <a:buClr>
                <a:srgbClr val="016666"/>
              </a:buClr>
              <a:buSzPts val="2400"/>
              <a:buFont typeface="Arial"/>
              <a:buNone/>
              <a:defRPr sz="2400" b="0" i="0" u="none" strike="noStrike" cap="none">
                <a:solidFill>
                  <a:srgbClr val="016666"/>
                </a:solidFill>
                <a:latin typeface="Open Sans"/>
                <a:ea typeface="Open Sans"/>
                <a:cs typeface="Open Sans"/>
                <a:sym typeface="Open Sans"/>
              </a:defRPr>
            </a:lvl3pPr>
            <a:lvl4pPr marR="0" lvl="3" algn="l" rtl="0">
              <a:lnSpc>
                <a:spcPct val="90000"/>
              </a:lnSpc>
              <a:spcBef>
                <a:spcPts val="500"/>
              </a:spcBef>
              <a:spcAft>
                <a:spcPts val="0"/>
              </a:spcAft>
              <a:buClr>
                <a:srgbClr val="02AAB4"/>
              </a:buClr>
              <a:buSzPts val="2000"/>
              <a:buFont typeface="Arial"/>
              <a:buNone/>
              <a:defRPr sz="2000" b="0" i="0" u="none" strike="noStrike" cap="none">
                <a:solidFill>
                  <a:srgbClr val="02AAB4"/>
                </a:solidFill>
                <a:latin typeface="Open Sans"/>
                <a:ea typeface="Open Sans"/>
                <a:cs typeface="Open Sans"/>
                <a:sym typeface="Open Sans"/>
              </a:defRPr>
            </a:lvl4pPr>
            <a:lvl5pPr marR="0" lvl="4" algn="l" rtl="0">
              <a:lnSpc>
                <a:spcPct val="90000"/>
              </a:lnSpc>
              <a:spcBef>
                <a:spcPts val="500"/>
              </a:spcBef>
              <a:spcAft>
                <a:spcPts val="0"/>
              </a:spcAft>
              <a:buClr>
                <a:srgbClr val="016666"/>
              </a:buClr>
              <a:buSzPts val="2000"/>
              <a:buFont typeface="Arial"/>
              <a:buNone/>
              <a:defRPr sz="2000" b="0" i="0" u="none" strike="noStrike" cap="none">
                <a:solidFill>
                  <a:srgbClr val="016666"/>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5" name="Google Shape;55;p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16666"/>
              </a:buClr>
              <a:buSzPts val="1600"/>
              <a:buNone/>
              <a:defRPr sz="1600"/>
            </a:lvl1pPr>
            <a:lvl2pPr marL="914400" lvl="1" indent="-228600" algn="l">
              <a:lnSpc>
                <a:spcPct val="90000"/>
              </a:lnSpc>
              <a:spcBef>
                <a:spcPts val="500"/>
              </a:spcBef>
              <a:spcAft>
                <a:spcPts val="0"/>
              </a:spcAft>
              <a:buClr>
                <a:srgbClr val="02AAB4"/>
              </a:buClr>
              <a:buSzPts val="1400"/>
              <a:buNone/>
              <a:defRPr sz="1400"/>
            </a:lvl2pPr>
            <a:lvl3pPr marL="1371600" lvl="2" indent="-228600" algn="l">
              <a:lnSpc>
                <a:spcPct val="90000"/>
              </a:lnSpc>
              <a:spcBef>
                <a:spcPts val="500"/>
              </a:spcBef>
              <a:spcAft>
                <a:spcPts val="0"/>
              </a:spcAft>
              <a:buClr>
                <a:srgbClr val="016666"/>
              </a:buClr>
              <a:buSzPts val="1200"/>
              <a:buNone/>
              <a:defRPr sz="1200"/>
            </a:lvl3pPr>
            <a:lvl4pPr marL="1828800" lvl="3" indent="-228600" algn="l">
              <a:lnSpc>
                <a:spcPct val="90000"/>
              </a:lnSpc>
              <a:spcBef>
                <a:spcPts val="500"/>
              </a:spcBef>
              <a:spcAft>
                <a:spcPts val="0"/>
              </a:spcAft>
              <a:buClr>
                <a:srgbClr val="02AAB4"/>
              </a:buClr>
              <a:buSzPts val="1000"/>
              <a:buNone/>
              <a:defRPr sz="1000"/>
            </a:lvl4pPr>
            <a:lvl5pPr marL="2286000" lvl="4" indent="-228600" algn="l">
              <a:lnSpc>
                <a:spcPct val="90000"/>
              </a:lnSpc>
              <a:spcBef>
                <a:spcPts val="500"/>
              </a:spcBef>
              <a:spcAft>
                <a:spcPts val="0"/>
              </a:spcAft>
              <a:buClr>
                <a:srgbClr val="01666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76"/>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742366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en verticale tekst" type="vertTx">
  <p:cSld name="Titel en verticale tekst">
    <p:spTree>
      <p:nvGrpSpPr>
        <p:cNvPr id="1" name="Shape 57"/>
        <p:cNvGrpSpPr/>
        <p:nvPr/>
      </p:nvGrpSpPr>
      <p:grpSpPr>
        <a:xfrm>
          <a:off x="0" y="0"/>
          <a:ext cx="0" cy="0"/>
          <a:chOff x="0" y="0"/>
          <a:chExt cx="0" cy="0"/>
        </a:xfrm>
      </p:grpSpPr>
      <p:sp>
        <p:nvSpPr>
          <p:cNvPr id="58" name="Google Shape;58;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66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77"/>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1300904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e titel en tekst">
    <p:spTree>
      <p:nvGrpSpPr>
        <p:cNvPr id="1" name="Shape 61"/>
        <p:cNvGrpSpPr/>
        <p:nvPr/>
      </p:nvGrpSpPr>
      <p:grpSpPr>
        <a:xfrm>
          <a:off x="0" y="0"/>
          <a:ext cx="0" cy="0"/>
          <a:chOff x="0" y="0"/>
          <a:chExt cx="0" cy="0"/>
        </a:xfrm>
      </p:grpSpPr>
      <p:sp>
        <p:nvSpPr>
          <p:cNvPr id="62" name="Google Shape;62;p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1666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16666"/>
              </a:buClr>
              <a:buSzPts val="1800"/>
              <a:buChar char="•"/>
              <a:defRPr/>
            </a:lvl1pPr>
            <a:lvl2pPr marL="914400" lvl="1" indent="-342900" algn="l">
              <a:lnSpc>
                <a:spcPct val="90000"/>
              </a:lnSpc>
              <a:spcBef>
                <a:spcPts val="500"/>
              </a:spcBef>
              <a:spcAft>
                <a:spcPts val="0"/>
              </a:spcAft>
              <a:buClr>
                <a:srgbClr val="02AAB4"/>
              </a:buClr>
              <a:buSzPts val="1800"/>
              <a:buChar char="•"/>
              <a:defRPr/>
            </a:lvl2pPr>
            <a:lvl3pPr marL="1371600" lvl="2" indent="-342900" algn="l">
              <a:lnSpc>
                <a:spcPct val="90000"/>
              </a:lnSpc>
              <a:spcBef>
                <a:spcPts val="500"/>
              </a:spcBef>
              <a:spcAft>
                <a:spcPts val="0"/>
              </a:spcAft>
              <a:buClr>
                <a:srgbClr val="016666"/>
              </a:buClr>
              <a:buSzPts val="1800"/>
              <a:buChar char="•"/>
              <a:defRPr/>
            </a:lvl3pPr>
            <a:lvl4pPr marL="1828800" lvl="3" indent="-342900" algn="l">
              <a:lnSpc>
                <a:spcPct val="90000"/>
              </a:lnSpc>
              <a:spcBef>
                <a:spcPts val="500"/>
              </a:spcBef>
              <a:spcAft>
                <a:spcPts val="0"/>
              </a:spcAft>
              <a:buClr>
                <a:srgbClr val="02AAB4"/>
              </a:buClr>
              <a:buSzPts val="1800"/>
              <a:buChar char="•"/>
              <a:defRPr/>
            </a:lvl4pPr>
            <a:lvl5pPr marL="2286000" lvl="4" indent="-342900" algn="l">
              <a:lnSpc>
                <a:spcPct val="90000"/>
              </a:lnSpc>
              <a:spcBef>
                <a:spcPts val="500"/>
              </a:spcBef>
              <a:spcAft>
                <a:spcPts val="0"/>
              </a:spcAft>
              <a:buClr>
                <a:srgbClr val="0166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78"/>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4273786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eldia" type="title">
  <p:cSld name="Titeldia">
    <p:spTree>
      <p:nvGrpSpPr>
        <p:cNvPr id="1" name="Shape 15"/>
        <p:cNvGrpSpPr/>
        <p:nvPr/>
      </p:nvGrpSpPr>
      <p:grpSpPr>
        <a:xfrm>
          <a:off x="0" y="0"/>
          <a:ext cx="0" cy="0"/>
          <a:chOff x="0" y="0"/>
          <a:chExt cx="0" cy="0"/>
        </a:xfrm>
      </p:grpSpPr>
      <p:sp>
        <p:nvSpPr>
          <p:cNvPr id="16" name="Google Shape;16;p68"/>
          <p:cNvSpPr txBox="1">
            <a:spLocks noGrp="1"/>
          </p:cNvSpPr>
          <p:nvPr>
            <p:ph type="ctrTitle"/>
          </p:nvPr>
        </p:nvSpPr>
        <p:spPr>
          <a:xfrm>
            <a:off x="23622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16666"/>
              </a:buClr>
              <a:buSzPts val="5400"/>
              <a:buFont typeface="Open Sans"/>
              <a:buNone/>
              <a:defRPr sz="5400">
                <a:solidFill>
                  <a:srgbClr val="016666"/>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8"/>
          <p:cNvSpPr txBox="1">
            <a:spLocks noGrp="1"/>
          </p:cNvSpPr>
          <p:nvPr>
            <p:ph type="subTitle" idx="1"/>
          </p:nvPr>
        </p:nvSpPr>
        <p:spPr>
          <a:xfrm>
            <a:off x="23622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49999"/>
              </a:buClr>
              <a:buSzPts val="2400"/>
              <a:buNone/>
              <a:defRPr sz="2400">
                <a:solidFill>
                  <a:srgbClr val="049999"/>
                </a:solidFill>
                <a:latin typeface="Open Sans"/>
                <a:ea typeface="Open Sans"/>
                <a:cs typeface="Open Sans"/>
                <a:sym typeface="Open Sans"/>
              </a:defRPr>
            </a:lvl1pPr>
            <a:lvl2pPr lvl="1" algn="ctr">
              <a:lnSpc>
                <a:spcPct val="90000"/>
              </a:lnSpc>
              <a:spcBef>
                <a:spcPts val="500"/>
              </a:spcBef>
              <a:spcAft>
                <a:spcPts val="0"/>
              </a:spcAft>
              <a:buClr>
                <a:srgbClr val="02AAB4"/>
              </a:buClr>
              <a:buSzPts val="2000"/>
              <a:buNone/>
              <a:defRPr sz="2000"/>
            </a:lvl2pPr>
            <a:lvl3pPr lvl="2" algn="ctr">
              <a:lnSpc>
                <a:spcPct val="90000"/>
              </a:lnSpc>
              <a:spcBef>
                <a:spcPts val="500"/>
              </a:spcBef>
              <a:spcAft>
                <a:spcPts val="0"/>
              </a:spcAft>
              <a:buClr>
                <a:srgbClr val="016666"/>
              </a:buClr>
              <a:buSzPts val="1800"/>
              <a:buNone/>
              <a:defRPr sz="1800"/>
            </a:lvl3pPr>
            <a:lvl4pPr lvl="3" algn="ctr">
              <a:lnSpc>
                <a:spcPct val="90000"/>
              </a:lnSpc>
              <a:spcBef>
                <a:spcPts val="500"/>
              </a:spcBef>
              <a:spcAft>
                <a:spcPts val="0"/>
              </a:spcAft>
              <a:buClr>
                <a:srgbClr val="02AAB4"/>
              </a:buClr>
              <a:buSzPts val="1600"/>
              <a:buNone/>
              <a:defRPr sz="1600"/>
            </a:lvl4pPr>
            <a:lvl5pPr lvl="4" algn="ctr">
              <a:lnSpc>
                <a:spcPct val="90000"/>
              </a:lnSpc>
              <a:spcBef>
                <a:spcPts val="500"/>
              </a:spcBef>
              <a:spcAft>
                <a:spcPts val="0"/>
              </a:spcAft>
              <a:buClr>
                <a:srgbClr val="01666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8"/>
          <p:cNvSpPr/>
          <p:nvPr/>
        </p:nvSpPr>
        <p:spPr>
          <a:xfrm>
            <a:off x="11212287" y="5758543"/>
            <a:ext cx="979714" cy="109945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 name="Google Shape;19;p68"/>
          <p:cNvPicPr preferRelativeResize="0"/>
          <p:nvPr/>
        </p:nvPicPr>
        <p:blipFill rotWithShape="1">
          <a:blip r:embed="rId2">
            <a:alphaModFix/>
          </a:blip>
          <a:srcRect/>
          <a:stretch/>
        </p:blipFill>
        <p:spPr>
          <a:xfrm rot="-5400000">
            <a:off x="-2668283" y="2537656"/>
            <a:ext cx="6957521" cy="1795124"/>
          </a:xfrm>
          <a:prstGeom prst="rect">
            <a:avLst/>
          </a:prstGeom>
          <a:noFill/>
          <a:ln>
            <a:noFill/>
          </a:ln>
        </p:spPr>
      </p:pic>
    </p:spTree>
    <p:extLst>
      <p:ext uri="{BB962C8B-B14F-4D97-AF65-F5344CB8AC3E}">
        <p14:creationId xmlns:p14="http://schemas.microsoft.com/office/powerpoint/2010/main" val="420079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2362200" y="1122363"/>
            <a:ext cx="9144000" cy="2387600"/>
          </a:xfrm>
        </p:spPr>
        <p:txBody>
          <a:bodyPr anchor="b">
            <a:normAutofit/>
          </a:bodyPr>
          <a:lstStyle>
            <a:lvl1pPr algn="ctr">
              <a:defRPr sz="54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nl-BE" dirty="0"/>
          </a:p>
        </p:txBody>
      </p:sp>
      <p:sp>
        <p:nvSpPr>
          <p:cNvPr id="3" name="Ondertitel 2"/>
          <p:cNvSpPr>
            <a:spLocks noGrp="1"/>
          </p:cNvSpPr>
          <p:nvPr>
            <p:ph type="subTitle" idx="1"/>
          </p:nvPr>
        </p:nvSpPr>
        <p:spPr>
          <a:xfrm>
            <a:off x="2362200" y="3602038"/>
            <a:ext cx="9144000" cy="1655762"/>
          </a:xfrm>
        </p:spPr>
        <p:txBody>
          <a:bodyPr/>
          <a:lstStyle>
            <a:lvl1pPr marL="0" indent="0" algn="ctr">
              <a:buNone/>
              <a:defRPr sz="24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7" name="Rechthoek 6"/>
          <p:cNvSpPr/>
          <p:nvPr userDrawn="1"/>
        </p:nvSpPr>
        <p:spPr>
          <a:xfrm>
            <a:off x="11212287" y="5758543"/>
            <a:ext cx="979714" cy="1099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8283" y="2537656"/>
            <a:ext cx="6957521" cy="1795124"/>
          </a:xfrm>
          <a:prstGeom prst="rect">
            <a:avLst/>
          </a:prstGeom>
        </p:spPr>
      </p:pic>
    </p:spTree>
    <p:extLst>
      <p:ext uri="{BB962C8B-B14F-4D97-AF65-F5344CB8AC3E}">
        <p14:creationId xmlns:p14="http://schemas.microsoft.com/office/powerpoint/2010/main" val="82696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16666"/>
              </a:buClr>
              <a:buSzPts val="4000"/>
              <a:buFont typeface="Open Sans"/>
              <a:buNone/>
              <a:defRPr sz="4000" b="0" i="0" u="none" strike="noStrike" cap="none">
                <a:solidFill>
                  <a:srgbClr val="016666"/>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16666"/>
              </a:buClr>
              <a:buSzPts val="2800"/>
              <a:buFont typeface="Arial"/>
              <a:buChar char="•"/>
              <a:defRPr sz="2800" b="0" i="0" u="none" strike="noStrike" cap="none">
                <a:solidFill>
                  <a:srgbClr val="016666"/>
                </a:solidFill>
                <a:latin typeface="Open Sans"/>
                <a:ea typeface="Open Sans"/>
                <a:cs typeface="Open Sans"/>
                <a:sym typeface="Open Sans"/>
              </a:defRPr>
            </a:lvl1pPr>
            <a:lvl2pPr marL="914400" marR="0" lvl="1" indent="-381000" algn="l" rtl="0">
              <a:lnSpc>
                <a:spcPct val="90000"/>
              </a:lnSpc>
              <a:spcBef>
                <a:spcPts val="500"/>
              </a:spcBef>
              <a:spcAft>
                <a:spcPts val="0"/>
              </a:spcAft>
              <a:buClr>
                <a:srgbClr val="02AAB4"/>
              </a:buClr>
              <a:buSzPts val="2400"/>
              <a:buFont typeface="Arial"/>
              <a:buChar char="•"/>
              <a:defRPr sz="2400" b="0" i="0" u="none" strike="noStrike" cap="none">
                <a:solidFill>
                  <a:srgbClr val="02AAB4"/>
                </a:solidFill>
                <a:latin typeface="Open Sans"/>
                <a:ea typeface="Open Sans"/>
                <a:cs typeface="Open Sans"/>
                <a:sym typeface="Open Sans"/>
              </a:defRPr>
            </a:lvl2pPr>
            <a:lvl3pPr marL="1371600" marR="0" lvl="2" indent="-355600" algn="l" rtl="0">
              <a:lnSpc>
                <a:spcPct val="90000"/>
              </a:lnSpc>
              <a:spcBef>
                <a:spcPts val="500"/>
              </a:spcBef>
              <a:spcAft>
                <a:spcPts val="0"/>
              </a:spcAft>
              <a:buClr>
                <a:srgbClr val="016666"/>
              </a:buClr>
              <a:buSzPts val="2000"/>
              <a:buFont typeface="Arial"/>
              <a:buChar char="•"/>
              <a:defRPr sz="2000" b="0" i="0" u="none" strike="noStrike" cap="none">
                <a:solidFill>
                  <a:srgbClr val="016666"/>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02AAB4"/>
              </a:buClr>
              <a:buSzPts val="1800"/>
              <a:buFont typeface="Arial"/>
              <a:buChar char="•"/>
              <a:defRPr sz="1800" b="0" i="0" u="none" strike="noStrike" cap="none">
                <a:solidFill>
                  <a:srgbClr val="02AAB4"/>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016666"/>
              </a:buClr>
              <a:buSzPts val="1800"/>
              <a:buFont typeface="Arial"/>
              <a:buChar char="•"/>
              <a:defRPr sz="1800" b="0" i="0" u="none" strike="noStrike" cap="none">
                <a:solidFill>
                  <a:srgbClr val="016666"/>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7"/>
          <p:cNvSpPr/>
          <p:nvPr/>
        </p:nvSpPr>
        <p:spPr>
          <a:xfrm>
            <a:off x="0" y="0"/>
            <a:ext cx="217715" cy="6858000"/>
          </a:xfrm>
          <a:prstGeom prst="rect">
            <a:avLst/>
          </a:prstGeom>
          <a:solidFill>
            <a:srgbClr val="0499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 name="Google Shape;13;p67"/>
          <p:cNvPicPr preferRelativeResize="0"/>
          <p:nvPr/>
        </p:nvPicPr>
        <p:blipFill rotWithShape="1">
          <a:blip r:embed="rId10">
            <a:alphaModFix/>
          </a:blip>
          <a:srcRect/>
          <a:stretch/>
        </p:blipFill>
        <p:spPr>
          <a:xfrm>
            <a:off x="-1360" y="0"/>
            <a:ext cx="219075" cy="210312"/>
          </a:xfrm>
          <a:prstGeom prst="rect">
            <a:avLst/>
          </a:prstGeom>
          <a:noFill/>
          <a:ln>
            <a:noFill/>
          </a:ln>
        </p:spPr>
      </p:pic>
      <p:sp>
        <p:nvSpPr>
          <p:cNvPr id="14" name="Google Shape;14;p67"/>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049999"/>
                </a:solidFill>
                <a:latin typeface="Open Sans"/>
                <a:ea typeface="Open Sans"/>
                <a:cs typeface="Open Sans"/>
                <a:sym typeface="Open Sans"/>
              </a:defRPr>
            </a:lvl1pPr>
            <a:lvl2pPr marL="0" marR="0" lvl="1" indent="0" algn="r" rtl="0">
              <a:spcBef>
                <a:spcPts val="0"/>
              </a:spcBef>
              <a:buNone/>
              <a:defRPr sz="1200" b="0" i="0" u="none" strike="noStrike" cap="none">
                <a:solidFill>
                  <a:srgbClr val="049999"/>
                </a:solidFill>
                <a:latin typeface="Open Sans"/>
                <a:ea typeface="Open Sans"/>
                <a:cs typeface="Open Sans"/>
                <a:sym typeface="Open Sans"/>
              </a:defRPr>
            </a:lvl2pPr>
            <a:lvl3pPr marL="0" marR="0" lvl="2" indent="0" algn="r" rtl="0">
              <a:spcBef>
                <a:spcPts val="0"/>
              </a:spcBef>
              <a:buNone/>
              <a:defRPr sz="1200" b="0" i="0" u="none" strike="noStrike" cap="none">
                <a:solidFill>
                  <a:srgbClr val="049999"/>
                </a:solidFill>
                <a:latin typeface="Open Sans"/>
                <a:ea typeface="Open Sans"/>
                <a:cs typeface="Open Sans"/>
                <a:sym typeface="Open Sans"/>
              </a:defRPr>
            </a:lvl3pPr>
            <a:lvl4pPr marL="0" marR="0" lvl="3" indent="0" algn="r" rtl="0">
              <a:spcBef>
                <a:spcPts val="0"/>
              </a:spcBef>
              <a:buNone/>
              <a:defRPr sz="1200" b="0" i="0" u="none" strike="noStrike" cap="none">
                <a:solidFill>
                  <a:srgbClr val="049999"/>
                </a:solidFill>
                <a:latin typeface="Open Sans"/>
                <a:ea typeface="Open Sans"/>
                <a:cs typeface="Open Sans"/>
                <a:sym typeface="Open Sans"/>
              </a:defRPr>
            </a:lvl4pPr>
            <a:lvl5pPr marL="0" marR="0" lvl="4" indent="0" algn="r" rtl="0">
              <a:spcBef>
                <a:spcPts val="0"/>
              </a:spcBef>
              <a:buNone/>
              <a:defRPr sz="1200" b="0" i="0" u="none" strike="noStrike" cap="none">
                <a:solidFill>
                  <a:srgbClr val="049999"/>
                </a:solidFill>
                <a:latin typeface="Open Sans"/>
                <a:ea typeface="Open Sans"/>
                <a:cs typeface="Open Sans"/>
                <a:sym typeface="Open Sans"/>
              </a:defRPr>
            </a:lvl5pPr>
            <a:lvl6pPr marL="0" marR="0" lvl="5" indent="0" algn="r" rtl="0">
              <a:spcBef>
                <a:spcPts val="0"/>
              </a:spcBef>
              <a:buNone/>
              <a:defRPr sz="1200" b="0" i="0" u="none" strike="noStrike" cap="none">
                <a:solidFill>
                  <a:srgbClr val="049999"/>
                </a:solidFill>
                <a:latin typeface="Open Sans"/>
                <a:ea typeface="Open Sans"/>
                <a:cs typeface="Open Sans"/>
                <a:sym typeface="Open Sans"/>
              </a:defRPr>
            </a:lvl6pPr>
            <a:lvl7pPr marL="0" marR="0" lvl="6" indent="0" algn="r" rtl="0">
              <a:spcBef>
                <a:spcPts val="0"/>
              </a:spcBef>
              <a:buNone/>
              <a:defRPr sz="1200" b="0" i="0" u="none" strike="noStrike" cap="none">
                <a:solidFill>
                  <a:srgbClr val="049999"/>
                </a:solidFill>
                <a:latin typeface="Open Sans"/>
                <a:ea typeface="Open Sans"/>
                <a:cs typeface="Open Sans"/>
                <a:sym typeface="Open Sans"/>
              </a:defRPr>
            </a:lvl7pPr>
            <a:lvl8pPr marL="0" marR="0" lvl="7" indent="0" algn="r" rtl="0">
              <a:spcBef>
                <a:spcPts val="0"/>
              </a:spcBef>
              <a:buNone/>
              <a:defRPr sz="1200" b="0" i="0" u="none" strike="noStrike" cap="none">
                <a:solidFill>
                  <a:srgbClr val="049999"/>
                </a:solidFill>
                <a:latin typeface="Open Sans"/>
                <a:ea typeface="Open Sans"/>
                <a:cs typeface="Open Sans"/>
                <a:sym typeface="Open Sans"/>
              </a:defRPr>
            </a:lvl8pPr>
            <a:lvl9pPr marL="0" marR="0" lvl="8" indent="0" algn="r" rtl="0">
              <a:spcBef>
                <a:spcPts val="0"/>
              </a:spcBef>
              <a:buNone/>
              <a:defRPr sz="1200" b="0" i="0" u="none" strike="noStrike" cap="none">
                <a:solidFill>
                  <a:srgbClr val="049999"/>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nl-BE"/>
              <a:t>‹nr.›</a:t>
            </a:fld>
            <a:endParaRPr/>
          </a:p>
        </p:txBody>
      </p:sp>
    </p:spTree>
    <p:extLst>
      <p:ext uri="{BB962C8B-B14F-4D97-AF65-F5344CB8AC3E}">
        <p14:creationId xmlns:p14="http://schemas.microsoft.com/office/powerpoint/2010/main" val="2473849823"/>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8" name="Rechthoek 7"/>
          <p:cNvSpPr/>
          <p:nvPr userDrawn="1"/>
        </p:nvSpPr>
        <p:spPr>
          <a:xfrm>
            <a:off x="0" y="0"/>
            <a:ext cx="217715" cy="6858000"/>
          </a:xfrm>
          <a:prstGeom prst="rect">
            <a:avLst/>
          </a:prstGeom>
          <a:solidFill>
            <a:srgbClr val="04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60" y="0"/>
            <a:ext cx="219075" cy="210312"/>
          </a:xfrm>
          <a:prstGeom prst="rect">
            <a:avLst/>
          </a:prstGeom>
        </p:spPr>
      </p:pic>
      <p:sp>
        <p:nvSpPr>
          <p:cNvPr id="6" name="Tijdelijke aanduiding voor dianummer 5"/>
          <p:cNvSpPr>
            <a:spLocks noGrp="1"/>
          </p:cNvSpPr>
          <p:nvPr>
            <p:ph type="sldNum" sz="quarter" idx="4"/>
          </p:nvPr>
        </p:nvSpPr>
        <p:spPr>
          <a:xfrm>
            <a:off x="11211786" y="6283642"/>
            <a:ext cx="787400" cy="365125"/>
          </a:xfrm>
          <a:prstGeom prst="rect">
            <a:avLst/>
          </a:prstGeom>
        </p:spPr>
        <p:txBody>
          <a:bodyPr vert="horz" lIns="91440" tIns="45720" rIns="91440" bIns="45720" rtlCol="0" anchor="ctr"/>
          <a:lstStyle>
            <a:lvl1pPr algn="r">
              <a:defRPr sz="12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stStyle>
          <a:p>
            <a:fld id="{62D4146F-24AD-4751-B645-C3C434815FBB}" type="slidenum">
              <a:rPr lang="nl-BE" smtClean="0"/>
              <a:pPr/>
              <a:t>‹nr.›</a:t>
            </a:fld>
            <a:endParaRPr lang="nl-BE" dirty="0"/>
          </a:p>
        </p:txBody>
      </p:sp>
    </p:spTree>
    <p:extLst>
      <p:ext uri="{BB962C8B-B14F-4D97-AF65-F5344CB8AC3E}">
        <p14:creationId xmlns:p14="http://schemas.microsoft.com/office/powerpoint/2010/main" val="251510855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ftr="0" dt="0"/>
  <p:txStyles>
    <p:titleStyle>
      <a:lvl1pPr algn="l" defTabSz="914400" rtl="0" eaLnBrk="1" latinLnBrk="0" hangingPunct="1">
        <a:lnSpc>
          <a:spcPct val="90000"/>
        </a:lnSpc>
        <a:spcBef>
          <a:spcPct val="0"/>
        </a:spcBef>
        <a:buNone/>
        <a:defRPr sz="40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AAB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AAB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hyperlink" Target="http://www.prodiagnostiek.be/materiaal/CF_faire_diagnostiek_cognitief_functioneren.pdf"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prodiagnostiek.be/" TargetMode="External"/><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0.m4a"/><Relationship Id="rId7" Type="http://schemas.openxmlformats.org/officeDocument/2006/relationships/hyperlink" Target="http://www.prodiagnostiek.be/materiaal/CSF_ge%C3%AFntegreerd_werkmodel.pdf" TargetMode="External"/><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hyperlink" Target="http://www.prodiagnostiek.be/materiaal/CF_mindset.pdf" TargetMode="External"/><Relationship Id="rId5" Type="http://schemas.openxmlformats.org/officeDocument/2006/relationships/notesSlide" Target="../notesSlides/notesSlide10.xml"/><Relationship Id="rId4"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hyperlink" Target="http://www.prodiagnostiek.be/materiaal/CZF_theorie.pdf" TargetMode="External"/><Relationship Id="rId13" Type="http://schemas.openxmlformats.org/officeDocument/2006/relationships/hyperlink" Target="http://www.prodiagnostiek.be/materiaal/CZF_faire_diagnostiek_adaptief_gedrag.pdf" TargetMode="External"/><Relationship Id="rId3" Type="http://schemas.openxmlformats.org/officeDocument/2006/relationships/slideLayout" Target="../slideLayouts/slideLayout10.xml"/><Relationship Id="rId7" Type="http://schemas.openxmlformats.org/officeDocument/2006/relationships/hyperlink" Target="http://www.prodiagnostiek.be/materiaal/CSF_theorie.pdf" TargetMode="External"/><Relationship Id="rId12" Type="http://schemas.openxmlformats.org/officeDocument/2006/relationships/hyperlink" Target="http://www.prodiagnostiek.be/materiaal/CF_faire_diagnostiek_cognitief_functioneren.pdf" TargetMode="External"/><Relationship Id="rId2" Type="http://schemas.openxmlformats.org/officeDocument/2006/relationships/audio" Target="../media/media11.m4a"/><Relationship Id="rId16" Type="http://schemas.openxmlformats.org/officeDocument/2006/relationships/image" Target="../media/image6.png"/><Relationship Id="rId1" Type="http://schemas.microsoft.com/office/2007/relationships/media" Target="../media/media11.m4a"/><Relationship Id="rId6" Type="http://schemas.openxmlformats.org/officeDocument/2006/relationships/hyperlink" Target="http://www.prodiagnostiek.be/materiaal/CF_CHC_model.pdf" TargetMode="External"/><Relationship Id="rId11" Type="http://schemas.openxmlformats.org/officeDocument/2006/relationships/hyperlink" Target="http://www.prodiagnostiek.be/?q=materialendatabank" TargetMode="External"/><Relationship Id="rId5" Type="http://schemas.openxmlformats.org/officeDocument/2006/relationships/hyperlink" Target="http://www.prodiagnostiek.be/materiaal/CF_cognitieve_ontwikkelingstheorie%C3%ABn.pdf" TargetMode="External"/><Relationship Id="rId15" Type="http://schemas.openxmlformats.org/officeDocument/2006/relationships/image" Target="../media/image10.jpeg"/><Relationship Id="rId10" Type="http://schemas.openxmlformats.org/officeDocument/2006/relationships/hyperlink" Target="http://www.prodiagnostiek.be/materiaal/CZF_fase2.pdf" TargetMode="External"/><Relationship Id="rId4" Type="http://schemas.openxmlformats.org/officeDocument/2006/relationships/notesSlide" Target="../notesSlides/notesSlide11.xml"/><Relationship Id="rId9" Type="http://schemas.openxmlformats.org/officeDocument/2006/relationships/hyperlink" Target="http://www.prodiagnostiek.be/materiaal/CSF_fase2.pdf" TargetMode="External"/><Relationship Id="rId14" Type="http://schemas.openxmlformats.org/officeDocument/2006/relationships/hyperlink" Target="http://www.prodiagnostiek.be/materiaal/ADP_Faire%20diagnostiek.pdf"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mijnvclb.be/downloads/caleidoscoop/jg31%202%2008_diagnostiek.pdf" TargetMode="External"/><Relationship Id="rId3" Type="http://schemas.openxmlformats.org/officeDocument/2006/relationships/slideLayout" Target="../slideLayouts/slideLayout10.xml"/><Relationship Id="rId7" Type="http://schemas.openxmlformats.org/officeDocument/2006/relationships/hyperlink" Target="http://www.vclb-service.be/index.php?ID=30545&amp;s=1&amp;cat=2881&amp;product=3049"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thomasmore.be/sites/www.thomasmore.be/files/nital_0.pdf" TargetMode="External"/><Relationship Id="rId5" Type="http://schemas.openxmlformats.org/officeDocument/2006/relationships/hyperlink" Target="https://www.thomasmore.be/sites/www.thomasmore.be/files/casussen_chc_praktijk_meertalige_kinderen_0.pdf" TargetMode="External"/><Relationship Id="rId10" Type="http://schemas.openxmlformats.org/officeDocument/2006/relationships/image" Target="../media/image6.png"/><Relationship Id="rId4" Type="http://schemas.openxmlformats.org/officeDocument/2006/relationships/notesSlide" Target="../notesSlides/notesSlide12.xml"/><Relationship Id="rId9"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prodiagnostiek.be/" TargetMode="External"/><Relationship Id="rId5" Type="http://schemas.openxmlformats.org/officeDocument/2006/relationships/hyperlink" Target="mailto:info@prodiagnostiek.be" TargetMode="Externa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5.m4a"/><Relationship Id="rId7" Type="http://schemas.openxmlformats.org/officeDocument/2006/relationships/image" Target="../media/image7.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hyperlink" Target="https://www.pharos.nl/kennisbank/het-culturele-interview-in-het-kort/" TargetMode="External"/><Relationship Id="rId3" Type="http://schemas.openxmlformats.org/officeDocument/2006/relationships/slideLayout" Target="../slideLayouts/slideLayout1.xml"/><Relationship Id="rId7" Type="http://schemas.openxmlformats.org/officeDocument/2006/relationships/hyperlink" Target="https://www.dsm-5.nl/documenten/cultural_formulation_interview_clientversie.pdf"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ugent.be/pp/nl/diensten/rso/testpracticum/testmanager" TargetMode="External"/><Relationship Id="rId5" Type="http://schemas.openxmlformats.org/officeDocument/2006/relationships/hyperlink" Target="http://www.prodiagnostiek.be/materiaal/CZF_faire_diagnostiek_adaptief_gedrag.pdf" TargetMode="External"/><Relationship Id="rId10" Type="http://schemas.openxmlformats.org/officeDocument/2006/relationships/image" Target="../media/image6.png"/><Relationship Id="rId4" Type="http://schemas.openxmlformats.org/officeDocument/2006/relationships/notesSlide" Target="../notesSlides/notesSlide6.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hyperlink" Target="https://simea.nl/handreikingen" TargetMode="External"/><Relationship Id="rId3" Type="http://schemas.openxmlformats.org/officeDocument/2006/relationships/audio" Target="../media/media7.m4a"/><Relationship Id="rId7" Type="http://schemas.openxmlformats.org/officeDocument/2006/relationships/hyperlink" Target="http://www.sig-net.be/nl/publicaties/anamnesemeertalige-kinderen-amk_74.aspx" TargetMode="External"/><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hyperlink" Target="http://www.prodiagnostiek.be/materiaal/SPRAAK%20EN%20TAAL_Bijlage%205_Checklist%20signalen%20bij%20meertalige%20leerlingen.pdf" TargetMode="External"/><Relationship Id="rId5" Type="http://schemas.openxmlformats.org/officeDocument/2006/relationships/notesSlide" Target="../notesSlides/notesSlide7.xml"/><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6.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hyperlink" Target="http://www.prodiagnostiek.be/materiaal/CZF_klinisch_oordeel.pdf" TargetMode="External"/><Relationship Id="rId5" Type="http://schemas.openxmlformats.org/officeDocument/2006/relationships/notesSlide" Target="../notesSlides/notesSlide9.xml"/><Relationship Id="rId4"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7"/>
          <p:cNvSpPr txBox="1">
            <a:spLocks noGrp="1"/>
          </p:cNvSpPr>
          <p:nvPr>
            <p:ph type="ctrTitle"/>
          </p:nvPr>
        </p:nvSpPr>
        <p:spPr>
          <a:xfrm>
            <a:off x="2033451" y="378824"/>
            <a:ext cx="8386353" cy="1267097"/>
          </a:xfrm>
          <a:prstGeom prst="rect">
            <a:avLst/>
          </a:prstGeom>
          <a:noFill/>
          <a:ln>
            <a:noFill/>
          </a:ln>
        </p:spPr>
        <p:txBody>
          <a:bodyPr spcFirstLastPara="1" wrap="square" lIns="91425" tIns="45700" rIns="91425" bIns="45700" anchor="b" anchorCtr="0">
            <a:normAutofit fontScale="90000"/>
          </a:bodyPr>
          <a:lstStyle/>
          <a:p>
            <a:pPr lvl="0" algn="l">
              <a:buSzPts val="6000"/>
            </a:pPr>
            <a:r>
              <a:rPr lang="nl-BE" sz="6000" dirty="0"/>
              <a:t>Faire diagnostiek </a:t>
            </a:r>
            <a:br>
              <a:rPr lang="nl-BE" sz="6000" dirty="0"/>
            </a:br>
            <a:r>
              <a:rPr lang="nl-BE" sz="6000" dirty="0"/>
              <a:t>van cognitief functioneren</a:t>
            </a:r>
            <a:endParaRPr sz="6000" dirty="0"/>
          </a:p>
        </p:txBody>
      </p:sp>
      <p:sp>
        <p:nvSpPr>
          <p:cNvPr id="212" name="Google Shape;212;p17"/>
          <p:cNvSpPr txBox="1">
            <a:spLocks noGrp="1"/>
          </p:cNvSpPr>
          <p:nvPr>
            <p:ph type="sldNum" idx="4294967295"/>
          </p:nvPr>
        </p:nvSpPr>
        <p:spPr>
          <a:xfrm>
            <a:off x="11404600" y="6283325"/>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1</a:t>
            </a:fld>
            <a:endParaRPr/>
          </a:p>
        </p:txBody>
      </p:sp>
      <p:pic>
        <p:nvPicPr>
          <p:cNvPr id="6" name="Google Shape;71;p1">
            <a:extLst>
              <a:ext uri="{FF2B5EF4-FFF2-40B4-BE49-F238E27FC236}">
                <a16:creationId xmlns:a16="http://schemas.microsoft.com/office/drawing/2014/main" id="{A7C9BD78-9EDD-47DD-A5E2-6565B1347D04}"/>
              </a:ext>
            </a:extLst>
          </p:cNvPr>
          <p:cNvPicPr preferRelativeResize="0"/>
          <p:nvPr/>
        </p:nvPicPr>
        <p:blipFill rotWithShape="1">
          <a:blip r:embed="rId5">
            <a:alphaModFix/>
          </a:blip>
          <a:srcRect l="19382" t="12800" b="4533"/>
          <a:stretch/>
        </p:blipFill>
        <p:spPr>
          <a:xfrm>
            <a:off x="1824446" y="2354705"/>
            <a:ext cx="5072743" cy="3872886"/>
          </a:xfrm>
          <a:prstGeom prst="rect">
            <a:avLst/>
          </a:prstGeom>
          <a:noFill/>
          <a:ln>
            <a:noFill/>
          </a:ln>
        </p:spPr>
      </p:pic>
      <p:sp>
        <p:nvSpPr>
          <p:cNvPr id="8" name="Google Shape;210;p17">
            <a:extLst>
              <a:ext uri="{FF2B5EF4-FFF2-40B4-BE49-F238E27FC236}">
                <a16:creationId xmlns:a16="http://schemas.microsoft.com/office/drawing/2014/main" id="{C9982400-582E-416B-A5D1-4282C0DF28A8}"/>
              </a:ext>
            </a:extLst>
          </p:cNvPr>
          <p:cNvSpPr txBox="1">
            <a:spLocks/>
          </p:cNvSpPr>
          <p:nvPr/>
        </p:nvSpPr>
        <p:spPr>
          <a:xfrm>
            <a:off x="7257803" y="3991294"/>
            <a:ext cx="4741817" cy="126709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16666"/>
              </a:buClr>
              <a:buSzPts val="5400"/>
              <a:buFont typeface="Open Sans"/>
              <a:buNone/>
              <a:defRPr sz="5400" b="0" i="0" u="none" strike="noStrike" cap="none">
                <a:solidFill>
                  <a:srgbClr val="016666"/>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20000"/>
              </a:lnSpc>
              <a:buSzPts val="6000"/>
            </a:pPr>
            <a:r>
              <a:rPr lang="nl-BE" sz="3200" dirty="0">
                <a:solidFill>
                  <a:srgbClr val="02AAB4"/>
                </a:solidFill>
                <a:hlinkClick r:id="rId6"/>
              </a:rPr>
              <a:t>www.prodiagnostiek.be</a:t>
            </a:r>
            <a:r>
              <a:rPr lang="nl-BE" sz="3200" dirty="0">
                <a:solidFill>
                  <a:srgbClr val="02AAB4"/>
                </a:solidFill>
              </a:rPr>
              <a:t> </a:t>
            </a:r>
          </a:p>
          <a:p>
            <a:pPr algn="l">
              <a:lnSpc>
                <a:spcPct val="120000"/>
              </a:lnSpc>
              <a:buSzPts val="6000"/>
            </a:pPr>
            <a:r>
              <a:rPr lang="nl-BE" sz="3200" dirty="0">
                <a:solidFill>
                  <a:srgbClr val="02AAB4"/>
                </a:solidFill>
                <a:hlinkClick r:id="rId7"/>
              </a:rPr>
              <a:t>Bijlage </a:t>
            </a:r>
            <a:endParaRPr lang="nl-BE" sz="3200" dirty="0">
              <a:solidFill>
                <a:srgbClr val="02AAB4"/>
              </a:solidFill>
            </a:endParaRPr>
          </a:p>
        </p:txBody>
      </p:sp>
      <p:pic>
        <p:nvPicPr>
          <p:cNvPr id="13" name="Audio 12">
            <a:hlinkClick r:id="" action="ppaction://media"/>
            <a:extLst>
              <a:ext uri="{FF2B5EF4-FFF2-40B4-BE49-F238E27FC236}">
                <a16:creationId xmlns:a16="http://schemas.microsoft.com/office/drawing/2014/main" id="{6D0BAE07-CF38-4E1D-9870-27F0A416E14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443"/>
    </mc:Choice>
    <mc:Fallback xmlns="">
      <p:transition spd="slow" advTm="40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131BC1-C7C0-4B06-B9ED-33E5758C0C13}"/>
              </a:ext>
            </a:extLst>
          </p:cNvPr>
          <p:cNvSpPr>
            <a:spLocks noGrp="1"/>
          </p:cNvSpPr>
          <p:nvPr>
            <p:ph type="title"/>
          </p:nvPr>
        </p:nvSpPr>
        <p:spPr/>
        <p:txBody>
          <a:bodyPr/>
          <a:lstStyle/>
          <a:p>
            <a:r>
              <a:rPr lang="nl-BE" dirty="0"/>
              <a:t>Maatschappelijke rol onderwijs en CLB</a:t>
            </a:r>
          </a:p>
        </p:txBody>
      </p:sp>
      <p:sp>
        <p:nvSpPr>
          <p:cNvPr id="3" name="Tijdelijke aanduiding voor inhoud 2">
            <a:extLst>
              <a:ext uri="{FF2B5EF4-FFF2-40B4-BE49-F238E27FC236}">
                <a16:creationId xmlns:a16="http://schemas.microsoft.com/office/drawing/2014/main" id="{02E423FC-F577-4A8C-ACE0-37B428F875EC}"/>
              </a:ext>
            </a:extLst>
          </p:cNvPr>
          <p:cNvSpPr>
            <a:spLocks noGrp="1"/>
          </p:cNvSpPr>
          <p:nvPr>
            <p:ph idx="1"/>
          </p:nvPr>
        </p:nvSpPr>
        <p:spPr>
          <a:xfrm>
            <a:off x="838200" y="1825625"/>
            <a:ext cx="10799618" cy="4823142"/>
          </a:xfrm>
        </p:spPr>
        <p:txBody>
          <a:bodyPr>
            <a:normAutofit/>
          </a:bodyPr>
          <a:lstStyle/>
          <a:p>
            <a:r>
              <a:rPr lang="nl-BE" dirty="0"/>
              <a:t>Inzetten op sterke leerlingenbegeleiding</a:t>
            </a:r>
          </a:p>
          <a:p>
            <a:endParaRPr lang="nl-BE" dirty="0"/>
          </a:p>
          <a:p>
            <a:r>
              <a:rPr lang="nl-BE" dirty="0"/>
              <a:t>Geloven in cognitieve mogelijkheden van alle leerlingen en in de kansen die onderwijs hen kan bieden</a:t>
            </a:r>
          </a:p>
          <a:p>
            <a:pPr lvl="1">
              <a:buFont typeface="Symbol" panose="05050102010706020507" pitchFamily="18" charset="2"/>
              <a:buChar char="Þ"/>
            </a:pPr>
            <a:r>
              <a:rPr lang="nl-BE" sz="2800" dirty="0"/>
              <a:t>Impact van verwachtingen en </a:t>
            </a:r>
            <a:r>
              <a:rPr lang="nl-BE" sz="2800" dirty="0" err="1"/>
              <a:t>mindset</a:t>
            </a:r>
            <a:r>
              <a:rPr lang="nl-BE" sz="2800" dirty="0"/>
              <a:t> bij leerkracht en leerling </a:t>
            </a:r>
          </a:p>
          <a:p>
            <a:pPr lvl="1">
              <a:buFont typeface="Symbol" panose="05050102010706020507" pitchFamily="18" charset="2"/>
              <a:buChar char="Þ"/>
            </a:pPr>
            <a:r>
              <a:rPr lang="nl-BE" sz="2800" dirty="0"/>
              <a:t>Zie </a:t>
            </a:r>
            <a:r>
              <a:rPr lang="nl-BE" sz="2800" dirty="0">
                <a:hlinkClick r:id="rId6"/>
              </a:rPr>
              <a:t>Bijlage </a:t>
            </a:r>
            <a:r>
              <a:rPr lang="nl-BE" sz="2800" dirty="0" err="1">
                <a:hlinkClick r:id="rId6"/>
              </a:rPr>
              <a:t>Mindset</a:t>
            </a:r>
            <a:endParaRPr lang="nl-BE" sz="2800" dirty="0"/>
          </a:p>
          <a:p>
            <a:r>
              <a:rPr lang="nl-BE" dirty="0"/>
              <a:t>Ruimer kijken dan cognitief functioneren</a:t>
            </a:r>
          </a:p>
          <a:p>
            <a:pPr lvl="1">
              <a:buFont typeface="Symbol" panose="05050102010706020507" pitchFamily="18" charset="2"/>
              <a:buChar char="Þ"/>
            </a:pPr>
            <a:r>
              <a:rPr lang="nl-BE" sz="2800" dirty="0"/>
              <a:t>Zie </a:t>
            </a:r>
            <a:r>
              <a:rPr lang="nl-BE" sz="2800" dirty="0">
                <a:hlinkClick r:id="rId7"/>
              </a:rPr>
              <a:t>Bijlage Geïntegreerd werkmodel cognitief sterk functioneren</a:t>
            </a:r>
            <a:endParaRPr lang="nl-BE" dirty="0"/>
          </a:p>
          <a:p>
            <a:endParaRPr lang="nl-BE" dirty="0"/>
          </a:p>
        </p:txBody>
      </p:sp>
      <p:sp>
        <p:nvSpPr>
          <p:cNvPr id="4" name="Tijdelijke aanduiding voor dianummer 3">
            <a:extLst>
              <a:ext uri="{FF2B5EF4-FFF2-40B4-BE49-F238E27FC236}">
                <a16:creationId xmlns:a16="http://schemas.microsoft.com/office/drawing/2014/main" id="{2857F6AD-AA25-4CD9-B010-18D8E20D96B9}"/>
              </a:ext>
            </a:extLst>
          </p:cNvPr>
          <p:cNvSpPr>
            <a:spLocks noGrp="1"/>
          </p:cNvSpPr>
          <p:nvPr>
            <p:ph type="sldNum" sz="quarter" idx="12"/>
          </p:nvPr>
        </p:nvSpPr>
        <p:spPr/>
        <p:txBody>
          <a:bodyPr/>
          <a:lstStyle/>
          <a:p>
            <a:fld id="{04FCA95E-2221-4DC3-A5F9-E53F37D422FC}" type="slidenum">
              <a:rPr lang="nl-BE" smtClean="0"/>
              <a:pPr/>
              <a:t>10</a:t>
            </a:fld>
            <a:endParaRPr lang="nl-BE"/>
          </a:p>
        </p:txBody>
      </p:sp>
      <p:pic>
        <p:nvPicPr>
          <p:cNvPr id="8" name="Audio 7">
            <a:hlinkClick r:id="" action="ppaction://media"/>
            <a:extLst>
              <a:ext uri="{FF2B5EF4-FFF2-40B4-BE49-F238E27FC236}">
                <a16:creationId xmlns:a16="http://schemas.microsoft.com/office/drawing/2014/main" id="{5216CC22-BFCA-447A-B9B3-E75B2A38EEA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600307196"/>
      </p:ext>
    </p:extLst>
  </p:cSld>
  <p:clrMapOvr>
    <a:masterClrMapping/>
  </p:clrMapOvr>
  <mc:AlternateContent xmlns:mc="http://schemas.openxmlformats.org/markup-compatibility/2006" xmlns:p14="http://schemas.microsoft.com/office/powerpoint/2010/main">
    <mc:Choice Requires="p14">
      <p:transition spd="slow" p14:dur="2000" advTm="122716"/>
    </mc:Choice>
    <mc:Fallback xmlns="">
      <p:transition spd="slow" advTm="122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B0A49-A6C6-4133-9958-E5507D9C1198}"/>
              </a:ext>
            </a:extLst>
          </p:cNvPr>
          <p:cNvSpPr>
            <a:spLocks noGrp="1"/>
          </p:cNvSpPr>
          <p:nvPr>
            <p:ph type="title"/>
          </p:nvPr>
        </p:nvSpPr>
        <p:spPr>
          <a:xfrm>
            <a:off x="838200" y="15994"/>
            <a:ext cx="10515600" cy="1325563"/>
          </a:xfrm>
        </p:spPr>
        <p:txBody>
          <a:bodyPr/>
          <a:lstStyle/>
          <a:p>
            <a:r>
              <a:rPr lang="nl-BE" dirty="0">
                <a:solidFill>
                  <a:srgbClr val="C00000"/>
                </a:solidFill>
              </a:rPr>
              <a:t>Waar in het protocol en op de site?</a:t>
            </a:r>
            <a:endParaRPr lang="nl-BE" dirty="0"/>
          </a:p>
        </p:txBody>
      </p:sp>
      <p:sp>
        <p:nvSpPr>
          <p:cNvPr id="3" name="Tijdelijke aanduiding voor inhoud 2">
            <a:extLst>
              <a:ext uri="{FF2B5EF4-FFF2-40B4-BE49-F238E27FC236}">
                <a16:creationId xmlns:a16="http://schemas.microsoft.com/office/drawing/2014/main" id="{15330438-3FB2-4B0F-BCEA-26789365383B}"/>
              </a:ext>
            </a:extLst>
          </p:cNvPr>
          <p:cNvSpPr>
            <a:spLocks noGrp="1"/>
          </p:cNvSpPr>
          <p:nvPr>
            <p:ph idx="1"/>
          </p:nvPr>
        </p:nvSpPr>
        <p:spPr>
          <a:xfrm>
            <a:off x="838200" y="1341557"/>
            <a:ext cx="10515600" cy="5352082"/>
          </a:xfrm>
        </p:spPr>
        <p:txBody>
          <a:bodyPr>
            <a:noAutofit/>
          </a:bodyPr>
          <a:lstStyle/>
          <a:p>
            <a:r>
              <a:rPr lang="nl-BE" dirty="0"/>
              <a:t>Cognitief functioneren</a:t>
            </a:r>
          </a:p>
          <a:p>
            <a:pPr lvl="1"/>
            <a:r>
              <a:rPr lang="nl-BE" sz="2800" dirty="0">
                <a:hlinkClick r:id="rId5"/>
              </a:rPr>
              <a:t>Bijlage Cognitief ontwikkelingstheorieën</a:t>
            </a:r>
            <a:endParaRPr lang="nl-BE" sz="2800" dirty="0">
              <a:hlinkClick r:id="rId6"/>
            </a:endParaRPr>
          </a:p>
          <a:p>
            <a:pPr lvl="1"/>
            <a:r>
              <a:rPr lang="nl-BE" sz="2800" dirty="0">
                <a:hlinkClick r:id="rId6"/>
              </a:rPr>
              <a:t>Bijlage Het CHC-model</a:t>
            </a:r>
            <a:endParaRPr lang="nl-BE" sz="2800" dirty="0"/>
          </a:p>
          <a:p>
            <a:pPr lvl="1"/>
            <a:r>
              <a:rPr lang="nl-BE" sz="2800" dirty="0"/>
              <a:t>Theoretisch deel </a:t>
            </a:r>
            <a:r>
              <a:rPr lang="nl-BE" sz="2800" dirty="0">
                <a:hlinkClick r:id="rId7"/>
              </a:rPr>
              <a:t>CSF</a:t>
            </a:r>
            <a:r>
              <a:rPr lang="nl-BE" sz="2800" dirty="0"/>
              <a:t> en </a:t>
            </a:r>
            <a:r>
              <a:rPr lang="nl-BE" sz="2800" dirty="0">
                <a:hlinkClick r:id="rId8"/>
              </a:rPr>
              <a:t>CZF</a:t>
            </a:r>
            <a:endParaRPr lang="nl-BE" sz="2800" dirty="0"/>
          </a:p>
          <a:p>
            <a:pPr lvl="1"/>
            <a:r>
              <a:rPr lang="nl-BE" sz="2800" dirty="0"/>
              <a:t>Fase 2 </a:t>
            </a:r>
            <a:r>
              <a:rPr lang="nl-BE" sz="2800" dirty="0">
                <a:hlinkClick r:id="rId9"/>
              </a:rPr>
              <a:t>CSF</a:t>
            </a:r>
            <a:r>
              <a:rPr lang="nl-BE" sz="2800" dirty="0"/>
              <a:t> en </a:t>
            </a:r>
            <a:r>
              <a:rPr lang="nl-BE" sz="2800" dirty="0">
                <a:hlinkClick r:id="rId10"/>
              </a:rPr>
              <a:t>CZF </a:t>
            </a:r>
            <a:r>
              <a:rPr lang="nl-BE" sz="2800" dirty="0"/>
              <a:t>– doorheen het HGD-traject</a:t>
            </a:r>
          </a:p>
          <a:p>
            <a:pPr lvl="1"/>
            <a:r>
              <a:rPr lang="nl-BE" sz="2800" dirty="0">
                <a:hlinkClick r:id="rId11"/>
              </a:rPr>
              <a:t>Materialendatabank</a:t>
            </a:r>
            <a:r>
              <a:rPr lang="nl-BE" sz="2800" dirty="0"/>
              <a:t> – Diagnostische fiches CSF en CZF</a:t>
            </a:r>
          </a:p>
          <a:p>
            <a:pPr marL="457200" lvl="1" indent="0">
              <a:buNone/>
            </a:pPr>
            <a:endParaRPr lang="nl-BE" sz="2800" dirty="0"/>
          </a:p>
          <a:p>
            <a:r>
              <a:rPr lang="nl-BE" dirty="0"/>
              <a:t>Faire diagnostiek</a:t>
            </a:r>
          </a:p>
          <a:p>
            <a:pPr lvl="1"/>
            <a:r>
              <a:rPr lang="nl-BE" sz="2800" dirty="0">
                <a:hlinkClick r:id="rId12"/>
              </a:rPr>
              <a:t>Bijlage Faire diagnostiek van cognitief functioneren</a:t>
            </a:r>
            <a:endParaRPr lang="nl-BE" sz="2800" dirty="0"/>
          </a:p>
          <a:p>
            <a:pPr lvl="1"/>
            <a:r>
              <a:rPr lang="nl-BE" sz="2800" dirty="0">
                <a:hlinkClick r:id="rId13"/>
              </a:rPr>
              <a:t>Bijlage Faire diagnostiek van adaptief gedrag</a:t>
            </a:r>
            <a:endParaRPr lang="nl-BE" sz="2800" dirty="0"/>
          </a:p>
          <a:p>
            <a:pPr lvl="1"/>
            <a:r>
              <a:rPr lang="nl-BE" sz="2800" dirty="0">
                <a:hlinkClick r:id="rId14"/>
              </a:rPr>
              <a:t>Bijlage ADP Faire diagnostiek</a:t>
            </a:r>
            <a:endParaRPr lang="nl-BE" sz="2800" dirty="0"/>
          </a:p>
        </p:txBody>
      </p:sp>
      <p:sp>
        <p:nvSpPr>
          <p:cNvPr id="4" name="Tijdelijke aanduiding voor dianummer 3">
            <a:extLst>
              <a:ext uri="{FF2B5EF4-FFF2-40B4-BE49-F238E27FC236}">
                <a16:creationId xmlns:a16="http://schemas.microsoft.com/office/drawing/2014/main" id="{BE122653-FD0A-4EE6-92FE-D8FA56EE81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CA95E-2221-4DC3-A5F9-E53F37D422FC}" type="slidenum">
              <a:rPr kumimoji="0" lang="nl-BE" sz="1200" b="0" i="0" u="none" strike="noStrike" kern="1200" cap="none" spc="0" normalizeH="0" baseline="0" noProof="0" smtClean="0">
                <a:ln>
                  <a:noFill/>
                </a:ln>
                <a:solidFill>
                  <a:srgbClr val="049999"/>
                </a:solidFill>
                <a:effectLst/>
                <a:uLnTx/>
                <a:uFillTx/>
                <a:latin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200" b="0" i="0" u="none" strike="noStrike" kern="1200" cap="none" spc="0" normalizeH="0" baseline="0" noProof="0">
              <a:ln>
                <a:noFill/>
              </a:ln>
              <a:solidFill>
                <a:srgbClr val="049999"/>
              </a:solidFill>
              <a:effectLst/>
              <a:uLnTx/>
              <a:uFillTx/>
              <a:latin typeface="Open Sans" panose="020B0606030504020204" pitchFamily="34" charset="0"/>
            </a:endParaRPr>
          </a:p>
        </p:txBody>
      </p:sp>
      <p:pic>
        <p:nvPicPr>
          <p:cNvPr id="5" name="Picture 2" descr="Afbeeldingsresultaat voor waar?"/>
          <p:cNvPicPr>
            <a:picLocks noChangeAspect="1" noChangeArrowheads="1"/>
          </p:cNvPicPr>
          <p:nvPr/>
        </p:nvPicPr>
        <p:blipFill rotWithShape="1">
          <a:blip r:embed="rId15">
            <a:extLst>
              <a:ext uri="{28A0092B-C50C-407E-A947-70E740481C1C}">
                <a14:useLocalDpi xmlns:a14="http://schemas.microsoft.com/office/drawing/2010/main" val="0"/>
              </a:ext>
            </a:extLst>
          </a:blip>
          <a:srcRect l="11274" r="11815"/>
          <a:stretch/>
        </p:blipFill>
        <p:spPr bwMode="auto">
          <a:xfrm>
            <a:off x="9404463" y="164361"/>
            <a:ext cx="2594723" cy="1661264"/>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2B563A74-0DA2-4625-8FB0-86FB48779407}"/>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37115255"/>
      </p:ext>
    </p:extLst>
  </p:cSld>
  <p:clrMapOvr>
    <a:masterClrMapping/>
  </p:clrMapOvr>
  <mc:AlternateContent xmlns:mc="http://schemas.openxmlformats.org/markup-compatibility/2006" xmlns:p14="http://schemas.microsoft.com/office/powerpoint/2010/main">
    <mc:Choice Requires="p14">
      <p:transition spd="slow" p14:dur="2000" advTm="10726"/>
    </mc:Choice>
    <mc:Fallback xmlns="">
      <p:transition spd="slow" advTm="10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4000"/>
              <a:buFont typeface="Open Sans"/>
              <a:buNone/>
            </a:pPr>
            <a:r>
              <a:rPr lang="nl-BE" dirty="0">
                <a:solidFill>
                  <a:srgbClr val="C00000"/>
                </a:solidFill>
              </a:rPr>
              <a:t>Waar bijkomende informatie?</a:t>
            </a:r>
            <a:endParaRPr dirty="0"/>
          </a:p>
        </p:txBody>
      </p:sp>
      <p:sp>
        <p:nvSpPr>
          <p:cNvPr id="350" name="Google Shape;350;p29"/>
          <p:cNvSpPr txBox="1">
            <a:spLocks noGrp="1"/>
          </p:cNvSpPr>
          <p:nvPr>
            <p:ph type="body" idx="1"/>
          </p:nvPr>
        </p:nvSpPr>
        <p:spPr>
          <a:xfrm>
            <a:off x="838200" y="1690688"/>
            <a:ext cx="10768781" cy="486704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16666"/>
              </a:buClr>
              <a:buSzPts val="2800"/>
              <a:buChar char="•"/>
            </a:pPr>
            <a:r>
              <a:rPr lang="nl-BE" dirty="0">
                <a:solidFill>
                  <a:srgbClr val="02AAB4"/>
                </a:solidFill>
              </a:rPr>
              <a:t>CHC-platform (PDC – Thomas More)</a:t>
            </a:r>
          </a:p>
          <a:p>
            <a:pPr lvl="1">
              <a:spcBef>
                <a:spcPts val="0"/>
              </a:spcBef>
              <a:buClr>
                <a:srgbClr val="016666"/>
              </a:buClr>
              <a:buSzPts val="2800"/>
            </a:pPr>
            <a:r>
              <a:rPr lang="nl-BE" sz="2800" dirty="0">
                <a:hlinkClick r:id="rId5"/>
              </a:rPr>
              <a:t>CHC bij meertalige kinderen. Infobundel met casusmateriaal </a:t>
            </a:r>
          </a:p>
          <a:p>
            <a:pPr lvl="1">
              <a:spcBef>
                <a:spcPts val="0"/>
              </a:spcBef>
              <a:buClr>
                <a:srgbClr val="016666"/>
              </a:buClr>
              <a:buSzPts val="2800"/>
            </a:pPr>
            <a:r>
              <a:rPr lang="nl-BE" sz="2800" dirty="0">
                <a:hlinkClick r:id="rId6"/>
              </a:rPr>
              <a:t>Bepalen van een Niet-Talige Index (</a:t>
            </a:r>
            <a:r>
              <a:rPr lang="nl-BE" sz="2800" dirty="0" err="1">
                <a:hlinkClick r:id="rId6"/>
              </a:rPr>
              <a:t>NiTaL</a:t>
            </a:r>
            <a:r>
              <a:rPr lang="nl-BE" sz="2800" dirty="0">
                <a:hlinkClick r:id="rId6"/>
              </a:rPr>
              <a:t>)</a:t>
            </a:r>
            <a:r>
              <a:rPr lang="nl-BE" sz="2800" dirty="0"/>
              <a:t> </a:t>
            </a:r>
            <a:r>
              <a:rPr lang="nl-BE" sz="2800" dirty="0" err="1"/>
              <a:t>CAPvzw</a:t>
            </a:r>
            <a:endParaRPr sz="2800" dirty="0">
              <a:solidFill>
                <a:srgbClr val="02AAB4"/>
              </a:solidFill>
            </a:endParaRPr>
          </a:p>
          <a:p>
            <a:pPr marL="228600" lvl="0" indent="-228600" algn="l" rtl="0">
              <a:lnSpc>
                <a:spcPct val="90000"/>
              </a:lnSpc>
              <a:spcBef>
                <a:spcPts val="1000"/>
              </a:spcBef>
              <a:spcAft>
                <a:spcPts val="0"/>
              </a:spcAft>
              <a:buClr>
                <a:srgbClr val="016666"/>
              </a:buClr>
              <a:buSzPts val="2800"/>
              <a:buChar char="•"/>
            </a:pPr>
            <a:endParaRPr lang="nl-BE" dirty="0"/>
          </a:p>
          <a:p>
            <a:pPr marL="228600" lvl="0" indent="-228600" algn="l" rtl="0">
              <a:lnSpc>
                <a:spcPct val="90000"/>
              </a:lnSpc>
              <a:spcBef>
                <a:spcPts val="1000"/>
              </a:spcBef>
              <a:spcAft>
                <a:spcPts val="0"/>
              </a:spcAft>
              <a:buClr>
                <a:srgbClr val="016666"/>
              </a:buClr>
              <a:buSzPts val="2800"/>
              <a:buChar char="•"/>
            </a:pPr>
            <a:r>
              <a:rPr lang="nl-BE" dirty="0">
                <a:solidFill>
                  <a:srgbClr val="02AAB4"/>
                </a:solidFill>
              </a:rPr>
              <a:t>Toetsstenen faire diagnostiek, </a:t>
            </a:r>
            <a:r>
              <a:rPr lang="nl-BE" dirty="0">
                <a:solidFill>
                  <a:srgbClr val="02AAB4"/>
                </a:solidFill>
                <a:hlinkClick r:id="rId7"/>
              </a:rPr>
              <a:t>VCLB Service</a:t>
            </a:r>
            <a:endParaRPr lang="nl-BE" dirty="0">
              <a:solidFill>
                <a:srgbClr val="02AAB4"/>
              </a:solidFill>
            </a:endParaRPr>
          </a:p>
          <a:p>
            <a:pPr marL="228600" lvl="0" indent="-228600" algn="l" rtl="0">
              <a:lnSpc>
                <a:spcPct val="90000"/>
              </a:lnSpc>
              <a:spcBef>
                <a:spcPts val="1000"/>
              </a:spcBef>
              <a:spcAft>
                <a:spcPts val="0"/>
              </a:spcAft>
              <a:buClr>
                <a:srgbClr val="016666"/>
              </a:buClr>
              <a:buSzPts val="2800"/>
              <a:buChar char="•"/>
            </a:pPr>
            <a:endParaRPr lang="nl-BE" dirty="0">
              <a:solidFill>
                <a:srgbClr val="02AAB4"/>
              </a:solidFill>
            </a:endParaRPr>
          </a:p>
          <a:p>
            <a:pPr lvl="0">
              <a:buClr>
                <a:srgbClr val="016666"/>
              </a:buClr>
              <a:buSzPts val="2800"/>
            </a:pPr>
            <a:r>
              <a:rPr lang="nl-BE" dirty="0">
                <a:solidFill>
                  <a:srgbClr val="02AAB4"/>
                </a:solidFill>
              </a:rPr>
              <a:t>Diagnostiek van cognitieve vaardigheden. Een toepassing bij een Syrisch vluchtelingenmeisje. Oorspronkelijk in TOKK, 2018 (3-4) overgenomen in </a:t>
            </a:r>
            <a:r>
              <a:rPr lang="nl-BE" dirty="0">
                <a:solidFill>
                  <a:srgbClr val="02AAB4"/>
                </a:solidFill>
                <a:hlinkClick r:id="rId8"/>
              </a:rPr>
              <a:t>Caleidoscoop, april 2019 </a:t>
            </a:r>
            <a:endParaRPr lang="nl-BE" dirty="0">
              <a:solidFill>
                <a:srgbClr val="02AAB4"/>
              </a:solidFill>
            </a:endParaRPr>
          </a:p>
          <a:p>
            <a:pPr marL="0" lvl="0" indent="0" algn="l" rtl="0">
              <a:lnSpc>
                <a:spcPct val="90000"/>
              </a:lnSpc>
              <a:spcBef>
                <a:spcPts val="1000"/>
              </a:spcBef>
              <a:spcAft>
                <a:spcPts val="0"/>
              </a:spcAft>
              <a:buClr>
                <a:srgbClr val="016666"/>
              </a:buClr>
              <a:buSzPts val="2800"/>
              <a:buNone/>
            </a:pPr>
            <a:endParaRPr dirty="0"/>
          </a:p>
        </p:txBody>
      </p:sp>
      <p:sp>
        <p:nvSpPr>
          <p:cNvPr id="351" name="Google Shape;351;p29"/>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49999"/>
              </a:buClr>
              <a:buSzPts val="1200"/>
              <a:buFont typeface="Open Sans"/>
              <a:buNone/>
            </a:pPr>
            <a:fld id="{00000000-1234-1234-1234-123412341234}" type="slidenum">
              <a:rPr lang="nl-BE" sz="1200" b="0" i="0" u="none" strike="noStrike" cap="none">
                <a:solidFill>
                  <a:srgbClr val="049999"/>
                </a:solidFill>
                <a:latin typeface="Open Sans"/>
                <a:ea typeface="Open Sans"/>
                <a:cs typeface="Open Sans"/>
                <a:sym typeface="Open Sans"/>
              </a:rPr>
              <a:t>12</a:t>
            </a:fld>
            <a:endParaRPr sz="1200" b="0" i="0" u="none" strike="noStrike" cap="none">
              <a:solidFill>
                <a:srgbClr val="049999"/>
              </a:solidFill>
              <a:latin typeface="Open Sans"/>
              <a:ea typeface="Open Sans"/>
              <a:cs typeface="Open Sans"/>
              <a:sym typeface="Open Sans"/>
            </a:endParaRPr>
          </a:p>
        </p:txBody>
      </p:sp>
      <p:pic>
        <p:nvPicPr>
          <p:cNvPr id="352" name="Google Shape;352;p29" descr="Afbeeldingsresultaat voor waar?"/>
          <p:cNvPicPr preferRelativeResize="0"/>
          <p:nvPr/>
        </p:nvPicPr>
        <p:blipFill rotWithShape="1">
          <a:blip r:embed="rId9">
            <a:alphaModFix/>
          </a:blip>
          <a:srcRect l="11274" r="11814"/>
          <a:stretch/>
        </p:blipFill>
        <p:spPr>
          <a:xfrm>
            <a:off x="9485187" y="29424"/>
            <a:ext cx="2594723" cy="1661264"/>
          </a:xfrm>
          <a:prstGeom prst="rect">
            <a:avLst/>
          </a:prstGeom>
          <a:noFill/>
          <a:ln>
            <a:noFill/>
          </a:ln>
        </p:spPr>
      </p:pic>
      <p:pic>
        <p:nvPicPr>
          <p:cNvPr id="2" name="Audio 1">
            <a:hlinkClick r:id="" action="ppaction://media"/>
            <a:extLst>
              <a:ext uri="{FF2B5EF4-FFF2-40B4-BE49-F238E27FC236}">
                <a16:creationId xmlns:a16="http://schemas.microsoft.com/office/drawing/2014/main" id="{36025A49-C215-4E4C-BEF7-5F26EBE3959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14"/>
    </mc:Choice>
    <mc:Fallback xmlns="">
      <p:transition spd="slow" advTm="25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6B7682B-EE7A-4E6C-BE2B-BBF48B3E6A54}"/>
              </a:ext>
            </a:extLst>
          </p:cNvPr>
          <p:cNvSpPr>
            <a:spLocks noGrp="1"/>
          </p:cNvSpPr>
          <p:nvPr>
            <p:ph type="sldNum" sz="quarter" idx="4294967295"/>
          </p:nvPr>
        </p:nvSpPr>
        <p:spPr>
          <a:xfrm>
            <a:off x="11404600" y="6283325"/>
            <a:ext cx="787400" cy="365125"/>
          </a:xfrm>
        </p:spPr>
        <p:txBody>
          <a:bodyPr/>
          <a:lstStyle/>
          <a:p>
            <a:fld id="{04FCA95E-2221-4DC3-A5F9-E53F37D422FC}" type="slidenum">
              <a:rPr lang="nl-BE" smtClean="0"/>
              <a:pPr/>
              <a:t>13</a:t>
            </a:fld>
            <a:endParaRPr lang="nl-BE"/>
          </a:p>
        </p:txBody>
      </p:sp>
      <p:sp>
        <p:nvSpPr>
          <p:cNvPr id="8" name="Tekstvak 7">
            <a:extLst>
              <a:ext uri="{FF2B5EF4-FFF2-40B4-BE49-F238E27FC236}">
                <a16:creationId xmlns:a16="http://schemas.microsoft.com/office/drawing/2014/main" id="{84D6A3C0-FFAE-42C2-B77A-DCBD420A431C}"/>
              </a:ext>
            </a:extLst>
          </p:cNvPr>
          <p:cNvSpPr txBox="1"/>
          <p:nvPr/>
        </p:nvSpPr>
        <p:spPr>
          <a:xfrm>
            <a:off x="1669776" y="3710610"/>
            <a:ext cx="10522223" cy="1600438"/>
          </a:xfrm>
          <a:prstGeom prst="rect">
            <a:avLst/>
          </a:prstGeom>
          <a:noFill/>
        </p:spPr>
        <p:txBody>
          <a:bodyPr wrap="square" rtlCol="0">
            <a:spAutoFit/>
          </a:bodyPr>
          <a:lstStyle/>
          <a:p>
            <a:pPr algn="ctr"/>
            <a:r>
              <a:rPr lang="nl-BE" sz="4000" b="1" dirty="0">
                <a:solidFill>
                  <a:srgbClr val="016666"/>
                </a:solidFill>
                <a:latin typeface="Open Sans"/>
                <a:ea typeface="Open Sans"/>
                <a:cs typeface="Open Sans"/>
                <a:sym typeface="Open Sans"/>
              </a:rPr>
              <a:t>Vragen</a:t>
            </a:r>
            <a:r>
              <a:rPr lang="nl-BE" sz="4000" b="1" dirty="0">
                <a:solidFill>
                  <a:srgbClr val="016666"/>
                </a:solidFill>
                <a:latin typeface="Open Sans"/>
                <a:ea typeface="Open Sans"/>
                <a:cs typeface="Open Sans"/>
              </a:rPr>
              <a:t>? </a:t>
            </a:r>
          </a:p>
          <a:p>
            <a:pPr algn="ctr"/>
            <a:r>
              <a:rPr lang="nl-BE" sz="4000" b="1" dirty="0">
                <a:solidFill>
                  <a:srgbClr val="016666"/>
                </a:solidFill>
                <a:latin typeface="Open Sans"/>
                <a:ea typeface="Open Sans"/>
                <a:cs typeface="Open Sans"/>
                <a:hlinkClick r:id="rId5">
                  <a:extLst>
                    <a:ext uri="{A12FA001-AC4F-418D-AE19-62706E023703}">
                      <ahyp:hlinkClr xmlns:ahyp="http://schemas.microsoft.com/office/drawing/2018/hyperlinkcolor" val="tx"/>
                    </a:ext>
                  </a:extLst>
                </a:hlinkClick>
              </a:rPr>
              <a:t>info@prodiagnostiek.be  </a:t>
            </a:r>
            <a:r>
              <a:rPr lang="nl-BE" sz="4000" b="1" dirty="0">
                <a:solidFill>
                  <a:srgbClr val="016666"/>
                </a:solidFill>
                <a:latin typeface="Open Sans"/>
                <a:ea typeface="Open Sans"/>
                <a:cs typeface="Open Sans"/>
              </a:rPr>
              <a:t> </a:t>
            </a:r>
          </a:p>
          <a:p>
            <a:pPr algn="r"/>
            <a:endParaRPr lang="nl-BE" dirty="0"/>
          </a:p>
        </p:txBody>
      </p:sp>
      <p:sp>
        <p:nvSpPr>
          <p:cNvPr id="11" name="Tekstvak 10">
            <a:extLst>
              <a:ext uri="{FF2B5EF4-FFF2-40B4-BE49-F238E27FC236}">
                <a16:creationId xmlns:a16="http://schemas.microsoft.com/office/drawing/2014/main" id="{A47340FB-40AD-4439-AF32-33CEF6DFC1DD}"/>
              </a:ext>
            </a:extLst>
          </p:cNvPr>
          <p:cNvSpPr txBox="1"/>
          <p:nvPr/>
        </p:nvSpPr>
        <p:spPr>
          <a:xfrm>
            <a:off x="1669776" y="1464367"/>
            <a:ext cx="10522224" cy="1600438"/>
          </a:xfrm>
          <a:prstGeom prst="rect">
            <a:avLst/>
          </a:prstGeom>
          <a:noFill/>
        </p:spPr>
        <p:txBody>
          <a:bodyPr wrap="square" rtlCol="0">
            <a:spAutoFit/>
          </a:bodyPr>
          <a:lstStyle/>
          <a:p>
            <a:pPr algn="ctr"/>
            <a:r>
              <a:rPr lang="nl-BE" sz="4000" b="1" dirty="0">
                <a:solidFill>
                  <a:srgbClr val="016666"/>
                </a:solidFill>
                <a:latin typeface="Open Sans"/>
                <a:ea typeface="Open Sans"/>
                <a:cs typeface="Open Sans"/>
                <a:sym typeface="Open Sans"/>
              </a:rPr>
              <a:t>Meer info en tools</a:t>
            </a:r>
            <a:r>
              <a:rPr lang="nl-BE" sz="4000" b="1" dirty="0">
                <a:solidFill>
                  <a:srgbClr val="016666"/>
                </a:solidFill>
                <a:latin typeface="Open Sans"/>
                <a:ea typeface="Open Sans"/>
                <a:cs typeface="Open Sans"/>
              </a:rPr>
              <a:t>? </a:t>
            </a:r>
          </a:p>
          <a:p>
            <a:pPr algn="ctr"/>
            <a:r>
              <a:rPr lang="nl-BE" sz="4000" b="1" dirty="0">
                <a:solidFill>
                  <a:srgbClr val="016666"/>
                </a:solidFill>
                <a:latin typeface="Open Sans"/>
                <a:ea typeface="Open Sans"/>
                <a:cs typeface="Open Sans"/>
                <a:hlinkClick r:id="rId6"/>
              </a:rPr>
              <a:t>www.prodiagnostiek.be</a:t>
            </a:r>
            <a:endParaRPr lang="nl-BE" sz="4000" b="1" dirty="0">
              <a:solidFill>
                <a:srgbClr val="016666"/>
              </a:solidFill>
              <a:latin typeface="Open Sans"/>
              <a:ea typeface="Open Sans"/>
              <a:cs typeface="Open Sans"/>
            </a:endParaRPr>
          </a:p>
          <a:p>
            <a:pPr algn="r"/>
            <a:endParaRPr lang="nl-BE" dirty="0"/>
          </a:p>
        </p:txBody>
      </p:sp>
      <p:pic>
        <p:nvPicPr>
          <p:cNvPr id="10" name="Audio 9">
            <a:hlinkClick r:id="" action="ppaction://media"/>
            <a:extLst>
              <a:ext uri="{FF2B5EF4-FFF2-40B4-BE49-F238E27FC236}">
                <a16:creationId xmlns:a16="http://schemas.microsoft.com/office/drawing/2014/main" id="{23622D46-D08D-4EEA-AFB4-620C4FECFB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40293776"/>
      </p:ext>
    </p:extLst>
  </p:cSld>
  <p:clrMapOvr>
    <a:masterClrMapping/>
  </p:clrMapOvr>
  <mc:AlternateContent xmlns:mc="http://schemas.openxmlformats.org/markup-compatibility/2006" xmlns:p14="http://schemas.microsoft.com/office/powerpoint/2010/main">
    <mc:Choice Requires="p14">
      <p:transition spd="slow" p14:dur="2000" advTm="8886"/>
    </mc:Choice>
    <mc:Fallback xmlns="">
      <p:transition spd="slow" advTm="8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400" y="66668"/>
            <a:ext cx="5616624" cy="1325562"/>
          </a:xfrm>
        </p:spPr>
        <p:txBody>
          <a:bodyPr/>
          <a:lstStyle/>
          <a:p>
            <a:r>
              <a:rPr lang="nl-BE" sz="3200" b="1" dirty="0"/>
              <a:t>Faire diagnostiek doorheen HGD-traject</a:t>
            </a:r>
            <a:endParaRPr lang="nl-BE" sz="3200" b="1" dirty="0">
              <a:solidFill>
                <a:srgbClr val="C00000"/>
              </a:solidFill>
            </a:endParaRPr>
          </a:p>
        </p:txBody>
      </p:sp>
      <p:graphicFrame>
        <p:nvGraphicFramePr>
          <p:cNvPr id="4" name="Tabel 3">
            <a:extLst>
              <a:ext uri="{FF2B5EF4-FFF2-40B4-BE49-F238E27FC236}">
                <a16:creationId xmlns:a16="http://schemas.microsoft.com/office/drawing/2014/main" id="{0A162AF8-F9A5-4590-9D34-7313BDAE9CC0}"/>
              </a:ext>
            </a:extLst>
          </p:cNvPr>
          <p:cNvGraphicFramePr>
            <a:graphicFrameLocks noGrp="1"/>
          </p:cNvGraphicFramePr>
          <p:nvPr>
            <p:extLst>
              <p:ext uri="{D42A27DB-BD31-4B8C-83A1-F6EECF244321}">
                <p14:modId xmlns:p14="http://schemas.microsoft.com/office/powerpoint/2010/main" val="2863965078"/>
              </p:ext>
            </p:extLst>
          </p:nvPr>
        </p:nvGraphicFramePr>
        <p:xfrm>
          <a:off x="204951" y="1429164"/>
          <a:ext cx="11987049" cy="5428836"/>
        </p:xfrm>
        <a:graphic>
          <a:graphicData uri="http://schemas.openxmlformats.org/drawingml/2006/table">
            <a:tbl>
              <a:tblPr firstRow="1" bandRow="1">
                <a:tableStyleId>{5940675A-B579-460E-94D1-54222C63F5DA}</a:tableStyleId>
              </a:tblPr>
              <a:tblGrid>
                <a:gridCol w="3687850">
                  <a:extLst>
                    <a:ext uri="{9D8B030D-6E8A-4147-A177-3AD203B41FA5}">
                      <a16:colId xmlns:a16="http://schemas.microsoft.com/office/drawing/2014/main" val="2966593811"/>
                    </a:ext>
                  </a:extLst>
                </a:gridCol>
                <a:gridCol w="8299199">
                  <a:extLst>
                    <a:ext uri="{9D8B030D-6E8A-4147-A177-3AD203B41FA5}">
                      <a16:colId xmlns:a16="http://schemas.microsoft.com/office/drawing/2014/main" val="1509645202"/>
                    </a:ext>
                  </a:extLst>
                </a:gridCol>
              </a:tblGrid>
              <a:tr h="1966228">
                <a:tc>
                  <a:txBody>
                    <a:bodyPr/>
                    <a:lstStyle/>
                    <a:p>
                      <a:r>
                        <a:rPr lang="nl-BE" sz="2600" dirty="0">
                          <a:latin typeface="Open Sans" panose="020B0606030504020204"/>
                        </a:rPr>
                        <a:t>INTAKEFASE</a:t>
                      </a:r>
                    </a:p>
                    <a:p>
                      <a:r>
                        <a:rPr lang="nl-BE" sz="2600" dirty="0">
                          <a:latin typeface="Open Sans" panose="020B0606030504020204"/>
                        </a:rPr>
                        <a:t>STRATEGIEFASE</a:t>
                      </a:r>
                    </a:p>
                  </a:txBody>
                  <a:tcPr/>
                </a:tc>
                <a:tc>
                  <a:txBody>
                    <a:bodyPr/>
                    <a:lstStyle/>
                    <a:p>
                      <a:pPr marL="342900" indent="-342900">
                        <a:buFont typeface="Arial" panose="020B0604020202020204" pitchFamily="34" charset="0"/>
                        <a:buChar char="•"/>
                      </a:pPr>
                      <a:r>
                        <a:rPr lang="nl-BE" sz="2600" dirty="0">
                          <a:latin typeface="Open Sans" panose="020B0606030504020204"/>
                        </a:rPr>
                        <a:t>Vertrouwensrelatie creëren</a:t>
                      </a:r>
                    </a:p>
                    <a:p>
                      <a:pPr marL="342900" indent="-342900">
                        <a:buFont typeface="Arial" panose="020B0604020202020204" pitchFamily="34" charset="0"/>
                        <a:buChar char="•"/>
                      </a:pPr>
                      <a:r>
                        <a:rPr lang="nl-BE" sz="2600" dirty="0">
                          <a:latin typeface="Open Sans" panose="020B0606030504020204"/>
                        </a:rPr>
                        <a:t>Positief kader opbouwen</a:t>
                      </a:r>
                    </a:p>
                    <a:p>
                      <a:pPr marL="342900" indent="-342900">
                        <a:buFont typeface="Arial" panose="020B0604020202020204" pitchFamily="34" charset="0"/>
                        <a:buChar char="•"/>
                      </a:pPr>
                      <a:r>
                        <a:rPr lang="nl-BE" sz="2600" b="0" dirty="0">
                          <a:latin typeface="Open Sans" panose="020B0606030504020204"/>
                        </a:rPr>
                        <a:t>Voldoende informatie verzamelen (SES en migratie)</a:t>
                      </a:r>
                    </a:p>
                    <a:p>
                      <a:pPr marL="342900" indent="-342900">
                        <a:buFont typeface="Arial" panose="020B0604020202020204" pitchFamily="34" charset="0"/>
                        <a:buChar char="•"/>
                      </a:pPr>
                      <a:r>
                        <a:rPr lang="nl-BE" sz="2600" dirty="0">
                          <a:latin typeface="Open Sans" panose="020B0606030504020204"/>
                        </a:rPr>
                        <a:t>Eigen waarden en (voor-)oordelen onder controle</a:t>
                      </a:r>
                    </a:p>
                  </a:txBody>
                  <a:tcPr/>
                </a:tc>
                <a:extLst>
                  <a:ext uri="{0D108BD9-81ED-4DB2-BD59-A6C34878D82A}">
                    <a16:rowId xmlns:a16="http://schemas.microsoft.com/office/drawing/2014/main" val="3982038624"/>
                  </a:ext>
                </a:extLst>
              </a:tr>
              <a:tr h="1731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600" i="1" dirty="0">
                          <a:latin typeface="Open Sans" panose="020B0606030504020204"/>
                        </a:rPr>
                        <a:t>ONDERZOEKSFASE</a:t>
                      </a:r>
                      <a:endParaRPr lang="nl-BE" sz="2600" dirty="0">
                        <a:latin typeface="Open Sans" panose="020B0606030504020204"/>
                      </a:endParaRPr>
                    </a:p>
                    <a:p>
                      <a:endParaRPr lang="nl-BE" sz="2600" dirty="0">
                        <a:latin typeface="Open Sans" panose="020B0606030504020204"/>
                      </a:endParaRPr>
                    </a:p>
                  </a:txBody>
                  <a:tcPr/>
                </a:tc>
                <a:tc>
                  <a:txBody>
                    <a:bodyPr/>
                    <a:lstStyle/>
                    <a:p>
                      <a:pPr marL="342900" indent="-342900">
                        <a:buFont typeface="Arial" panose="020B0604020202020204" pitchFamily="34" charset="0"/>
                        <a:buChar char="•"/>
                      </a:pPr>
                      <a:r>
                        <a:rPr lang="nl-BE" sz="2600" dirty="0">
                          <a:latin typeface="Open Sans" panose="020B0606030504020204"/>
                        </a:rPr>
                        <a:t>Breed kijken</a:t>
                      </a:r>
                    </a:p>
                    <a:p>
                      <a:pPr marL="342900" indent="-342900">
                        <a:buFont typeface="Arial" panose="020B0604020202020204" pitchFamily="34" charset="0"/>
                        <a:buChar char="•"/>
                      </a:pPr>
                      <a:r>
                        <a:rPr lang="nl-BE" sz="2600" dirty="0">
                          <a:latin typeface="Open Sans" panose="020B0606030504020204"/>
                        </a:rPr>
                        <a:t>Storende factoren voorkomen </a:t>
                      </a:r>
                    </a:p>
                    <a:p>
                      <a:pPr marL="342900" indent="-342900">
                        <a:buFont typeface="Arial" panose="020B0604020202020204" pitchFamily="34" charset="0"/>
                        <a:buChar char="•"/>
                      </a:pPr>
                      <a:r>
                        <a:rPr lang="nl-BE" sz="2600" dirty="0">
                          <a:latin typeface="Open Sans" panose="020B0606030504020204"/>
                        </a:rPr>
                        <a:t>Juist interpreteren</a:t>
                      </a:r>
                    </a:p>
                    <a:p>
                      <a:pPr marL="342900" indent="-342900">
                        <a:buFont typeface="Arial" panose="020B0604020202020204" pitchFamily="34" charset="0"/>
                        <a:buChar char="•"/>
                      </a:pPr>
                      <a:endParaRPr lang="nl-BE" sz="2600" dirty="0">
                        <a:latin typeface="Open Sans" panose="020B0606030504020204"/>
                      </a:endParaRPr>
                    </a:p>
                  </a:txBody>
                  <a:tcPr/>
                </a:tc>
                <a:extLst>
                  <a:ext uri="{0D108BD9-81ED-4DB2-BD59-A6C34878D82A}">
                    <a16:rowId xmlns:a16="http://schemas.microsoft.com/office/drawing/2014/main" val="488622480"/>
                  </a:ext>
                </a:extLst>
              </a:tr>
              <a:tr h="1731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600" i="1" dirty="0">
                          <a:latin typeface="Open Sans" panose="020B0606030504020204"/>
                        </a:rPr>
                        <a:t>INTEGRATIE- &amp; AANBEVELINGSFASE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2600" i="1" dirty="0">
                          <a:latin typeface="Open Sans" panose="020B0606030504020204"/>
                        </a:rPr>
                        <a:t>ADVIESFASE</a:t>
                      </a:r>
                      <a:endParaRPr lang="nl-BE" sz="2600" dirty="0">
                        <a:latin typeface="Open Sans" panose="020B0606030504020204"/>
                      </a:endParaRPr>
                    </a:p>
                    <a:p>
                      <a:endParaRPr lang="nl-BE" sz="2600" dirty="0">
                        <a:latin typeface="Open Sans" panose="020B0606030504020204"/>
                      </a:endParaRPr>
                    </a:p>
                  </a:txBody>
                  <a:tcPr/>
                </a:tc>
                <a:tc>
                  <a:txBody>
                    <a:bodyPr/>
                    <a:lstStyle/>
                    <a:p>
                      <a:pPr marL="342900" indent="-342900">
                        <a:buFont typeface="Arial" panose="020B0604020202020204" pitchFamily="34" charset="0"/>
                        <a:buChar char="•"/>
                      </a:pPr>
                      <a:r>
                        <a:rPr lang="nl-BE" sz="2600" dirty="0">
                          <a:latin typeface="Open Sans" panose="020B0606030504020204"/>
                        </a:rPr>
                        <a:t>Gepast indiceren</a:t>
                      </a:r>
                    </a:p>
                    <a:p>
                      <a:pPr marL="342900" indent="-342900">
                        <a:buFont typeface="Arial" panose="020B0604020202020204" pitchFamily="34" charset="0"/>
                        <a:buChar char="•"/>
                      </a:pPr>
                      <a:r>
                        <a:rPr lang="nl-BE" sz="2600" dirty="0">
                          <a:latin typeface="Open Sans" panose="020B0606030504020204"/>
                        </a:rPr>
                        <a:t>Respectvol adviseren</a:t>
                      </a:r>
                    </a:p>
                    <a:p>
                      <a:pPr marL="342900" indent="-342900">
                        <a:buFont typeface="Arial" panose="020B0604020202020204" pitchFamily="34" charset="0"/>
                        <a:buChar char="•"/>
                      </a:pPr>
                      <a:r>
                        <a:rPr lang="nl-BE" sz="2600" dirty="0">
                          <a:latin typeface="Open Sans" panose="020B0606030504020204"/>
                        </a:rPr>
                        <a:t>Bij de interventie: geloven in de veranderbaarheid!</a:t>
                      </a:r>
                    </a:p>
                  </a:txBody>
                  <a:tcPr/>
                </a:tc>
                <a:extLst>
                  <a:ext uri="{0D108BD9-81ED-4DB2-BD59-A6C34878D82A}">
                    <a16:rowId xmlns:a16="http://schemas.microsoft.com/office/drawing/2014/main" val="3240530432"/>
                  </a:ext>
                </a:extLst>
              </a:tr>
            </a:tbl>
          </a:graphicData>
        </a:graphic>
      </p:graphicFrame>
      <p:pic>
        <p:nvPicPr>
          <p:cNvPr id="1026" name="Picture 2" descr="http://www.vclb-koepel.be/library/galleryphotos/logo_fairediagnostiek.png">
            <a:extLst>
              <a:ext uri="{FF2B5EF4-FFF2-40B4-BE49-F238E27FC236}">
                <a16:creationId xmlns:a16="http://schemas.microsoft.com/office/drawing/2014/main" id="{BD806C5D-0C09-464D-B854-A5A9F95CC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9356" y="97895"/>
            <a:ext cx="4350274" cy="112977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6CDC8548-D364-4A3C-96F4-C5F9F4229A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22378977"/>
      </p:ext>
    </p:extLst>
  </p:cSld>
  <p:clrMapOvr>
    <a:masterClrMapping/>
  </p:clrMapOvr>
  <mc:AlternateContent xmlns:mc="http://schemas.openxmlformats.org/markup-compatibility/2006" xmlns:p14="http://schemas.microsoft.com/office/powerpoint/2010/main">
    <mc:Choice Requires="p14">
      <p:transition spd="slow" p14:dur="2000" advTm="19189"/>
    </mc:Choice>
    <mc:Fallback xmlns="">
      <p:transition spd="slow" advTm="19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400" y="66668"/>
            <a:ext cx="5616624" cy="1325562"/>
          </a:xfrm>
        </p:spPr>
        <p:txBody>
          <a:bodyPr/>
          <a:lstStyle/>
          <a:p>
            <a:r>
              <a:rPr lang="nl-BE" sz="3200" b="1" dirty="0"/>
              <a:t>Faire diagnostiek doorheen HGD-traject</a:t>
            </a:r>
            <a:endParaRPr lang="nl-BE" sz="3200" b="1" dirty="0">
              <a:solidFill>
                <a:srgbClr val="C00000"/>
              </a:solidFill>
            </a:endParaRPr>
          </a:p>
        </p:txBody>
      </p:sp>
      <p:graphicFrame>
        <p:nvGraphicFramePr>
          <p:cNvPr id="4" name="Tabel 3">
            <a:extLst>
              <a:ext uri="{FF2B5EF4-FFF2-40B4-BE49-F238E27FC236}">
                <a16:creationId xmlns:a16="http://schemas.microsoft.com/office/drawing/2014/main" id="{0A162AF8-F9A5-4590-9D34-7313BDAE9CC0}"/>
              </a:ext>
            </a:extLst>
          </p:cNvPr>
          <p:cNvGraphicFramePr>
            <a:graphicFrameLocks noGrp="1"/>
          </p:cNvGraphicFramePr>
          <p:nvPr>
            <p:extLst>
              <p:ext uri="{D42A27DB-BD31-4B8C-83A1-F6EECF244321}">
                <p14:modId xmlns:p14="http://schemas.microsoft.com/office/powerpoint/2010/main" val="3845862699"/>
              </p:ext>
            </p:extLst>
          </p:nvPr>
        </p:nvGraphicFramePr>
        <p:xfrm>
          <a:off x="204951" y="1429164"/>
          <a:ext cx="11987049" cy="5428836"/>
        </p:xfrm>
        <a:graphic>
          <a:graphicData uri="http://schemas.openxmlformats.org/drawingml/2006/table">
            <a:tbl>
              <a:tblPr firstRow="1" bandRow="1">
                <a:tableStyleId>{5940675A-B579-460E-94D1-54222C63F5DA}</a:tableStyleId>
              </a:tblPr>
              <a:tblGrid>
                <a:gridCol w="3687850">
                  <a:extLst>
                    <a:ext uri="{9D8B030D-6E8A-4147-A177-3AD203B41FA5}">
                      <a16:colId xmlns:a16="http://schemas.microsoft.com/office/drawing/2014/main" val="2966593811"/>
                    </a:ext>
                  </a:extLst>
                </a:gridCol>
                <a:gridCol w="8299199">
                  <a:extLst>
                    <a:ext uri="{9D8B030D-6E8A-4147-A177-3AD203B41FA5}">
                      <a16:colId xmlns:a16="http://schemas.microsoft.com/office/drawing/2014/main" val="1509645202"/>
                    </a:ext>
                  </a:extLst>
                </a:gridCol>
              </a:tblGrid>
              <a:tr h="1966228">
                <a:tc>
                  <a:txBody>
                    <a:bodyPr/>
                    <a:lstStyle/>
                    <a:p>
                      <a:r>
                        <a:rPr lang="nl-BE" sz="2600" dirty="0">
                          <a:latin typeface="Open Sans" panose="020B0606030504020204"/>
                        </a:rPr>
                        <a:t>INTAKEFASE</a:t>
                      </a:r>
                    </a:p>
                    <a:p>
                      <a:r>
                        <a:rPr lang="nl-BE" sz="2600" dirty="0">
                          <a:latin typeface="Open Sans" panose="020B0606030504020204"/>
                        </a:rPr>
                        <a:t>STRATEGIEFASE</a:t>
                      </a:r>
                    </a:p>
                  </a:txBody>
                  <a:tcPr/>
                </a:tc>
                <a:tc>
                  <a:txBody>
                    <a:bodyPr/>
                    <a:lstStyle/>
                    <a:p>
                      <a:pPr marL="342900" indent="-342900">
                        <a:buFont typeface="Arial" panose="020B0604020202020204" pitchFamily="34" charset="0"/>
                        <a:buChar char="•"/>
                      </a:pPr>
                      <a:r>
                        <a:rPr lang="nl-BE" sz="2600" dirty="0">
                          <a:latin typeface="Open Sans" panose="020B0606030504020204"/>
                        </a:rPr>
                        <a:t>Vertrouwensrelatie creëren</a:t>
                      </a:r>
                    </a:p>
                    <a:p>
                      <a:pPr marL="342900" indent="-342900">
                        <a:buFont typeface="Arial" panose="020B0604020202020204" pitchFamily="34" charset="0"/>
                        <a:buChar char="•"/>
                      </a:pPr>
                      <a:r>
                        <a:rPr lang="nl-BE" sz="2600" dirty="0">
                          <a:latin typeface="Open Sans" panose="020B0606030504020204"/>
                        </a:rPr>
                        <a:t>Positief kader opbouwen</a:t>
                      </a:r>
                    </a:p>
                    <a:p>
                      <a:pPr marL="342900" indent="-342900">
                        <a:buFont typeface="Arial" panose="020B0604020202020204" pitchFamily="34" charset="0"/>
                        <a:buChar char="•"/>
                      </a:pPr>
                      <a:r>
                        <a:rPr lang="nl-BE" sz="2600" b="0" i="0" u="none" strike="noStrike" cap="none" dirty="0">
                          <a:solidFill>
                            <a:srgbClr val="02AAB4"/>
                          </a:solidFill>
                          <a:latin typeface="Open Sans"/>
                          <a:ea typeface="+mn-ea"/>
                          <a:cs typeface="+mn-cs"/>
                          <a:sym typeface="Arial"/>
                        </a:rPr>
                        <a:t>Voldoende</a:t>
                      </a:r>
                      <a:r>
                        <a:rPr lang="nl-BE" sz="2600" dirty="0">
                          <a:latin typeface="Open Sans" panose="020B0606030504020204"/>
                        </a:rPr>
                        <a:t> </a:t>
                      </a:r>
                      <a:r>
                        <a:rPr lang="nl-BE" sz="2600" b="0" i="0" u="none" strike="noStrike" cap="none" dirty="0">
                          <a:solidFill>
                            <a:srgbClr val="02AAB4"/>
                          </a:solidFill>
                          <a:latin typeface="Open Sans"/>
                          <a:ea typeface="+mn-ea"/>
                          <a:cs typeface="+mn-cs"/>
                          <a:sym typeface="Arial"/>
                        </a:rPr>
                        <a:t>informatie </a:t>
                      </a:r>
                      <a:r>
                        <a:rPr lang="nl-BE" sz="2600" b="0" i="0" u="none" strike="noStrike" cap="none" dirty="0">
                          <a:solidFill>
                            <a:srgbClr val="02AAB4"/>
                          </a:solidFill>
                          <a:latin typeface="Open Sans"/>
                          <a:ea typeface="+mn-ea"/>
                          <a:cs typeface="+mn-cs"/>
                          <a:sym typeface="Open Sans"/>
                        </a:rPr>
                        <a:t>verzamelen</a:t>
                      </a:r>
                      <a:r>
                        <a:rPr lang="nl-BE" sz="2600" b="0" i="0" u="none" strike="noStrike" cap="none" dirty="0">
                          <a:solidFill>
                            <a:srgbClr val="02AAB4"/>
                          </a:solidFill>
                          <a:latin typeface="Open Sans"/>
                          <a:ea typeface="+mn-ea"/>
                          <a:cs typeface="+mn-cs"/>
                          <a:sym typeface="Arial"/>
                        </a:rPr>
                        <a:t> (SES en migratie)</a:t>
                      </a:r>
                    </a:p>
                    <a:p>
                      <a:pPr marL="342900" indent="-342900">
                        <a:buFont typeface="Arial" panose="020B0604020202020204" pitchFamily="34" charset="0"/>
                        <a:buChar char="•"/>
                      </a:pPr>
                      <a:r>
                        <a:rPr lang="nl-BE" sz="2600" dirty="0">
                          <a:latin typeface="Open Sans" panose="020B0606030504020204"/>
                        </a:rPr>
                        <a:t>Eigen waarden en (voor-)oordelen onder controle</a:t>
                      </a:r>
                    </a:p>
                  </a:txBody>
                  <a:tcPr/>
                </a:tc>
                <a:extLst>
                  <a:ext uri="{0D108BD9-81ED-4DB2-BD59-A6C34878D82A}">
                    <a16:rowId xmlns:a16="http://schemas.microsoft.com/office/drawing/2014/main" val="3982038624"/>
                  </a:ext>
                </a:extLst>
              </a:tr>
              <a:tr h="1731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600" i="1" dirty="0">
                          <a:latin typeface="Open Sans" panose="020B0606030504020204"/>
                        </a:rPr>
                        <a:t>ONDERZOEKSFASE</a:t>
                      </a:r>
                      <a:endParaRPr lang="nl-BE" sz="2600" dirty="0">
                        <a:latin typeface="Open Sans" panose="020B0606030504020204"/>
                      </a:endParaRPr>
                    </a:p>
                    <a:p>
                      <a:endParaRPr lang="nl-BE" sz="2600" dirty="0">
                        <a:latin typeface="Open Sans" panose="020B0606030504020204"/>
                      </a:endParaRPr>
                    </a:p>
                  </a:txBody>
                  <a:tcPr/>
                </a:tc>
                <a:tc>
                  <a:txBody>
                    <a:bodyPr/>
                    <a:lstStyle/>
                    <a:p>
                      <a:pPr marL="342900" indent="-342900">
                        <a:buFont typeface="Arial" panose="020B0604020202020204" pitchFamily="34" charset="0"/>
                        <a:buChar char="•"/>
                      </a:pPr>
                      <a:r>
                        <a:rPr lang="nl-BE" sz="2600" dirty="0">
                          <a:latin typeface="Open Sans" panose="020B0606030504020204"/>
                        </a:rPr>
                        <a:t>Breed kijken</a:t>
                      </a:r>
                    </a:p>
                    <a:p>
                      <a:pPr marL="342900" indent="-342900">
                        <a:buFont typeface="Arial" panose="020B0604020202020204" pitchFamily="34" charset="0"/>
                        <a:buChar char="•"/>
                      </a:pPr>
                      <a:r>
                        <a:rPr lang="nl-BE" sz="2600" b="0" i="0" u="none" strike="noStrike" cap="none" dirty="0">
                          <a:solidFill>
                            <a:srgbClr val="02AAB4"/>
                          </a:solidFill>
                          <a:latin typeface="Open Sans"/>
                          <a:ea typeface="+mn-ea"/>
                          <a:cs typeface="+mn-cs"/>
                          <a:sym typeface="Arial"/>
                        </a:rPr>
                        <a:t>Storende factoren voorkomen </a:t>
                      </a:r>
                    </a:p>
                    <a:p>
                      <a:pPr marL="342900" indent="-342900">
                        <a:buFont typeface="Arial" panose="020B0604020202020204" pitchFamily="34" charset="0"/>
                        <a:buChar char="•"/>
                      </a:pPr>
                      <a:r>
                        <a:rPr lang="nl-BE" sz="2600" b="0" i="0" u="none" strike="noStrike" cap="none" dirty="0">
                          <a:solidFill>
                            <a:srgbClr val="02AAB4"/>
                          </a:solidFill>
                          <a:latin typeface="Open Sans"/>
                          <a:ea typeface="+mn-ea"/>
                          <a:cs typeface="+mn-cs"/>
                          <a:sym typeface="Arial"/>
                        </a:rPr>
                        <a:t>Juist</a:t>
                      </a:r>
                      <a:r>
                        <a:rPr lang="nl-BE" sz="2600" dirty="0">
                          <a:latin typeface="Open Sans" panose="020B0606030504020204"/>
                        </a:rPr>
                        <a:t> </a:t>
                      </a:r>
                      <a:r>
                        <a:rPr lang="nl-BE" sz="2600" b="0" i="0" u="none" strike="noStrike" cap="none" dirty="0">
                          <a:solidFill>
                            <a:srgbClr val="02AAB4"/>
                          </a:solidFill>
                          <a:latin typeface="Open Sans"/>
                          <a:ea typeface="+mn-ea"/>
                          <a:cs typeface="+mn-cs"/>
                          <a:sym typeface="Arial"/>
                        </a:rPr>
                        <a:t>interpreteren</a:t>
                      </a:r>
                    </a:p>
                    <a:p>
                      <a:pPr marL="342900" indent="-342900">
                        <a:buFont typeface="Arial" panose="020B0604020202020204" pitchFamily="34" charset="0"/>
                        <a:buChar char="•"/>
                      </a:pPr>
                      <a:endParaRPr lang="nl-BE" sz="2600" dirty="0">
                        <a:latin typeface="Open Sans" panose="020B0606030504020204"/>
                      </a:endParaRPr>
                    </a:p>
                  </a:txBody>
                  <a:tcPr/>
                </a:tc>
                <a:extLst>
                  <a:ext uri="{0D108BD9-81ED-4DB2-BD59-A6C34878D82A}">
                    <a16:rowId xmlns:a16="http://schemas.microsoft.com/office/drawing/2014/main" val="488622480"/>
                  </a:ext>
                </a:extLst>
              </a:tr>
              <a:tr h="1731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600" i="1" dirty="0">
                          <a:latin typeface="Open Sans" panose="020B0606030504020204"/>
                        </a:rPr>
                        <a:t>INTEGRATIE- &amp; AANBEVELINGSFASE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2600" i="1" dirty="0">
                          <a:latin typeface="Open Sans" panose="020B0606030504020204"/>
                        </a:rPr>
                        <a:t>ADVIESFASE</a:t>
                      </a:r>
                      <a:endParaRPr lang="nl-BE" sz="2600" dirty="0">
                        <a:latin typeface="Open Sans" panose="020B0606030504020204"/>
                      </a:endParaRPr>
                    </a:p>
                    <a:p>
                      <a:endParaRPr lang="nl-BE" sz="2600" dirty="0">
                        <a:latin typeface="Open Sans" panose="020B0606030504020204"/>
                      </a:endParaRPr>
                    </a:p>
                  </a:txBody>
                  <a:tcPr/>
                </a:tc>
                <a:tc>
                  <a:txBody>
                    <a:bodyPr/>
                    <a:lstStyle/>
                    <a:p>
                      <a:pPr marL="342900" indent="-342900">
                        <a:buFont typeface="Arial" panose="020B0604020202020204" pitchFamily="34" charset="0"/>
                        <a:buChar char="•"/>
                      </a:pPr>
                      <a:r>
                        <a:rPr lang="nl-BE" sz="2600" dirty="0">
                          <a:latin typeface="Open Sans" panose="020B0606030504020204"/>
                        </a:rPr>
                        <a:t>Gepast indiceren</a:t>
                      </a:r>
                    </a:p>
                    <a:p>
                      <a:pPr marL="342900" indent="-342900">
                        <a:buFont typeface="Arial" panose="020B0604020202020204" pitchFamily="34" charset="0"/>
                        <a:buChar char="•"/>
                      </a:pPr>
                      <a:r>
                        <a:rPr lang="nl-BE" sz="2600" dirty="0">
                          <a:latin typeface="Open Sans" panose="020B0606030504020204"/>
                        </a:rPr>
                        <a:t>Respectvol adviseren</a:t>
                      </a:r>
                    </a:p>
                    <a:p>
                      <a:pPr marL="342900" indent="-342900">
                        <a:buFont typeface="Arial" panose="020B0604020202020204" pitchFamily="34" charset="0"/>
                        <a:buChar char="•"/>
                      </a:pPr>
                      <a:r>
                        <a:rPr lang="nl-BE" sz="2600" dirty="0">
                          <a:latin typeface="Open Sans" panose="020B0606030504020204"/>
                        </a:rPr>
                        <a:t>Bij de interventie: geloven in de veranderbaarheid!</a:t>
                      </a:r>
                    </a:p>
                  </a:txBody>
                  <a:tcPr/>
                </a:tc>
                <a:extLst>
                  <a:ext uri="{0D108BD9-81ED-4DB2-BD59-A6C34878D82A}">
                    <a16:rowId xmlns:a16="http://schemas.microsoft.com/office/drawing/2014/main" val="3240530432"/>
                  </a:ext>
                </a:extLst>
              </a:tr>
            </a:tbl>
          </a:graphicData>
        </a:graphic>
      </p:graphicFrame>
      <p:pic>
        <p:nvPicPr>
          <p:cNvPr id="1026" name="Picture 2" descr="http://www.vclb-koepel.be/library/galleryphotos/logo_fairediagnostiek.png">
            <a:extLst>
              <a:ext uri="{FF2B5EF4-FFF2-40B4-BE49-F238E27FC236}">
                <a16:creationId xmlns:a16="http://schemas.microsoft.com/office/drawing/2014/main" id="{BD806C5D-0C09-464D-B854-A5A9F95CC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9356" y="97895"/>
            <a:ext cx="4350274" cy="112977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A3A6101D-9D02-49FF-BA0B-AD5BAF7C96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68201906"/>
      </p:ext>
    </p:extLst>
  </p:cSld>
  <p:clrMapOvr>
    <a:masterClrMapping/>
  </p:clrMapOvr>
  <mc:AlternateContent xmlns:mc="http://schemas.openxmlformats.org/markup-compatibility/2006" xmlns:p14="http://schemas.microsoft.com/office/powerpoint/2010/main">
    <mc:Choice Requires="p14">
      <p:transition spd="slow" p14:dur="2000" advTm="30553"/>
    </mc:Choice>
    <mc:Fallback xmlns="">
      <p:transition spd="slow" advTm="30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4"/>
          <p:cNvSpPr txBox="1">
            <a:spLocks noGrp="1"/>
          </p:cNvSpPr>
          <p:nvPr>
            <p:ph type="title"/>
          </p:nvPr>
        </p:nvSpPr>
        <p:spPr>
          <a:xfrm>
            <a:off x="838200" y="26723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6666"/>
              </a:buClr>
              <a:buSzPts val="4000"/>
              <a:buFont typeface="Open Sans"/>
              <a:buNone/>
            </a:pPr>
            <a:r>
              <a:rPr lang="nl-BE" dirty="0"/>
              <a:t>Storende factoren inschatten</a:t>
            </a:r>
            <a:endParaRPr dirty="0"/>
          </a:p>
        </p:txBody>
      </p:sp>
      <p:sp>
        <p:nvSpPr>
          <p:cNvPr id="395" name="Google Shape;395;p34"/>
          <p:cNvSpPr txBox="1">
            <a:spLocks noGrp="1"/>
          </p:cNvSpPr>
          <p:nvPr>
            <p:ph type="body" idx="1"/>
          </p:nvPr>
        </p:nvSpPr>
        <p:spPr>
          <a:xfrm>
            <a:off x="838200" y="1690688"/>
            <a:ext cx="10968789" cy="4592954"/>
          </a:xfrm>
          <a:prstGeom prst="rect">
            <a:avLst/>
          </a:prstGeom>
          <a:noFill/>
          <a:ln>
            <a:noFill/>
          </a:ln>
        </p:spPr>
        <p:txBody>
          <a:bodyPr spcFirstLastPara="1" wrap="square" lIns="91425" tIns="45700" rIns="91425" bIns="45700" anchor="t" anchorCtr="0">
            <a:noAutofit/>
          </a:bodyPr>
          <a:lstStyle/>
          <a:p>
            <a:pPr indent="-457200">
              <a:lnSpc>
                <a:spcPct val="100000"/>
              </a:lnSpc>
              <a:buSzPts val="2800"/>
            </a:pPr>
            <a:r>
              <a:rPr lang="nl-BE" sz="3200" dirty="0">
                <a:solidFill>
                  <a:srgbClr val="02AAB4"/>
                </a:solidFill>
              </a:rPr>
              <a:t>Vertrouwd met cultuur (en </a:t>
            </a:r>
            <a:r>
              <a:rPr lang="nl-BE" sz="3200" dirty="0" err="1">
                <a:solidFill>
                  <a:srgbClr val="02AAB4"/>
                </a:solidFill>
              </a:rPr>
              <a:t>testing</a:t>
            </a:r>
            <a:r>
              <a:rPr lang="nl-BE" sz="3200" dirty="0">
                <a:solidFill>
                  <a:srgbClr val="02AAB4"/>
                </a:solidFill>
              </a:rPr>
              <a:t>)? </a:t>
            </a:r>
          </a:p>
          <a:p>
            <a:pPr lvl="1" indent="-457200">
              <a:lnSpc>
                <a:spcPct val="100000"/>
              </a:lnSpc>
              <a:buSzPts val="2800"/>
              <a:buFont typeface="Symbol" panose="05050102010706020507" pitchFamily="18" charset="2"/>
              <a:buChar char="Þ"/>
            </a:pPr>
            <a:r>
              <a:rPr lang="nl-BE" sz="3200" dirty="0"/>
              <a:t>Verschil gezinscultuur en schoolcultuur? </a:t>
            </a:r>
          </a:p>
          <a:p>
            <a:pPr lvl="1" indent="-457200">
              <a:lnSpc>
                <a:spcPct val="100000"/>
              </a:lnSpc>
              <a:buSzPts val="2800"/>
              <a:buFont typeface="Symbol" panose="05050102010706020507" pitchFamily="18" charset="2"/>
              <a:buChar char="Þ"/>
            </a:pPr>
            <a:endParaRPr lang="nl-BE" sz="3200" dirty="0"/>
          </a:p>
          <a:p>
            <a:pPr indent="-457200">
              <a:lnSpc>
                <a:spcPct val="100000"/>
              </a:lnSpc>
              <a:buSzPts val="2800"/>
            </a:pPr>
            <a:r>
              <a:rPr lang="nl-BE" sz="3200" dirty="0">
                <a:solidFill>
                  <a:srgbClr val="02AAB4"/>
                </a:solidFill>
              </a:rPr>
              <a:t>Vertrouwd met taal van de test?</a:t>
            </a:r>
          </a:p>
          <a:p>
            <a:pPr marL="0" indent="0">
              <a:lnSpc>
                <a:spcPct val="100000"/>
              </a:lnSpc>
              <a:buSzPts val="2800"/>
              <a:buNone/>
            </a:pPr>
            <a:endParaRPr sz="3200" dirty="0">
              <a:solidFill>
                <a:srgbClr val="02AAB4"/>
              </a:solidFill>
            </a:endParaRPr>
          </a:p>
        </p:txBody>
      </p:sp>
      <p:sp>
        <p:nvSpPr>
          <p:cNvPr id="396" name="Google Shape;396;p34"/>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BE" sz="1200" b="0" i="0" u="none" strike="noStrike" kern="0" cap="none" spc="0" normalizeH="0" baseline="0" noProof="0">
                <a:ln>
                  <a:noFill/>
                </a:ln>
                <a:solidFill>
                  <a:srgbClr val="049999"/>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200" b="0" i="0" u="none" strike="noStrike" kern="0" cap="none" spc="0" normalizeH="0" baseline="0" noProof="0">
              <a:ln>
                <a:noFill/>
              </a:ln>
              <a:solidFill>
                <a:srgbClr val="049999"/>
              </a:solidFill>
              <a:effectLst/>
              <a:uLnTx/>
              <a:uFillTx/>
              <a:latin typeface="Open Sans"/>
              <a:ea typeface="Open Sans"/>
              <a:cs typeface="Open Sans"/>
              <a:sym typeface="Open Sans"/>
            </a:endParaRPr>
          </a:p>
        </p:txBody>
      </p:sp>
      <p:pic>
        <p:nvPicPr>
          <p:cNvPr id="397" name="Google Shape;397;p34" descr="http://www.vclb-koepel.be/library/galleryphotos/logo_fairediagnostiek.png"/>
          <p:cNvPicPr preferRelativeResize="0"/>
          <p:nvPr/>
        </p:nvPicPr>
        <p:blipFill rotWithShape="1">
          <a:blip r:embed="rId6">
            <a:alphaModFix/>
          </a:blip>
          <a:srcRect r="68752"/>
          <a:stretch/>
        </p:blipFill>
        <p:spPr>
          <a:xfrm>
            <a:off x="10674121" y="365125"/>
            <a:ext cx="1359358" cy="1129773"/>
          </a:xfrm>
          <a:prstGeom prst="rect">
            <a:avLst/>
          </a:prstGeom>
          <a:noFill/>
          <a:ln>
            <a:noFill/>
          </a:ln>
        </p:spPr>
      </p:pic>
      <p:sp>
        <p:nvSpPr>
          <p:cNvPr id="4" name="Dubbele golf 3">
            <a:extLst>
              <a:ext uri="{FF2B5EF4-FFF2-40B4-BE49-F238E27FC236}">
                <a16:creationId xmlns:a16="http://schemas.microsoft.com/office/drawing/2014/main" id="{7AB64C81-CC36-461D-8DC7-BB33F1001346}"/>
              </a:ext>
            </a:extLst>
          </p:cNvPr>
          <p:cNvSpPr/>
          <p:nvPr/>
        </p:nvSpPr>
        <p:spPr>
          <a:xfrm>
            <a:off x="2125588" y="4465365"/>
            <a:ext cx="8394012" cy="1818277"/>
          </a:xfrm>
          <a:prstGeom prst="doubleWave">
            <a:avLst>
              <a:gd name="adj1" fmla="val 7903"/>
              <a:gd name="adj2" fmla="val -277"/>
            </a:avLst>
          </a:prstGeom>
          <a:solidFill>
            <a:srgbClr val="D0EAF1"/>
          </a:solidFill>
          <a:ln>
            <a:solidFill>
              <a:srgbClr val="D0EA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dirty="0">
                <a:solidFill>
                  <a:srgbClr val="02AAB4"/>
                </a:solidFill>
                <a:latin typeface="Open Sans"/>
                <a:sym typeface="Open Sans"/>
              </a:rPr>
              <a:t>Onderschatting? Ook voor leerlingen uit kansengroepen die je als gemiddeld inschat!</a:t>
            </a:r>
          </a:p>
        </p:txBody>
      </p:sp>
      <p:pic>
        <p:nvPicPr>
          <p:cNvPr id="13" name="Audio 12">
            <a:hlinkClick r:id="" action="ppaction://media"/>
            <a:extLst>
              <a:ext uri="{FF2B5EF4-FFF2-40B4-BE49-F238E27FC236}">
                <a16:creationId xmlns:a16="http://schemas.microsoft.com/office/drawing/2014/main" id="{44A6F971-5343-464A-A0FF-06295894179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561758723"/>
      </p:ext>
    </p:extLst>
  </p:cSld>
  <p:clrMapOvr>
    <a:masterClrMapping/>
  </p:clrMapOvr>
  <mc:AlternateContent xmlns:mc="http://schemas.openxmlformats.org/markup-compatibility/2006" xmlns:p14="http://schemas.microsoft.com/office/powerpoint/2010/main">
    <mc:Choice Requires="p14">
      <p:transition spd="slow" p14:dur="2000" advTm="54140"/>
    </mc:Choice>
    <mc:Fallback xmlns="">
      <p:transition spd="slow" advTm="54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p:txBody>
          <a:bodyPr/>
          <a:lstStyle/>
          <a:p>
            <a:pPr marL="609600" lvl="1" indent="0">
              <a:buNone/>
            </a:pPr>
            <a:endParaRPr lang="nl-BE" dirty="0"/>
          </a:p>
          <a:p>
            <a:pPr>
              <a:buFont typeface="Symbol" panose="05050102010706020507" pitchFamily="18" charset="2"/>
              <a:buChar char="Þ"/>
            </a:pPr>
            <a:endParaRPr lang="nl-BE" sz="2400" dirty="0"/>
          </a:p>
          <a:p>
            <a:pPr marL="177800" indent="0">
              <a:buNone/>
            </a:pPr>
            <a:endParaRPr lang="nl-BE" sz="2400" dirty="0"/>
          </a:p>
        </p:txBody>
      </p:sp>
      <p:pic>
        <p:nvPicPr>
          <p:cNvPr id="4" name="Afbeelding 3">
            <a:extLst>
              <a:ext uri="{FF2B5EF4-FFF2-40B4-BE49-F238E27FC236}">
                <a16:creationId xmlns:a16="http://schemas.microsoft.com/office/drawing/2014/main" id="{161FE5A6-DFF8-4A93-AB43-7892CE9B6285}"/>
              </a:ext>
            </a:extLst>
          </p:cNvPr>
          <p:cNvPicPr/>
          <p:nvPr/>
        </p:nvPicPr>
        <p:blipFill rotWithShape="1">
          <a:blip r:embed="rId6">
            <a:extLst>
              <a:ext uri="{28A0092B-C50C-407E-A947-70E740481C1C}">
                <a14:useLocalDpi xmlns:a14="http://schemas.microsoft.com/office/drawing/2010/main" val="0"/>
              </a:ext>
            </a:extLst>
          </a:blip>
          <a:srcRect t="29074" r="827" b="14492"/>
          <a:stretch/>
        </p:blipFill>
        <p:spPr>
          <a:xfrm>
            <a:off x="1415480" y="1970410"/>
            <a:ext cx="9793088" cy="4061769"/>
          </a:xfrm>
          <a:prstGeom prst="rect">
            <a:avLst/>
          </a:prstGeom>
        </p:spPr>
      </p:pic>
      <p:pic>
        <p:nvPicPr>
          <p:cNvPr id="5" name="Picture 2" descr="http://www.vclb-koepel.be/library/galleryphotos/logo_fairediagnostiek.png">
            <a:extLst>
              <a:ext uri="{FF2B5EF4-FFF2-40B4-BE49-F238E27FC236}">
                <a16:creationId xmlns:a16="http://schemas.microsoft.com/office/drawing/2014/main" id="{38D135A8-675B-454D-8900-FF40C0E17BA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8752"/>
          <a:stretch/>
        </p:blipFill>
        <p:spPr bwMode="auto">
          <a:xfrm>
            <a:off x="10674121" y="365125"/>
            <a:ext cx="1359358" cy="1129773"/>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394;p34">
            <a:extLst>
              <a:ext uri="{FF2B5EF4-FFF2-40B4-BE49-F238E27FC236}">
                <a16:creationId xmlns:a16="http://schemas.microsoft.com/office/drawing/2014/main" id="{311ADC76-B20E-46EF-AAD9-ACE0F1F8F7BC}"/>
              </a:ext>
            </a:extLst>
          </p:cNvPr>
          <p:cNvSpPr txBox="1">
            <a:spLocks noGrp="1"/>
          </p:cNvSpPr>
          <p:nvPr>
            <p:ph type="title"/>
          </p:nvPr>
        </p:nvSpPr>
        <p:spPr>
          <a:xfrm>
            <a:off x="838200" y="2672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6666"/>
              </a:buClr>
              <a:buSzPts val="4000"/>
              <a:buFont typeface="Open Sans"/>
              <a:buNone/>
            </a:pPr>
            <a:r>
              <a:rPr lang="nl-BE" i="1" dirty="0">
                <a:solidFill>
                  <a:srgbClr val="02AAB4"/>
                </a:solidFill>
              </a:rPr>
              <a:t>Verschil gezinscultuur en schoolcultuur mogelijk storende factor? </a:t>
            </a:r>
            <a:endParaRPr i="1" dirty="0">
              <a:solidFill>
                <a:srgbClr val="02AAB4"/>
              </a:solidFill>
            </a:endParaRPr>
          </a:p>
        </p:txBody>
      </p:sp>
      <p:pic>
        <p:nvPicPr>
          <p:cNvPr id="16" name="Audio 15">
            <a:hlinkClick r:id="" action="ppaction://media"/>
            <a:extLst>
              <a:ext uri="{FF2B5EF4-FFF2-40B4-BE49-F238E27FC236}">
                <a16:creationId xmlns:a16="http://schemas.microsoft.com/office/drawing/2014/main" id="{81F90A71-7B34-4A86-A656-6FBFBA49660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218696567"/>
      </p:ext>
    </p:extLst>
  </p:cSld>
  <p:clrMapOvr>
    <a:masterClrMapping/>
  </p:clrMapOvr>
  <mc:AlternateContent xmlns:mc="http://schemas.openxmlformats.org/markup-compatibility/2006" xmlns:p14="http://schemas.microsoft.com/office/powerpoint/2010/main">
    <mc:Choice Requires="p14">
      <p:transition spd="slow" p14:dur="2000" advTm="37428"/>
    </mc:Choice>
    <mc:Fallback xmlns="">
      <p:transition spd="slow" advTm="37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4"/>
          <p:cNvSpPr txBox="1">
            <a:spLocks noGrp="1"/>
          </p:cNvSpPr>
          <p:nvPr>
            <p:ph type="title"/>
          </p:nvPr>
        </p:nvSpPr>
        <p:spPr>
          <a:xfrm>
            <a:off x="838200" y="2672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16666"/>
              </a:buClr>
              <a:buSzPts val="4000"/>
              <a:buFont typeface="Open Sans"/>
              <a:buNone/>
            </a:pPr>
            <a:r>
              <a:rPr lang="nl-BE" i="1" dirty="0">
                <a:solidFill>
                  <a:srgbClr val="02AAB4"/>
                </a:solidFill>
              </a:rPr>
              <a:t>Verschil gezinscultuur en schoolcultuur mogelijk storende factor? </a:t>
            </a:r>
            <a:endParaRPr i="1" dirty="0">
              <a:solidFill>
                <a:srgbClr val="02AAB4"/>
              </a:solidFill>
            </a:endParaRPr>
          </a:p>
        </p:txBody>
      </p:sp>
      <p:sp>
        <p:nvSpPr>
          <p:cNvPr id="395" name="Google Shape;395;p34"/>
          <p:cNvSpPr txBox="1">
            <a:spLocks noGrp="1"/>
          </p:cNvSpPr>
          <p:nvPr>
            <p:ph type="body" idx="1"/>
          </p:nvPr>
        </p:nvSpPr>
        <p:spPr>
          <a:xfrm>
            <a:off x="838200" y="1802027"/>
            <a:ext cx="10968789" cy="4788744"/>
          </a:xfrm>
          <a:prstGeom prst="rect">
            <a:avLst/>
          </a:prstGeom>
          <a:noFill/>
          <a:ln>
            <a:noFill/>
          </a:ln>
        </p:spPr>
        <p:txBody>
          <a:bodyPr spcFirstLastPara="1" wrap="square" lIns="91425" tIns="45700" rIns="91425" bIns="45700" anchor="t" anchorCtr="0">
            <a:noAutofit/>
          </a:bodyPr>
          <a:lstStyle/>
          <a:p>
            <a:pPr lvl="0" indent="-457200" algn="l" rtl="0">
              <a:lnSpc>
                <a:spcPct val="100000"/>
              </a:lnSpc>
              <a:spcBef>
                <a:spcPts val="1000"/>
              </a:spcBef>
              <a:spcAft>
                <a:spcPts val="0"/>
              </a:spcAft>
              <a:buClr>
                <a:srgbClr val="016666"/>
              </a:buClr>
              <a:buSzPts val="2800"/>
              <a:buFont typeface="Arial" panose="020B0604020202020204" pitchFamily="34" charset="0"/>
              <a:buChar char="•"/>
            </a:pPr>
            <a:r>
              <a:rPr lang="nl-BE" dirty="0"/>
              <a:t>Mate van acculturatie van een gezin? </a:t>
            </a:r>
          </a:p>
          <a:p>
            <a:pPr marL="685800" lvl="1" indent="-228600" algn="l" rtl="0">
              <a:lnSpc>
                <a:spcPct val="100000"/>
              </a:lnSpc>
              <a:spcBef>
                <a:spcPts val="500"/>
              </a:spcBef>
              <a:spcAft>
                <a:spcPts val="0"/>
              </a:spcAft>
              <a:buClr>
                <a:srgbClr val="02AAB4"/>
              </a:buClr>
              <a:buSzPts val="2800"/>
              <a:buFont typeface="Noto Sans Symbols"/>
              <a:buChar char="✔"/>
            </a:pPr>
            <a:r>
              <a:rPr lang="nl-BE" sz="2800" dirty="0"/>
              <a:t>Voorbeeldvragen Intakefase </a:t>
            </a:r>
            <a:r>
              <a:rPr lang="nl-BE" sz="2800" u="sng" dirty="0">
                <a:solidFill>
                  <a:schemeClr val="hlink"/>
                </a:solidFill>
                <a:hlinkClick r:id="rId5"/>
              </a:rPr>
              <a:t>Bijlage Faire diagnostiek van adaptief gedrag</a:t>
            </a:r>
            <a:endParaRPr sz="2800" u="sng" dirty="0">
              <a:solidFill>
                <a:schemeClr val="hlink"/>
              </a:solidFill>
              <a:hlinkClick r:id="rId6"/>
            </a:endParaRPr>
          </a:p>
          <a:p>
            <a:pPr marL="685800" lvl="1" indent="-228600" algn="l" rtl="0">
              <a:lnSpc>
                <a:spcPct val="100000"/>
              </a:lnSpc>
              <a:spcBef>
                <a:spcPts val="500"/>
              </a:spcBef>
              <a:spcAft>
                <a:spcPts val="0"/>
              </a:spcAft>
              <a:buClr>
                <a:srgbClr val="02AAB4"/>
              </a:buClr>
              <a:buSzPts val="2800"/>
              <a:buFont typeface="Noto Sans Symbols"/>
              <a:buChar char="✔"/>
            </a:pPr>
            <a:r>
              <a:rPr lang="nl-BE" sz="2800" u="sng" dirty="0">
                <a:solidFill>
                  <a:schemeClr val="hlink"/>
                </a:solidFill>
                <a:hlinkClick r:id="rId6"/>
              </a:rPr>
              <a:t>Gentse Acculturatieschaal </a:t>
            </a:r>
            <a:r>
              <a:rPr lang="nl-BE" sz="2800" dirty="0"/>
              <a:t>(Turkse en Marokkaanse leerlingen)</a:t>
            </a:r>
            <a:endParaRPr sz="2800" dirty="0"/>
          </a:p>
          <a:p>
            <a:pPr marL="685800" lvl="1" indent="-228600" algn="l" rtl="0">
              <a:lnSpc>
                <a:spcPct val="100000"/>
              </a:lnSpc>
              <a:spcBef>
                <a:spcPts val="500"/>
              </a:spcBef>
              <a:spcAft>
                <a:spcPts val="0"/>
              </a:spcAft>
              <a:buClr>
                <a:srgbClr val="02AAB4"/>
              </a:buClr>
              <a:buSzPts val="2800"/>
              <a:buFont typeface="Noto Sans Symbols"/>
              <a:buChar char="✔"/>
            </a:pPr>
            <a:r>
              <a:rPr lang="nl-BE" sz="2800" u="sng" dirty="0" err="1">
                <a:solidFill>
                  <a:schemeClr val="hlink"/>
                </a:solidFill>
                <a:hlinkClick r:id="rId7"/>
              </a:rPr>
              <a:t>Cultural</a:t>
            </a:r>
            <a:r>
              <a:rPr lang="nl-BE" sz="2800" u="sng" dirty="0">
                <a:solidFill>
                  <a:schemeClr val="hlink"/>
                </a:solidFill>
                <a:hlinkClick r:id="rId7"/>
              </a:rPr>
              <a:t> </a:t>
            </a:r>
            <a:r>
              <a:rPr lang="nl-BE" sz="2800" u="sng" dirty="0" err="1">
                <a:solidFill>
                  <a:schemeClr val="hlink"/>
                </a:solidFill>
                <a:hlinkClick r:id="rId7"/>
              </a:rPr>
              <a:t>Formulation</a:t>
            </a:r>
            <a:r>
              <a:rPr lang="nl-BE" sz="2800" u="sng" dirty="0">
                <a:solidFill>
                  <a:schemeClr val="hlink"/>
                </a:solidFill>
                <a:hlinkClick r:id="rId7"/>
              </a:rPr>
              <a:t> Interview</a:t>
            </a:r>
            <a:r>
              <a:rPr lang="nl-BE" sz="2800" dirty="0"/>
              <a:t> DSM-5 (gericht op volwassenen)</a:t>
            </a:r>
            <a:endParaRPr sz="2800" dirty="0"/>
          </a:p>
          <a:p>
            <a:pPr marL="685800" lvl="1" indent="-228600" algn="l" rtl="0">
              <a:lnSpc>
                <a:spcPct val="100000"/>
              </a:lnSpc>
              <a:spcBef>
                <a:spcPts val="500"/>
              </a:spcBef>
              <a:spcAft>
                <a:spcPts val="0"/>
              </a:spcAft>
              <a:buClr>
                <a:srgbClr val="02AAB4"/>
              </a:buClr>
              <a:buSzPts val="2800"/>
              <a:buFont typeface="Noto Sans Symbols"/>
              <a:buChar char="✔"/>
            </a:pPr>
            <a:r>
              <a:rPr lang="nl-BE" sz="2800" u="sng" dirty="0">
                <a:solidFill>
                  <a:schemeClr val="hlink"/>
                </a:solidFill>
                <a:hlinkClick r:id="rId8"/>
              </a:rPr>
              <a:t>Het Culturele Interview </a:t>
            </a:r>
            <a:r>
              <a:rPr lang="nl-BE" sz="2800" dirty="0" err="1"/>
              <a:t>Pharos</a:t>
            </a:r>
            <a:r>
              <a:rPr lang="nl-BE" sz="2800" dirty="0"/>
              <a:t> (gericht op volwassenen)</a:t>
            </a:r>
            <a:endParaRPr sz="2800" dirty="0"/>
          </a:p>
          <a:p>
            <a:pPr indent="-457200">
              <a:lnSpc>
                <a:spcPct val="100000"/>
              </a:lnSpc>
              <a:buSzPts val="2800"/>
              <a:buFont typeface="Arial" panose="020B0604020202020204" pitchFamily="34" charset="0"/>
              <a:buChar char="•"/>
            </a:pPr>
            <a:r>
              <a:rPr lang="nl-BE" dirty="0"/>
              <a:t>Attitudes binnen gezin rond cognitieve vaardigheden, prestaties, schoolse motivatie, schoolloopbaan?</a:t>
            </a:r>
            <a:endParaRPr dirty="0"/>
          </a:p>
        </p:txBody>
      </p:sp>
      <p:sp>
        <p:nvSpPr>
          <p:cNvPr id="396" name="Google Shape;396;p34"/>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BE" sz="1200" b="0" i="0" u="none" strike="noStrike" kern="0" cap="none" spc="0" normalizeH="0" baseline="0" noProof="0">
                <a:ln>
                  <a:noFill/>
                </a:ln>
                <a:solidFill>
                  <a:srgbClr val="049999"/>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200" b="0" i="0" u="none" strike="noStrike" kern="0" cap="none" spc="0" normalizeH="0" baseline="0" noProof="0">
              <a:ln>
                <a:noFill/>
              </a:ln>
              <a:solidFill>
                <a:srgbClr val="049999"/>
              </a:solidFill>
              <a:effectLst/>
              <a:uLnTx/>
              <a:uFillTx/>
              <a:latin typeface="Open Sans"/>
              <a:ea typeface="Open Sans"/>
              <a:cs typeface="Open Sans"/>
              <a:sym typeface="Open Sans"/>
            </a:endParaRPr>
          </a:p>
        </p:txBody>
      </p:sp>
      <p:pic>
        <p:nvPicPr>
          <p:cNvPr id="397" name="Google Shape;397;p34" descr="http://www.vclb-koepel.be/library/galleryphotos/logo_fairediagnostiek.png"/>
          <p:cNvPicPr preferRelativeResize="0"/>
          <p:nvPr/>
        </p:nvPicPr>
        <p:blipFill rotWithShape="1">
          <a:blip r:embed="rId9">
            <a:alphaModFix/>
          </a:blip>
          <a:srcRect r="68752"/>
          <a:stretch/>
        </p:blipFill>
        <p:spPr>
          <a:xfrm>
            <a:off x="10674121" y="365125"/>
            <a:ext cx="1359358" cy="1129773"/>
          </a:xfrm>
          <a:prstGeom prst="rect">
            <a:avLst/>
          </a:prstGeom>
          <a:noFill/>
          <a:ln>
            <a:noFill/>
          </a:ln>
        </p:spPr>
      </p:pic>
      <p:pic>
        <p:nvPicPr>
          <p:cNvPr id="4" name="Audio 3">
            <a:hlinkClick r:id="" action="ppaction://media"/>
            <a:extLst>
              <a:ext uri="{FF2B5EF4-FFF2-40B4-BE49-F238E27FC236}">
                <a16:creationId xmlns:a16="http://schemas.microsoft.com/office/drawing/2014/main" id="{E077D780-0AC1-404F-8253-1D4DE919F41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679"/>
    </mc:Choice>
    <mc:Fallback xmlns="">
      <p:transition spd="slow" advTm="70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5"/>
          <p:cNvSpPr txBox="1">
            <a:spLocks noGrp="1"/>
          </p:cNvSpPr>
          <p:nvPr>
            <p:ph type="body" idx="1"/>
          </p:nvPr>
        </p:nvSpPr>
        <p:spPr>
          <a:xfrm>
            <a:off x="838200" y="1494898"/>
            <a:ext cx="10885714" cy="499797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16666"/>
              </a:buClr>
              <a:buSzPts val="2800"/>
              <a:buFont typeface="Noto Sans Symbols"/>
              <a:buChar char="✔"/>
            </a:pPr>
            <a:r>
              <a:rPr lang="nl-BE" u="sng" dirty="0">
                <a:solidFill>
                  <a:schemeClr val="hlink"/>
                </a:solidFill>
                <a:hlinkClick r:id="rId6"/>
              </a:rPr>
              <a:t>Bijlage Protocol </a:t>
            </a:r>
            <a:r>
              <a:rPr lang="nl-BE" u="sng" dirty="0" err="1">
                <a:solidFill>
                  <a:schemeClr val="hlink"/>
                </a:solidFill>
                <a:hlinkClick r:id="rId6"/>
              </a:rPr>
              <a:t>Spraak&amp;Taal</a:t>
            </a:r>
            <a:r>
              <a:rPr lang="nl-BE" u="sng" dirty="0">
                <a:solidFill>
                  <a:schemeClr val="hlink"/>
                </a:solidFill>
                <a:hlinkClick r:id="rId6"/>
              </a:rPr>
              <a:t>: Checklist signalen bij meertalige leerlingen </a:t>
            </a:r>
            <a:endParaRPr dirty="0"/>
          </a:p>
          <a:p>
            <a:pPr marL="228600" lvl="0" indent="-228600" algn="l" rtl="0">
              <a:lnSpc>
                <a:spcPct val="90000"/>
              </a:lnSpc>
              <a:spcBef>
                <a:spcPts val="1000"/>
              </a:spcBef>
              <a:spcAft>
                <a:spcPts val="0"/>
              </a:spcAft>
              <a:buClr>
                <a:srgbClr val="016666"/>
              </a:buClr>
              <a:buSzPts val="2800"/>
              <a:buFont typeface="Noto Sans Symbols"/>
              <a:buChar char="✔"/>
            </a:pPr>
            <a:r>
              <a:rPr lang="nl-BE" dirty="0">
                <a:hlinkClick r:id="rId7"/>
              </a:rPr>
              <a:t>Anamnese Meertalige Kinderen</a:t>
            </a:r>
            <a:r>
              <a:rPr lang="nl-BE" dirty="0"/>
              <a:t> (SIG)</a:t>
            </a:r>
            <a:endParaRPr dirty="0"/>
          </a:p>
          <a:p>
            <a:pPr marL="228600" lvl="0" indent="-228600">
              <a:buSzPts val="2800"/>
              <a:buFont typeface="Noto Sans Symbols"/>
              <a:buChar char="✔"/>
            </a:pPr>
            <a:r>
              <a:rPr lang="nl-BE" dirty="0">
                <a:hlinkClick r:id="rId8"/>
              </a:rPr>
              <a:t>Anamnese Meertaligheid</a:t>
            </a:r>
            <a:r>
              <a:rPr lang="nl-BE" dirty="0"/>
              <a:t> (</a:t>
            </a:r>
            <a:r>
              <a:rPr lang="nl-BE" dirty="0" err="1"/>
              <a:t>Simea</a:t>
            </a:r>
            <a:r>
              <a:rPr lang="nl-BE" dirty="0"/>
              <a:t>)</a:t>
            </a:r>
          </a:p>
          <a:p>
            <a:pPr marL="228600" lvl="0" indent="-228600">
              <a:buSzPts val="2800"/>
              <a:buFont typeface="Noto Sans Symbols"/>
              <a:buChar char="✔"/>
            </a:pPr>
            <a:endParaRPr lang="nl-BE" i="1" dirty="0"/>
          </a:p>
          <a:p>
            <a:pPr marL="0" lvl="0" indent="0">
              <a:buSzPts val="2800"/>
              <a:buNone/>
            </a:pPr>
            <a:r>
              <a:rPr lang="nl-BE" i="1" dirty="0"/>
              <a:t>Bij anderstalige nieuwkomers of kleuters die minder dan 2 jaar in onze cultuur verbleven GEEN uitspraak over algemene intelligentie met oog op beslissingen over onderwijsloopbaan leerling. Storende factoren zijn te sterk!</a:t>
            </a:r>
            <a:endParaRPr dirty="0"/>
          </a:p>
          <a:p>
            <a:pPr marL="171450" lvl="0" indent="0" algn="l" rtl="0">
              <a:lnSpc>
                <a:spcPct val="90000"/>
              </a:lnSpc>
              <a:spcBef>
                <a:spcPts val="1000"/>
              </a:spcBef>
              <a:spcAft>
                <a:spcPts val="0"/>
              </a:spcAft>
              <a:buClr>
                <a:srgbClr val="016666"/>
              </a:buClr>
              <a:buSzPts val="3200"/>
              <a:buFont typeface="Open Sans"/>
              <a:buNone/>
            </a:pPr>
            <a:endParaRPr sz="3200" dirty="0"/>
          </a:p>
        </p:txBody>
      </p:sp>
      <p:sp>
        <p:nvSpPr>
          <p:cNvPr id="404" name="Google Shape;404;p35"/>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BE" sz="1200" b="0" i="0" u="none" strike="noStrike" kern="0" cap="none" spc="0" normalizeH="0" baseline="0" noProof="0">
                <a:ln>
                  <a:noFill/>
                </a:ln>
                <a:solidFill>
                  <a:srgbClr val="049999"/>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200" b="0" i="0" u="none" strike="noStrike" kern="0" cap="none" spc="0" normalizeH="0" baseline="0" noProof="0">
              <a:ln>
                <a:noFill/>
              </a:ln>
              <a:solidFill>
                <a:srgbClr val="049999"/>
              </a:solidFill>
              <a:effectLst/>
              <a:uLnTx/>
              <a:uFillTx/>
              <a:latin typeface="Open Sans"/>
              <a:ea typeface="Open Sans"/>
              <a:cs typeface="Open Sans"/>
              <a:sym typeface="Open Sans"/>
            </a:endParaRPr>
          </a:p>
        </p:txBody>
      </p:sp>
      <p:sp>
        <p:nvSpPr>
          <p:cNvPr id="405" name="Google Shape;405;p35"/>
          <p:cNvSpPr txBox="1">
            <a:spLocks noGrp="1"/>
          </p:cNvSpPr>
          <p:nvPr>
            <p:ph type="title"/>
          </p:nvPr>
        </p:nvSpPr>
        <p:spPr>
          <a:xfrm>
            <a:off x="838200" y="26722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2AAB4"/>
              </a:buClr>
              <a:buSzPts val="3600"/>
              <a:buFont typeface="Open Sans"/>
              <a:buNone/>
            </a:pPr>
            <a:r>
              <a:rPr lang="nl-BE" sz="3600" i="1" dirty="0">
                <a:solidFill>
                  <a:srgbClr val="02AAB4"/>
                </a:solidFill>
              </a:rPr>
              <a:t>Taalvaardigheid mogelijk storende factor?</a:t>
            </a:r>
            <a:endParaRPr sz="2800" dirty="0"/>
          </a:p>
        </p:txBody>
      </p:sp>
      <p:pic>
        <p:nvPicPr>
          <p:cNvPr id="406" name="Google Shape;406;p35" descr="http://www.vclb-koepel.be/library/galleryphotos/logo_fairediagnostiek.png"/>
          <p:cNvPicPr preferRelativeResize="0"/>
          <p:nvPr/>
        </p:nvPicPr>
        <p:blipFill rotWithShape="1">
          <a:blip r:embed="rId9">
            <a:alphaModFix/>
          </a:blip>
          <a:srcRect r="68752"/>
          <a:stretch/>
        </p:blipFill>
        <p:spPr>
          <a:xfrm>
            <a:off x="10674121" y="365125"/>
            <a:ext cx="1359358" cy="1129773"/>
          </a:xfrm>
          <a:prstGeom prst="rect">
            <a:avLst/>
          </a:prstGeom>
          <a:noFill/>
          <a:ln>
            <a:noFill/>
          </a:ln>
        </p:spPr>
      </p:pic>
      <p:pic>
        <p:nvPicPr>
          <p:cNvPr id="6" name="Audio 5">
            <a:hlinkClick r:id="" action="ppaction://media"/>
            <a:extLst>
              <a:ext uri="{FF2B5EF4-FFF2-40B4-BE49-F238E27FC236}">
                <a16:creationId xmlns:a16="http://schemas.microsoft.com/office/drawing/2014/main" id="{EB24D6EB-48FE-4F3D-982F-AF4CDA8A592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2459"/>
    </mc:Choice>
    <mc:Fallback xmlns="">
      <p:transition spd="slow" advTm="42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Fair gebruik!</a:t>
            </a:r>
            <a:endParaRPr lang="nl-BE" sz="3200" dirty="0"/>
          </a:p>
        </p:txBody>
      </p:sp>
      <p:sp>
        <p:nvSpPr>
          <p:cNvPr id="3" name="Tijdelijke aanduiding voor tekst 2"/>
          <p:cNvSpPr>
            <a:spLocks noGrp="1"/>
          </p:cNvSpPr>
          <p:nvPr>
            <p:ph type="body" idx="1"/>
          </p:nvPr>
        </p:nvSpPr>
        <p:spPr>
          <a:xfrm>
            <a:off x="838200" y="1368425"/>
            <a:ext cx="10514230" cy="4857808"/>
          </a:xfrm>
        </p:spPr>
        <p:txBody>
          <a:bodyPr>
            <a:noAutofit/>
          </a:bodyPr>
          <a:lstStyle/>
          <a:p>
            <a:pPr marL="609600" indent="-457200">
              <a:buFont typeface="Wingdings" panose="05000000000000000000" pitchFamily="2" charset="2"/>
              <a:buChar char="ü"/>
            </a:pPr>
            <a:r>
              <a:rPr lang="nl-BE" dirty="0">
                <a:solidFill>
                  <a:srgbClr val="02AAB4"/>
                </a:solidFill>
              </a:rPr>
              <a:t>Leerling voldoende vergelijkbaar met normgroep (taal én cultuur)?</a:t>
            </a:r>
          </a:p>
          <a:p>
            <a:pPr marL="609600" indent="-457200">
              <a:buFont typeface="Wingdings" panose="05000000000000000000" pitchFamily="2" charset="2"/>
              <a:buChar char="ü"/>
            </a:pPr>
            <a:r>
              <a:rPr lang="nl-BE" dirty="0">
                <a:solidFill>
                  <a:srgbClr val="02AAB4"/>
                </a:solidFill>
              </a:rPr>
              <a:t>Levert test voldoende valide informatie in antwoord op onderzoeksvraag?</a:t>
            </a:r>
          </a:p>
          <a:p>
            <a:pPr marL="1066800" lvl="1" indent="-457200">
              <a:buFont typeface="Symbol" panose="05050102010706020507" pitchFamily="18" charset="2"/>
              <a:buChar char="Þ"/>
            </a:pPr>
            <a:r>
              <a:rPr lang="nl-BE" sz="2800" dirty="0">
                <a:solidFill>
                  <a:srgbClr val="016666"/>
                </a:solidFill>
                <a:latin typeface="Open Sans"/>
                <a:ea typeface="Open Sans"/>
                <a:cs typeface="Open Sans"/>
              </a:rPr>
              <a:t>Nederlandse </a:t>
            </a:r>
            <a:r>
              <a:rPr lang="nl-BE" sz="2800" dirty="0">
                <a:solidFill>
                  <a:srgbClr val="016666"/>
                </a:solidFill>
                <a:latin typeface="Open Sans"/>
                <a:ea typeface="Open Sans"/>
                <a:cs typeface="Open Sans"/>
                <a:sym typeface="Open Sans"/>
              </a:rPr>
              <a:t>taalkennis</a:t>
            </a:r>
            <a:r>
              <a:rPr lang="nl-BE" sz="2800" dirty="0">
                <a:solidFill>
                  <a:srgbClr val="016666"/>
                </a:solidFill>
                <a:latin typeface="Open Sans"/>
                <a:ea typeface="Open Sans"/>
                <a:cs typeface="Open Sans"/>
              </a:rPr>
              <a:t> of Gc? Alle </a:t>
            </a:r>
            <a:r>
              <a:rPr lang="nl-BE" sz="2800" dirty="0" err="1">
                <a:solidFill>
                  <a:srgbClr val="016666"/>
                </a:solidFill>
                <a:latin typeface="Open Sans"/>
                <a:ea typeface="Open Sans"/>
                <a:cs typeface="Open Sans"/>
              </a:rPr>
              <a:t>BCV’s</a:t>
            </a:r>
            <a:r>
              <a:rPr lang="nl-BE" sz="2800" dirty="0">
                <a:solidFill>
                  <a:srgbClr val="016666"/>
                </a:solidFill>
                <a:latin typeface="Open Sans"/>
                <a:ea typeface="Open Sans"/>
                <a:cs typeface="Open Sans"/>
              </a:rPr>
              <a:t> of niet-talige inschatting cognitieve vaardigheden? </a:t>
            </a:r>
          </a:p>
          <a:p>
            <a:pPr marL="1066800" lvl="1" indent="-457200">
              <a:buFont typeface="Symbol" panose="05050102010706020507" pitchFamily="18" charset="2"/>
              <a:buChar char="Þ"/>
            </a:pPr>
            <a:r>
              <a:rPr lang="nl-BE" sz="2800" dirty="0">
                <a:solidFill>
                  <a:srgbClr val="016666"/>
                </a:solidFill>
                <a:latin typeface="Open Sans"/>
                <a:ea typeface="Open Sans"/>
                <a:cs typeface="Open Sans"/>
              </a:rPr>
              <a:t>Aandacht voor mogelijk verschil ‘niveau op dit moment’ en ‘intellectuele mogelijkheden’. Limieten leerling? Evolutie?</a:t>
            </a:r>
          </a:p>
          <a:p>
            <a:pPr marL="609600" lvl="1" indent="-457200">
              <a:lnSpc>
                <a:spcPct val="100000"/>
              </a:lnSpc>
              <a:spcBef>
                <a:spcPts val="1000"/>
              </a:spcBef>
              <a:buFont typeface="Wingdings" panose="05000000000000000000" pitchFamily="2" charset="2"/>
              <a:buChar char="ü"/>
            </a:pPr>
            <a:r>
              <a:rPr lang="nl-BE" sz="2800" dirty="0"/>
              <a:t>Betrouwbaarheidsinterval, profiel van brede cognitieve vaardigheden, …</a:t>
            </a:r>
          </a:p>
        </p:txBody>
      </p:sp>
      <p:pic>
        <p:nvPicPr>
          <p:cNvPr id="20" name="Audio 19">
            <a:hlinkClick r:id="" action="ppaction://media"/>
            <a:extLst>
              <a:ext uri="{FF2B5EF4-FFF2-40B4-BE49-F238E27FC236}">
                <a16:creationId xmlns:a16="http://schemas.microsoft.com/office/drawing/2014/main" id="{8954DE46-71AD-4765-BB00-E2D135F44AC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314946942"/>
      </p:ext>
    </p:extLst>
  </p:cSld>
  <p:clrMapOvr>
    <a:masterClrMapping/>
  </p:clrMapOvr>
  <mc:AlternateContent xmlns:mc="http://schemas.openxmlformats.org/markup-compatibility/2006" xmlns:p14="http://schemas.microsoft.com/office/powerpoint/2010/main">
    <mc:Choice Requires="p14">
      <p:transition spd="slow" p14:dur="2000" advTm="210248"/>
    </mc:Choice>
    <mc:Fallback xmlns="">
      <p:transition spd="slow" advTm="210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Fair gebruik!</a:t>
            </a:r>
            <a:endParaRPr lang="nl-BE" sz="3200" dirty="0"/>
          </a:p>
        </p:txBody>
      </p:sp>
      <p:sp>
        <p:nvSpPr>
          <p:cNvPr id="3" name="Tijdelijke aanduiding voor tekst 2"/>
          <p:cNvSpPr>
            <a:spLocks noGrp="1"/>
          </p:cNvSpPr>
          <p:nvPr>
            <p:ph type="body" idx="1"/>
          </p:nvPr>
        </p:nvSpPr>
        <p:spPr>
          <a:xfrm>
            <a:off x="838887" y="1825625"/>
            <a:ext cx="10514230" cy="4351338"/>
          </a:xfrm>
        </p:spPr>
        <p:txBody>
          <a:bodyPr>
            <a:normAutofit/>
          </a:bodyPr>
          <a:lstStyle/>
          <a:p>
            <a:pPr marL="152400" indent="0">
              <a:buNone/>
            </a:pPr>
            <a:r>
              <a:rPr lang="nl-BE" sz="3200" dirty="0">
                <a:solidFill>
                  <a:srgbClr val="02AAB4"/>
                </a:solidFill>
              </a:rPr>
              <a:t>Als normen (helemaal) niet bruikbaar zijn …</a:t>
            </a:r>
          </a:p>
          <a:p>
            <a:pPr marL="152400" indent="0">
              <a:buNone/>
            </a:pPr>
            <a:r>
              <a:rPr lang="nl-BE" sz="3200" dirty="0">
                <a:solidFill>
                  <a:srgbClr val="02AAB4"/>
                </a:solidFill>
              </a:rPr>
              <a:t>Als instrument onvoldoende valide info oplevert bv. te sterk afwijkt van andere info …</a:t>
            </a:r>
          </a:p>
          <a:p>
            <a:pPr marL="152400" indent="0">
              <a:buNone/>
            </a:pPr>
            <a:endParaRPr lang="nl-BE" sz="3200" dirty="0">
              <a:solidFill>
                <a:srgbClr val="02AAB4"/>
              </a:solidFill>
            </a:endParaRPr>
          </a:p>
          <a:p>
            <a:pPr marL="152400" indent="0">
              <a:buNone/>
            </a:pPr>
            <a:r>
              <a:rPr lang="nl-BE" sz="3200" dirty="0">
                <a:solidFill>
                  <a:srgbClr val="02AAB4"/>
                </a:solidFill>
              </a:rPr>
              <a:t>Dan …</a:t>
            </a:r>
          </a:p>
          <a:p>
            <a:pPr lvl="1">
              <a:buFont typeface="Wingdings" panose="05000000000000000000" pitchFamily="2" charset="2"/>
              <a:buChar char="ü"/>
            </a:pPr>
            <a:r>
              <a:rPr lang="nl-BE" sz="3200" dirty="0">
                <a:solidFill>
                  <a:srgbClr val="02AAB4"/>
                </a:solidFill>
              </a:rPr>
              <a:t>Overweeg of niveaubepaling (nu al) (echt) nodig is</a:t>
            </a:r>
          </a:p>
          <a:p>
            <a:pPr lvl="1">
              <a:buFont typeface="Wingdings" panose="05000000000000000000" pitchFamily="2" charset="2"/>
              <a:buChar char="ü"/>
            </a:pPr>
            <a:r>
              <a:rPr lang="nl-BE" sz="3200" dirty="0">
                <a:solidFill>
                  <a:srgbClr val="02AAB4"/>
                </a:solidFill>
              </a:rPr>
              <a:t>Verzamel extra info en zet in op </a:t>
            </a:r>
            <a:r>
              <a:rPr lang="nl-BE" sz="3200" dirty="0">
                <a:solidFill>
                  <a:srgbClr val="02AAB4"/>
                </a:solidFill>
                <a:hlinkClick r:id="rId6"/>
              </a:rPr>
              <a:t>klinisch oordeel</a:t>
            </a:r>
            <a:endParaRPr lang="nl-BE" sz="3200" dirty="0">
              <a:solidFill>
                <a:srgbClr val="02AAB4"/>
              </a:solidFill>
            </a:endParaRPr>
          </a:p>
          <a:p>
            <a:pPr lvl="1">
              <a:buFont typeface="Wingdings" panose="05000000000000000000" pitchFamily="2" charset="2"/>
              <a:buChar char="ü"/>
            </a:pPr>
            <a:r>
              <a:rPr lang="nl-BE" sz="3200" dirty="0">
                <a:solidFill>
                  <a:srgbClr val="02AAB4"/>
                </a:solidFill>
              </a:rPr>
              <a:t>Neem overwegingen op in verslaggeving</a:t>
            </a:r>
          </a:p>
        </p:txBody>
      </p:sp>
      <p:pic>
        <p:nvPicPr>
          <p:cNvPr id="9" name="Audio 8">
            <a:hlinkClick r:id="" action="ppaction://media"/>
            <a:extLst>
              <a:ext uri="{FF2B5EF4-FFF2-40B4-BE49-F238E27FC236}">
                <a16:creationId xmlns:a16="http://schemas.microsoft.com/office/drawing/2014/main" id="{9E0C67A0-06C8-4B9D-88F6-6F435F2F550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630316639"/>
      </p:ext>
    </p:extLst>
  </p:cSld>
  <p:clrMapOvr>
    <a:masterClrMapping/>
  </p:clrMapOvr>
  <mc:AlternateContent xmlns:mc="http://schemas.openxmlformats.org/markup-compatibility/2006" xmlns:p14="http://schemas.microsoft.com/office/powerpoint/2010/main">
    <mc:Choice Requires="p14">
      <p:transition spd="slow" p14:dur="2000" advTm="120448"/>
    </mc:Choice>
    <mc:Fallback xmlns="">
      <p:transition spd="slow" advTm="120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6.5"/>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15"/>
</p:tagLst>
</file>

<file path=ppt/tags/tag4.xml><?xml version="1.0" encoding="utf-8"?>
<p:tagLst xmlns:a="http://schemas.openxmlformats.org/drawingml/2006/main" xmlns:r="http://schemas.openxmlformats.org/officeDocument/2006/relationships" xmlns:p="http://schemas.openxmlformats.org/presentationml/2006/main">
  <p:tag name="TIMING" val="|42.3|11.9|74.8|47.4"/>
</p:tagLst>
</file>

<file path=ppt/tags/tag5.xml><?xml version="1.0" encoding="utf-8"?>
<p:tagLst xmlns:a="http://schemas.openxmlformats.org/drawingml/2006/main" xmlns:r="http://schemas.openxmlformats.org/officeDocument/2006/relationships" xmlns:p="http://schemas.openxmlformats.org/presentationml/2006/main">
  <p:tag name="TIMING" val="|85.5|2.5|2.4|0.5|0.4|0.2"/>
</p:tagLst>
</file>

<file path=ppt/tags/tag6.xml><?xml version="1.0" encoding="utf-8"?>
<p:tagLst xmlns:a="http://schemas.openxmlformats.org/drawingml/2006/main" xmlns:r="http://schemas.openxmlformats.org/officeDocument/2006/relationships" xmlns:p="http://schemas.openxmlformats.org/presentationml/2006/main">
  <p:tag name="TIMING" val="|28.5|32.3|29.6"/>
</p:tagLst>
</file>

<file path=ppt/theme/theme1.xml><?xml version="1.0" encoding="utf-8"?>
<a:theme xmlns:a="http://schemas.openxmlformats.org/drawingml/2006/main" name="1_Kantoorthema">
  <a:themeElements>
    <a:clrScheme name="Kanto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8D269EF0-ABBF-4335-856C-2464D79813A1}" vid="{1B300D57-FD97-4105-8339-6472FBEEFCE4}"/>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7295A05875B940BE7985CF3DE47FBF" ma:contentTypeVersion="17" ma:contentTypeDescription="Een nieuw document maken." ma:contentTypeScope="" ma:versionID="f9d2fe657ba3696b4dd86824125557b3">
  <xsd:schema xmlns:xsd="http://www.w3.org/2001/XMLSchema" xmlns:xs="http://www.w3.org/2001/XMLSchema" xmlns:p="http://schemas.microsoft.com/office/2006/metadata/properties" xmlns:ns2="0af09284-65e3-4d5f-a141-65977bef45be" xmlns:ns3="2c0101b5-daf1-4fcf-9f4f-355d3a42c99c" targetNamespace="http://schemas.microsoft.com/office/2006/metadata/properties" ma:root="true" ma:fieldsID="5f1b7801c84064b6769b7153a110d2d3" ns2:_="" ns3:_="">
    <xsd:import namespace="0af09284-65e3-4d5f-a141-65977bef45be"/>
    <xsd:import namespace="2c0101b5-daf1-4fcf-9f4f-355d3a42c9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9284-65e3-4d5f-a141-65977bef4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2b7d4d7-aa62-4847-809c-85ed79ea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0101b5-daf1-4fcf-9f4f-355d3a42c9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45f2c-e290-4a26-bc2f-3ed41dba63e5}" ma:internalName="TaxCatchAll" ma:showField="CatchAllData" ma:web="2c0101b5-daf1-4fcf-9f4f-355d3a42c9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f09284-65e3-4d5f-a141-65977bef45be">
      <Terms xmlns="http://schemas.microsoft.com/office/infopath/2007/PartnerControls"/>
    </lcf76f155ced4ddcb4097134ff3c332f>
    <TaxCatchAll xmlns="2c0101b5-daf1-4fcf-9f4f-355d3a42c99c" xsi:nil="true"/>
  </documentManagement>
</p:properties>
</file>

<file path=customXml/itemProps1.xml><?xml version="1.0" encoding="utf-8"?>
<ds:datastoreItem xmlns:ds="http://schemas.openxmlformats.org/officeDocument/2006/customXml" ds:itemID="{D74E3EC7-F92E-4A1E-8562-98C829436E8E}"/>
</file>

<file path=customXml/itemProps2.xml><?xml version="1.0" encoding="utf-8"?>
<ds:datastoreItem xmlns:ds="http://schemas.openxmlformats.org/officeDocument/2006/customXml" ds:itemID="{2B1A1B88-C82D-4D08-BCCA-DD8F117F567C}"/>
</file>

<file path=customXml/itemProps3.xml><?xml version="1.0" encoding="utf-8"?>
<ds:datastoreItem xmlns:ds="http://schemas.openxmlformats.org/officeDocument/2006/customXml" ds:itemID="{4E9E44A9-4E18-48D1-BFC8-C37CA957A539}"/>
</file>

<file path=docProps/app.xml><?xml version="1.0" encoding="utf-8"?>
<Properties xmlns="http://schemas.openxmlformats.org/officeDocument/2006/extended-properties" xmlns:vt="http://schemas.openxmlformats.org/officeDocument/2006/docPropsVTypes">
  <TotalTime>615</TotalTime>
  <Words>2497</Words>
  <Application>Microsoft Office PowerPoint</Application>
  <PresentationFormat>Breedbeeld</PresentationFormat>
  <Paragraphs>204</Paragraphs>
  <Slides>13</Slides>
  <Notes>13</Notes>
  <HiddenSlides>0</HiddenSlides>
  <MMClips>13</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13</vt:i4>
      </vt:variant>
    </vt:vector>
  </HeadingPairs>
  <TitlesOfParts>
    <vt:vector size="21" baseType="lpstr">
      <vt:lpstr>Arial</vt:lpstr>
      <vt:lpstr>Calibri</vt:lpstr>
      <vt:lpstr>Noto Sans Symbols</vt:lpstr>
      <vt:lpstr>Open Sans</vt:lpstr>
      <vt:lpstr>Symbol</vt:lpstr>
      <vt:lpstr>Wingdings</vt:lpstr>
      <vt:lpstr>1_Kantoorthema</vt:lpstr>
      <vt:lpstr>2_Kantoorthema</vt:lpstr>
      <vt:lpstr>Faire diagnostiek  van cognitief functioneren</vt:lpstr>
      <vt:lpstr>Faire diagnostiek doorheen HGD-traject</vt:lpstr>
      <vt:lpstr>Faire diagnostiek doorheen HGD-traject</vt:lpstr>
      <vt:lpstr>Storende factoren inschatten</vt:lpstr>
      <vt:lpstr>Verschil gezinscultuur en schoolcultuur mogelijk storende factor? </vt:lpstr>
      <vt:lpstr>Verschil gezinscultuur en schoolcultuur mogelijk storende factor? </vt:lpstr>
      <vt:lpstr>Taalvaardigheid mogelijk storende factor?</vt:lpstr>
      <vt:lpstr>Fair gebruik!</vt:lpstr>
      <vt:lpstr>Fair gebruik!</vt:lpstr>
      <vt:lpstr>Maatschappelijke rol onderwijs en CLB</vt:lpstr>
      <vt:lpstr>Waar in het protocol en op de site?</vt:lpstr>
      <vt:lpstr>Waar bijkomende informatie?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Bijlage Faire diagnostiek van cognitief functioneren</dc:title>
  <dc:creator>Lies Verlinde</dc:creator>
  <cp:lastModifiedBy>Ann Van Rompaey</cp:lastModifiedBy>
  <cp:revision>55</cp:revision>
  <dcterms:created xsi:type="dcterms:W3CDTF">2020-04-23T11:39:05Z</dcterms:created>
  <dcterms:modified xsi:type="dcterms:W3CDTF">2020-06-09T09:22:20Z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0x010100327295A05875B940BE7985CF3DE47FBF</vt:lpwstr>
  </property>
</Properties>
</file>