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347" r:id="rId2"/>
    <p:sldId id="259" r:id="rId3"/>
    <p:sldId id="258" r:id="rId4"/>
    <p:sldId id="343" r:id="rId5"/>
    <p:sldId id="344" r:id="rId6"/>
    <p:sldId id="345" r:id="rId7"/>
    <p:sldId id="341" r:id="rId8"/>
    <p:sldId id="327" r:id="rId9"/>
    <p:sldId id="346" r:id="rId10"/>
    <p:sldId id="328" r:id="rId11"/>
    <p:sldId id="342"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Open Sans"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7" roundtripDataSignature="AMtx7mgnuKimIOGIAjw9k4pep53uexZy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1" clrIdx="0">
    <p:extLst>
      <p:ext uri="{19B8F6BF-5375-455C-9EA6-DF929625EA0E}">
        <p15:presenceInfo xmlns:p15="http://schemas.microsoft.com/office/powerpoint/2012/main" userId="S::lies.verlinde@vrijclbnetwerk.be::8fb3915e-4916-419c-94f8-e016f63714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5E75D0-10EA-4460-B46F-B71B968DF8BA}">
  <a:tblStyle styleId="{435E75D0-10EA-4460-B46F-B71B968DF8B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49094FD-A4C2-4EA8-B95F-F38AC284F3F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871" autoAdjust="0"/>
  </p:normalViewPr>
  <p:slideViewPr>
    <p:cSldViewPr snapToGrid="0">
      <p:cViewPr varScale="1">
        <p:scale>
          <a:sx n="59" d="100"/>
          <a:sy n="59" d="100"/>
        </p:scale>
        <p:origin x="151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font" Target="fonts/font8.fntdata"/><Relationship Id="rId8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79"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a:t>
            </a:fld>
            <a:endParaRPr/>
          </a:p>
        </p:txBody>
      </p:sp>
    </p:spTree>
    <p:extLst>
      <p:ext uri="{BB962C8B-B14F-4D97-AF65-F5344CB8AC3E}">
        <p14:creationId xmlns:p14="http://schemas.microsoft.com/office/powerpoint/2010/main" val="1849415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200" b="0">
                <a:solidFill>
                  <a:schemeClr val="dk1"/>
                </a:solidFill>
                <a:latin typeface="Calibri"/>
                <a:ea typeface="Calibri"/>
                <a:cs typeface="Calibri"/>
                <a:sym typeface="Calibri"/>
              </a:rPr>
              <a:t>Keuze term ‘</a:t>
            </a:r>
            <a:r>
              <a:rPr lang="nl-BE" sz="1200" b="1">
                <a:solidFill>
                  <a:schemeClr val="dk1"/>
                </a:solidFill>
                <a:latin typeface="Calibri"/>
                <a:ea typeface="Calibri"/>
                <a:cs typeface="Calibri"/>
                <a:sym typeface="Calibri"/>
              </a:rPr>
              <a:t>adaptief gedrag’</a:t>
            </a:r>
            <a:r>
              <a:rPr lang="nl-BE" sz="1200">
                <a:solidFill>
                  <a:schemeClr val="dk1"/>
                </a:solidFill>
                <a:latin typeface="Calibri"/>
                <a:ea typeface="Calibri"/>
                <a:cs typeface="Calibri"/>
                <a:sym typeface="Calibri"/>
              </a:rPr>
              <a:t> als vertaling van de internationaal gangbare term ‘adaptive behaviour’ (dus niet (meer) sociaal aanpassingsgedrag, sociale redzaamheid, zelfredzaamheid …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nl-BE" sz="1200">
                <a:solidFill>
                  <a:schemeClr val="dk1"/>
                </a:solidFill>
                <a:latin typeface="Calibri"/>
                <a:ea typeface="Calibri"/>
                <a:cs typeface="Calibri"/>
                <a:sym typeface="Calibri"/>
              </a:rPr>
              <a:t>Nadruk op het ‘dagelijks functioneren’, niet ‘wat iemand kan’, maar ‘wat iemand doet’ in allerlei dagelijkse activiteiten. Beperkingen kunnen te maken hebben met het niet verworven hebben van een bepaalde vaardigheid, maar evenzeer met het om diverse redenen niet toepassen van een verworven vaardigheid in het dagelijkse leven. </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l-BE" sz="1200">
                <a:solidFill>
                  <a:schemeClr val="dk1"/>
                </a:solidFill>
                <a:latin typeface="Calibri"/>
                <a:ea typeface="Calibri"/>
                <a:cs typeface="Calibri"/>
                <a:sym typeface="Calibri"/>
              </a:rPr>
              <a:t>Adaptief gedrag is conceptueel verschillend van maladaptief of problematisch gedrag. Gedrag dat de dagelijkse activiteiten van een persoon (of mensen in zijn omgeving) bemoeilijkt, moet beschouwd worden als probleemgedrag eerder dan als de afwezigheid van adaptief gedrag. Probleemgedrag beïnvloedt wel vaak de verwerving en uitvoering van adaptieve vaardigheden en kan belangrijk zijn bij de interpretatie van scores op adaptief gedrag met het oog op een diagnose. De aanwezigheid van onaangepast gedrag is op zich evenwel geen beperking in adaptief gedrag. Bovendien kan probleemgedrag functioneel zijn. Bij gebrek aan andere communicatieve vaardigheden, kan het bijvoorbeeld een manier zijn om aan te geven wat iemand nodig heeft.</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536" name="Google Shape;53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BE"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
        <p:nvSpPr>
          <p:cNvPr id="537" name="Google Shape;537;p5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nl-BE" sz="1200" b="0" i="0" u="none" strike="noStrike" cap="none">
                <a:solidFill>
                  <a:srgbClr val="000000"/>
                </a:solidFill>
                <a:latin typeface="Calibri"/>
                <a:ea typeface="Calibri"/>
                <a:cs typeface="Calibri"/>
                <a:sym typeface="Calibri"/>
              </a:rPr>
              <a:t>30/04/2019</a:t>
            </a:r>
            <a:endParaRPr/>
          </a:p>
        </p:txBody>
      </p:sp>
      <p:sp>
        <p:nvSpPr>
          <p:cNvPr id="538" name="Google Shape;538;p5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nl-BE" sz="1200" b="0" i="0" u="none" strike="noStrike" cap="none">
                <a:solidFill>
                  <a:srgbClr val="000000"/>
                </a:solidFill>
                <a:latin typeface="Calibri"/>
                <a:ea typeface="Calibri"/>
                <a:cs typeface="Calibri"/>
                <a:sym typeface="Calibri"/>
              </a:rPr>
              <a:t>Prodia-platform</a:t>
            </a:r>
            <a:endParaRPr/>
          </a:p>
        </p:txBody>
      </p:sp>
    </p:spTree>
    <p:extLst>
      <p:ext uri="{BB962C8B-B14F-4D97-AF65-F5344CB8AC3E}">
        <p14:creationId xmlns:p14="http://schemas.microsoft.com/office/powerpoint/2010/main" val="183653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Afsluitend nog een samenvattende slide en de reminder dat jullie voor vragen hierover (of iets anders waar de site geen antwoord op biedt) steeds terechtkunnen op info@prodiagnostiek.be </a:t>
            </a:r>
            <a:endParaRPr dirty="0"/>
          </a:p>
        </p:txBody>
      </p:sp>
      <p:sp>
        <p:nvSpPr>
          <p:cNvPr id="519" name="Google Shape;5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11</a:t>
            </a:fld>
            <a:endParaRPr/>
          </a:p>
        </p:txBody>
      </p:sp>
    </p:spTree>
    <p:extLst>
      <p:ext uri="{BB962C8B-B14F-4D97-AF65-F5344CB8AC3E}">
        <p14:creationId xmlns:p14="http://schemas.microsoft.com/office/powerpoint/2010/main" val="369736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Wat betekent dat hele spectrum van cognitieve vaardigheden dat we willen omvatten met de protocollen? </a:t>
            </a:r>
          </a:p>
          <a:p>
            <a:pPr marL="171450" lvl="0" indent="-171450" algn="l" rtl="0">
              <a:spcBef>
                <a:spcPts val="0"/>
              </a:spcBef>
              <a:spcAft>
                <a:spcPts val="0"/>
              </a:spcAft>
              <a:buFontTx/>
              <a:buChar char="-"/>
            </a:pPr>
            <a:r>
              <a:rPr lang="nl-BE" dirty="0"/>
              <a:t>Van moeizaam tot makkelijk (continuüm)</a:t>
            </a:r>
          </a:p>
          <a:p>
            <a:pPr marL="171450" lvl="0" indent="-171450" algn="l" rtl="0">
              <a:spcBef>
                <a:spcPts val="0"/>
              </a:spcBef>
              <a:spcAft>
                <a:spcPts val="0"/>
              </a:spcAft>
              <a:buFontTx/>
              <a:buChar char="-"/>
            </a:pPr>
            <a:r>
              <a:rPr lang="nl-BE" dirty="0"/>
              <a:t>Diversiteit aan vaardigheden (een spectrum met verschillende facetten)</a:t>
            </a:r>
            <a:endParaRPr dirty="0"/>
          </a:p>
          <a:p>
            <a:pPr marL="0" lvl="0" indent="0" algn="l" rtl="0">
              <a:spcBef>
                <a:spcPts val="0"/>
              </a:spcBef>
              <a:spcAft>
                <a:spcPts val="0"/>
              </a:spcAft>
              <a:buNone/>
            </a:pPr>
            <a:endParaRPr lang="nl-BE" dirty="0"/>
          </a:p>
          <a:p>
            <a:pPr marL="0" lvl="0" indent="0" algn="l" rtl="0">
              <a:spcBef>
                <a:spcPts val="0"/>
              </a:spcBef>
              <a:spcAft>
                <a:spcPts val="0"/>
              </a:spcAft>
              <a:buNone/>
            </a:pPr>
            <a:r>
              <a:rPr lang="nl-BE" dirty="0"/>
              <a:t>Daarbij ook opletten: </a:t>
            </a:r>
          </a:p>
          <a:p>
            <a:pPr marL="0" lvl="0" indent="0" algn="l" rtl="0">
              <a:spcBef>
                <a:spcPts val="0"/>
              </a:spcBef>
              <a:spcAft>
                <a:spcPts val="0"/>
              </a:spcAft>
              <a:buNone/>
            </a:pPr>
            <a:r>
              <a:rPr lang="nl-BE" dirty="0"/>
              <a:t>We weten dat IQ op populatieniveau normaal verdeeld is maar dit weerspiegelt zich niet automatisch in elke school/klas.</a:t>
            </a:r>
            <a:endParaRPr dirty="0"/>
          </a:p>
          <a:p>
            <a:pPr marL="0" lvl="0" indent="0" algn="l" rtl="0">
              <a:spcBef>
                <a:spcPts val="0"/>
              </a:spcBef>
              <a:spcAft>
                <a:spcPts val="0"/>
              </a:spcAft>
              <a:buNone/>
            </a:pPr>
            <a:r>
              <a:rPr lang="nl-BE" dirty="0"/>
              <a:t>Maar … de verdeling van leerlingen kan daardoor sterk verschillen per klas/school/onderwijsvorm/… naargelang hun IQ, profiel van </a:t>
            </a:r>
            <a:r>
              <a:rPr lang="nl-BE" dirty="0" err="1"/>
              <a:t>BCV’s</a:t>
            </a:r>
            <a:r>
              <a:rPr lang="nl-BE" dirty="0"/>
              <a:t> of schoolse vaardigheden.</a:t>
            </a:r>
            <a:endParaRPr dirty="0"/>
          </a:p>
          <a:p>
            <a:pPr marL="0" lvl="0" indent="0" algn="l" rtl="0">
              <a:spcBef>
                <a:spcPts val="0"/>
              </a:spcBef>
              <a:spcAft>
                <a:spcPts val="0"/>
              </a:spcAft>
              <a:buNone/>
            </a:pPr>
            <a:r>
              <a:rPr lang="nl-BE" dirty="0"/>
              <a:t>Sowieso verschillen leerlingen onderling sterk in hun cognitieve ontwikkeling en schoolse vaardigheden.</a:t>
            </a:r>
            <a:endParaRPr dirty="0"/>
          </a:p>
          <a:p>
            <a:pPr marL="0" lvl="0" indent="0" algn="l" rtl="0">
              <a:spcBef>
                <a:spcPts val="0"/>
              </a:spcBef>
              <a:spcAft>
                <a:spcPts val="0"/>
              </a:spcAft>
              <a:buNone/>
            </a:pPr>
            <a:r>
              <a:rPr lang="nl-BE" dirty="0"/>
              <a:t>=&gt; rekening houden met interindividuele én intra-individuele verschillen in cognitieve vaardigheden.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In de zorg voor leerlingen maakt de klasleerkracht het verschil!</a:t>
            </a:r>
            <a:endParaRPr dirty="0"/>
          </a:p>
          <a:p>
            <a:pPr marL="0" lvl="0" indent="0" algn="l" rtl="0">
              <a:spcBef>
                <a:spcPts val="0"/>
              </a:spcBef>
              <a:spcAft>
                <a:spcPts val="0"/>
              </a:spcAft>
              <a:buNone/>
            </a:pPr>
            <a:r>
              <a:rPr lang="nl-BE" dirty="0"/>
              <a:t>Maar ook bij leerkrachten zijn er grote verschillen in achtergrond/vaardigheden/kennis/interesses/motivatie </a:t>
            </a:r>
            <a:endParaRPr dirty="0"/>
          </a:p>
          <a:p>
            <a:pPr marL="0" lvl="0" indent="0" algn="l" rtl="0">
              <a:spcBef>
                <a:spcPts val="0"/>
              </a:spcBef>
              <a:spcAft>
                <a:spcPts val="0"/>
              </a:spcAft>
              <a:buNone/>
            </a:pPr>
            <a:r>
              <a:rPr lang="nl-BE" dirty="0"/>
              <a:t>=&gt; Van belang om schoolteam op 1 lijn te krijgen qua zorg/leerlingenbegeleiding! </a:t>
            </a:r>
            <a:endParaRPr dirty="0"/>
          </a:p>
          <a:p>
            <a:pPr marL="171450" lvl="0" indent="-171450" algn="l" rtl="0">
              <a:spcBef>
                <a:spcPts val="0"/>
              </a:spcBef>
              <a:spcAft>
                <a:spcPts val="0"/>
              </a:spcAft>
              <a:buFont typeface="Symbol" panose="05050102010706020507" pitchFamily="18" charset="2"/>
              <a:buChar char="Þ"/>
            </a:pPr>
            <a:r>
              <a:rPr lang="nl-BE" dirty="0"/>
              <a:t>Geen gemakkelijke opdracht.</a:t>
            </a:r>
          </a:p>
          <a:p>
            <a:pPr marL="171450" lvl="0" indent="-171450" algn="l" rtl="0">
              <a:spcBef>
                <a:spcPts val="0"/>
              </a:spcBef>
              <a:spcAft>
                <a:spcPts val="0"/>
              </a:spcAft>
              <a:buFont typeface="Symbol" panose="05050102010706020507" pitchFamily="18" charset="2"/>
              <a:buChar char="Þ"/>
            </a:pPr>
            <a:endParaRPr lang="nl-BE" dirty="0"/>
          </a:p>
          <a:p>
            <a:pPr marL="0" lvl="0" indent="0" algn="l" rtl="0">
              <a:spcBef>
                <a:spcPts val="0"/>
              </a:spcBef>
              <a:spcAft>
                <a:spcPts val="0"/>
              </a:spcAft>
              <a:buFont typeface="Symbol" panose="05050102010706020507" pitchFamily="18" charset="2"/>
              <a:buNone/>
            </a:pPr>
            <a:r>
              <a:rPr lang="nl-BE" dirty="0"/>
              <a:t>Voor CSF en CZF gelden in de brede basiszorg en de verhoogde zorg vergelijkbare aandachtspunten. </a:t>
            </a:r>
          </a:p>
          <a:p>
            <a:pPr marL="0" lvl="0" indent="0" algn="l" rtl="0">
              <a:spcBef>
                <a:spcPts val="0"/>
              </a:spcBef>
              <a:spcAft>
                <a:spcPts val="0"/>
              </a:spcAft>
              <a:buFont typeface="Symbol" panose="05050102010706020507" pitchFamily="18" charset="2"/>
              <a:buNone/>
            </a:pPr>
            <a:r>
              <a:rPr lang="nl-BE" dirty="0"/>
              <a:t>Daarom kiezen we voor één tekst die brede basiszorg en verhoogde zorg beschrijft voor het hele spectrum van zeer moeizaam tot zeer gemakkelijk lerende leerlingen.</a:t>
            </a:r>
          </a:p>
          <a:p>
            <a:pPr marL="0" lvl="0" indent="0" algn="l" rtl="0">
              <a:spcBef>
                <a:spcPts val="0"/>
              </a:spcBef>
              <a:spcAft>
                <a:spcPts val="0"/>
              </a:spcAft>
              <a:buFont typeface="Symbol" panose="05050102010706020507" pitchFamily="18" charset="2"/>
              <a:buNone/>
            </a:pPr>
            <a:endParaRPr dirty="0"/>
          </a:p>
        </p:txBody>
      </p:sp>
      <p:sp>
        <p:nvSpPr>
          <p:cNvPr id="90" name="Google Shape;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nl-BE" dirty="0"/>
              <a:t>Binnen ICF zit cognitief functioneren vooral op niveau van functies en activiteiten (niet zozeer op vlak van participatie – functioneren op vlak van functies en activiteiten hangt wel samen met participatie)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Definities en begrippen</a:t>
            </a:r>
          </a:p>
          <a:p>
            <a:pPr marL="0" lvl="0" indent="0" algn="l" rtl="0">
              <a:spcBef>
                <a:spcPts val="0"/>
              </a:spcBef>
              <a:spcAft>
                <a:spcPts val="0"/>
              </a:spcAft>
              <a:buNone/>
            </a:pPr>
            <a:r>
              <a:rPr lang="nl-BE" dirty="0"/>
              <a:t>Cognitief functioneren = zowel cognitieve als schoolse/conceptuele vaardigheden van een leerling</a:t>
            </a:r>
          </a:p>
          <a:p>
            <a:pPr marL="0" lvl="0" indent="0" algn="l" rtl="0">
              <a:spcBef>
                <a:spcPts val="0"/>
              </a:spcBef>
              <a:spcAft>
                <a:spcPts val="0"/>
              </a:spcAft>
              <a:buNone/>
            </a:pPr>
            <a:r>
              <a:rPr lang="nl-BE" dirty="0"/>
              <a:t>Cognitieve vaardigheden = verschillende elementen of vermogens waaruit intelligentie is samengesteld </a:t>
            </a:r>
          </a:p>
          <a:p>
            <a:pPr marL="0" lvl="0" indent="0" algn="l" rtl="0">
              <a:spcBef>
                <a:spcPts val="0"/>
              </a:spcBef>
              <a:spcAft>
                <a:spcPts val="0"/>
              </a:spcAft>
              <a:buNone/>
            </a:pPr>
            <a:r>
              <a:rPr lang="nl-BE" dirty="0"/>
              <a:t>Intelligentie = psychologisch construct dat onder meer het vermogen omvat om te redeneren, te plannen, problemen op te lossen, abstract te denken, complexe ideeën te begrijpen, snel te leren en te leren uit ervaring. </a:t>
            </a:r>
            <a:endParaRPr dirty="0"/>
          </a:p>
          <a:p>
            <a:pPr marL="0" lvl="0" indent="0" algn="l" rtl="0">
              <a:spcBef>
                <a:spcPts val="0"/>
              </a:spcBef>
              <a:spcAft>
                <a:spcPts val="0"/>
              </a:spcAft>
              <a:buNone/>
            </a:pPr>
            <a:r>
              <a:rPr lang="nl-BE" dirty="0"/>
              <a:t>Schoolse/conceptuele vaardigheden = competenties op het gebied van geheugen, taal, lezen, schrijven, rekenkundig redeneren, verwerven van praktische kennis, probleemoplossend denken en beoordelen van nieuwe situaties. </a:t>
            </a:r>
            <a:endParaRPr dirty="0"/>
          </a:p>
        </p:txBody>
      </p:sp>
      <p:sp>
        <p:nvSpPr>
          <p:cNvPr id="82" name="Google Shape;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BE"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De term ‘cognitief functioneren’ dekt voor de beide protocollen niet helemaal dezelfde lading.</a:t>
            </a:r>
          </a:p>
          <a:p>
            <a:pPr marL="0" lvl="0" indent="0" algn="l" rtl="0">
              <a:spcBef>
                <a:spcPts val="0"/>
              </a:spcBef>
              <a:spcAft>
                <a:spcPts val="0"/>
              </a:spcAft>
              <a:buNone/>
            </a:pPr>
            <a:r>
              <a:rPr lang="nl-BE" dirty="0"/>
              <a:t>Dat heeft ermee te maken dat vanuit de literatuur voor de bijkomende vaardigheden verschillende kaders/termen gehanteerd worden voor zwak, dan wel sterk functioneren</a:t>
            </a:r>
          </a:p>
          <a:p>
            <a:pPr marL="0" lvl="0" indent="0" algn="l" rtl="0">
              <a:spcBef>
                <a:spcPts val="0"/>
              </a:spcBef>
              <a:spcAft>
                <a:spcPts val="0"/>
              </a:spcAft>
              <a:buNone/>
            </a:pPr>
            <a:r>
              <a:rPr lang="nl-BE" dirty="0"/>
              <a:t>In de volgende slides behandelen we cognitief sterk en cognitief zwak functioneren afzonderlijk</a:t>
            </a:r>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Calibri"/>
              <a:buChar char="-"/>
            </a:pPr>
            <a:r>
              <a:rPr lang="nl-BE" dirty="0"/>
              <a:t>Voor het protocol CZF begrijpen we het als de combinatie van brede cognitieve vaardigheden en adaptief gedrag (en dan vooral het domein conceptuele vaardigheden). In het protocollen wordt bij de dimensionele classificatie nog naar andere aspecten van functioneren verwezen (met het model van de AAIDD en ICF-CY als kapstok) Vandaar de drie puntjes</a:t>
            </a:r>
          </a:p>
          <a:p>
            <a:pPr marL="171450" lvl="0" indent="-171450" algn="l" rtl="0">
              <a:spcBef>
                <a:spcPts val="0"/>
              </a:spcBef>
              <a:spcAft>
                <a:spcPts val="0"/>
              </a:spcAft>
              <a:buClr>
                <a:schemeClr val="dk1"/>
              </a:buClr>
              <a:buSzPts val="1200"/>
              <a:buFont typeface="Calibri"/>
              <a:buChar char="-"/>
            </a:pPr>
            <a:endParaRPr dirty="0"/>
          </a:p>
          <a:p>
            <a:pPr marL="171450" marR="0" lvl="0" indent="-171450" algn="l" rtl="0">
              <a:lnSpc>
                <a:spcPct val="100000"/>
              </a:lnSpc>
              <a:spcBef>
                <a:spcPts val="0"/>
              </a:spcBef>
              <a:spcAft>
                <a:spcPts val="0"/>
              </a:spcAft>
              <a:buClr>
                <a:schemeClr val="dk1"/>
              </a:buClr>
              <a:buSzPts val="1200"/>
              <a:buFont typeface="Calibri"/>
              <a:buChar char="-"/>
            </a:pPr>
            <a:r>
              <a:rPr lang="nl-BE" dirty="0"/>
              <a:t>Voor het protocol CSF begrijpen we het als de combinatie van brede cognitieve vaardigheden en de schoolse vaardigheden. Daarnaast zijn in het geïntegreerd werkmodel nog een aantal andere aspecten opgenomen).</a:t>
            </a:r>
            <a:endParaRPr dirty="0"/>
          </a:p>
        </p:txBody>
      </p:sp>
      <p:sp>
        <p:nvSpPr>
          <p:cNvPr id="519" name="Google Shape;5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4</a:t>
            </a:fld>
            <a:endParaRPr/>
          </a:p>
        </p:txBody>
      </p:sp>
    </p:spTree>
    <p:extLst>
      <p:ext uri="{BB962C8B-B14F-4D97-AF65-F5344CB8AC3E}">
        <p14:creationId xmlns:p14="http://schemas.microsoft.com/office/powerpoint/2010/main" val="4205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9" name="Google Shape;63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5</a:t>
            </a:fld>
            <a:endParaRPr/>
          </a:p>
        </p:txBody>
      </p:sp>
    </p:spTree>
    <p:extLst>
      <p:ext uri="{BB962C8B-B14F-4D97-AF65-F5344CB8AC3E}">
        <p14:creationId xmlns:p14="http://schemas.microsoft.com/office/powerpoint/2010/main" val="390203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200" dirty="0">
                <a:solidFill>
                  <a:schemeClr val="dk1"/>
                </a:solidFill>
                <a:latin typeface="Calibri"/>
                <a:ea typeface="Calibri"/>
                <a:cs typeface="Calibri"/>
                <a:sym typeface="Calibri"/>
              </a:rPr>
              <a:t>Cognitief sterk functioneren is ruimer dan een (zeer) hoge totaalscore op een</a:t>
            </a:r>
            <a:r>
              <a:rPr lang="nl-BE" sz="1200" b="1" dirty="0">
                <a:solidFill>
                  <a:schemeClr val="dk1"/>
                </a:solidFill>
                <a:latin typeface="Calibri"/>
                <a:ea typeface="Calibri"/>
                <a:cs typeface="Calibri"/>
                <a:sym typeface="Calibri"/>
              </a:rPr>
              <a:t> intelligentiemeting</a:t>
            </a:r>
            <a:r>
              <a:rPr lang="nl-BE" sz="1200" dirty="0">
                <a:solidFill>
                  <a:schemeClr val="dk1"/>
                </a:solidFill>
                <a:latin typeface="Calibri"/>
                <a:ea typeface="Calibri"/>
                <a:cs typeface="Calibri"/>
                <a:sym typeface="Calibri"/>
              </a:rPr>
              <a:t>. Ook </a:t>
            </a:r>
            <a:r>
              <a:rPr lang="nl-BE" sz="1200" b="1" dirty="0">
                <a:solidFill>
                  <a:schemeClr val="dk1"/>
                </a:solidFill>
                <a:latin typeface="Calibri"/>
                <a:ea typeface="Calibri"/>
                <a:cs typeface="Calibri"/>
                <a:sym typeface="Calibri"/>
              </a:rPr>
              <a:t>schoolse vaardigheden </a:t>
            </a:r>
            <a:r>
              <a:rPr lang="nl-BE" sz="1200" dirty="0">
                <a:solidFill>
                  <a:schemeClr val="dk1"/>
                </a:solidFill>
                <a:latin typeface="Calibri"/>
                <a:ea typeface="Calibri"/>
                <a:cs typeface="Calibri"/>
                <a:sym typeface="Calibri"/>
              </a:rPr>
              <a:t>bieden indicaties voor sterk functioneren (vergelijken met jaar- of klasgenoten die vergelijkbare hoeveelheid schoolse instructie kregen)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nl-BE" sz="1200" dirty="0" err="1">
                <a:solidFill>
                  <a:schemeClr val="dk1"/>
                </a:solidFill>
                <a:latin typeface="Calibri"/>
                <a:ea typeface="Calibri"/>
                <a:cs typeface="Calibri"/>
                <a:sym typeface="Calibri"/>
              </a:rPr>
              <a:t>BCV’s</a:t>
            </a:r>
            <a:r>
              <a:rPr lang="nl-BE" sz="1200" dirty="0">
                <a:solidFill>
                  <a:schemeClr val="dk1"/>
                </a:solidFill>
                <a:latin typeface="Calibri"/>
                <a:ea typeface="Calibri"/>
                <a:cs typeface="Calibri"/>
                <a:sym typeface="Calibri"/>
              </a:rPr>
              <a:t> en schoolse vaardigheden zijn evenwaardige indicatoren =&gt; intelligentieonderzoek </a:t>
            </a:r>
            <a:r>
              <a:rPr lang="nl-BE" sz="1200" b="1" dirty="0">
                <a:solidFill>
                  <a:schemeClr val="dk1"/>
                </a:solidFill>
                <a:latin typeface="Calibri"/>
                <a:ea typeface="Calibri"/>
                <a:cs typeface="Calibri"/>
                <a:sym typeface="Calibri"/>
              </a:rPr>
              <a:t>niet noodzakelijk</a:t>
            </a:r>
            <a:r>
              <a:rPr lang="nl-BE" sz="1200" b="0" dirty="0">
                <a:solidFill>
                  <a:schemeClr val="dk1"/>
                </a:solidFill>
                <a:latin typeface="Calibri"/>
                <a:ea typeface="Calibri"/>
                <a:cs typeface="Calibri"/>
                <a:sym typeface="Calibri"/>
              </a:rPr>
              <a:t> om te classificeren.</a:t>
            </a:r>
            <a:endParaRPr dirty="0"/>
          </a:p>
        </p:txBody>
      </p:sp>
      <p:sp>
        <p:nvSpPr>
          <p:cNvPr id="647" name="Google Shape;647;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6</a:t>
            </a:fld>
            <a:endParaRPr/>
          </a:p>
        </p:txBody>
      </p:sp>
    </p:spTree>
    <p:extLst>
      <p:ext uri="{BB962C8B-B14F-4D97-AF65-F5344CB8AC3E}">
        <p14:creationId xmlns:p14="http://schemas.microsoft.com/office/powerpoint/2010/main" val="327293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Deze visie is ook weerspiegeld in het geïntegreerd werkmodel</a:t>
            </a:r>
            <a:endParaRPr dirty="0"/>
          </a:p>
        </p:txBody>
      </p:sp>
      <p:sp>
        <p:nvSpPr>
          <p:cNvPr id="655" name="Google Shape;65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7</a:t>
            </a:fld>
            <a:endParaRPr/>
          </a:p>
        </p:txBody>
      </p:sp>
    </p:spTree>
    <p:extLst>
      <p:ext uri="{BB962C8B-B14F-4D97-AF65-F5344CB8AC3E}">
        <p14:creationId xmlns:p14="http://schemas.microsoft.com/office/powerpoint/2010/main" val="332652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Vergeleken met het vorige protocol krijgt dit een veel belangrijkere plaats in het diagnostisch traject in het Protocol Cognitief zwak functioneren</a:t>
            </a:r>
            <a:endParaRPr dirty="0"/>
          </a:p>
          <a:p>
            <a:pPr marL="0" lvl="0" indent="0" algn="l" rtl="0">
              <a:spcBef>
                <a:spcPts val="0"/>
              </a:spcBef>
              <a:spcAft>
                <a:spcPts val="0"/>
              </a:spcAft>
              <a:buNone/>
            </a:pPr>
            <a:endParaRPr dirty="0"/>
          </a:p>
        </p:txBody>
      </p:sp>
      <p:sp>
        <p:nvSpPr>
          <p:cNvPr id="528" name="Google Shape;52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8</a:t>
            </a:fld>
            <a:endParaRPr/>
          </a:p>
        </p:txBody>
      </p:sp>
    </p:spTree>
    <p:extLst>
      <p:ext uri="{BB962C8B-B14F-4D97-AF65-F5344CB8AC3E}">
        <p14:creationId xmlns:p14="http://schemas.microsoft.com/office/powerpoint/2010/main" val="335774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200">
                <a:solidFill>
                  <a:schemeClr val="dk1"/>
                </a:solidFill>
                <a:latin typeface="Calibri"/>
                <a:ea typeface="Calibri"/>
                <a:cs typeface="Calibri"/>
                <a:sym typeface="Calibri"/>
              </a:rPr>
              <a:t>Drie groepen van vaardigheden </a:t>
            </a:r>
            <a:endParaRPr/>
          </a:p>
          <a:p>
            <a:pPr marL="171450" lvl="0" indent="-171450" algn="l" rtl="0">
              <a:spcBef>
                <a:spcPts val="0"/>
              </a:spcBef>
              <a:spcAft>
                <a:spcPts val="0"/>
              </a:spcAft>
              <a:buClr>
                <a:schemeClr val="dk1"/>
              </a:buClr>
              <a:buSzPts val="1200"/>
              <a:buFont typeface="Calibri"/>
              <a:buChar char="-"/>
            </a:pPr>
            <a:r>
              <a:rPr lang="nl-BE" sz="1200">
                <a:solidFill>
                  <a:schemeClr val="dk1"/>
                </a:solidFill>
                <a:latin typeface="Calibri"/>
                <a:ea typeface="Calibri"/>
                <a:cs typeface="Calibri"/>
                <a:sym typeface="Calibri"/>
              </a:rPr>
              <a:t>conceptuele domein</a:t>
            </a:r>
            <a:r>
              <a:rPr lang="nl-BE" sz="1200" b="1">
                <a:solidFill>
                  <a:schemeClr val="dk1"/>
                </a:solidFill>
                <a:latin typeface="Calibri"/>
                <a:ea typeface="Calibri"/>
                <a:cs typeface="Calibri"/>
                <a:sym typeface="Calibri"/>
              </a:rPr>
              <a:t> </a:t>
            </a:r>
            <a:r>
              <a:rPr lang="nl-BE" sz="1200">
                <a:solidFill>
                  <a:schemeClr val="dk1"/>
                </a:solidFill>
                <a:latin typeface="Calibri"/>
                <a:ea typeface="Calibri"/>
                <a:cs typeface="Calibri"/>
                <a:sym typeface="Calibri"/>
              </a:rPr>
              <a:t>omvat onder andere de competenties op het gebied van geheugen, taal, lezen, schrijven, rekenkundig redeneren, verwerven van praktische kennis, probleemoplossend denken en beoordelen van nieuwe situaties. </a:t>
            </a:r>
            <a:endParaRPr/>
          </a:p>
          <a:p>
            <a:pPr marL="0" lvl="0" indent="0" algn="l" rtl="0">
              <a:spcBef>
                <a:spcPts val="0"/>
              </a:spcBef>
              <a:spcAft>
                <a:spcPts val="0"/>
              </a:spcAft>
              <a:buClr>
                <a:schemeClr val="dk1"/>
              </a:buClr>
              <a:buSzPts val="1200"/>
              <a:buFont typeface="Calibri"/>
              <a:buNone/>
            </a:pPr>
            <a:r>
              <a:rPr lang="nl-BE" sz="1200">
                <a:solidFill>
                  <a:schemeClr val="dk1"/>
                </a:solidFill>
                <a:latin typeface="Calibri"/>
                <a:ea typeface="Calibri"/>
                <a:cs typeface="Calibri"/>
                <a:sym typeface="Calibri"/>
              </a:rPr>
              <a:t>=&gt; Binnen Prodia benoemen we dit ook als het ‘schools’ domein omdat deze ‘conceptuele vaardigheden’ het nauwst aansluiten bij de ‘schoolse vaardigheden’. Zo is ook de parallel met het gehanteerde model voor cognitief sterk functioneren duidelijker. </a:t>
            </a:r>
            <a:endParaRPr/>
          </a:p>
          <a:p>
            <a:pPr marL="0" lvl="0" indent="0" algn="l" rtl="0">
              <a:spcBef>
                <a:spcPts val="0"/>
              </a:spcBef>
              <a:spcAft>
                <a:spcPts val="0"/>
              </a:spcAft>
              <a:buNone/>
            </a:pPr>
            <a:r>
              <a:rPr lang="nl-BE" sz="1200">
                <a:solidFill>
                  <a:schemeClr val="dk1"/>
                </a:solidFill>
                <a:latin typeface="Calibri"/>
                <a:ea typeface="Calibri"/>
                <a:cs typeface="Calibri"/>
                <a:sym typeface="Calibri"/>
              </a:rPr>
              <a:t>- sociale domein omvat onder andere het besef van de gedachten, de gevoelens en de ervaringen van anderen, empathie, interpersoonlijke communicatieve vaardigheden, vermogen om vriendschappen te sluiten en het sociale oordeelsvermogen.</a:t>
            </a:r>
            <a:endParaRPr/>
          </a:p>
          <a:p>
            <a:pPr marL="171450" lvl="0" indent="-171450" algn="l" rtl="0">
              <a:spcBef>
                <a:spcPts val="0"/>
              </a:spcBef>
              <a:spcAft>
                <a:spcPts val="0"/>
              </a:spcAft>
              <a:buClr>
                <a:schemeClr val="dk1"/>
              </a:buClr>
              <a:buSzPts val="1200"/>
              <a:buFont typeface="Calibri"/>
              <a:buChar char="-"/>
            </a:pPr>
            <a:r>
              <a:rPr lang="nl-BE" sz="1200">
                <a:solidFill>
                  <a:schemeClr val="dk1"/>
                </a:solidFill>
                <a:latin typeface="Calibri"/>
                <a:ea typeface="Calibri"/>
                <a:cs typeface="Calibri"/>
                <a:sym typeface="Calibri"/>
              </a:rPr>
              <a:t>praktische domein omvat het leervermogen en het zelfmanagement in verschillende levenssituaties waaronder zelfverzorging, de verantwoordelijkheden van een beroep, geldbeheer, vrijetijdsbesteding, zelfmanagement van gedrag en het plannen van taken op school en het werk.</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nl-BE" sz="1200">
                <a:solidFill>
                  <a:schemeClr val="dk1"/>
                </a:solidFill>
                <a:latin typeface="Calibri"/>
                <a:ea typeface="Calibri"/>
                <a:cs typeface="Calibri"/>
                <a:sym typeface="Calibri"/>
              </a:rPr>
              <a:t>Adaptief gedrag komt volgens AAIDD best overeen met activiteiten binnen ICF (accent ligt op de vaardigheden)</a:t>
            </a:r>
            <a:endParaRPr/>
          </a:p>
          <a:p>
            <a:pPr marL="0" lvl="0" indent="0" algn="l" rtl="0">
              <a:spcBef>
                <a:spcPts val="0"/>
              </a:spcBef>
              <a:spcAft>
                <a:spcPts val="0"/>
              </a:spcAft>
              <a:buClr>
                <a:schemeClr val="dk1"/>
              </a:buClr>
              <a:buSzPts val="1200"/>
              <a:buFont typeface="Calibri"/>
              <a:buNone/>
            </a:pPr>
            <a:r>
              <a:rPr lang="nl-BE" sz="1200">
                <a:solidFill>
                  <a:schemeClr val="dk1"/>
                </a:solidFill>
                <a:latin typeface="Calibri"/>
                <a:ea typeface="Calibri"/>
                <a:cs typeface="Calibri"/>
                <a:sym typeface="Calibri"/>
              </a:rPr>
              <a:t>=&gt; Opmerking daarbij dat ICF iets ruimer gaat, bv. mobiliteit minder terug te vinden in omschrijving adaptief gedrag in AAIDD zoals op deze slides staat</a:t>
            </a:r>
            <a:endParaRPr/>
          </a:p>
        </p:txBody>
      </p:sp>
      <p:sp>
        <p:nvSpPr>
          <p:cNvPr id="545" name="Google Shape;54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BE"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
        <p:nvSpPr>
          <p:cNvPr id="546" name="Google Shape;546;p5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nl-BE" sz="1200" b="0" i="0" u="none" strike="noStrike" cap="none">
                <a:solidFill>
                  <a:srgbClr val="000000"/>
                </a:solidFill>
                <a:latin typeface="Calibri"/>
                <a:ea typeface="Calibri"/>
                <a:cs typeface="Calibri"/>
                <a:sym typeface="Calibri"/>
              </a:rPr>
              <a:t>30/04/2019</a:t>
            </a:r>
            <a:endParaRPr/>
          </a:p>
        </p:txBody>
      </p:sp>
      <p:sp>
        <p:nvSpPr>
          <p:cNvPr id="547" name="Google Shape;547;p5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nl-BE" sz="1200" b="0" i="0" u="none" strike="noStrike" cap="none">
                <a:solidFill>
                  <a:srgbClr val="000000"/>
                </a:solidFill>
                <a:latin typeface="Calibri"/>
                <a:ea typeface="Calibri"/>
                <a:cs typeface="Calibri"/>
                <a:sym typeface="Calibri"/>
              </a:rPr>
              <a:t>Prodia-platform</a:t>
            </a:r>
            <a:endParaRPr/>
          </a:p>
        </p:txBody>
      </p:sp>
    </p:spTree>
    <p:extLst>
      <p:ext uri="{BB962C8B-B14F-4D97-AF65-F5344CB8AC3E}">
        <p14:creationId xmlns:p14="http://schemas.microsoft.com/office/powerpoint/2010/main" val="2984124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23622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16666"/>
              </a:buClr>
              <a:buSzPts val="5400"/>
              <a:buFont typeface="Open Sans"/>
              <a:buNone/>
              <a:defRPr sz="5400">
                <a:solidFill>
                  <a:srgbClr val="016666"/>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23622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49999"/>
              </a:buClr>
              <a:buSzPts val="2400"/>
              <a:buNone/>
              <a:defRPr sz="2400">
                <a:solidFill>
                  <a:srgbClr val="049999"/>
                </a:solidFill>
                <a:latin typeface="Open Sans"/>
                <a:ea typeface="Open Sans"/>
                <a:cs typeface="Open Sans"/>
                <a:sym typeface="Open Sans"/>
              </a:defRPr>
            </a:lvl1pPr>
            <a:lvl2pPr lvl="1" algn="ctr">
              <a:lnSpc>
                <a:spcPct val="90000"/>
              </a:lnSpc>
              <a:spcBef>
                <a:spcPts val="500"/>
              </a:spcBef>
              <a:spcAft>
                <a:spcPts val="0"/>
              </a:spcAft>
              <a:buClr>
                <a:srgbClr val="02AAB4"/>
              </a:buClr>
              <a:buSzPts val="2000"/>
              <a:buNone/>
              <a:defRPr sz="2000"/>
            </a:lvl2pPr>
            <a:lvl3pPr lvl="2" algn="ctr">
              <a:lnSpc>
                <a:spcPct val="90000"/>
              </a:lnSpc>
              <a:spcBef>
                <a:spcPts val="500"/>
              </a:spcBef>
              <a:spcAft>
                <a:spcPts val="0"/>
              </a:spcAft>
              <a:buClr>
                <a:srgbClr val="016666"/>
              </a:buClr>
              <a:buSzPts val="1800"/>
              <a:buNone/>
              <a:defRPr sz="1800"/>
            </a:lvl3pPr>
            <a:lvl4pPr lvl="3" algn="ctr">
              <a:lnSpc>
                <a:spcPct val="90000"/>
              </a:lnSpc>
              <a:spcBef>
                <a:spcPts val="500"/>
              </a:spcBef>
              <a:spcAft>
                <a:spcPts val="0"/>
              </a:spcAft>
              <a:buClr>
                <a:srgbClr val="02AAB4"/>
              </a:buClr>
              <a:buSzPts val="1600"/>
              <a:buNone/>
              <a:defRPr sz="1600"/>
            </a:lvl4pPr>
            <a:lvl5pPr lvl="4" algn="ctr">
              <a:lnSpc>
                <a:spcPct val="90000"/>
              </a:lnSpc>
              <a:spcBef>
                <a:spcPts val="500"/>
              </a:spcBef>
              <a:spcAft>
                <a:spcPts val="0"/>
              </a:spcAft>
              <a:buClr>
                <a:srgbClr val="01666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8"/>
          <p:cNvSpPr/>
          <p:nvPr/>
        </p:nvSpPr>
        <p:spPr>
          <a:xfrm>
            <a:off x="11212287" y="5758543"/>
            <a:ext cx="979714" cy="109945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 name="Google Shape;19;p68"/>
          <p:cNvPicPr preferRelativeResize="0"/>
          <p:nvPr/>
        </p:nvPicPr>
        <p:blipFill rotWithShape="1">
          <a:blip r:embed="rId2">
            <a:alphaModFix/>
          </a:blip>
          <a:srcRect/>
          <a:stretch/>
        </p:blipFill>
        <p:spPr>
          <a:xfrm rot="-5400000">
            <a:off x="-2668283" y="2537656"/>
            <a:ext cx="6957521" cy="17951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61"/>
        <p:cNvGrpSpPr/>
        <p:nvPr/>
      </p:nvGrpSpPr>
      <p:grpSpPr>
        <a:xfrm>
          <a:off x="0" y="0"/>
          <a:ext cx="0" cy="0"/>
          <a:chOff x="0" y="0"/>
          <a:chExt cx="0" cy="0"/>
        </a:xfrm>
      </p:grpSpPr>
      <p:sp>
        <p:nvSpPr>
          <p:cNvPr id="62" name="Google Shape;62;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0"/>
        <p:cNvGrpSpPr/>
        <p:nvPr/>
      </p:nvGrpSpPr>
      <p:grpSpPr>
        <a:xfrm>
          <a:off x="0" y="0"/>
          <a:ext cx="0" cy="0"/>
          <a:chOff x="0" y="0"/>
          <a:chExt cx="0" cy="0"/>
        </a:xfrm>
      </p:grpSpPr>
      <p:sp>
        <p:nvSpPr>
          <p:cNvPr id="21" name="Google Shape;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049999"/>
                </a:solidFill>
                <a:latin typeface="Open Sans"/>
                <a:ea typeface="Open Sans"/>
                <a:cs typeface="Open Sans"/>
                <a:sym typeface="Open Sans"/>
              </a:defRPr>
            </a:lvl1pPr>
            <a:lvl2pPr marL="0" lvl="1" indent="0" algn="r">
              <a:spcBef>
                <a:spcPts val="0"/>
              </a:spcBef>
              <a:buNone/>
              <a:defRPr sz="1200" b="0" i="0" u="none" strike="noStrike" cap="none">
                <a:solidFill>
                  <a:srgbClr val="049999"/>
                </a:solidFill>
                <a:latin typeface="Open Sans"/>
                <a:ea typeface="Open Sans"/>
                <a:cs typeface="Open Sans"/>
                <a:sym typeface="Open Sans"/>
              </a:defRPr>
            </a:lvl2pPr>
            <a:lvl3pPr marL="0" lvl="2" indent="0" algn="r">
              <a:spcBef>
                <a:spcPts val="0"/>
              </a:spcBef>
              <a:buNone/>
              <a:defRPr sz="1200" b="0" i="0" u="none" strike="noStrike" cap="none">
                <a:solidFill>
                  <a:srgbClr val="049999"/>
                </a:solidFill>
                <a:latin typeface="Open Sans"/>
                <a:ea typeface="Open Sans"/>
                <a:cs typeface="Open Sans"/>
                <a:sym typeface="Open Sans"/>
              </a:defRPr>
            </a:lvl3pPr>
            <a:lvl4pPr marL="0" lvl="3" indent="0" algn="r">
              <a:spcBef>
                <a:spcPts val="0"/>
              </a:spcBef>
              <a:buNone/>
              <a:defRPr sz="1200" b="0" i="0" u="none" strike="noStrike" cap="none">
                <a:solidFill>
                  <a:srgbClr val="049999"/>
                </a:solidFill>
                <a:latin typeface="Open Sans"/>
                <a:ea typeface="Open Sans"/>
                <a:cs typeface="Open Sans"/>
                <a:sym typeface="Open Sans"/>
              </a:defRPr>
            </a:lvl4pPr>
            <a:lvl5pPr marL="0" lvl="4" indent="0" algn="r">
              <a:spcBef>
                <a:spcPts val="0"/>
              </a:spcBef>
              <a:buNone/>
              <a:defRPr sz="1200" b="0" i="0" u="none" strike="noStrike" cap="none">
                <a:solidFill>
                  <a:srgbClr val="049999"/>
                </a:solidFill>
                <a:latin typeface="Open Sans"/>
                <a:ea typeface="Open Sans"/>
                <a:cs typeface="Open Sans"/>
                <a:sym typeface="Open Sans"/>
              </a:defRPr>
            </a:lvl5pPr>
            <a:lvl6pPr marL="0" lvl="5" indent="0" algn="r">
              <a:spcBef>
                <a:spcPts val="0"/>
              </a:spcBef>
              <a:buNone/>
              <a:defRPr sz="1200" b="0" i="0" u="none" strike="noStrike" cap="none">
                <a:solidFill>
                  <a:srgbClr val="049999"/>
                </a:solidFill>
                <a:latin typeface="Open Sans"/>
                <a:ea typeface="Open Sans"/>
                <a:cs typeface="Open Sans"/>
                <a:sym typeface="Open Sans"/>
              </a:defRPr>
            </a:lvl6pPr>
            <a:lvl7pPr marL="0" lvl="6" indent="0" algn="r">
              <a:spcBef>
                <a:spcPts val="0"/>
              </a:spcBef>
              <a:buNone/>
              <a:defRPr sz="1200" b="0" i="0" u="none" strike="noStrike" cap="none">
                <a:solidFill>
                  <a:srgbClr val="049999"/>
                </a:solidFill>
                <a:latin typeface="Open Sans"/>
                <a:ea typeface="Open Sans"/>
                <a:cs typeface="Open Sans"/>
                <a:sym typeface="Open Sans"/>
              </a:defRPr>
            </a:lvl7pPr>
            <a:lvl8pPr marL="0" lvl="7" indent="0" algn="r">
              <a:spcBef>
                <a:spcPts val="0"/>
              </a:spcBef>
              <a:buNone/>
              <a:defRPr sz="1200" b="0" i="0" u="none" strike="noStrike" cap="none">
                <a:solidFill>
                  <a:srgbClr val="049999"/>
                </a:solidFill>
                <a:latin typeface="Open Sans"/>
                <a:ea typeface="Open Sans"/>
                <a:cs typeface="Open Sans"/>
                <a:sym typeface="Open Sans"/>
              </a:defRPr>
            </a:lvl8pPr>
            <a:lvl9pPr marL="0" lvl="8" indent="0" algn="r">
              <a:spcBef>
                <a:spcPts val="0"/>
              </a:spcBef>
              <a:buNone/>
              <a:defRPr sz="1200" b="0" i="0" u="none" strike="noStrike" cap="none">
                <a:solidFill>
                  <a:srgbClr val="04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4"/>
        <p:cNvGrpSpPr/>
        <p:nvPr/>
      </p:nvGrpSpPr>
      <p:grpSpPr>
        <a:xfrm>
          <a:off x="0" y="0"/>
          <a:ext cx="0" cy="0"/>
          <a:chOff x="0" y="0"/>
          <a:chExt cx="0" cy="0"/>
        </a:xfrm>
      </p:grpSpPr>
      <p:sp>
        <p:nvSpPr>
          <p:cNvPr id="25" name="Google Shape;25;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70"/>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9"/>
        <p:cNvGrpSpPr/>
        <p:nvPr/>
      </p:nvGrpSpPr>
      <p:grpSpPr>
        <a:xfrm>
          <a:off x="0" y="0"/>
          <a:ext cx="0" cy="0"/>
          <a:chOff x="0" y="0"/>
          <a:chExt cx="0" cy="0"/>
        </a:xfrm>
      </p:grpSpPr>
      <p:sp>
        <p:nvSpPr>
          <p:cNvPr id="30" name="Google Shape;30;p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AAB4"/>
              </a:buClr>
              <a:buSzPts val="2400"/>
              <a:buNone/>
              <a:defRPr sz="2400">
                <a:solidFill>
                  <a:srgbClr val="02AAB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71"/>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7"/>
        <p:cNvGrpSpPr/>
        <p:nvPr/>
      </p:nvGrpSpPr>
      <p:grpSpPr>
        <a:xfrm>
          <a:off x="0" y="0"/>
          <a:ext cx="0" cy="0"/>
          <a:chOff x="0" y="0"/>
          <a:chExt cx="0" cy="0"/>
        </a:xfrm>
      </p:grpSpPr>
      <p:sp>
        <p:nvSpPr>
          <p:cNvPr id="38" name="Google Shape;38;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16666"/>
              </a:buClr>
              <a:buSzPts val="2400"/>
              <a:buNone/>
              <a:defRPr sz="2400" b="1"/>
            </a:lvl1pPr>
            <a:lvl2pPr marL="914400" lvl="1" indent="-228600" algn="l">
              <a:lnSpc>
                <a:spcPct val="90000"/>
              </a:lnSpc>
              <a:spcBef>
                <a:spcPts val="500"/>
              </a:spcBef>
              <a:spcAft>
                <a:spcPts val="0"/>
              </a:spcAft>
              <a:buClr>
                <a:srgbClr val="02AAB4"/>
              </a:buClr>
              <a:buSzPts val="2000"/>
              <a:buNone/>
              <a:defRPr sz="2000" b="1"/>
            </a:lvl2pPr>
            <a:lvl3pPr marL="1371600" lvl="2" indent="-228600" algn="l">
              <a:lnSpc>
                <a:spcPct val="90000"/>
              </a:lnSpc>
              <a:spcBef>
                <a:spcPts val="500"/>
              </a:spcBef>
              <a:spcAft>
                <a:spcPts val="0"/>
              </a:spcAft>
              <a:buClr>
                <a:srgbClr val="016666"/>
              </a:buClr>
              <a:buSzPts val="1800"/>
              <a:buNone/>
              <a:defRPr sz="1800" b="1"/>
            </a:lvl3pPr>
            <a:lvl4pPr marL="1828800" lvl="3" indent="-228600" algn="l">
              <a:lnSpc>
                <a:spcPct val="90000"/>
              </a:lnSpc>
              <a:spcBef>
                <a:spcPts val="500"/>
              </a:spcBef>
              <a:spcAft>
                <a:spcPts val="0"/>
              </a:spcAft>
              <a:buClr>
                <a:srgbClr val="02AAB4"/>
              </a:buClr>
              <a:buSzPts val="1600"/>
              <a:buNone/>
              <a:defRPr sz="1600" b="1"/>
            </a:lvl4pPr>
            <a:lvl5pPr marL="2286000" lvl="4" indent="-228600" algn="l">
              <a:lnSpc>
                <a:spcPct val="90000"/>
              </a:lnSpc>
              <a:spcBef>
                <a:spcPts val="500"/>
              </a:spcBef>
              <a:spcAft>
                <a:spcPts val="0"/>
              </a:spcAft>
              <a:buClr>
                <a:srgbClr val="01666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16666"/>
              </a:buClr>
              <a:buSzPts val="2400"/>
              <a:buNone/>
              <a:defRPr sz="2400" b="1"/>
            </a:lvl1pPr>
            <a:lvl2pPr marL="914400" lvl="1" indent="-228600" algn="l">
              <a:lnSpc>
                <a:spcPct val="90000"/>
              </a:lnSpc>
              <a:spcBef>
                <a:spcPts val="500"/>
              </a:spcBef>
              <a:spcAft>
                <a:spcPts val="0"/>
              </a:spcAft>
              <a:buClr>
                <a:srgbClr val="02AAB4"/>
              </a:buClr>
              <a:buSzPts val="2000"/>
              <a:buNone/>
              <a:defRPr sz="2000" b="1"/>
            </a:lvl2pPr>
            <a:lvl3pPr marL="1371600" lvl="2" indent="-228600" algn="l">
              <a:lnSpc>
                <a:spcPct val="90000"/>
              </a:lnSpc>
              <a:spcBef>
                <a:spcPts val="500"/>
              </a:spcBef>
              <a:spcAft>
                <a:spcPts val="0"/>
              </a:spcAft>
              <a:buClr>
                <a:srgbClr val="016666"/>
              </a:buClr>
              <a:buSzPts val="1800"/>
              <a:buNone/>
              <a:defRPr sz="1800" b="1"/>
            </a:lvl3pPr>
            <a:lvl4pPr marL="1828800" lvl="3" indent="-228600" algn="l">
              <a:lnSpc>
                <a:spcPct val="90000"/>
              </a:lnSpc>
              <a:spcBef>
                <a:spcPts val="500"/>
              </a:spcBef>
              <a:spcAft>
                <a:spcPts val="0"/>
              </a:spcAft>
              <a:buClr>
                <a:srgbClr val="02AAB4"/>
              </a:buClr>
              <a:buSzPts val="1600"/>
              <a:buNone/>
              <a:defRPr sz="1600" b="1"/>
            </a:lvl4pPr>
            <a:lvl5pPr marL="2286000" lvl="4" indent="-228600" algn="l">
              <a:lnSpc>
                <a:spcPct val="90000"/>
              </a:lnSpc>
              <a:spcBef>
                <a:spcPts val="500"/>
              </a:spcBef>
              <a:spcAft>
                <a:spcPts val="0"/>
              </a:spcAft>
              <a:buClr>
                <a:srgbClr val="01666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3"/>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4"/>
        <p:cNvGrpSpPr/>
        <p:nvPr/>
      </p:nvGrpSpPr>
      <p:grpSpPr>
        <a:xfrm>
          <a:off x="0" y="0"/>
          <a:ext cx="0" cy="0"/>
          <a:chOff x="0" y="0"/>
          <a:chExt cx="0" cy="0"/>
        </a:xfrm>
      </p:grpSpPr>
      <p:sp>
        <p:nvSpPr>
          <p:cNvPr id="45" name="Google Shape;4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4"/>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47"/>
        <p:cNvGrpSpPr/>
        <p:nvPr/>
      </p:nvGrpSpPr>
      <p:grpSpPr>
        <a:xfrm>
          <a:off x="0" y="0"/>
          <a:ext cx="0" cy="0"/>
          <a:chOff x="0" y="0"/>
          <a:chExt cx="0" cy="0"/>
        </a:xfrm>
      </p:grpSpPr>
      <p:sp>
        <p:nvSpPr>
          <p:cNvPr id="48" name="Google Shape;48;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16666"/>
              </a:buClr>
              <a:buSzPts val="3200"/>
              <a:buChar char="•"/>
              <a:defRPr sz="3200"/>
            </a:lvl1pPr>
            <a:lvl2pPr marL="914400" lvl="1" indent="-406400" algn="l">
              <a:lnSpc>
                <a:spcPct val="90000"/>
              </a:lnSpc>
              <a:spcBef>
                <a:spcPts val="500"/>
              </a:spcBef>
              <a:spcAft>
                <a:spcPts val="0"/>
              </a:spcAft>
              <a:buClr>
                <a:srgbClr val="02AAB4"/>
              </a:buClr>
              <a:buSzPts val="2800"/>
              <a:buChar char="•"/>
              <a:defRPr sz="2800"/>
            </a:lvl2pPr>
            <a:lvl3pPr marL="1371600" lvl="2" indent="-381000" algn="l">
              <a:lnSpc>
                <a:spcPct val="90000"/>
              </a:lnSpc>
              <a:spcBef>
                <a:spcPts val="500"/>
              </a:spcBef>
              <a:spcAft>
                <a:spcPts val="0"/>
              </a:spcAft>
              <a:buClr>
                <a:srgbClr val="016666"/>
              </a:buClr>
              <a:buSzPts val="2400"/>
              <a:buChar char="•"/>
              <a:defRPr sz="2400"/>
            </a:lvl3pPr>
            <a:lvl4pPr marL="1828800" lvl="3" indent="-355600" algn="l">
              <a:lnSpc>
                <a:spcPct val="90000"/>
              </a:lnSpc>
              <a:spcBef>
                <a:spcPts val="500"/>
              </a:spcBef>
              <a:spcAft>
                <a:spcPts val="0"/>
              </a:spcAft>
              <a:buClr>
                <a:srgbClr val="02AAB4"/>
              </a:buClr>
              <a:buSzPts val="2000"/>
              <a:buChar char="•"/>
              <a:defRPr sz="2000"/>
            </a:lvl4pPr>
            <a:lvl5pPr marL="2286000" lvl="4" indent="-355600" algn="l">
              <a:lnSpc>
                <a:spcPct val="90000"/>
              </a:lnSpc>
              <a:spcBef>
                <a:spcPts val="500"/>
              </a:spcBef>
              <a:spcAft>
                <a:spcPts val="0"/>
              </a:spcAft>
              <a:buClr>
                <a:srgbClr val="01666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6666"/>
              </a:buClr>
              <a:buSzPts val="1600"/>
              <a:buNone/>
              <a:defRPr sz="1600"/>
            </a:lvl1pPr>
            <a:lvl2pPr marL="914400" lvl="1" indent="-228600" algn="l">
              <a:lnSpc>
                <a:spcPct val="90000"/>
              </a:lnSpc>
              <a:spcBef>
                <a:spcPts val="500"/>
              </a:spcBef>
              <a:spcAft>
                <a:spcPts val="0"/>
              </a:spcAft>
              <a:buClr>
                <a:srgbClr val="02AAB4"/>
              </a:buClr>
              <a:buSzPts val="1400"/>
              <a:buNone/>
              <a:defRPr sz="1400"/>
            </a:lvl2pPr>
            <a:lvl3pPr marL="1371600" lvl="2" indent="-228600" algn="l">
              <a:lnSpc>
                <a:spcPct val="90000"/>
              </a:lnSpc>
              <a:spcBef>
                <a:spcPts val="500"/>
              </a:spcBef>
              <a:spcAft>
                <a:spcPts val="0"/>
              </a:spcAft>
              <a:buClr>
                <a:srgbClr val="016666"/>
              </a:buClr>
              <a:buSzPts val="1200"/>
              <a:buNone/>
              <a:defRPr sz="1200"/>
            </a:lvl3pPr>
            <a:lvl4pPr marL="1828800" lvl="3" indent="-228600" algn="l">
              <a:lnSpc>
                <a:spcPct val="90000"/>
              </a:lnSpc>
              <a:spcBef>
                <a:spcPts val="500"/>
              </a:spcBef>
              <a:spcAft>
                <a:spcPts val="0"/>
              </a:spcAft>
              <a:buClr>
                <a:srgbClr val="02AAB4"/>
              </a:buClr>
              <a:buSzPts val="1000"/>
              <a:buNone/>
              <a:defRPr sz="1000"/>
            </a:lvl4pPr>
            <a:lvl5pPr marL="2286000" lvl="4" indent="-228600" algn="l">
              <a:lnSpc>
                <a:spcPct val="90000"/>
              </a:lnSpc>
              <a:spcBef>
                <a:spcPts val="500"/>
              </a:spcBef>
              <a:spcAft>
                <a:spcPts val="0"/>
              </a:spcAft>
              <a:buClr>
                <a:srgbClr val="01666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75"/>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52"/>
        <p:cNvGrpSpPr/>
        <p:nvPr/>
      </p:nvGrpSpPr>
      <p:grpSpPr>
        <a:xfrm>
          <a:off x="0" y="0"/>
          <a:ext cx="0" cy="0"/>
          <a:chOff x="0" y="0"/>
          <a:chExt cx="0" cy="0"/>
        </a:xfrm>
      </p:grpSpPr>
      <p:sp>
        <p:nvSpPr>
          <p:cNvPr id="53" name="Google Shape;53;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16666"/>
              </a:buClr>
              <a:buSzPts val="3200"/>
              <a:buFont typeface="Arial"/>
              <a:buNone/>
              <a:defRPr sz="3200" b="0" i="0" u="none" strike="noStrike" cap="none">
                <a:solidFill>
                  <a:srgbClr val="016666"/>
                </a:solidFill>
                <a:latin typeface="Open Sans"/>
                <a:ea typeface="Open Sans"/>
                <a:cs typeface="Open Sans"/>
                <a:sym typeface="Open Sans"/>
              </a:defRPr>
            </a:lvl1pPr>
            <a:lvl2pPr marR="0" lvl="1" algn="l" rtl="0">
              <a:lnSpc>
                <a:spcPct val="90000"/>
              </a:lnSpc>
              <a:spcBef>
                <a:spcPts val="500"/>
              </a:spcBef>
              <a:spcAft>
                <a:spcPts val="0"/>
              </a:spcAft>
              <a:buClr>
                <a:srgbClr val="02AAB4"/>
              </a:buClr>
              <a:buSzPts val="2800"/>
              <a:buFont typeface="Arial"/>
              <a:buNone/>
              <a:defRPr sz="2800" b="0" i="0" u="none" strike="noStrike" cap="none">
                <a:solidFill>
                  <a:srgbClr val="02AAB4"/>
                </a:solidFill>
                <a:latin typeface="Open Sans"/>
                <a:ea typeface="Open Sans"/>
                <a:cs typeface="Open Sans"/>
                <a:sym typeface="Open Sans"/>
              </a:defRPr>
            </a:lvl2pPr>
            <a:lvl3pPr marR="0" lvl="2" algn="l" rtl="0">
              <a:lnSpc>
                <a:spcPct val="90000"/>
              </a:lnSpc>
              <a:spcBef>
                <a:spcPts val="500"/>
              </a:spcBef>
              <a:spcAft>
                <a:spcPts val="0"/>
              </a:spcAft>
              <a:buClr>
                <a:srgbClr val="016666"/>
              </a:buClr>
              <a:buSzPts val="2400"/>
              <a:buFont typeface="Arial"/>
              <a:buNone/>
              <a:defRPr sz="2400" b="0" i="0" u="none" strike="noStrike" cap="none">
                <a:solidFill>
                  <a:srgbClr val="016666"/>
                </a:solidFill>
                <a:latin typeface="Open Sans"/>
                <a:ea typeface="Open Sans"/>
                <a:cs typeface="Open Sans"/>
                <a:sym typeface="Open Sans"/>
              </a:defRPr>
            </a:lvl3pPr>
            <a:lvl4pPr marR="0" lvl="3" algn="l" rtl="0">
              <a:lnSpc>
                <a:spcPct val="90000"/>
              </a:lnSpc>
              <a:spcBef>
                <a:spcPts val="500"/>
              </a:spcBef>
              <a:spcAft>
                <a:spcPts val="0"/>
              </a:spcAft>
              <a:buClr>
                <a:srgbClr val="02AAB4"/>
              </a:buClr>
              <a:buSzPts val="2000"/>
              <a:buFont typeface="Arial"/>
              <a:buNone/>
              <a:defRPr sz="2000" b="0" i="0" u="none" strike="noStrike" cap="none">
                <a:solidFill>
                  <a:srgbClr val="02AAB4"/>
                </a:solidFill>
                <a:latin typeface="Open Sans"/>
                <a:ea typeface="Open Sans"/>
                <a:cs typeface="Open Sans"/>
                <a:sym typeface="Open Sans"/>
              </a:defRPr>
            </a:lvl4pPr>
            <a:lvl5pPr marR="0" lvl="4" algn="l" rtl="0">
              <a:lnSpc>
                <a:spcPct val="90000"/>
              </a:lnSpc>
              <a:spcBef>
                <a:spcPts val="500"/>
              </a:spcBef>
              <a:spcAft>
                <a:spcPts val="0"/>
              </a:spcAft>
              <a:buClr>
                <a:srgbClr val="016666"/>
              </a:buClr>
              <a:buSzPts val="2000"/>
              <a:buFont typeface="Arial"/>
              <a:buNone/>
              <a:defRPr sz="2000" b="0" i="0" u="none" strike="noStrike" cap="none">
                <a:solidFill>
                  <a:srgbClr val="016666"/>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6666"/>
              </a:buClr>
              <a:buSzPts val="1600"/>
              <a:buNone/>
              <a:defRPr sz="1600"/>
            </a:lvl1pPr>
            <a:lvl2pPr marL="914400" lvl="1" indent="-228600" algn="l">
              <a:lnSpc>
                <a:spcPct val="90000"/>
              </a:lnSpc>
              <a:spcBef>
                <a:spcPts val="500"/>
              </a:spcBef>
              <a:spcAft>
                <a:spcPts val="0"/>
              </a:spcAft>
              <a:buClr>
                <a:srgbClr val="02AAB4"/>
              </a:buClr>
              <a:buSzPts val="1400"/>
              <a:buNone/>
              <a:defRPr sz="1400"/>
            </a:lvl2pPr>
            <a:lvl3pPr marL="1371600" lvl="2" indent="-228600" algn="l">
              <a:lnSpc>
                <a:spcPct val="90000"/>
              </a:lnSpc>
              <a:spcBef>
                <a:spcPts val="500"/>
              </a:spcBef>
              <a:spcAft>
                <a:spcPts val="0"/>
              </a:spcAft>
              <a:buClr>
                <a:srgbClr val="016666"/>
              </a:buClr>
              <a:buSzPts val="1200"/>
              <a:buNone/>
              <a:defRPr sz="1200"/>
            </a:lvl3pPr>
            <a:lvl4pPr marL="1828800" lvl="3" indent="-228600" algn="l">
              <a:lnSpc>
                <a:spcPct val="90000"/>
              </a:lnSpc>
              <a:spcBef>
                <a:spcPts val="500"/>
              </a:spcBef>
              <a:spcAft>
                <a:spcPts val="0"/>
              </a:spcAft>
              <a:buClr>
                <a:srgbClr val="02AAB4"/>
              </a:buClr>
              <a:buSzPts val="1000"/>
              <a:buNone/>
              <a:defRPr sz="1000"/>
            </a:lvl4pPr>
            <a:lvl5pPr marL="2286000" lvl="4" indent="-228600" algn="l">
              <a:lnSpc>
                <a:spcPct val="90000"/>
              </a:lnSpc>
              <a:spcBef>
                <a:spcPts val="500"/>
              </a:spcBef>
              <a:spcAft>
                <a:spcPts val="0"/>
              </a:spcAft>
              <a:buClr>
                <a:srgbClr val="01666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76"/>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57"/>
        <p:cNvGrpSpPr/>
        <p:nvPr/>
      </p:nvGrpSpPr>
      <p:grpSpPr>
        <a:xfrm>
          <a:off x="0" y="0"/>
          <a:ext cx="0" cy="0"/>
          <a:chOff x="0" y="0"/>
          <a:chExt cx="0" cy="0"/>
        </a:xfrm>
      </p:grpSpPr>
      <p:sp>
        <p:nvSpPr>
          <p:cNvPr id="58" name="Google Shape;58;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16666"/>
              </a:buClr>
              <a:buSzPts val="4000"/>
              <a:buFont typeface="Open Sans"/>
              <a:buNone/>
              <a:defRPr sz="4000" b="0" i="0" u="none" strike="noStrike" cap="none">
                <a:solidFill>
                  <a:srgbClr val="01666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16666"/>
              </a:buClr>
              <a:buSzPts val="2800"/>
              <a:buFont typeface="Arial"/>
              <a:buChar char="•"/>
              <a:defRPr sz="2800" b="0" i="0" u="none" strike="noStrike" cap="none">
                <a:solidFill>
                  <a:srgbClr val="016666"/>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02AAB4"/>
              </a:buClr>
              <a:buSzPts val="2400"/>
              <a:buFont typeface="Arial"/>
              <a:buChar char="•"/>
              <a:defRPr sz="2400" b="0" i="0" u="none" strike="noStrike" cap="none">
                <a:solidFill>
                  <a:srgbClr val="02AAB4"/>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016666"/>
              </a:buClr>
              <a:buSzPts val="2000"/>
              <a:buFont typeface="Arial"/>
              <a:buChar char="•"/>
              <a:defRPr sz="2000" b="0" i="0" u="none" strike="noStrike" cap="none">
                <a:solidFill>
                  <a:srgbClr val="016666"/>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02AAB4"/>
              </a:buClr>
              <a:buSzPts val="1800"/>
              <a:buFont typeface="Arial"/>
              <a:buChar char="•"/>
              <a:defRPr sz="1800" b="0" i="0" u="none" strike="noStrike" cap="none">
                <a:solidFill>
                  <a:srgbClr val="02AAB4"/>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016666"/>
              </a:buClr>
              <a:buSzPts val="1800"/>
              <a:buFont typeface="Arial"/>
              <a:buChar char="•"/>
              <a:defRPr sz="1800" b="0" i="0" u="none" strike="noStrike" cap="none">
                <a:solidFill>
                  <a:srgbClr val="016666"/>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p:nvPr/>
        </p:nvSpPr>
        <p:spPr>
          <a:xfrm>
            <a:off x="0" y="0"/>
            <a:ext cx="217715" cy="6858000"/>
          </a:xfrm>
          <a:prstGeom prst="rect">
            <a:avLst/>
          </a:prstGeom>
          <a:solidFill>
            <a:srgbClr val="04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67"/>
          <p:cNvPicPr preferRelativeResize="0"/>
          <p:nvPr/>
        </p:nvPicPr>
        <p:blipFill rotWithShape="1">
          <a:blip r:embed="rId12">
            <a:alphaModFix/>
          </a:blip>
          <a:srcRect/>
          <a:stretch/>
        </p:blipFill>
        <p:spPr>
          <a:xfrm>
            <a:off x="-1360" y="0"/>
            <a:ext cx="219075" cy="210312"/>
          </a:xfrm>
          <a:prstGeom prst="rect">
            <a:avLst/>
          </a:prstGeom>
          <a:noFill/>
          <a:ln>
            <a:noFill/>
          </a:ln>
        </p:spPr>
      </p:pic>
      <p:sp>
        <p:nvSpPr>
          <p:cNvPr id="14" name="Google Shape;14;p6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49999"/>
                </a:solidFill>
                <a:latin typeface="Open Sans"/>
                <a:ea typeface="Open Sans"/>
                <a:cs typeface="Open Sans"/>
                <a:sym typeface="Open Sans"/>
              </a:defRPr>
            </a:lvl1pPr>
            <a:lvl2pPr marL="0" marR="0" lvl="1" indent="0" algn="r" rtl="0">
              <a:spcBef>
                <a:spcPts val="0"/>
              </a:spcBef>
              <a:buNone/>
              <a:defRPr sz="1200" b="0" i="0" u="none" strike="noStrike" cap="none">
                <a:solidFill>
                  <a:srgbClr val="049999"/>
                </a:solidFill>
                <a:latin typeface="Open Sans"/>
                <a:ea typeface="Open Sans"/>
                <a:cs typeface="Open Sans"/>
                <a:sym typeface="Open Sans"/>
              </a:defRPr>
            </a:lvl2pPr>
            <a:lvl3pPr marL="0" marR="0" lvl="2" indent="0" algn="r" rtl="0">
              <a:spcBef>
                <a:spcPts val="0"/>
              </a:spcBef>
              <a:buNone/>
              <a:defRPr sz="1200" b="0" i="0" u="none" strike="noStrike" cap="none">
                <a:solidFill>
                  <a:srgbClr val="049999"/>
                </a:solidFill>
                <a:latin typeface="Open Sans"/>
                <a:ea typeface="Open Sans"/>
                <a:cs typeface="Open Sans"/>
                <a:sym typeface="Open Sans"/>
              </a:defRPr>
            </a:lvl3pPr>
            <a:lvl4pPr marL="0" marR="0" lvl="3" indent="0" algn="r" rtl="0">
              <a:spcBef>
                <a:spcPts val="0"/>
              </a:spcBef>
              <a:buNone/>
              <a:defRPr sz="1200" b="0" i="0" u="none" strike="noStrike" cap="none">
                <a:solidFill>
                  <a:srgbClr val="049999"/>
                </a:solidFill>
                <a:latin typeface="Open Sans"/>
                <a:ea typeface="Open Sans"/>
                <a:cs typeface="Open Sans"/>
                <a:sym typeface="Open Sans"/>
              </a:defRPr>
            </a:lvl4pPr>
            <a:lvl5pPr marL="0" marR="0" lvl="4" indent="0" algn="r" rtl="0">
              <a:spcBef>
                <a:spcPts val="0"/>
              </a:spcBef>
              <a:buNone/>
              <a:defRPr sz="1200" b="0" i="0" u="none" strike="noStrike" cap="none">
                <a:solidFill>
                  <a:srgbClr val="049999"/>
                </a:solidFill>
                <a:latin typeface="Open Sans"/>
                <a:ea typeface="Open Sans"/>
                <a:cs typeface="Open Sans"/>
                <a:sym typeface="Open Sans"/>
              </a:defRPr>
            </a:lvl5pPr>
            <a:lvl6pPr marL="0" marR="0" lvl="5" indent="0" algn="r" rtl="0">
              <a:spcBef>
                <a:spcPts val="0"/>
              </a:spcBef>
              <a:buNone/>
              <a:defRPr sz="1200" b="0" i="0" u="none" strike="noStrike" cap="none">
                <a:solidFill>
                  <a:srgbClr val="049999"/>
                </a:solidFill>
                <a:latin typeface="Open Sans"/>
                <a:ea typeface="Open Sans"/>
                <a:cs typeface="Open Sans"/>
                <a:sym typeface="Open Sans"/>
              </a:defRPr>
            </a:lvl6pPr>
            <a:lvl7pPr marL="0" marR="0" lvl="6" indent="0" algn="r" rtl="0">
              <a:spcBef>
                <a:spcPts val="0"/>
              </a:spcBef>
              <a:buNone/>
              <a:defRPr sz="1200" b="0" i="0" u="none" strike="noStrike" cap="none">
                <a:solidFill>
                  <a:srgbClr val="049999"/>
                </a:solidFill>
                <a:latin typeface="Open Sans"/>
                <a:ea typeface="Open Sans"/>
                <a:cs typeface="Open Sans"/>
                <a:sym typeface="Open Sans"/>
              </a:defRPr>
            </a:lvl7pPr>
            <a:lvl8pPr marL="0" marR="0" lvl="7" indent="0" algn="r" rtl="0">
              <a:spcBef>
                <a:spcPts val="0"/>
              </a:spcBef>
              <a:buNone/>
              <a:defRPr sz="1200" b="0" i="0" u="none" strike="noStrike" cap="none">
                <a:solidFill>
                  <a:srgbClr val="049999"/>
                </a:solidFill>
                <a:latin typeface="Open Sans"/>
                <a:ea typeface="Open Sans"/>
                <a:cs typeface="Open Sans"/>
                <a:sym typeface="Open Sans"/>
              </a:defRPr>
            </a:lvl8pPr>
            <a:lvl9pPr marL="0" marR="0" lvl="8" indent="0" algn="r" rtl="0">
              <a:spcBef>
                <a:spcPts val="0"/>
              </a:spcBef>
              <a:buNone/>
              <a:defRPr sz="1200" b="0" i="0" u="none" strike="noStrike" cap="none">
                <a:solidFill>
                  <a:srgbClr val="04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info@prodiagnostiek.be" TargetMode="Externa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hyperlink" Target="http://www.prodiagnostiek.be/materiaal/CSF_ge%C3%AFntegreerd_werkmodel.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sldNum" idx="4294967295"/>
          </p:nvPr>
        </p:nvSpPr>
        <p:spPr>
          <a:xfrm>
            <a:off x="11404600" y="6283325"/>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a:t>
            </a:fld>
            <a:endParaRPr/>
          </a:p>
        </p:txBody>
      </p:sp>
      <p:pic>
        <p:nvPicPr>
          <p:cNvPr id="71" name="Google Shape;71;p1"/>
          <p:cNvPicPr preferRelativeResize="0"/>
          <p:nvPr/>
        </p:nvPicPr>
        <p:blipFill rotWithShape="1">
          <a:blip r:embed="rId5">
            <a:alphaModFix/>
          </a:blip>
          <a:srcRect l="19382" t="12800" b="4533"/>
          <a:stretch/>
        </p:blipFill>
        <p:spPr>
          <a:xfrm>
            <a:off x="2076524" y="143256"/>
            <a:ext cx="9153875" cy="6571488"/>
          </a:xfrm>
          <a:prstGeom prst="rect">
            <a:avLst/>
          </a:prstGeom>
          <a:noFill/>
          <a:ln>
            <a:noFill/>
          </a:ln>
        </p:spPr>
      </p:pic>
      <p:pic>
        <p:nvPicPr>
          <p:cNvPr id="6" name="Audio 5">
            <a:hlinkClick r:id="" action="ppaction://media"/>
            <a:extLst>
              <a:ext uri="{FF2B5EF4-FFF2-40B4-BE49-F238E27FC236}">
                <a16:creationId xmlns:a16="http://schemas.microsoft.com/office/drawing/2014/main" id="{7C1A6D2D-AFB4-439F-A497-7FD84BAFC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4893175"/>
      </p:ext>
    </p:extLst>
  </p:cSld>
  <p:clrMapOvr>
    <a:masterClrMapping/>
  </p:clrMapOvr>
  <mc:AlternateContent xmlns:mc="http://schemas.openxmlformats.org/markup-compatibility/2006" xmlns:p14="http://schemas.microsoft.com/office/powerpoint/2010/main">
    <mc:Choice Requires="p14">
      <p:transition spd="slow" p14:dur="2000" advTm="25262"/>
    </mc:Choice>
    <mc:Fallback xmlns="">
      <p:transition spd="slow" advTm="2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b="1" dirty="0"/>
              <a:t>Adaptief gedrag</a:t>
            </a:r>
            <a:endParaRPr dirty="0"/>
          </a:p>
        </p:txBody>
      </p:sp>
      <p:sp>
        <p:nvSpPr>
          <p:cNvPr id="541" name="Google Shape;541;p50"/>
          <p:cNvSpPr txBox="1">
            <a:spLocks noGrp="1"/>
          </p:cNvSpPr>
          <p:nvPr>
            <p:ph type="body" idx="1"/>
          </p:nvPr>
        </p:nvSpPr>
        <p:spPr>
          <a:xfrm>
            <a:off x="838885" y="1690688"/>
            <a:ext cx="10514230" cy="4351338"/>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Clr>
                <a:srgbClr val="02AAB4"/>
              </a:buClr>
              <a:buSzPts val="3200"/>
              <a:buNone/>
            </a:pPr>
            <a:r>
              <a:rPr lang="nl-BE" sz="3200">
                <a:solidFill>
                  <a:srgbClr val="02AAB4"/>
                </a:solidFill>
              </a:rPr>
              <a:t>Effectiviteit en mate </a:t>
            </a:r>
            <a:r>
              <a:rPr lang="nl-BE" sz="3200">
                <a:solidFill>
                  <a:schemeClr val="dk1"/>
                </a:solidFill>
              </a:rPr>
              <a:t>waarin iemand beantwoordt</a:t>
            </a:r>
            <a:r>
              <a:rPr lang="nl-BE" sz="3200">
                <a:solidFill>
                  <a:srgbClr val="02AAB4"/>
                </a:solidFill>
              </a:rPr>
              <a:t> </a:t>
            </a:r>
            <a:r>
              <a:rPr lang="nl-BE" sz="3200">
                <a:solidFill>
                  <a:schemeClr val="dk1"/>
                </a:solidFill>
              </a:rPr>
              <a:t>aan de eisen van </a:t>
            </a:r>
            <a:r>
              <a:rPr lang="nl-BE" sz="3200">
                <a:solidFill>
                  <a:srgbClr val="02AAB4"/>
                </a:solidFill>
              </a:rPr>
              <a:t>persoonlijke onafhankelijkheid en sociale verantwoordelijkheid</a:t>
            </a:r>
            <a:r>
              <a:rPr lang="nl-BE" sz="3200">
                <a:solidFill>
                  <a:schemeClr val="dk1"/>
                </a:solidFill>
              </a:rPr>
              <a:t>, verwacht van zijn leeftijd en cultuur (AAIDD)</a:t>
            </a:r>
            <a:endParaRPr/>
          </a:p>
          <a:p>
            <a:pPr marL="177800" lvl="0" indent="0" algn="l" rtl="0">
              <a:lnSpc>
                <a:spcPct val="90000"/>
              </a:lnSpc>
              <a:spcBef>
                <a:spcPts val="1000"/>
              </a:spcBef>
              <a:spcAft>
                <a:spcPts val="0"/>
              </a:spcAft>
              <a:buClr>
                <a:srgbClr val="016666"/>
              </a:buClr>
              <a:buSzPts val="3200"/>
              <a:buNone/>
            </a:pPr>
            <a:endParaRPr sz="3200">
              <a:solidFill>
                <a:schemeClr val="dk1"/>
              </a:solidFill>
            </a:endParaRPr>
          </a:p>
          <a:p>
            <a:pPr marL="177800" lvl="0" indent="0" algn="l" rtl="0">
              <a:lnSpc>
                <a:spcPct val="90000"/>
              </a:lnSpc>
              <a:spcBef>
                <a:spcPts val="1000"/>
              </a:spcBef>
              <a:spcAft>
                <a:spcPts val="0"/>
              </a:spcAft>
              <a:buClr>
                <a:srgbClr val="016666"/>
              </a:buClr>
              <a:buSzPts val="3200"/>
              <a:buNone/>
            </a:pPr>
            <a:r>
              <a:rPr lang="nl-BE" sz="3200"/>
              <a:t>= Wat </a:t>
            </a:r>
            <a:r>
              <a:rPr lang="nl-BE" sz="3200" i="1"/>
              <a:t>kan én doet </a:t>
            </a:r>
            <a:r>
              <a:rPr lang="nl-BE" sz="3200"/>
              <a:t>iemand in dagelijkse activiteiten?</a:t>
            </a:r>
            <a:endParaRPr/>
          </a:p>
          <a:p>
            <a:pPr marL="177800" lvl="0" indent="0" algn="l" rtl="0">
              <a:lnSpc>
                <a:spcPct val="90000"/>
              </a:lnSpc>
              <a:spcBef>
                <a:spcPts val="1000"/>
              </a:spcBef>
              <a:spcAft>
                <a:spcPts val="0"/>
              </a:spcAft>
              <a:buClr>
                <a:srgbClr val="016666"/>
              </a:buClr>
              <a:buSzPts val="3200"/>
              <a:buNone/>
            </a:pPr>
            <a:r>
              <a:rPr lang="nl-BE" sz="3200"/>
              <a:t>≠ Maladaptief of probleemgedrag</a:t>
            </a:r>
            <a:endParaRPr/>
          </a:p>
        </p:txBody>
      </p:sp>
      <p:pic>
        <p:nvPicPr>
          <p:cNvPr id="3" name="Audio 2">
            <a:hlinkClick r:id="" action="ppaction://media"/>
            <a:extLst>
              <a:ext uri="{FF2B5EF4-FFF2-40B4-BE49-F238E27FC236}">
                <a16:creationId xmlns:a16="http://schemas.microsoft.com/office/drawing/2014/main" id="{30D379FF-094F-4A6B-8B5C-0E0B00041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03028548"/>
      </p:ext>
    </p:extLst>
  </p:cSld>
  <p:clrMapOvr>
    <a:masterClrMapping/>
  </p:clrMapOvr>
  <mc:AlternateContent xmlns:mc="http://schemas.openxmlformats.org/markup-compatibility/2006" xmlns:p14="http://schemas.microsoft.com/office/powerpoint/2010/main">
    <mc:Choice Requires="p14">
      <p:transition spd="slow" p14:dur="2000" advTm="101885"/>
    </mc:Choice>
    <mc:Fallback xmlns="">
      <p:transition spd="slow" advTm="10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4" name="Google Shape;524;p4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11</a:t>
            </a:fld>
            <a:endParaRPr/>
          </a:p>
        </p:txBody>
      </p:sp>
      <p:pic>
        <p:nvPicPr>
          <p:cNvPr id="8" name="Afbeelding 7">
            <a:extLst>
              <a:ext uri="{FF2B5EF4-FFF2-40B4-BE49-F238E27FC236}">
                <a16:creationId xmlns:a16="http://schemas.microsoft.com/office/drawing/2014/main" id="{591DFEBB-572F-4083-9E49-7AD73C9BF219}"/>
              </a:ext>
            </a:extLst>
          </p:cNvPr>
          <p:cNvPicPr>
            <a:picLocks noChangeAspect="1"/>
          </p:cNvPicPr>
          <p:nvPr/>
        </p:nvPicPr>
        <p:blipFill rotWithShape="1">
          <a:blip r:embed="rId5"/>
          <a:srcRect l="5288" r="12218" b="11717"/>
          <a:stretch/>
        </p:blipFill>
        <p:spPr>
          <a:xfrm>
            <a:off x="586514" y="351591"/>
            <a:ext cx="7936987" cy="4777888"/>
          </a:xfrm>
          <a:prstGeom prst="rect">
            <a:avLst/>
          </a:prstGeom>
          <a:ln>
            <a:noFill/>
          </a:ln>
          <a:effectLst>
            <a:outerShdw blurRad="292100" dist="139700" dir="2700000" algn="tl" rotWithShape="0">
              <a:srgbClr val="333333">
                <a:alpha val="65000"/>
              </a:srgbClr>
            </a:outerShdw>
          </a:effectLst>
        </p:spPr>
      </p:pic>
      <p:sp>
        <p:nvSpPr>
          <p:cNvPr id="9" name="Tekstvak 8">
            <a:extLst>
              <a:ext uri="{FF2B5EF4-FFF2-40B4-BE49-F238E27FC236}">
                <a16:creationId xmlns:a16="http://schemas.microsoft.com/office/drawing/2014/main" id="{E435192A-C42E-49E3-B771-D294381AEF1A}"/>
              </a:ext>
            </a:extLst>
          </p:cNvPr>
          <p:cNvSpPr txBox="1"/>
          <p:nvPr/>
        </p:nvSpPr>
        <p:spPr>
          <a:xfrm>
            <a:off x="4644879" y="5138318"/>
            <a:ext cx="6566907" cy="1538883"/>
          </a:xfrm>
          <a:prstGeom prst="rect">
            <a:avLst/>
          </a:prstGeom>
          <a:noFill/>
        </p:spPr>
        <p:txBody>
          <a:bodyPr wrap="square" rtlCol="0">
            <a:spAutoFit/>
          </a:bodyPr>
          <a:lstStyle/>
          <a:p>
            <a:pPr algn="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r"/>
            <a:r>
              <a:rPr lang="nl-BE" sz="4000" b="1" dirty="0">
                <a:solidFill>
                  <a:srgbClr val="016666"/>
                </a:solidFill>
                <a:latin typeface="Open Sans"/>
                <a:ea typeface="Open Sans"/>
                <a:cs typeface="Open Sans"/>
                <a:hlinkClick r:id="rId6">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pic>
        <p:nvPicPr>
          <p:cNvPr id="10" name="Audio 9">
            <a:hlinkClick r:id="" action="ppaction://media"/>
            <a:extLst>
              <a:ext uri="{FF2B5EF4-FFF2-40B4-BE49-F238E27FC236}">
                <a16:creationId xmlns:a16="http://schemas.microsoft.com/office/drawing/2014/main" id="{8584E2FA-E614-46D2-9585-715B69AF6E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1573061"/>
      </p:ext>
    </p:extLst>
  </p:cSld>
  <p:clrMapOvr>
    <a:masterClrMapping/>
  </p:clrMapOvr>
  <mc:AlternateContent xmlns:mc="http://schemas.openxmlformats.org/markup-compatibility/2006" xmlns:p14="http://schemas.microsoft.com/office/powerpoint/2010/main">
    <mc:Choice Requires="p14">
      <p:transition spd="slow" p14:dur="2000" advTm="30672"/>
    </mc:Choice>
    <mc:Fallback xmlns="">
      <p:transition spd="slow" advTm="3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title"/>
          </p:nvPr>
        </p:nvSpPr>
        <p:spPr>
          <a:xfrm>
            <a:off x="838200" y="115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dirty="0"/>
              <a:t>Spectrum aan cognitief functioneren</a:t>
            </a:r>
            <a:endParaRPr dirty="0"/>
          </a:p>
        </p:txBody>
      </p:sp>
      <p:sp>
        <p:nvSpPr>
          <p:cNvPr id="93" name="Google Shape;93;p4"/>
          <p:cNvSpPr txBox="1">
            <a:spLocks noGrp="1"/>
          </p:cNvSpPr>
          <p:nvPr>
            <p:ph type="body" idx="2"/>
          </p:nvPr>
        </p:nvSpPr>
        <p:spPr>
          <a:xfrm>
            <a:off x="5425440" y="1337120"/>
            <a:ext cx="5928360" cy="543356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16666"/>
              </a:buClr>
              <a:buSzPts val="2800"/>
              <a:buChar char="•"/>
            </a:pPr>
            <a:r>
              <a:rPr lang="nl-BE" dirty="0"/>
              <a:t>Populatieniveau: normale verdeling</a:t>
            </a:r>
            <a:endParaRPr dirty="0"/>
          </a:p>
          <a:p>
            <a:pPr marL="228600" lvl="0" indent="-228600" algn="l" rtl="0">
              <a:lnSpc>
                <a:spcPct val="90000"/>
              </a:lnSpc>
              <a:spcBef>
                <a:spcPts val="1000"/>
              </a:spcBef>
              <a:spcAft>
                <a:spcPts val="0"/>
              </a:spcAft>
              <a:buClr>
                <a:srgbClr val="016666"/>
              </a:buClr>
              <a:buSzPts val="2800"/>
              <a:buChar char="•"/>
            </a:pPr>
            <a:r>
              <a:rPr lang="nl-BE" dirty="0"/>
              <a:t>Klas- of schoolniveau:</a:t>
            </a:r>
            <a:endParaRPr dirty="0"/>
          </a:p>
          <a:p>
            <a:pPr marL="685800" lvl="1" indent="-228600" algn="l" rtl="0">
              <a:lnSpc>
                <a:spcPct val="90000"/>
              </a:lnSpc>
              <a:spcBef>
                <a:spcPts val="500"/>
              </a:spcBef>
              <a:spcAft>
                <a:spcPts val="0"/>
              </a:spcAft>
              <a:buClr>
                <a:srgbClr val="02AAB4"/>
              </a:buClr>
              <a:buSzPts val="2800"/>
              <a:buChar char="•"/>
            </a:pPr>
            <a:r>
              <a:rPr lang="nl-BE" sz="2800" dirty="0"/>
              <a:t>verschillende soorten verdelingen</a:t>
            </a:r>
            <a:endParaRPr dirty="0"/>
          </a:p>
          <a:p>
            <a:pPr marL="685800" lvl="1" indent="-228600" algn="l" rtl="0">
              <a:lnSpc>
                <a:spcPct val="90000"/>
              </a:lnSpc>
              <a:spcBef>
                <a:spcPts val="500"/>
              </a:spcBef>
              <a:spcAft>
                <a:spcPts val="0"/>
              </a:spcAft>
              <a:buClr>
                <a:srgbClr val="02AAB4"/>
              </a:buClr>
              <a:buSzPts val="2800"/>
              <a:buChar char="•"/>
            </a:pPr>
            <a:r>
              <a:rPr lang="nl-BE" sz="2800" dirty="0"/>
              <a:t>interindividuele verschillen in cognitieve ontwikkeling en schoolse vaardigheden</a:t>
            </a:r>
            <a:endParaRPr dirty="0"/>
          </a:p>
          <a:p>
            <a:pPr marL="685800" lvl="1" indent="-228600" algn="l" rtl="0">
              <a:lnSpc>
                <a:spcPct val="90000"/>
              </a:lnSpc>
              <a:spcBef>
                <a:spcPts val="500"/>
              </a:spcBef>
              <a:spcAft>
                <a:spcPts val="0"/>
              </a:spcAft>
              <a:buClr>
                <a:srgbClr val="02AAB4"/>
              </a:buClr>
              <a:buSzPts val="2800"/>
              <a:buChar char="•"/>
            </a:pPr>
            <a:r>
              <a:rPr lang="nl-BE" sz="2800" dirty="0"/>
              <a:t>intra-individuele verschillen in </a:t>
            </a:r>
            <a:r>
              <a:rPr lang="nl-BE" sz="2800" dirty="0" err="1"/>
              <a:t>BCV’s</a:t>
            </a:r>
            <a:r>
              <a:rPr lang="nl-BE" sz="2800" dirty="0"/>
              <a:t> en/of schoolse vaardigheden</a:t>
            </a:r>
            <a:endParaRPr dirty="0"/>
          </a:p>
          <a:p>
            <a:pPr marL="685800" lvl="1" indent="-50800" algn="l" rtl="0">
              <a:lnSpc>
                <a:spcPct val="90000"/>
              </a:lnSpc>
              <a:spcBef>
                <a:spcPts val="500"/>
              </a:spcBef>
              <a:spcAft>
                <a:spcPts val="0"/>
              </a:spcAft>
              <a:buClr>
                <a:srgbClr val="02AAB4"/>
              </a:buClr>
              <a:buSzPts val="2800"/>
              <a:buNone/>
            </a:pPr>
            <a:endParaRPr sz="2800" dirty="0"/>
          </a:p>
          <a:p>
            <a:pPr marL="228600" lvl="0" indent="-228600" algn="l" rtl="0">
              <a:lnSpc>
                <a:spcPct val="90000"/>
              </a:lnSpc>
              <a:spcBef>
                <a:spcPts val="1000"/>
              </a:spcBef>
              <a:spcAft>
                <a:spcPts val="0"/>
              </a:spcAft>
              <a:buClr>
                <a:srgbClr val="016666"/>
              </a:buClr>
              <a:buSzPts val="2800"/>
              <a:buChar char="•"/>
            </a:pPr>
            <a:r>
              <a:rPr lang="nl-BE" dirty="0"/>
              <a:t>Ook leerkrachten verschillen sterk</a:t>
            </a:r>
            <a:endParaRPr dirty="0"/>
          </a:p>
        </p:txBody>
      </p:sp>
      <p:sp>
        <p:nvSpPr>
          <p:cNvPr id="94" name="Google Shape;94;p4"/>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2</a:t>
            </a:fld>
            <a:endParaRPr/>
          </a:p>
        </p:txBody>
      </p:sp>
      <p:sp>
        <p:nvSpPr>
          <p:cNvPr id="95" name="Google Shape;95;p4"/>
          <p:cNvSpPr/>
          <p:nvPr/>
        </p:nvSpPr>
        <p:spPr>
          <a:xfrm>
            <a:off x="1179576" y="1537717"/>
            <a:ext cx="3063240" cy="1905952"/>
          </a:xfrm>
          <a:prstGeom prst="roundRect">
            <a:avLst>
              <a:gd name="adj" fmla="val 16667"/>
            </a:avLst>
          </a:prstGeom>
          <a:solidFill>
            <a:srgbClr val="0166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nl-BE" sz="3200" b="1" i="0" u="none" strike="noStrike" cap="none">
                <a:solidFill>
                  <a:schemeClr val="lt1"/>
                </a:solidFill>
                <a:latin typeface="Calibri"/>
                <a:ea typeface="Calibri"/>
                <a:cs typeface="Calibri"/>
                <a:sym typeface="Calibri"/>
              </a:rPr>
              <a:t>Van moeizaam </a:t>
            </a:r>
            <a:endParaRPr/>
          </a:p>
          <a:p>
            <a:pPr marL="0" marR="0" lvl="0" indent="0" algn="ctr" rtl="0">
              <a:spcBef>
                <a:spcPts val="0"/>
              </a:spcBef>
              <a:spcAft>
                <a:spcPts val="0"/>
              </a:spcAft>
              <a:buNone/>
            </a:pPr>
            <a:r>
              <a:rPr lang="nl-BE" sz="3200" b="1" i="0" u="none" strike="noStrike" cap="none">
                <a:solidFill>
                  <a:schemeClr val="lt1"/>
                </a:solidFill>
                <a:latin typeface="Calibri"/>
                <a:ea typeface="Calibri"/>
                <a:cs typeface="Calibri"/>
                <a:sym typeface="Calibri"/>
              </a:rPr>
              <a:t>tot makkelijk</a:t>
            </a:r>
            <a:endParaRPr/>
          </a:p>
        </p:txBody>
      </p:sp>
      <p:sp>
        <p:nvSpPr>
          <p:cNvPr id="96" name="Google Shape;96;p4"/>
          <p:cNvSpPr/>
          <p:nvPr/>
        </p:nvSpPr>
        <p:spPr>
          <a:xfrm>
            <a:off x="1179576" y="4377690"/>
            <a:ext cx="3063240" cy="1905952"/>
          </a:xfrm>
          <a:prstGeom prst="roundRect">
            <a:avLst>
              <a:gd name="adj" fmla="val 16667"/>
            </a:avLst>
          </a:prstGeom>
          <a:solidFill>
            <a:srgbClr val="0166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nl-BE" sz="3200" b="1" i="0" u="none" strike="noStrike" cap="none">
                <a:solidFill>
                  <a:schemeClr val="lt1"/>
                </a:solidFill>
                <a:latin typeface="Calibri"/>
                <a:ea typeface="Calibri"/>
                <a:cs typeface="Calibri"/>
                <a:sym typeface="Calibri"/>
              </a:rPr>
              <a:t>Diversiteit aan vaardigheden</a:t>
            </a:r>
            <a:endParaRPr/>
          </a:p>
        </p:txBody>
      </p:sp>
      <p:pic>
        <p:nvPicPr>
          <p:cNvPr id="7" name="Audio 6">
            <a:hlinkClick r:id="" action="ppaction://media"/>
            <a:extLst>
              <a:ext uri="{FF2B5EF4-FFF2-40B4-BE49-F238E27FC236}">
                <a16:creationId xmlns:a16="http://schemas.microsoft.com/office/drawing/2014/main" id="{3F8EE848-7A6E-45BC-AEA5-E0FBDC6A7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274"/>
    </mc:Choice>
    <mc:Fallback xmlns="">
      <p:transition spd="slow" advTm="1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body" idx="1"/>
          </p:nvPr>
        </p:nvSpPr>
        <p:spPr>
          <a:xfrm>
            <a:off x="838200" y="1149532"/>
            <a:ext cx="10515600" cy="570846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016666"/>
              </a:buClr>
              <a:buSzPts val="2800"/>
              <a:buChar char="•"/>
            </a:pPr>
            <a:r>
              <a:rPr lang="nl-BE" dirty="0"/>
              <a:t>Cognitief functioneren =</a:t>
            </a:r>
            <a:endParaRPr dirty="0"/>
          </a:p>
          <a:p>
            <a:pPr marL="685800" lvl="1" indent="-228600" algn="l" rtl="0">
              <a:lnSpc>
                <a:spcPct val="80000"/>
              </a:lnSpc>
              <a:spcBef>
                <a:spcPts val="500"/>
              </a:spcBef>
              <a:spcAft>
                <a:spcPts val="0"/>
              </a:spcAft>
              <a:buClr>
                <a:srgbClr val="02AAB4"/>
              </a:buClr>
              <a:buSzPts val="2800"/>
              <a:buChar char="•"/>
            </a:pPr>
            <a:r>
              <a:rPr lang="nl-BE" sz="2800" dirty="0"/>
              <a:t>intellectueel functioneren, cognitieve vaardigheden</a:t>
            </a:r>
            <a:endParaRPr dirty="0"/>
          </a:p>
          <a:p>
            <a:pPr marL="685800" lvl="1" indent="-228600" algn="l" rtl="0">
              <a:lnSpc>
                <a:spcPct val="80000"/>
              </a:lnSpc>
              <a:spcBef>
                <a:spcPts val="500"/>
              </a:spcBef>
              <a:spcAft>
                <a:spcPts val="0"/>
              </a:spcAft>
              <a:buClr>
                <a:srgbClr val="02AAB4"/>
              </a:buClr>
              <a:buSzPts val="2800"/>
              <a:buChar char="•"/>
            </a:pPr>
            <a:r>
              <a:rPr lang="nl-BE" sz="2800" dirty="0"/>
              <a:t>schoolse vaardigheden (CSF) of conceptuele vaardigheden (CZF, adaptief gedrag)</a:t>
            </a:r>
            <a:endParaRPr dirty="0"/>
          </a:p>
          <a:p>
            <a:pPr marL="228600" lvl="0" indent="-228600" algn="l" rtl="0">
              <a:lnSpc>
                <a:spcPct val="80000"/>
              </a:lnSpc>
              <a:spcBef>
                <a:spcPts val="1000"/>
              </a:spcBef>
              <a:spcAft>
                <a:spcPts val="0"/>
              </a:spcAft>
              <a:buClr>
                <a:srgbClr val="016666"/>
              </a:buClr>
              <a:buSzPts val="2800"/>
              <a:buChar char="•"/>
            </a:pPr>
            <a:r>
              <a:rPr lang="nl-BE" dirty="0"/>
              <a:t>Link met ICF-CY</a:t>
            </a:r>
            <a:endParaRPr dirty="0"/>
          </a:p>
          <a:p>
            <a:pPr marL="685800" lvl="1" indent="-228600" algn="l" rtl="0">
              <a:lnSpc>
                <a:spcPct val="80000"/>
              </a:lnSpc>
              <a:spcBef>
                <a:spcPts val="500"/>
              </a:spcBef>
              <a:spcAft>
                <a:spcPts val="0"/>
              </a:spcAft>
              <a:buClr>
                <a:srgbClr val="02AAB4"/>
              </a:buClr>
              <a:buSzPts val="2800"/>
              <a:buChar char="•"/>
            </a:pPr>
            <a:r>
              <a:rPr lang="nl-BE" sz="2800" dirty="0"/>
              <a:t>functies</a:t>
            </a:r>
            <a:endParaRPr dirty="0"/>
          </a:p>
          <a:p>
            <a:pPr marL="685800" lvl="1" indent="-228600" algn="l" rtl="0">
              <a:lnSpc>
                <a:spcPct val="80000"/>
              </a:lnSpc>
              <a:spcBef>
                <a:spcPts val="500"/>
              </a:spcBef>
              <a:spcAft>
                <a:spcPts val="0"/>
              </a:spcAft>
              <a:buClr>
                <a:srgbClr val="02AAB4"/>
              </a:buClr>
              <a:buSzPts val="2800"/>
              <a:buChar char="•"/>
            </a:pPr>
            <a:r>
              <a:rPr lang="nl-BE" sz="2800" dirty="0"/>
              <a:t>activiteiten (met invloed op participatie)</a:t>
            </a:r>
            <a:endParaRPr dirty="0"/>
          </a:p>
          <a:p>
            <a:pPr marL="228600" lvl="0" indent="-228600" algn="l" rtl="0">
              <a:lnSpc>
                <a:spcPct val="80000"/>
              </a:lnSpc>
              <a:spcBef>
                <a:spcPts val="1000"/>
              </a:spcBef>
              <a:spcAft>
                <a:spcPts val="0"/>
              </a:spcAft>
              <a:buClr>
                <a:srgbClr val="016666"/>
              </a:buClr>
              <a:buSzPts val="2800"/>
              <a:buChar char="•"/>
            </a:pPr>
            <a:r>
              <a:rPr lang="nl-BE" dirty="0"/>
              <a:t>Invloed van omgeving/ondersteuning!</a:t>
            </a:r>
            <a:endParaRPr dirty="0"/>
          </a:p>
          <a:p>
            <a:pPr marL="228600" lvl="0" indent="-50800" algn="l" rtl="0">
              <a:lnSpc>
                <a:spcPct val="80000"/>
              </a:lnSpc>
              <a:spcBef>
                <a:spcPts val="1000"/>
              </a:spcBef>
              <a:spcAft>
                <a:spcPts val="0"/>
              </a:spcAft>
              <a:buClr>
                <a:srgbClr val="016666"/>
              </a:buClr>
              <a:buSzPts val="2800"/>
              <a:buNone/>
            </a:pPr>
            <a:endParaRPr dirty="0"/>
          </a:p>
          <a:p>
            <a:pPr marL="228600" lvl="0" indent="-228600" algn="l" rtl="0">
              <a:lnSpc>
                <a:spcPct val="80000"/>
              </a:lnSpc>
              <a:spcBef>
                <a:spcPts val="1000"/>
              </a:spcBef>
              <a:spcAft>
                <a:spcPts val="0"/>
              </a:spcAft>
              <a:buClr>
                <a:srgbClr val="016666"/>
              </a:buClr>
              <a:buSzPts val="2800"/>
              <a:buChar char="•"/>
            </a:pPr>
            <a:r>
              <a:rPr lang="nl-BE" dirty="0"/>
              <a:t>Nadruk op cognitief functioneren omwille van</a:t>
            </a:r>
            <a:endParaRPr dirty="0"/>
          </a:p>
          <a:p>
            <a:pPr marL="685800" lvl="1" indent="-228600" algn="l" rtl="0">
              <a:lnSpc>
                <a:spcPct val="80000"/>
              </a:lnSpc>
              <a:spcBef>
                <a:spcPts val="500"/>
              </a:spcBef>
              <a:spcAft>
                <a:spcPts val="0"/>
              </a:spcAft>
              <a:buClr>
                <a:srgbClr val="02AAB4"/>
              </a:buClr>
              <a:buSzPts val="2800"/>
              <a:buChar char="•"/>
            </a:pPr>
            <a:r>
              <a:rPr lang="nl-BE" sz="2800" dirty="0"/>
              <a:t> impact op schools leren</a:t>
            </a:r>
            <a:endParaRPr dirty="0"/>
          </a:p>
          <a:p>
            <a:pPr marL="609600" lvl="1" indent="0" algn="l" rtl="0">
              <a:lnSpc>
                <a:spcPct val="80000"/>
              </a:lnSpc>
              <a:spcBef>
                <a:spcPts val="500"/>
              </a:spcBef>
              <a:spcAft>
                <a:spcPts val="0"/>
              </a:spcAft>
              <a:buClr>
                <a:srgbClr val="02AAB4"/>
              </a:buClr>
              <a:buSzPts val="2800"/>
              <a:buNone/>
            </a:pPr>
            <a:r>
              <a:rPr lang="nl-BE" sz="2800" dirty="0"/>
              <a:t>	→ focus in onderwijs en leerlingenbegeleiding</a:t>
            </a:r>
            <a:endParaRPr dirty="0"/>
          </a:p>
          <a:p>
            <a:pPr marL="685800" lvl="1" indent="-228600" algn="l" rtl="0">
              <a:lnSpc>
                <a:spcPct val="80000"/>
              </a:lnSpc>
              <a:spcBef>
                <a:spcPts val="500"/>
              </a:spcBef>
              <a:spcAft>
                <a:spcPts val="0"/>
              </a:spcAft>
              <a:buClr>
                <a:srgbClr val="02AAB4"/>
              </a:buClr>
              <a:buSzPts val="2800"/>
              <a:buChar char="•"/>
            </a:pPr>
            <a:r>
              <a:rPr lang="nl-BE" sz="2800" dirty="0"/>
              <a:t> meest valide meting</a:t>
            </a:r>
            <a:endParaRPr dirty="0"/>
          </a:p>
        </p:txBody>
      </p:sp>
      <p:sp>
        <p:nvSpPr>
          <p:cNvPr id="85" name="Google Shape;85;p3"/>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3</a:t>
            </a:fld>
            <a:endParaRPr sz="1200" b="0" i="0" u="none" strike="noStrike" cap="none">
              <a:solidFill>
                <a:srgbClr val="049999"/>
              </a:solidFill>
              <a:latin typeface="Open Sans"/>
              <a:ea typeface="Open Sans"/>
              <a:cs typeface="Open Sans"/>
              <a:sym typeface="Open Sans"/>
            </a:endParaRPr>
          </a:p>
        </p:txBody>
      </p:sp>
      <p:sp>
        <p:nvSpPr>
          <p:cNvPr id="86" name="Google Shape;86;p3"/>
          <p:cNvSpPr txBox="1">
            <a:spLocks noGrp="1"/>
          </p:cNvSpPr>
          <p:nvPr>
            <p:ph type="title"/>
          </p:nvPr>
        </p:nvSpPr>
        <p:spPr>
          <a:xfrm>
            <a:off x="838199" y="94959"/>
            <a:ext cx="109658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a:t>Eigenheid protocollen cognitief functioneren? </a:t>
            </a:r>
            <a:endParaRPr/>
          </a:p>
        </p:txBody>
      </p:sp>
      <p:pic>
        <p:nvPicPr>
          <p:cNvPr id="3" name="Audio 2">
            <a:hlinkClick r:id="" action="ppaction://media"/>
            <a:extLst>
              <a:ext uri="{FF2B5EF4-FFF2-40B4-BE49-F238E27FC236}">
                <a16:creationId xmlns:a16="http://schemas.microsoft.com/office/drawing/2014/main" id="{CA5530A5-A9D5-4BBF-BAA4-925E097AD3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599"/>
    </mc:Choice>
    <mc:Fallback xmlns="">
      <p:transition spd="slow" advTm="97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16666"/>
              </a:buClr>
              <a:buSzPts val="5400"/>
              <a:buFont typeface="Open Sans"/>
              <a:buNone/>
            </a:pPr>
            <a:r>
              <a:rPr lang="nl-BE" sz="5400" b="1"/>
              <a:t>Cognitief functioneren </a:t>
            </a:r>
            <a:endParaRPr/>
          </a:p>
        </p:txBody>
      </p:sp>
      <p:sp>
        <p:nvSpPr>
          <p:cNvPr id="522" name="Google Shape;522;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6666"/>
              </a:buClr>
              <a:buSzPts val="3600"/>
              <a:buNone/>
            </a:pPr>
            <a:r>
              <a:rPr lang="nl-BE" sz="3600" dirty="0"/>
              <a:t>Cognitief zwak functioneren</a:t>
            </a:r>
            <a:endParaRPr dirty="0"/>
          </a:p>
          <a:p>
            <a:pPr marL="228600" lvl="0" indent="-228600" algn="l" rtl="0">
              <a:lnSpc>
                <a:spcPct val="80000"/>
              </a:lnSpc>
              <a:spcBef>
                <a:spcPts val="1000"/>
              </a:spcBef>
              <a:spcAft>
                <a:spcPts val="0"/>
              </a:spcAft>
              <a:buClr>
                <a:srgbClr val="016666"/>
              </a:buClr>
              <a:buSzPts val="3600"/>
              <a:buChar char="•"/>
            </a:pPr>
            <a:r>
              <a:rPr lang="nl-BE" sz="3600" dirty="0"/>
              <a:t>Brede cognitieve vaardigheden </a:t>
            </a:r>
            <a:endParaRPr dirty="0"/>
          </a:p>
          <a:p>
            <a:pPr marL="228600" lvl="0" indent="-228600" algn="l" rtl="0">
              <a:lnSpc>
                <a:spcPct val="80000"/>
              </a:lnSpc>
              <a:spcBef>
                <a:spcPts val="1000"/>
              </a:spcBef>
              <a:spcAft>
                <a:spcPts val="0"/>
              </a:spcAft>
              <a:buClr>
                <a:srgbClr val="016666"/>
              </a:buClr>
              <a:buSzPts val="3600"/>
              <a:buChar char="•"/>
            </a:pPr>
            <a:r>
              <a:rPr lang="nl-BE" sz="3600" dirty="0"/>
              <a:t>Adaptief gedrag (conceptuele/schoolse vaardigheden)</a:t>
            </a:r>
            <a:endParaRPr dirty="0"/>
          </a:p>
          <a:p>
            <a:pPr marL="228600" lvl="0" indent="-228600" algn="l" rtl="0">
              <a:lnSpc>
                <a:spcPct val="80000"/>
              </a:lnSpc>
              <a:spcBef>
                <a:spcPts val="1000"/>
              </a:spcBef>
              <a:spcAft>
                <a:spcPts val="0"/>
              </a:spcAft>
              <a:buClr>
                <a:srgbClr val="016666"/>
              </a:buClr>
              <a:buSzPts val="3600"/>
              <a:buChar char="•"/>
            </a:pPr>
            <a:r>
              <a:rPr lang="nl-BE" sz="3600" dirty="0"/>
              <a:t>…</a:t>
            </a:r>
            <a:endParaRPr dirty="0"/>
          </a:p>
          <a:p>
            <a:pPr marL="228600" lvl="0" indent="-50800" algn="l" rtl="0">
              <a:lnSpc>
                <a:spcPct val="80000"/>
              </a:lnSpc>
              <a:spcBef>
                <a:spcPts val="1000"/>
              </a:spcBef>
              <a:spcAft>
                <a:spcPts val="0"/>
              </a:spcAft>
              <a:buClr>
                <a:srgbClr val="016666"/>
              </a:buClr>
              <a:buSzPts val="2800"/>
              <a:buNone/>
            </a:pPr>
            <a:endParaRPr dirty="0"/>
          </a:p>
        </p:txBody>
      </p:sp>
      <p:sp>
        <p:nvSpPr>
          <p:cNvPr id="523" name="Google Shape;523;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6666"/>
              </a:buClr>
              <a:buSzPts val="3600"/>
              <a:buNone/>
            </a:pPr>
            <a:r>
              <a:rPr lang="nl-BE" sz="3600" dirty="0"/>
              <a:t>Cognitief sterk functioneren</a:t>
            </a:r>
            <a:endParaRPr dirty="0"/>
          </a:p>
          <a:p>
            <a:pPr marL="228600" lvl="0" indent="-228600" algn="l" rtl="0">
              <a:lnSpc>
                <a:spcPct val="80000"/>
              </a:lnSpc>
              <a:spcBef>
                <a:spcPts val="1000"/>
              </a:spcBef>
              <a:spcAft>
                <a:spcPts val="0"/>
              </a:spcAft>
              <a:buClr>
                <a:srgbClr val="016666"/>
              </a:buClr>
              <a:buSzPts val="3600"/>
              <a:buChar char="•"/>
            </a:pPr>
            <a:r>
              <a:rPr lang="nl-BE" sz="3600" dirty="0"/>
              <a:t>Brede cognitieve vaardigheden </a:t>
            </a:r>
            <a:endParaRPr dirty="0"/>
          </a:p>
          <a:p>
            <a:pPr marL="228600" lvl="0" indent="-228600" algn="l" rtl="0">
              <a:lnSpc>
                <a:spcPct val="80000"/>
              </a:lnSpc>
              <a:spcBef>
                <a:spcPts val="1000"/>
              </a:spcBef>
              <a:spcAft>
                <a:spcPts val="0"/>
              </a:spcAft>
              <a:buClr>
                <a:srgbClr val="016666"/>
              </a:buClr>
              <a:buSzPts val="3600"/>
              <a:buChar char="•"/>
            </a:pPr>
            <a:r>
              <a:rPr lang="nl-BE" sz="3600" dirty="0"/>
              <a:t>Schoolse vaardigheden</a:t>
            </a:r>
            <a:endParaRPr dirty="0"/>
          </a:p>
          <a:p>
            <a:pPr marL="228600" lvl="0" indent="-228600" algn="l" rtl="0">
              <a:lnSpc>
                <a:spcPct val="80000"/>
              </a:lnSpc>
              <a:spcBef>
                <a:spcPts val="1000"/>
              </a:spcBef>
              <a:spcAft>
                <a:spcPts val="0"/>
              </a:spcAft>
              <a:buClr>
                <a:srgbClr val="016666"/>
              </a:buClr>
              <a:buSzPts val="3600"/>
              <a:buChar char="•"/>
            </a:pPr>
            <a:r>
              <a:rPr lang="nl-BE" sz="3600" dirty="0"/>
              <a:t>…</a:t>
            </a:r>
            <a:endParaRPr dirty="0"/>
          </a:p>
          <a:p>
            <a:pPr marL="228600" lvl="0" indent="-50800" algn="l" rtl="0">
              <a:lnSpc>
                <a:spcPct val="80000"/>
              </a:lnSpc>
              <a:spcBef>
                <a:spcPts val="1000"/>
              </a:spcBef>
              <a:spcAft>
                <a:spcPts val="0"/>
              </a:spcAft>
              <a:buClr>
                <a:srgbClr val="016666"/>
              </a:buClr>
              <a:buSzPts val="2800"/>
              <a:buNone/>
            </a:pPr>
            <a:endParaRPr dirty="0"/>
          </a:p>
        </p:txBody>
      </p:sp>
      <p:sp>
        <p:nvSpPr>
          <p:cNvPr id="524" name="Google Shape;524;p4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4</a:t>
            </a:fld>
            <a:endParaRPr/>
          </a:p>
        </p:txBody>
      </p:sp>
      <p:pic>
        <p:nvPicPr>
          <p:cNvPr id="4" name="Audio 3">
            <a:hlinkClick r:id="" action="ppaction://media"/>
            <a:extLst>
              <a:ext uri="{FF2B5EF4-FFF2-40B4-BE49-F238E27FC236}">
                <a16:creationId xmlns:a16="http://schemas.microsoft.com/office/drawing/2014/main" id="{9ECCD5C5-32B0-4F63-9512-4C2B5EAFF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9742901"/>
      </p:ext>
    </p:extLst>
  </p:cSld>
  <p:clrMapOvr>
    <a:masterClrMapping/>
  </p:clrMapOvr>
  <mc:AlternateContent xmlns:mc="http://schemas.openxmlformats.org/markup-compatibility/2006" xmlns:p14="http://schemas.microsoft.com/office/powerpoint/2010/main">
    <mc:Choice Requires="p14">
      <p:transition spd="slow" p14:dur="2000" advTm="51139"/>
    </mc:Choice>
    <mc:Fallback xmlns="">
      <p:transition spd="slow" advTm="5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2" name="Google Shape;642;p61"/>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5</a:t>
            </a:fld>
            <a:endParaRPr/>
          </a:p>
        </p:txBody>
      </p:sp>
      <p:pic>
        <p:nvPicPr>
          <p:cNvPr id="643" name="Google Shape;643;p61" descr="Afbeelding met fornuis, teken&#10;&#10;Automatisch gegenereerde beschrijving"/>
          <p:cNvPicPr preferRelativeResize="0"/>
          <p:nvPr/>
        </p:nvPicPr>
        <p:blipFill rotWithShape="1">
          <a:blip r:embed="rId5">
            <a:alphaModFix/>
          </a:blip>
          <a:srcRect l="22999" t="16514" r="13371" b="7184"/>
          <a:stretch/>
        </p:blipFill>
        <p:spPr>
          <a:xfrm>
            <a:off x="592593" y="98736"/>
            <a:ext cx="7604395" cy="5434149"/>
          </a:xfrm>
          <a:prstGeom prst="rect">
            <a:avLst/>
          </a:prstGeom>
          <a:noFill/>
          <a:ln>
            <a:noFill/>
          </a:ln>
        </p:spPr>
      </p:pic>
      <p:sp>
        <p:nvSpPr>
          <p:cNvPr id="2" name="Tekstvak 1">
            <a:extLst>
              <a:ext uri="{FF2B5EF4-FFF2-40B4-BE49-F238E27FC236}">
                <a16:creationId xmlns:a16="http://schemas.microsoft.com/office/drawing/2014/main" id="{4A0784BD-C6A2-4CD0-850F-98C7F71DC820}"/>
              </a:ext>
            </a:extLst>
          </p:cNvPr>
          <p:cNvSpPr txBox="1"/>
          <p:nvPr/>
        </p:nvSpPr>
        <p:spPr>
          <a:xfrm>
            <a:off x="6270170" y="5532885"/>
            <a:ext cx="5729015" cy="1089529"/>
          </a:xfrm>
          <a:prstGeom prst="rect">
            <a:avLst/>
          </a:prstGeom>
          <a:noFill/>
        </p:spPr>
        <p:txBody>
          <a:bodyPr wrap="square" rtlCol="0">
            <a:spAutoFit/>
          </a:bodyPr>
          <a:lstStyle/>
          <a:p>
            <a:pPr>
              <a:lnSpc>
                <a:spcPct val="90000"/>
              </a:lnSpc>
              <a:spcBef>
                <a:spcPts val="500"/>
              </a:spcBef>
              <a:buClr>
                <a:srgbClr val="02AAB4"/>
              </a:buClr>
              <a:buSzPts val="2800"/>
            </a:pPr>
            <a:r>
              <a:rPr lang="nl-BE" sz="3600" dirty="0">
                <a:solidFill>
                  <a:srgbClr val="02AAB4"/>
                </a:solidFill>
                <a:latin typeface="Open Sans"/>
                <a:ea typeface="Open Sans"/>
                <a:cs typeface="Open Sans"/>
                <a:sym typeface="Open Sans"/>
              </a:rPr>
              <a:t>- </a:t>
            </a:r>
            <a:r>
              <a:rPr lang="nl-BE" sz="3600" dirty="0" err="1">
                <a:solidFill>
                  <a:srgbClr val="02AAB4"/>
                </a:solidFill>
                <a:latin typeface="Open Sans"/>
                <a:ea typeface="Open Sans"/>
                <a:cs typeface="Open Sans"/>
                <a:sym typeface="Open Sans"/>
              </a:rPr>
              <a:t>BCV’s</a:t>
            </a:r>
            <a:br>
              <a:rPr lang="nl-BE" sz="3600" dirty="0">
                <a:solidFill>
                  <a:srgbClr val="02AAB4"/>
                </a:solidFill>
                <a:latin typeface="Open Sans"/>
                <a:ea typeface="Open Sans"/>
                <a:cs typeface="Open Sans"/>
                <a:sym typeface="Open Sans"/>
              </a:rPr>
            </a:br>
            <a:r>
              <a:rPr lang="nl-BE" sz="3600" dirty="0">
                <a:solidFill>
                  <a:srgbClr val="02AAB4"/>
                </a:solidFill>
                <a:latin typeface="Open Sans"/>
                <a:ea typeface="Open Sans"/>
                <a:cs typeface="Open Sans"/>
                <a:sym typeface="Open Sans"/>
              </a:rPr>
              <a:t>- Schoolse vaardigheden</a:t>
            </a:r>
          </a:p>
        </p:txBody>
      </p:sp>
      <p:pic>
        <p:nvPicPr>
          <p:cNvPr id="4" name="Audio 3">
            <a:hlinkClick r:id="" action="ppaction://media"/>
            <a:extLst>
              <a:ext uri="{FF2B5EF4-FFF2-40B4-BE49-F238E27FC236}">
                <a16:creationId xmlns:a16="http://schemas.microsoft.com/office/drawing/2014/main" id="{E9829C31-7AEA-46BB-B9D2-B6E0360423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8064960"/>
      </p:ext>
    </p:extLst>
  </p:cSld>
  <p:clrMapOvr>
    <a:masterClrMapping/>
  </p:clrMapOvr>
  <mc:AlternateContent xmlns:mc="http://schemas.openxmlformats.org/markup-compatibility/2006" xmlns:p14="http://schemas.microsoft.com/office/powerpoint/2010/main">
    <mc:Choice Requires="p14">
      <p:transition spd="slow" p14:dur="2000" advTm="16026"/>
    </mc:Choice>
    <mc:Fallback xmlns="">
      <p:transition spd="slow" advTm="1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sz="4000">
                <a:latin typeface="Open Sans"/>
                <a:ea typeface="Open Sans"/>
                <a:cs typeface="Open Sans"/>
                <a:sym typeface="Open Sans"/>
              </a:rPr>
              <a:t>Visie van Prodia </a:t>
            </a:r>
            <a:endParaRPr/>
          </a:p>
        </p:txBody>
      </p:sp>
      <p:sp>
        <p:nvSpPr>
          <p:cNvPr id="650" name="Google Shape;650;p62"/>
          <p:cNvSpPr txBox="1">
            <a:spLocks noGrp="1"/>
          </p:cNvSpPr>
          <p:nvPr>
            <p:ph type="body" idx="1"/>
          </p:nvPr>
        </p:nvSpPr>
        <p:spPr>
          <a:xfrm>
            <a:off x="838202" y="1825625"/>
            <a:ext cx="10515599"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AAB4"/>
              </a:buClr>
              <a:buSzPts val="3200"/>
              <a:buNone/>
            </a:pPr>
            <a:r>
              <a:rPr lang="nl-BE" sz="3200" dirty="0">
                <a:solidFill>
                  <a:srgbClr val="02AAB4"/>
                </a:solidFill>
              </a:rPr>
              <a:t>cognitief sterk functioneren </a:t>
            </a:r>
            <a:endParaRPr dirty="0"/>
          </a:p>
          <a:p>
            <a:pPr marL="0" lvl="0" indent="0" algn="l" rtl="0">
              <a:lnSpc>
                <a:spcPct val="90000"/>
              </a:lnSpc>
              <a:spcBef>
                <a:spcPts val="1000"/>
              </a:spcBef>
              <a:spcAft>
                <a:spcPts val="0"/>
              </a:spcAft>
              <a:buClr>
                <a:srgbClr val="02AAB4"/>
              </a:buClr>
              <a:buSzPts val="3200"/>
              <a:buNone/>
            </a:pPr>
            <a:r>
              <a:rPr lang="nl-BE" sz="3200" dirty="0">
                <a:solidFill>
                  <a:srgbClr val="02AAB4"/>
                </a:solidFill>
              </a:rPr>
              <a:t>= sterke brede cognitieve vaardigheden </a:t>
            </a:r>
            <a:r>
              <a:rPr lang="nl-BE" sz="3200" b="1" dirty="0">
                <a:solidFill>
                  <a:srgbClr val="02AAB4"/>
                </a:solidFill>
              </a:rPr>
              <a:t>en/of </a:t>
            </a:r>
            <a:r>
              <a:rPr lang="nl-BE" sz="3200" dirty="0">
                <a:solidFill>
                  <a:srgbClr val="02AAB4"/>
                </a:solidFill>
              </a:rPr>
              <a:t>sterke schoolse vaardigheden</a:t>
            </a:r>
            <a:endParaRPr dirty="0"/>
          </a:p>
          <a:p>
            <a:pPr marL="0" lvl="0" indent="0" algn="l" rtl="0">
              <a:lnSpc>
                <a:spcPct val="90000"/>
              </a:lnSpc>
              <a:spcBef>
                <a:spcPts val="1000"/>
              </a:spcBef>
              <a:spcAft>
                <a:spcPts val="0"/>
              </a:spcAft>
              <a:buClr>
                <a:srgbClr val="02AAB4"/>
              </a:buClr>
              <a:buSzPts val="3200"/>
              <a:buNone/>
            </a:pPr>
            <a:r>
              <a:rPr lang="nl-BE" sz="3200" dirty="0">
                <a:solidFill>
                  <a:srgbClr val="02AAB4"/>
                </a:solidFill>
              </a:rPr>
              <a:t>+ invloed van leerling- en omgevingskenmerken</a:t>
            </a:r>
            <a:endParaRPr dirty="0"/>
          </a:p>
          <a:p>
            <a:pPr marL="0" lvl="0" indent="0" algn="l" rtl="0">
              <a:lnSpc>
                <a:spcPct val="90000"/>
              </a:lnSpc>
              <a:spcBef>
                <a:spcPts val="1000"/>
              </a:spcBef>
              <a:spcAft>
                <a:spcPts val="0"/>
              </a:spcAft>
              <a:buClr>
                <a:srgbClr val="016666"/>
              </a:buClr>
              <a:buSzPts val="3200"/>
              <a:buNone/>
            </a:pPr>
            <a:endParaRPr sz="3200" dirty="0">
              <a:solidFill>
                <a:srgbClr val="02AAB4"/>
              </a:solidFill>
            </a:endParaRPr>
          </a:p>
          <a:p>
            <a:pPr marL="0" lvl="0" indent="0" algn="l" rtl="0">
              <a:lnSpc>
                <a:spcPct val="90000"/>
              </a:lnSpc>
              <a:spcBef>
                <a:spcPts val="1000"/>
              </a:spcBef>
              <a:spcAft>
                <a:spcPts val="0"/>
              </a:spcAft>
              <a:buClr>
                <a:srgbClr val="016666"/>
              </a:buClr>
              <a:buSzPts val="3200"/>
              <a:buNone/>
            </a:pPr>
            <a:r>
              <a:rPr lang="nl-BE" sz="3200" dirty="0"/>
              <a:t>≠ enkel (zeer) hoge algemene intelligentie</a:t>
            </a:r>
            <a:endParaRPr dirty="0"/>
          </a:p>
          <a:p>
            <a:pPr marL="0" lvl="0" indent="0" algn="l" rtl="0">
              <a:lnSpc>
                <a:spcPct val="90000"/>
              </a:lnSpc>
              <a:spcBef>
                <a:spcPts val="1000"/>
              </a:spcBef>
              <a:spcAft>
                <a:spcPts val="0"/>
              </a:spcAft>
              <a:buClr>
                <a:srgbClr val="016666"/>
              </a:buClr>
              <a:buSzPts val="3200"/>
              <a:buNone/>
            </a:pPr>
            <a:endParaRPr sz="3200" dirty="0">
              <a:solidFill>
                <a:srgbClr val="02AAB4"/>
              </a:solidFill>
            </a:endParaRPr>
          </a:p>
        </p:txBody>
      </p:sp>
      <p:sp>
        <p:nvSpPr>
          <p:cNvPr id="651" name="Google Shape;651;p62"/>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6</a:t>
            </a:fld>
            <a:endParaRPr/>
          </a:p>
        </p:txBody>
      </p:sp>
      <p:pic>
        <p:nvPicPr>
          <p:cNvPr id="4" name="Audio 3">
            <a:hlinkClick r:id="" action="ppaction://media"/>
            <a:extLst>
              <a:ext uri="{FF2B5EF4-FFF2-40B4-BE49-F238E27FC236}">
                <a16:creationId xmlns:a16="http://schemas.microsoft.com/office/drawing/2014/main" id="{6B79F71E-4753-49F6-A222-811AB7A19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9527572"/>
      </p:ext>
    </p:extLst>
  </p:cSld>
  <p:clrMapOvr>
    <a:masterClrMapping/>
  </p:clrMapOvr>
  <mc:AlternateContent xmlns:mc="http://schemas.openxmlformats.org/markup-compatibility/2006" xmlns:p14="http://schemas.microsoft.com/office/powerpoint/2010/main">
    <mc:Choice Requires="p14">
      <p:transition spd="slow" p14:dur="2000" advTm="43066"/>
    </mc:Choice>
    <mc:Fallback xmlns="">
      <p:transition spd="slow" advTm="4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8" name="Google Shape;658;p63"/>
          <p:cNvSpPr txBox="1">
            <a:spLocks noGrp="1"/>
          </p:cNvSpPr>
          <p:nvPr>
            <p:ph type="title"/>
          </p:nvPr>
        </p:nvSpPr>
        <p:spPr>
          <a:xfrm>
            <a:off x="484632" y="1040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dirty="0"/>
              <a:t>Bijlage </a:t>
            </a:r>
            <a:r>
              <a:rPr lang="nl-BE" u="sng" dirty="0">
                <a:solidFill>
                  <a:schemeClr val="hlink"/>
                </a:solidFill>
                <a:hlinkClick r:id="rId5"/>
              </a:rPr>
              <a:t>Geïntegreerd werkmodel CSF</a:t>
            </a:r>
            <a:endParaRPr dirty="0"/>
          </a:p>
        </p:txBody>
      </p:sp>
      <p:sp>
        <p:nvSpPr>
          <p:cNvPr id="659" name="Google Shape;659;p63"/>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7</a:t>
            </a:fld>
            <a:endParaRPr/>
          </a:p>
        </p:txBody>
      </p:sp>
      <p:pic>
        <p:nvPicPr>
          <p:cNvPr id="660" name="Google Shape;660;p63" descr="Afbeelding met schermafbeelding&#10;&#10;Automatisch gegenereerde beschrijving"/>
          <p:cNvPicPr preferRelativeResize="0"/>
          <p:nvPr/>
        </p:nvPicPr>
        <p:blipFill rotWithShape="1">
          <a:blip r:embed="rId6">
            <a:alphaModFix/>
          </a:blip>
          <a:srcRect l="5509" t="9931" r="5513" b="11452"/>
          <a:stretch/>
        </p:blipFill>
        <p:spPr>
          <a:xfrm>
            <a:off x="354793" y="1257249"/>
            <a:ext cx="9814560" cy="5391518"/>
          </a:xfrm>
          <a:prstGeom prst="rect">
            <a:avLst/>
          </a:prstGeom>
          <a:noFill/>
          <a:ln>
            <a:noFill/>
          </a:ln>
        </p:spPr>
      </p:pic>
      <p:pic>
        <p:nvPicPr>
          <p:cNvPr id="2" name="Audio 1">
            <a:hlinkClick r:id="" action="ppaction://media"/>
            <a:extLst>
              <a:ext uri="{FF2B5EF4-FFF2-40B4-BE49-F238E27FC236}">
                <a16:creationId xmlns:a16="http://schemas.microsoft.com/office/drawing/2014/main" id="{DC31164F-E95B-425D-841E-C8F0804262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97222189"/>
      </p:ext>
    </p:extLst>
  </p:cSld>
  <p:clrMapOvr>
    <a:masterClrMapping/>
  </p:clrMapOvr>
  <mc:AlternateContent xmlns:mc="http://schemas.openxmlformats.org/markup-compatibility/2006" xmlns:p14="http://schemas.microsoft.com/office/powerpoint/2010/main">
    <mc:Choice Requires="p14">
      <p:transition spd="slow" p14:dur="2000" advTm="41627"/>
    </mc:Choice>
    <mc:Fallback xmlns="">
      <p:transition spd="slow" advTm="4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Google Shape;531;p4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8</a:t>
            </a:fld>
            <a:endParaRPr/>
          </a:p>
        </p:txBody>
      </p:sp>
      <p:pic>
        <p:nvPicPr>
          <p:cNvPr id="532" name="Google Shape;532;p49" descr="Afbeelding met fornuis&#10;&#10;Automatisch gegenereerde beschrijving"/>
          <p:cNvPicPr preferRelativeResize="0"/>
          <p:nvPr/>
        </p:nvPicPr>
        <p:blipFill rotWithShape="1">
          <a:blip r:embed="rId5">
            <a:alphaModFix/>
          </a:blip>
          <a:srcRect l="23399" t="14683" b="11293"/>
          <a:stretch/>
        </p:blipFill>
        <p:spPr>
          <a:xfrm>
            <a:off x="404950" y="246281"/>
            <a:ext cx="9091748" cy="6402486"/>
          </a:xfrm>
          <a:prstGeom prst="rect">
            <a:avLst/>
          </a:prstGeom>
          <a:noFill/>
          <a:ln>
            <a:noFill/>
          </a:ln>
        </p:spPr>
      </p:pic>
      <p:sp>
        <p:nvSpPr>
          <p:cNvPr id="530" name="Google Shape;530;p49"/>
          <p:cNvSpPr txBox="1">
            <a:spLocks noGrp="1"/>
          </p:cNvSpPr>
          <p:nvPr>
            <p:ph type="title"/>
          </p:nvPr>
        </p:nvSpPr>
        <p:spPr>
          <a:xfrm>
            <a:off x="6733730" y="4702629"/>
            <a:ext cx="4349242" cy="1254124"/>
          </a:xfrm>
          <a:prstGeom prst="rect">
            <a:avLst/>
          </a:prstGeom>
          <a:noFill/>
          <a:ln>
            <a:noFill/>
          </a:ln>
        </p:spPr>
        <p:txBody>
          <a:bodyPr spcFirstLastPara="1" wrap="square" lIns="91425" tIns="45700" rIns="91425" bIns="45700" anchor="b" anchorCtr="0">
            <a:normAutofit/>
          </a:bodyPr>
          <a:lstStyle/>
          <a:p>
            <a:pPr lvl="0" algn="l" rtl="0">
              <a:lnSpc>
                <a:spcPct val="90000"/>
              </a:lnSpc>
              <a:spcBef>
                <a:spcPts val="0"/>
              </a:spcBef>
              <a:spcAft>
                <a:spcPts val="0"/>
              </a:spcAft>
              <a:buClr>
                <a:srgbClr val="016666"/>
              </a:buClr>
              <a:buSzPts val="6000"/>
            </a:pPr>
            <a:r>
              <a:rPr lang="nl-BE" sz="3600" dirty="0">
                <a:solidFill>
                  <a:srgbClr val="02AAB4"/>
                </a:solidFill>
              </a:rPr>
              <a:t>- </a:t>
            </a:r>
            <a:r>
              <a:rPr lang="nl-BE" sz="3600" dirty="0" err="1">
                <a:solidFill>
                  <a:srgbClr val="02AAB4"/>
                </a:solidFill>
              </a:rPr>
              <a:t>BCV’s</a:t>
            </a:r>
            <a:br>
              <a:rPr lang="nl-BE" sz="3600" dirty="0">
                <a:solidFill>
                  <a:srgbClr val="02AAB4"/>
                </a:solidFill>
              </a:rPr>
            </a:br>
            <a:r>
              <a:rPr lang="nl-BE" sz="3600" dirty="0">
                <a:solidFill>
                  <a:srgbClr val="02AAB4"/>
                </a:solidFill>
              </a:rPr>
              <a:t>- Adaptief gedrag</a:t>
            </a:r>
            <a:endParaRPr sz="3600" dirty="0">
              <a:solidFill>
                <a:srgbClr val="02AAB4"/>
              </a:solidFill>
            </a:endParaRPr>
          </a:p>
        </p:txBody>
      </p:sp>
      <p:pic>
        <p:nvPicPr>
          <p:cNvPr id="3" name="Audio 2">
            <a:hlinkClick r:id="" action="ppaction://media"/>
            <a:extLst>
              <a:ext uri="{FF2B5EF4-FFF2-40B4-BE49-F238E27FC236}">
                <a16:creationId xmlns:a16="http://schemas.microsoft.com/office/drawing/2014/main" id="{446D62A4-38EF-436E-85ED-7375B56F60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177152"/>
      </p:ext>
    </p:extLst>
  </p:cSld>
  <p:clrMapOvr>
    <a:masterClrMapping/>
  </p:clrMapOvr>
  <mc:AlternateContent xmlns:mc="http://schemas.openxmlformats.org/markup-compatibility/2006" xmlns:p14="http://schemas.microsoft.com/office/powerpoint/2010/main">
    <mc:Choice Requires="p14">
      <p:transition spd="slow" p14:dur="2000" advTm="21216"/>
    </mc:Choice>
    <mc:Fallback xmlns="">
      <p:transition spd="slow" advTm="2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b="1" dirty="0"/>
              <a:t>Adaptief gedrag</a:t>
            </a:r>
            <a:endParaRPr dirty="0"/>
          </a:p>
        </p:txBody>
      </p:sp>
      <p:sp>
        <p:nvSpPr>
          <p:cNvPr id="550" name="Google Shape;550;p51"/>
          <p:cNvSpPr txBox="1">
            <a:spLocks noGrp="1"/>
          </p:cNvSpPr>
          <p:nvPr>
            <p:ph type="body" idx="1"/>
          </p:nvPr>
        </p:nvSpPr>
        <p:spPr>
          <a:xfrm>
            <a:off x="838885" y="1726196"/>
            <a:ext cx="10514230" cy="4351338"/>
          </a:xfrm>
          <a:prstGeom prst="rect">
            <a:avLst/>
          </a:prstGeom>
          <a:blipFill rotWithShape="1">
            <a:blip r:embed="rId5">
              <a:alphaModFix/>
            </a:blip>
            <a:stretch>
              <a:fillRect l="-1333" t="-4061" r="-1158"/>
            </a:stretch>
          </a:blip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nl-BE" dirty="0"/>
              <a:t> </a:t>
            </a:r>
            <a:endParaRPr dirty="0"/>
          </a:p>
        </p:txBody>
      </p:sp>
      <p:pic>
        <p:nvPicPr>
          <p:cNvPr id="3" name="Audio 2">
            <a:hlinkClick r:id="" action="ppaction://media"/>
            <a:extLst>
              <a:ext uri="{FF2B5EF4-FFF2-40B4-BE49-F238E27FC236}">
                <a16:creationId xmlns:a16="http://schemas.microsoft.com/office/drawing/2014/main" id="{0DAB0B1E-A335-486B-ABE2-961A60453A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22147498"/>
      </p:ext>
    </p:extLst>
  </p:cSld>
  <p:clrMapOvr>
    <a:masterClrMapping/>
  </p:clrMapOvr>
  <mc:AlternateContent xmlns:mc="http://schemas.openxmlformats.org/markup-compatibility/2006" xmlns:p14="http://schemas.microsoft.com/office/powerpoint/2010/main">
    <mc:Choice Requires="p14">
      <p:transition spd="slow" p14:dur="2000" advTm="67659"/>
    </mc:Choice>
    <mc:Fallback xmlns="">
      <p:transition spd="slow" advTm="6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0348B17B-74B4-4FA3-9EA8-AE04CCC0C91B}"/>
</file>

<file path=customXml/itemProps2.xml><?xml version="1.0" encoding="utf-8"?>
<ds:datastoreItem xmlns:ds="http://schemas.openxmlformats.org/officeDocument/2006/customXml" ds:itemID="{4FF9D400-725F-4535-942D-04F4C5201078}"/>
</file>

<file path=customXml/itemProps3.xml><?xml version="1.0" encoding="utf-8"?>
<ds:datastoreItem xmlns:ds="http://schemas.openxmlformats.org/officeDocument/2006/customXml" ds:itemID="{DAD7BFD1-4711-45EA-BF70-D3D52C887A4C}"/>
</file>

<file path=docProps/app.xml><?xml version="1.0" encoding="utf-8"?>
<Properties xmlns="http://schemas.openxmlformats.org/officeDocument/2006/extended-properties" xmlns:vt="http://schemas.openxmlformats.org/officeDocument/2006/docPropsVTypes">
  <TotalTime>261</TotalTime>
  <Words>1256</Words>
  <Application>Microsoft Office PowerPoint</Application>
  <PresentationFormat>Breedbeeld</PresentationFormat>
  <Paragraphs>126</Paragraphs>
  <Slides>11</Slides>
  <Notes>11</Notes>
  <HiddenSlides>0</HiddenSlides>
  <MMClips>11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Arial</vt:lpstr>
      <vt:lpstr>Symbol</vt:lpstr>
      <vt:lpstr>Calibri</vt:lpstr>
      <vt:lpstr>Open Sans</vt:lpstr>
      <vt:lpstr>1_Kantoorthema</vt:lpstr>
      <vt:lpstr>PowerPoint-presentatie</vt:lpstr>
      <vt:lpstr>Spectrum aan cognitief functioneren</vt:lpstr>
      <vt:lpstr>Eigenheid protocollen cognitief functioneren? </vt:lpstr>
      <vt:lpstr>Cognitief functioneren </vt:lpstr>
      <vt:lpstr>PowerPoint-presentatie</vt:lpstr>
      <vt:lpstr>Visie van Prodia </vt:lpstr>
      <vt:lpstr>Bijlage Geïntegreerd werkmodel CSF</vt:lpstr>
      <vt:lpstr>- BCV’s - Adaptief gedrag</vt:lpstr>
      <vt:lpstr>Adaptief gedrag</vt:lpstr>
      <vt:lpstr>Adaptief gedrag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Lies Verlinde</dc:creator>
  <cp:lastModifiedBy>Lies</cp:lastModifiedBy>
  <cp:revision>25</cp:revision>
  <dcterms:created xsi:type="dcterms:W3CDTF">2020-02-27T14:46:40Z</dcterms:created>
  <dcterms:modified xsi:type="dcterms:W3CDTF">2020-05-28T08:25:30Z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