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72" r:id="rId2"/>
    <p:sldId id="273" r:id="rId3"/>
    <p:sldId id="281" r:id="rId4"/>
    <p:sldId id="274" r:id="rId5"/>
    <p:sldId id="275" r:id="rId6"/>
    <p:sldId id="276" r:id="rId7"/>
    <p:sldId id="278" r:id="rId8"/>
    <p:sldId id="282" r:id="rId9"/>
    <p:sldId id="287" r:id="rId10"/>
    <p:sldId id="283" r:id="rId11"/>
    <p:sldId id="284" r:id="rId12"/>
    <p:sldId id="342"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Open Sans"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nuKimIOGIAjw9k4pep53uexZy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 clrIdx="0">
    <p:extLst>
      <p:ext uri="{19B8F6BF-5375-455C-9EA6-DF929625EA0E}">
        <p15:presenceInfo xmlns:p15="http://schemas.microsoft.com/office/powerpoint/2012/main" userId="S::lies.verlinde@vrijclbnetwerk.be::8fb3915e-4916-419c-94f8-e016f63714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5E75D0-10EA-4460-B46F-B71B968DF8BA}">
  <a:tblStyle styleId="{435E75D0-10EA-4460-B46F-B71B968DF8B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49094FD-A4C2-4EA8-B95F-F38AC284F3F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266" autoAdjust="0"/>
  </p:normalViewPr>
  <p:slideViewPr>
    <p:cSldViewPr snapToGrid="0">
      <p:cViewPr varScale="1">
        <p:scale>
          <a:sx n="44" d="100"/>
          <a:sy n="44" d="100"/>
        </p:scale>
        <p:origin x="208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font" Target="fonts/font7.fntdata"/><Relationship Id="rId8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79"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ig-net.be/uploads/artikels_signaal/significant_hertesting_schittekatte_2000_nr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Doorheen HGD-traject verwerkt in voorbeelden en linken naar diagnostische materialen</a:t>
            </a:r>
          </a:p>
          <a:p>
            <a:pPr marL="0" lvl="0" indent="0" algn="l" rtl="0">
              <a:spcBef>
                <a:spcPts val="0"/>
              </a:spcBef>
              <a:spcAft>
                <a:spcPts val="0"/>
              </a:spcAft>
              <a:buNone/>
            </a:pPr>
            <a:endParaRPr dirty="0"/>
          </a:p>
        </p:txBody>
      </p:sp>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nl-BE" dirty="0"/>
              <a:t>Op overzichten diagnostisch materiaal per protocol staat bij testen cognitief functioneren telkens aangegeven welke </a:t>
            </a:r>
            <a:r>
              <a:rPr lang="nl-BE" dirty="0" err="1"/>
              <a:t>BCV’s</a:t>
            </a:r>
            <a:r>
              <a:rPr lang="nl-BE" dirty="0"/>
              <a:t> er getest worden, ook telkens link naar de fiches van die instrumenten </a:t>
            </a:r>
            <a:endParaRPr dirty="0"/>
          </a:p>
          <a:p>
            <a:pPr marL="0" lvl="0" indent="0" algn="l" rtl="0">
              <a:spcBef>
                <a:spcPts val="0"/>
              </a:spcBef>
              <a:spcAft>
                <a:spcPts val="0"/>
              </a:spcAft>
              <a:buNone/>
            </a:pPr>
            <a:endParaRPr dirty="0"/>
          </a:p>
        </p:txBody>
      </p:sp>
      <p:sp>
        <p:nvSpPr>
          <p:cNvPr id="334" name="Google Shape;334;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nl-BE" sz="1300">
                <a:solidFill>
                  <a:srgbClr val="000000"/>
                </a:solidFill>
                <a:latin typeface="Calibri"/>
                <a:ea typeface="Calibri"/>
                <a:cs typeface="Calibri"/>
                <a:sym typeface="Calibri"/>
              </a:rPr>
              <a:t>19/03/2019</a:t>
            </a:r>
            <a:endParaRPr/>
          </a:p>
        </p:txBody>
      </p:sp>
      <p:sp>
        <p:nvSpPr>
          <p:cNvPr id="335" name="Google Shape;335;p2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nl-BE" sz="1300">
                <a:solidFill>
                  <a:srgbClr val="000000"/>
                </a:solidFill>
                <a:latin typeface="Calibri"/>
                <a:ea typeface="Calibri"/>
                <a:cs typeface="Calibri"/>
                <a:sym typeface="Calibri"/>
              </a:rPr>
              <a:t>Prodia - CLB GO! Antwerpen</a:t>
            </a:r>
            <a:endParaRPr/>
          </a:p>
        </p:txBody>
      </p:sp>
      <p:sp>
        <p:nvSpPr>
          <p:cNvPr id="336" name="Google Shape;33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sz="1300">
                <a:solidFill>
                  <a:srgbClr val="000000"/>
                </a:solidFill>
                <a:latin typeface="Calibri"/>
                <a:ea typeface="Calibri"/>
                <a:cs typeface="Calibri"/>
                <a:sym typeface="Calibri"/>
              </a:rPr>
              <a:t>10</a:t>
            </a:fld>
            <a:endParaRPr sz="13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Prodia krijgt soms reactie dat de protocollen voor de uitwerking van </a:t>
            </a:r>
            <a:r>
              <a:rPr lang="nl-BE" dirty="0" err="1"/>
              <a:t>BCV’s</a:t>
            </a:r>
            <a:r>
              <a:rPr lang="nl-BE" dirty="0"/>
              <a:t> en mogelijke handvatten naar handelen niet zo concreet gaan.</a:t>
            </a:r>
          </a:p>
          <a:p>
            <a:pPr marL="0" lvl="0" indent="0" algn="l" rtl="0">
              <a:spcBef>
                <a:spcPts val="0"/>
              </a:spcBef>
              <a:spcAft>
                <a:spcPts val="0"/>
              </a:spcAft>
              <a:buNone/>
            </a:pPr>
            <a:r>
              <a:rPr lang="nl-BE" dirty="0"/>
              <a:t>Dat klopt. Dat heeft er mee te maken dat we het warm water niet opnieuw willen uitvinden, niet in herhaling wilden vallen en ook geen copy-paste wilden doen, aangezien er al heel wat materialen staan op de site van het CHC-platform.. </a:t>
            </a:r>
          </a:p>
          <a:p>
            <a:pPr marL="0" lvl="0" indent="0" algn="l" rtl="0">
              <a:spcBef>
                <a:spcPts val="0"/>
              </a:spcBef>
              <a:spcAft>
                <a:spcPts val="0"/>
              </a:spcAft>
              <a:buNone/>
            </a:pPr>
            <a:r>
              <a:rPr lang="nl-BE" dirty="0"/>
              <a:t>We hopen wel dat we met het protocol complementair zijn aan die info uitgewerkt door mensen van </a:t>
            </a:r>
            <a:r>
              <a:rPr lang="nl-BE" dirty="0" err="1"/>
              <a:t>CAPvzw</a:t>
            </a:r>
            <a:r>
              <a:rPr lang="nl-BE" dirty="0"/>
              <a:t> en Thomas More Psychodiagnostisch Centrum.</a:t>
            </a:r>
          </a:p>
          <a:p>
            <a:pPr marL="0" lvl="0" indent="0" algn="l" rtl="0">
              <a:spcBef>
                <a:spcPts val="0"/>
              </a:spcBef>
              <a:spcAft>
                <a:spcPts val="0"/>
              </a:spcAft>
              <a:buNone/>
            </a:pPr>
            <a:r>
              <a:rPr lang="nl-BE" dirty="0"/>
              <a:t>=&gt; Op de pagina van het CHC-platform: wat extra reclame voor de </a:t>
            </a:r>
            <a:r>
              <a:rPr lang="nl-BE" u="sng" dirty="0"/>
              <a:t>handelingsgerichte adviezen </a:t>
            </a:r>
            <a:r>
              <a:rPr lang="nl-BE" dirty="0"/>
              <a:t>(met een stappenplan voor CHC doorheen het HGD-traject, beknopte achtergrondinformatie en met fiches met interventiemogelijkheden per BCV)</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Een opmerking die soms komt bij BCV-fiches, maar ook bij voorbeelden die we vanuit Prodia geven over mogelijk interventies: dat is te eenvoudig, dat doen scholen al allemaal zelf. Scholen kloppen aan bij CLB omdat dat niet werkt.</a:t>
            </a:r>
          </a:p>
          <a:p>
            <a:pPr marL="0" lvl="0" indent="0" algn="l" rtl="0">
              <a:spcBef>
                <a:spcPts val="0"/>
              </a:spcBef>
              <a:spcAft>
                <a:spcPts val="0"/>
              </a:spcAft>
              <a:buNone/>
            </a:pPr>
            <a:r>
              <a:rPr lang="nl-BE" dirty="0"/>
              <a:t>Vanuit HGD is een mogelijk antwoord daarop dat het verschil in HGD </a:t>
            </a:r>
            <a:r>
              <a:rPr lang="nl-BE" dirty="0" err="1"/>
              <a:t>tov</a:t>
            </a:r>
            <a:r>
              <a:rPr lang="nl-BE" dirty="0"/>
              <a:t> de zorg op school niet zozeer zit in het soort interventies, maar wel in de systematiek waarbij bekeken wordt hoe een leerling functioneert, welke doelen er gesteld worden en wat dan de interventies zijn die daar meest op afgestemd zijn. Misschien niet perse andere interventies, als wel ze meer doelgericht inzetten en doorheen HGD-traject meer zekerheid krijgen dat de interventies afgestemd zijn op wat deze leerling binnen deze specifieke situatie nodig heeft.</a:t>
            </a:r>
          </a:p>
          <a:p>
            <a:pPr marL="0" lvl="0" indent="0" algn="l" rtl="0">
              <a:spcBef>
                <a:spcPts val="0"/>
              </a:spcBef>
              <a:spcAft>
                <a:spcPts val="0"/>
              </a:spcAft>
              <a:buNone/>
            </a:pPr>
            <a:endParaRPr dirty="0"/>
          </a:p>
        </p:txBody>
      </p:sp>
      <p:sp>
        <p:nvSpPr>
          <p:cNvPr id="345" name="Google Shape;345;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nl-BE" sz="1300">
                <a:solidFill>
                  <a:srgbClr val="000000"/>
                </a:solidFill>
                <a:latin typeface="Calibri"/>
                <a:ea typeface="Calibri"/>
                <a:cs typeface="Calibri"/>
                <a:sym typeface="Calibri"/>
              </a:rPr>
              <a:t>19/03/2019</a:t>
            </a:r>
            <a:endParaRPr/>
          </a:p>
        </p:txBody>
      </p:sp>
      <p:sp>
        <p:nvSpPr>
          <p:cNvPr id="346" name="Google Shape;346;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nl-BE" sz="1300">
                <a:solidFill>
                  <a:srgbClr val="000000"/>
                </a:solidFill>
                <a:latin typeface="Calibri"/>
                <a:ea typeface="Calibri"/>
                <a:cs typeface="Calibri"/>
                <a:sym typeface="Calibri"/>
              </a:rPr>
              <a:t>Prodia - CLB GO! Antwerpen</a:t>
            </a:r>
            <a:endParaRPr/>
          </a:p>
        </p:txBody>
      </p:sp>
      <p:sp>
        <p:nvSpPr>
          <p:cNvPr id="347" name="Google Shape;34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sz="1300">
                <a:solidFill>
                  <a:srgbClr val="000000"/>
                </a:solidFill>
                <a:latin typeface="Calibri"/>
                <a:ea typeface="Calibri"/>
                <a:cs typeface="Calibri"/>
                <a:sym typeface="Calibri"/>
              </a:rPr>
              <a:t>11</a:t>
            </a:fld>
            <a:endParaRPr sz="130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Afsluitend het beeld van het CHC-model in de protocollen en de reminder dat jullie voor vragen hierover (of iets anders waar de site geen antwoord op biedt) steeds terechtkunnen op info@prodiagnostiek.be </a:t>
            </a:r>
            <a:endParaRPr dirty="0"/>
          </a:p>
        </p:txBody>
      </p:sp>
      <p:sp>
        <p:nvSpPr>
          <p:cNvPr id="519" name="Google Shape;5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12</a:t>
            </a:fld>
            <a:endParaRPr/>
          </a:p>
        </p:txBody>
      </p:sp>
    </p:spTree>
    <p:extLst>
      <p:ext uri="{BB962C8B-B14F-4D97-AF65-F5344CB8AC3E}">
        <p14:creationId xmlns:p14="http://schemas.microsoft.com/office/powerpoint/2010/main" val="369736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In de protocollen wordt de notering </a:t>
            </a:r>
            <a:r>
              <a:rPr lang="nl-BE" dirty="0" err="1"/>
              <a:t>IQchc</a:t>
            </a:r>
            <a:r>
              <a:rPr lang="nl-BE" dirty="0"/>
              <a:t> gebruikt.</a:t>
            </a:r>
            <a:br>
              <a:rPr lang="nl-BE" dirty="0"/>
            </a:br>
            <a:r>
              <a:rPr lang="nl-BE" dirty="0"/>
              <a:t>Met deze notering willen we benadrukken dat voor Prodia er enkel over een intelligentiequotiënt als maat voor de algemene intelligentie gesproken kan worden als die conform is met het CHC-model en de afspraken die we daar in Vlaanderen rond maken. Een meting van IQ bevat minstens 4 brede cognitieve vaardigheden </a:t>
            </a:r>
            <a:r>
              <a:rPr lang="nl-BE" i="1" dirty="0"/>
              <a:t>waaronder</a:t>
            </a:r>
            <a:r>
              <a:rPr lang="nl-BE" dirty="0"/>
              <a:t> </a:t>
            </a:r>
            <a:r>
              <a:rPr lang="nl-BE" dirty="0" err="1"/>
              <a:t>Gf</a:t>
            </a:r>
            <a:r>
              <a:rPr lang="nl-BE" dirty="0"/>
              <a:t> (vloeiende intelligentie) en </a:t>
            </a:r>
            <a:r>
              <a:rPr lang="nl-BE" dirty="0" err="1"/>
              <a:t>Gc</a:t>
            </a:r>
            <a:r>
              <a:rPr lang="nl-BE" dirty="0"/>
              <a:t> (</a:t>
            </a:r>
            <a:r>
              <a:rPr lang="nl-BE" dirty="0" err="1"/>
              <a:t>gekristaliseerde</a:t>
            </a:r>
            <a:r>
              <a:rPr lang="nl-BE" dirty="0"/>
              <a:t> intelligentie).</a:t>
            </a:r>
            <a:endParaRPr dirty="0"/>
          </a:p>
          <a:p>
            <a:pPr marL="0" lvl="0" indent="0" algn="l" rtl="0">
              <a:spcBef>
                <a:spcPts val="0"/>
              </a:spcBef>
              <a:spcAft>
                <a:spcPts val="0"/>
              </a:spcAft>
              <a:buNone/>
            </a:pPr>
            <a:endParaRPr lang="nl-BE" dirty="0"/>
          </a:p>
          <a:p>
            <a:pPr marL="0" lvl="0" indent="0" algn="l" rtl="0">
              <a:spcBef>
                <a:spcPts val="0"/>
              </a:spcBef>
              <a:spcAft>
                <a:spcPts val="0"/>
              </a:spcAft>
              <a:buNone/>
            </a:pPr>
            <a:r>
              <a:rPr lang="nl-BE" dirty="0"/>
              <a:t>Het mooie van het CHC-model is dat het theoretische onderbouwing van intelligentie (model van de intelligentiestructuur) koppelt aan de psychometrische uitwerking ervan. Het model geeft ook handvatten voor het in kaart brengen van het profiel aan vaardigheden van mensen.</a:t>
            </a:r>
          </a:p>
          <a:p>
            <a:pPr marL="0" lvl="0" indent="0" algn="l" rtl="0">
              <a:spcBef>
                <a:spcPts val="0"/>
              </a:spcBef>
              <a:spcAft>
                <a:spcPts val="0"/>
              </a:spcAft>
              <a:buNone/>
            </a:pPr>
            <a:endParaRPr dirty="0"/>
          </a:p>
          <a:p>
            <a:pPr marL="0" lvl="0" indent="0" algn="l" rtl="0">
              <a:spcBef>
                <a:spcPts val="0"/>
              </a:spcBef>
              <a:spcAft>
                <a:spcPts val="0"/>
              </a:spcAft>
              <a:buNone/>
            </a:pPr>
            <a:r>
              <a:rPr lang="nl-BE" dirty="0"/>
              <a:t>Als het over psychometrie of over statistiek gaat, dan kom je al snel uit bij quotiënten of (bij de brede cognitieve vaardigheden) over indexen en ook bij de jullie bekende gauss-curve of normaalverdeling, met gemiddelde en standaarddeviaties en percentielen (vandaar deze afbeelding van document opgemaakt door </a:t>
            </a:r>
            <a:r>
              <a:rPr lang="nl-BE" dirty="0" err="1"/>
              <a:t>netoverstijgende</a:t>
            </a:r>
            <a:r>
              <a:rPr lang="nl-BE" dirty="0"/>
              <a:t> WG Diagnostische instrumenten)</a:t>
            </a:r>
            <a:endParaRPr dirty="0"/>
          </a:p>
          <a:p>
            <a:pPr marL="0" lvl="0" indent="0" algn="l" rtl="0">
              <a:spcBef>
                <a:spcPts val="0"/>
              </a:spcBef>
              <a:spcAft>
                <a:spcPts val="0"/>
              </a:spcAft>
              <a:buNone/>
            </a:pPr>
            <a:endParaRPr dirty="0"/>
          </a:p>
        </p:txBody>
      </p:sp>
      <p:sp>
        <p:nvSpPr>
          <p:cNvPr id="217" name="Google Shape;21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Iets wat we in het HGD-traject hebben opgenomen zijn de verwoordingen voor scores (zowel een totale IQ-score als voor de indexen van brede cognitieve vaardigheden). Aangezien we bij voorkeur werken met het betrouwbaarheidsinterval, koppel je de interpretatie aan de buitengrenzen van het betrouwbaarheidsinterval.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=&gt; Staat in Protocollen in HGD-traject, onderzoeksfase (blok 3.4 onderzoeksresultaten verwerken)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Soms discussie over verwoording van de grenswaarden. Statistisch kan je zeggen dat de grenzen van intervallen in beide intervallen liggen. Dus bv. dat 110 zowel gemiddeld als </a:t>
            </a:r>
            <a:r>
              <a:rPr lang="nl-BE" dirty="0" err="1"/>
              <a:t>hooggemiddeld</a:t>
            </a:r>
            <a:r>
              <a:rPr lang="nl-BE" dirty="0"/>
              <a:t> is. Maar in de praktijk is dat lastig, daarom zetten we ze hier maar bij 1 interval. Daarbij zijn we iets vlotter met het toekennen van een hoger liggende benaming dan bij een lage. Dus 90 is </a:t>
            </a:r>
            <a:r>
              <a:rPr lang="nl-BE" i="1" dirty="0"/>
              <a:t>nog</a:t>
            </a:r>
            <a:r>
              <a:rPr lang="nl-BE" dirty="0"/>
              <a:t> ‘gemiddeld’, 110 is </a:t>
            </a:r>
            <a:r>
              <a:rPr lang="nl-BE" i="1" dirty="0"/>
              <a:t>al</a:t>
            </a:r>
            <a:r>
              <a:rPr lang="nl-BE" dirty="0"/>
              <a:t> ‘</a:t>
            </a:r>
            <a:r>
              <a:rPr lang="nl-BE" dirty="0" err="1"/>
              <a:t>hooggemiddeld</a:t>
            </a:r>
            <a:r>
              <a:rPr lang="nl-BE" dirty="0"/>
              <a:t>’. Of anders, we zijn wat voorzichtiger vooraleer we een lagere interpretatie aan een score koppelen dan een hogere.</a:t>
            </a:r>
            <a:endParaRPr dirty="0"/>
          </a:p>
          <a:p>
            <a:pPr marL="0" lvl="0" indent="0" algn="l" rtl="0">
              <a:spcBef>
                <a:spcPts val="0"/>
              </a:spcBef>
              <a:spcAft>
                <a:spcPts val="0"/>
              </a:spcAft>
              <a:buNone/>
            </a:pPr>
            <a:r>
              <a:rPr lang="nl-BE" dirty="0"/>
              <a:t> </a:t>
            </a:r>
            <a:endParaRPr dirty="0"/>
          </a:p>
        </p:txBody>
      </p:sp>
      <p:sp>
        <p:nvSpPr>
          <p:cNvPr id="288" name="Google Shape;28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a:t>Het is dat profiel aan brede cognitieve vaardigheden van een leerling dat we in de protocollen veel meer centraal hebben willen zetten. </a:t>
            </a:r>
            <a:endParaRPr/>
          </a:p>
          <a:p>
            <a:pPr marL="0" lvl="0" indent="0" algn="l" rtl="0">
              <a:spcBef>
                <a:spcPts val="0"/>
              </a:spcBef>
              <a:spcAft>
                <a:spcPts val="0"/>
              </a:spcAft>
              <a:buNone/>
            </a:pPr>
            <a:r>
              <a:rPr lang="nl-BE"/>
              <a:t>IQ als maat voor algemene intelligentie komt nog aan bod waar het nodig is. Dat is vooral bij criterium in diagnose verstandelijke beperking maar voor de meeste andere vragen die we doorheen een HGD-traject krijgen, geeft een profiel van de brede cognitieve vaardigheden meer aanknopingspunten tot handelen. </a:t>
            </a:r>
            <a:endParaRPr/>
          </a:p>
          <a:p>
            <a:pPr marL="0" lvl="0" indent="0" algn="l" rtl="0">
              <a:spcBef>
                <a:spcPts val="0"/>
              </a:spcBef>
              <a:spcAft>
                <a:spcPts val="0"/>
              </a:spcAft>
              <a:buNone/>
            </a:pPr>
            <a:endParaRPr/>
          </a:p>
          <a:p>
            <a:pPr marL="0" lvl="0" indent="0" algn="l" rtl="0">
              <a:spcBef>
                <a:spcPts val="0"/>
              </a:spcBef>
              <a:spcAft>
                <a:spcPts val="0"/>
              </a:spcAft>
              <a:buNone/>
            </a:pPr>
            <a:r>
              <a:rPr lang="nl-BE"/>
              <a:t>Als jullie de nieuwe naaste de oude protocollen leggen, hopen we ook dat het belang van werken met een profiel van brede cognitieve vaardigheden duidelijk meer in de verf staat.</a:t>
            </a:r>
            <a:endParaRPr/>
          </a:p>
        </p:txBody>
      </p:sp>
      <p:sp>
        <p:nvSpPr>
          <p:cNvPr id="225" name="Google Shape;22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
        <p:nvSpPr>
          <p:cNvPr id="226" name="Google Shape;226;p1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nl-BE">
                <a:solidFill>
                  <a:srgbClr val="000000"/>
                </a:solidFill>
                <a:latin typeface="Calibri"/>
                <a:ea typeface="Calibri"/>
                <a:cs typeface="Calibri"/>
                <a:sym typeface="Calibri"/>
              </a:rPr>
              <a:t>30/04/2019</a:t>
            </a:r>
            <a:endParaRPr/>
          </a:p>
        </p:txBody>
      </p:sp>
      <p:sp>
        <p:nvSpPr>
          <p:cNvPr id="227" name="Google Shape;227;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a:solidFill>
                  <a:srgbClr val="000000"/>
                </a:solidFill>
                <a:latin typeface="Calibri"/>
                <a:ea typeface="Calibri"/>
                <a:cs typeface="Calibri"/>
                <a:sym typeface="Calibri"/>
              </a:rPr>
              <a:t>Prodia-platform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Bij de presentatie verschijnen er bij klikken 3 versies van dit model</a:t>
            </a:r>
            <a:endParaRPr dirty="0"/>
          </a:p>
          <a:p>
            <a:pPr marL="171450" lvl="0" indent="-171450" algn="l" rtl="0">
              <a:spcBef>
                <a:spcPts val="0"/>
              </a:spcBef>
              <a:spcAft>
                <a:spcPts val="0"/>
              </a:spcAft>
              <a:buClr>
                <a:schemeClr val="dk1"/>
              </a:buClr>
              <a:buSzPts val="1200"/>
              <a:buFont typeface="Calibri"/>
              <a:buChar char="-"/>
            </a:pPr>
            <a:r>
              <a:rPr lang="nl-BE" dirty="0"/>
              <a:t>9 </a:t>
            </a:r>
            <a:r>
              <a:rPr lang="nl-BE" dirty="0" err="1"/>
              <a:t>BCV’s</a:t>
            </a:r>
            <a:r>
              <a:rPr lang="nl-BE" dirty="0"/>
              <a:t> waarvan er 2 licht gekleurd zijn</a:t>
            </a:r>
            <a:endParaRPr dirty="0"/>
          </a:p>
          <a:p>
            <a:pPr marL="171450" lvl="0" indent="-171450" algn="l" rtl="0">
              <a:spcBef>
                <a:spcPts val="0"/>
              </a:spcBef>
              <a:spcAft>
                <a:spcPts val="0"/>
              </a:spcAft>
              <a:buClr>
                <a:schemeClr val="dk1"/>
              </a:buClr>
              <a:buSzPts val="1200"/>
              <a:buFont typeface="Calibri"/>
              <a:buChar char="-"/>
            </a:pPr>
            <a:r>
              <a:rPr lang="nl-BE" dirty="0" err="1"/>
              <a:t>Gq</a:t>
            </a:r>
            <a:r>
              <a:rPr lang="nl-BE" dirty="0"/>
              <a:t> en </a:t>
            </a:r>
            <a:r>
              <a:rPr lang="nl-BE" dirty="0" err="1"/>
              <a:t>Grw</a:t>
            </a:r>
            <a:r>
              <a:rPr lang="nl-BE" dirty="0"/>
              <a:t> die weggelaten zijn, witruimte ertussen</a:t>
            </a:r>
            <a:endParaRPr dirty="0"/>
          </a:p>
          <a:p>
            <a:pPr marL="171450" lvl="0" indent="-171450" algn="l" rtl="0">
              <a:spcBef>
                <a:spcPts val="0"/>
              </a:spcBef>
              <a:spcAft>
                <a:spcPts val="0"/>
              </a:spcAft>
              <a:buClr>
                <a:schemeClr val="dk1"/>
              </a:buClr>
              <a:buSzPts val="1200"/>
              <a:buFont typeface="Calibri"/>
              <a:buChar char="-"/>
            </a:pPr>
            <a:r>
              <a:rPr lang="nl-BE" dirty="0"/>
              <a:t>Werkmodel met 7 </a:t>
            </a:r>
            <a:r>
              <a:rPr lang="nl-BE" dirty="0" err="1"/>
              <a:t>BCV’s</a:t>
            </a:r>
            <a:r>
              <a:rPr lang="nl-BE" dirty="0"/>
              <a:t> </a:t>
            </a:r>
            <a:endParaRPr dirty="0"/>
          </a:p>
          <a:p>
            <a:pPr marL="0" lvl="0" indent="0" algn="l" rtl="0">
              <a:spcBef>
                <a:spcPts val="0"/>
              </a:spcBef>
              <a:spcAft>
                <a:spcPts val="0"/>
              </a:spcAft>
              <a:buNone/>
            </a:pPr>
            <a:r>
              <a:rPr lang="nl-BE" dirty="0"/>
              <a:t>Het CHC-model zelf, bijv. over wat de verschillende vaardigheden inhouden, komt/kwam op andere studiedagen aan bod. In deze presentatie lichten we toe welke keuzes Prodia heeft gemaakt.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De meeste auteurs onderscheiden acht tot tien brede cognitieve vaardigheden (</a:t>
            </a:r>
            <a:r>
              <a:rPr lang="nl-BE" dirty="0" err="1"/>
              <a:t>BCV’s</a:t>
            </a:r>
            <a:r>
              <a:rPr lang="nl-BE" dirty="0"/>
              <a:t>). Op het CHC-platform staan er 10 </a:t>
            </a:r>
            <a:r>
              <a:rPr lang="nl-BE" dirty="0" err="1"/>
              <a:t>BCV’s</a:t>
            </a:r>
            <a:r>
              <a:rPr lang="nl-BE" dirty="0"/>
              <a:t> waarbij </a:t>
            </a:r>
            <a:r>
              <a:rPr lang="nl-BE" dirty="0" err="1"/>
              <a:t>Gf</a:t>
            </a:r>
            <a:r>
              <a:rPr lang="nl-BE" dirty="0"/>
              <a:t> en </a:t>
            </a:r>
            <a:r>
              <a:rPr lang="nl-BE" dirty="0" err="1"/>
              <a:t>Gq</a:t>
            </a:r>
            <a:r>
              <a:rPr lang="nl-BE" dirty="0"/>
              <a:t> ook samengenomen worden tot </a:t>
            </a:r>
            <a:r>
              <a:rPr lang="nl-BE" dirty="0" err="1"/>
              <a:t>Gf</a:t>
            </a:r>
            <a:r>
              <a:rPr lang="nl-BE" dirty="0"/>
              <a:t> en daarnaast </a:t>
            </a:r>
            <a:r>
              <a:rPr lang="nl-BE" dirty="0" err="1"/>
              <a:t>Gc</a:t>
            </a:r>
            <a:r>
              <a:rPr lang="nl-BE" dirty="0"/>
              <a:t> en </a:t>
            </a:r>
            <a:r>
              <a:rPr lang="nl-BE" dirty="0" err="1"/>
              <a:t>Grw</a:t>
            </a:r>
            <a:r>
              <a:rPr lang="nl-BE" dirty="0"/>
              <a:t> tot </a:t>
            </a:r>
            <a:r>
              <a:rPr lang="nl-BE" dirty="0" err="1"/>
              <a:t>Gc</a:t>
            </a:r>
            <a:r>
              <a:rPr lang="nl-BE" dirty="0"/>
              <a:t>. </a:t>
            </a:r>
            <a:r>
              <a:rPr lang="nl-BE" dirty="0" err="1"/>
              <a:t>Gt</a:t>
            </a:r>
            <a:r>
              <a:rPr lang="nl-BE" dirty="0"/>
              <a:t> (reactietijd) staat er ook bij. Deze laatste hebben wij niet opgenomen omdat </a:t>
            </a:r>
            <a:r>
              <a:rPr lang="nl-BE" dirty="0" err="1"/>
              <a:t>Gt</a:t>
            </a:r>
            <a:r>
              <a:rPr lang="nl-BE" dirty="0"/>
              <a:t> zelden gemeten wordt in traditionele intelligentietests en erg laag laadt op G (algemene intelligentie).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Ook </a:t>
            </a:r>
            <a:r>
              <a:rPr lang="nl-BE" dirty="0" err="1"/>
              <a:t>Gq</a:t>
            </a:r>
            <a:r>
              <a:rPr lang="nl-BE" dirty="0"/>
              <a:t> (</a:t>
            </a:r>
            <a:r>
              <a:rPr lang="nl-BE" dirty="0" err="1"/>
              <a:t>kwantititatieve</a:t>
            </a:r>
            <a:r>
              <a:rPr lang="nl-BE" dirty="0"/>
              <a:t> kennis) en </a:t>
            </a:r>
            <a:r>
              <a:rPr lang="nl-BE" dirty="0" err="1"/>
              <a:t>Grw</a:t>
            </a:r>
            <a:r>
              <a:rPr lang="nl-BE" dirty="0"/>
              <a:t> (lees- en schrijfvaardigheden) plaatsen we niet helemaal in het model (zoals je ziet zijn die wat lichter gekleurd en met stippellijnen). Hun statuut is wat anders dan dat van de overige cognitieve vaardigheden. Deze twee </a:t>
            </a:r>
            <a:r>
              <a:rPr lang="nl-BE" dirty="0" err="1"/>
              <a:t>BCV’s</a:t>
            </a:r>
            <a:r>
              <a:rPr lang="nl-BE" dirty="0"/>
              <a:t> verwijzen eerder naar prestaties dan naar aanleg en zijn sterker afhankelijk van formele instructie en direct leren dan de andere zeven cognitieve vaardigheden. Om </a:t>
            </a:r>
            <a:r>
              <a:rPr lang="nl-BE" dirty="0" err="1"/>
              <a:t>Gq</a:t>
            </a:r>
            <a:r>
              <a:rPr lang="nl-BE" dirty="0"/>
              <a:t> en </a:t>
            </a:r>
            <a:r>
              <a:rPr lang="nl-BE" dirty="0" err="1"/>
              <a:t>Grw</a:t>
            </a:r>
            <a:r>
              <a:rPr lang="nl-BE" dirty="0"/>
              <a:t> in kaart te brengen ga je eerder een beroep doen op </a:t>
            </a:r>
            <a:r>
              <a:rPr lang="nl-BE" dirty="0" err="1"/>
              <a:t>curriculumgebonden</a:t>
            </a:r>
            <a:r>
              <a:rPr lang="nl-BE" dirty="0"/>
              <a:t> toetsen dan op intelligentiematen.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Dat betekent dat we voorstellen om de praktijk van intelligentieonderzoek te beperken tot zeven </a:t>
            </a:r>
            <a:r>
              <a:rPr lang="nl-BE" dirty="0" err="1"/>
              <a:t>BCV’s</a:t>
            </a:r>
            <a:r>
              <a:rPr lang="nl-BE" dirty="0"/>
              <a:t> (zie figuur).</a:t>
            </a:r>
            <a:endParaRPr dirty="0">
              <a:highlight>
                <a:srgbClr val="FFFF00"/>
              </a:highlight>
            </a:endParaRPr>
          </a:p>
        </p:txBody>
      </p:sp>
      <p:sp>
        <p:nvSpPr>
          <p:cNvPr id="235" name="Google Shape;235;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nl-BE" sz="1300">
                <a:solidFill>
                  <a:srgbClr val="000000"/>
                </a:solidFill>
                <a:latin typeface="Calibri"/>
                <a:ea typeface="Calibri"/>
                <a:cs typeface="Calibri"/>
                <a:sym typeface="Calibri"/>
              </a:rPr>
              <a:t>19/03/2019</a:t>
            </a:r>
            <a:endParaRPr/>
          </a:p>
        </p:txBody>
      </p:sp>
      <p:sp>
        <p:nvSpPr>
          <p:cNvPr id="236" name="Google Shape;236;p2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nl-BE" sz="1300">
                <a:solidFill>
                  <a:srgbClr val="000000"/>
                </a:solidFill>
                <a:latin typeface="Calibri"/>
                <a:ea typeface="Calibri"/>
                <a:cs typeface="Calibri"/>
                <a:sym typeface="Calibri"/>
              </a:rPr>
              <a:t>Prodia - CLB GO! Antwerpen</a:t>
            </a:r>
            <a:endParaRPr/>
          </a:p>
        </p:txBody>
      </p:sp>
      <p:sp>
        <p:nvSpPr>
          <p:cNvPr id="237" name="Google Shape;23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sz="1300">
                <a:solidFill>
                  <a:srgbClr val="000000"/>
                </a:solidFill>
                <a:latin typeface="Calibri"/>
                <a:ea typeface="Calibri"/>
                <a:cs typeface="Calibri"/>
                <a:sym typeface="Calibri"/>
              </a:rPr>
              <a:t>5</a:t>
            </a:fld>
            <a:endParaRPr sz="130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Soms geven medewerkers aan dat het lastig is om goed en compact te vatten wat de verschillende </a:t>
            </a:r>
            <a:r>
              <a:rPr lang="nl-BE" dirty="0" err="1"/>
              <a:t>BCV’s</a:t>
            </a:r>
            <a:r>
              <a:rPr lang="nl-BE" dirty="0"/>
              <a:t> inhouden. Dan kan deze kapstok mogelijk helpen.</a:t>
            </a:r>
            <a:endParaRPr dirty="0"/>
          </a:p>
          <a:p>
            <a:pPr marL="0" lvl="0" indent="0" algn="l" rtl="0">
              <a:spcBef>
                <a:spcPts val="0"/>
              </a:spcBef>
              <a:spcAft>
                <a:spcPts val="0"/>
              </a:spcAft>
              <a:buNone/>
            </a:pPr>
            <a:r>
              <a:rPr lang="nl-BE" dirty="0">
                <a:highlight>
                  <a:srgbClr val="FFFF00"/>
                </a:highlight>
              </a:rPr>
              <a:t>Eerder in deze presentatie </a:t>
            </a:r>
            <a:r>
              <a:rPr lang="nl-BE" dirty="0"/>
              <a:t>kwam het informatieverwerkingsmodel al aan bod. Hier zijn de </a:t>
            </a:r>
            <a:r>
              <a:rPr lang="nl-BE" dirty="0" err="1"/>
              <a:t>BCV’s</a:t>
            </a:r>
            <a:r>
              <a:rPr lang="nl-BE" dirty="0"/>
              <a:t> daar in geplaatst (dat hebben we niet zelf gedaan, maar is een puzzelwerkje van Gisleen Rauws)</a:t>
            </a:r>
            <a:endParaRPr dirty="0"/>
          </a:p>
          <a:p>
            <a:pPr marL="173336" lvl="0" indent="-173336" algn="l" rtl="0">
              <a:spcBef>
                <a:spcPts val="0"/>
              </a:spcBef>
              <a:spcAft>
                <a:spcPts val="0"/>
              </a:spcAft>
              <a:buClr>
                <a:schemeClr val="dk1"/>
              </a:buClr>
              <a:buSzPts val="1200"/>
              <a:buFont typeface="Noto Sans Symbols"/>
              <a:buChar char="⇒"/>
            </a:pPr>
            <a:r>
              <a:rPr lang="nl-BE" dirty="0"/>
              <a:t>Voor meer info: zie artikel van TOKK in de referentie</a:t>
            </a:r>
            <a:endParaRPr dirty="0"/>
          </a:p>
          <a:p>
            <a:pPr marL="173336" lvl="0" indent="-97136" algn="l" rtl="0">
              <a:spcBef>
                <a:spcPts val="0"/>
              </a:spcBef>
              <a:spcAft>
                <a:spcPts val="0"/>
              </a:spcAft>
              <a:buClr>
                <a:schemeClr val="dk1"/>
              </a:buClr>
              <a:buSzPts val="1200"/>
              <a:buFont typeface="Noto Sans Symbols"/>
              <a:buNone/>
            </a:pPr>
            <a:endParaRPr dirty="0"/>
          </a:p>
          <a:p>
            <a:pPr marL="0" lvl="0" indent="0" algn="l" rtl="0">
              <a:spcBef>
                <a:spcPts val="0"/>
              </a:spcBef>
              <a:spcAft>
                <a:spcPts val="0"/>
              </a:spcAft>
              <a:buNone/>
            </a:pPr>
            <a:r>
              <a:rPr lang="nl-BE" dirty="0"/>
              <a:t>Zoals je ziet zitten </a:t>
            </a:r>
            <a:r>
              <a:rPr lang="nl-BE" dirty="0" err="1"/>
              <a:t>Gv</a:t>
            </a:r>
            <a:r>
              <a:rPr lang="nl-BE" dirty="0"/>
              <a:t> en Ga vooraan in het informatieverwerkingssysteem (heel dicht bij de informatie die op ons afkomt). Gsm en </a:t>
            </a:r>
            <a:r>
              <a:rPr lang="nl-BE" dirty="0" err="1"/>
              <a:t>Gs</a:t>
            </a:r>
            <a:r>
              <a:rPr lang="nl-BE" dirty="0"/>
              <a:t> kan je eerder plaatsen in/rond het werkgeheugen (de flessenhals die bepaalt welke informatie er in het langetermijngeheugen opgeslagen wordt en welke er kan uit opgehaald worden). </a:t>
            </a:r>
            <a:endParaRPr dirty="0"/>
          </a:p>
          <a:p>
            <a:pPr marL="0" lvl="0" indent="0" algn="l" rtl="0">
              <a:spcBef>
                <a:spcPts val="0"/>
              </a:spcBef>
              <a:spcAft>
                <a:spcPts val="0"/>
              </a:spcAft>
              <a:buNone/>
            </a:pPr>
            <a:r>
              <a:rPr lang="nl-BE" dirty="0" err="1"/>
              <a:t>Gf</a:t>
            </a:r>
            <a:r>
              <a:rPr lang="nl-BE" dirty="0"/>
              <a:t> en </a:t>
            </a:r>
            <a:r>
              <a:rPr lang="nl-BE" dirty="0" err="1"/>
              <a:t>Glr</a:t>
            </a:r>
            <a:r>
              <a:rPr lang="nl-BE" dirty="0"/>
              <a:t> hangen tussen Werkgeheugen en langetermijngeheugen (opslaan, oproepen, werken met informatie uit LTG), </a:t>
            </a:r>
            <a:r>
              <a:rPr lang="nl-BE" dirty="0" err="1"/>
              <a:t>Gc</a:t>
            </a:r>
            <a:r>
              <a:rPr lang="nl-BE" dirty="0"/>
              <a:t> zit echt in langetermijngeheugen.</a:t>
            </a:r>
            <a:endParaRPr dirty="0"/>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a:t>Hoe vind je die BCV’s terug in het protocol? Er staan onder andere deze vbn in. We hebben hiervoor trouwens inspiratie gehaald uit BCV-fiches CHC-platform..</a:t>
            </a:r>
            <a:endParaRPr/>
          </a:p>
          <a:p>
            <a:pPr marL="0" lvl="0" indent="0" algn="l" rtl="0">
              <a:spcBef>
                <a:spcPts val="0"/>
              </a:spcBef>
              <a:spcAft>
                <a:spcPts val="0"/>
              </a:spcAft>
              <a:buNone/>
            </a:pPr>
            <a:endParaRPr/>
          </a:p>
          <a:p>
            <a:pPr marL="0" lvl="0" indent="0" algn="l" rtl="0">
              <a:spcBef>
                <a:spcPts val="0"/>
              </a:spcBef>
              <a:spcAft>
                <a:spcPts val="0"/>
              </a:spcAft>
              <a:buNone/>
            </a:pPr>
            <a:r>
              <a:rPr lang="nl-BE"/>
              <a:t>Amélie heeft een gemiddelde vloeiende intelligentie (Gf) maar valt uit op gekristalliseerde intelligentie (Gc), kortetermijngeheugen (Gsm) en verwerkingssnelheid (Gs). (niveaubepalend)</a:t>
            </a:r>
            <a:endParaRPr/>
          </a:p>
          <a:p>
            <a:pPr marL="0" lvl="0" indent="0" algn="l" rtl="0">
              <a:spcBef>
                <a:spcPts val="0"/>
              </a:spcBef>
              <a:spcAft>
                <a:spcPts val="0"/>
              </a:spcAft>
              <a:buNone/>
            </a:pPr>
            <a:endParaRPr/>
          </a:p>
          <a:p>
            <a:pPr marL="0" lvl="0" indent="0" algn="l" rtl="0">
              <a:spcBef>
                <a:spcPts val="0"/>
              </a:spcBef>
              <a:spcAft>
                <a:spcPts val="0"/>
              </a:spcAft>
              <a:buNone/>
            </a:pPr>
            <a:r>
              <a:rPr lang="nl-BE" b="1"/>
              <a:t>Vraag</a:t>
            </a:r>
            <a:r>
              <a:rPr lang="nl-BE"/>
              <a:t>: </a:t>
            </a:r>
            <a:endParaRPr/>
          </a:p>
          <a:p>
            <a:pPr marL="173336" lvl="0" indent="-173336" algn="l" rtl="0">
              <a:spcBef>
                <a:spcPts val="0"/>
              </a:spcBef>
              <a:spcAft>
                <a:spcPts val="0"/>
              </a:spcAft>
              <a:buClr>
                <a:schemeClr val="dk1"/>
              </a:buClr>
              <a:buSzPts val="1200"/>
              <a:buFont typeface="Calibri"/>
              <a:buChar char="-"/>
            </a:pPr>
            <a:r>
              <a:rPr lang="nl-BE"/>
              <a:t>in welke fase stel je hypothesen op? (vbn uit strategiefase)</a:t>
            </a:r>
            <a:endParaRPr/>
          </a:p>
          <a:p>
            <a:pPr marL="173336" lvl="0" indent="-173336" algn="l" rtl="0">
              <a:spcBef>
                <a:spcPts val="0"/>
              </a:spcBef>
              <a:spcAft>
                <a:spcPts val="0"/>
              </a:spcAft>
              <a:buClr>
                <a:schemeClr val="dk1"/>
              </a:buClr>
              <a:buSzPts val="1200"/>
              <a:buFont typeface="Calibri"/>
              <a:buChar char="-"/>
            </a:pPr>
            <a:r>
              <a:rPr lang="nl-BE"/>
              <a:t>Uit welk protocol? </a:t>
            </a:r>
            <a:endParaRPr/>
          </a:p>
          <a:p>
            <a:pPr marL="0" lvl="0" indent="0" algn="l" rtl="0">
              <a:spcBef>
                <a:spcPts val="0"/>
              </a:spcBef>
              <a:spcAft>
                <a:spcPts val="0"/>
              </a:spcAft>
              <a:buNone/>
            </a:pPr>
            <a:r>
              <a:rPr lang="nl-BE"/>
              <a:t>=&gt; </a:t>
            </a:r>
            <a:r>
              <a:rPr lang="nl-BE">
                <a:highlight>
                  <a:srgbClr val="FFFF00"/>
                </a:highlight>
              </a:rPr>
              <a:t>Ze staan door elkaar: </a:t>
            </a:r>
            <a:r>
              <a:rPr lang="nl-BE"/>
              <a:t>Amelie en Dean CZF, Stefanie CSF (bij Stefanie staat er wel nog bij ‘door verveling’)</a:t>
            </a:r>
            <a:endParaRPr/>
          </a:p>
        </p:txBody>
      </p:sp>
      <p:sp>
        <p:nvSpPr>
          <p:cNvPr id="264" name="Google Shape;26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Eens de onderzoekvragen duidelijk en het onderzoek gelopen en resultaten aangevuld in het integratief beeld, is het tijd om doelen, behoeften en aanbevelingen te formuleren. </a:t>
            </a:r>
            <a:endParaRPr dirty="0"/>
          </a:p>
          <a:p>
            <a:pPr marL="173336" lvl="0" indent="-173336" algn="l" rtl="0">
              <a:spcBef>
                <a:spcPts val="0"/>
              </a:spcBef>
              <a:spcAft>
                <a:spcPts val="0"/>
              </a:spcAft>
              <a:buClr>
                <a:schemeClr val="dk1"/>
              </a:buClr>
              <a:buSzPts val="1200"/>
              <a:buFont typeface="Noto Sans Symbols"/>
              <a:buChar char="⇒"/>
            </a:pPr>
            <a:r>
              <a:rPr lang="nl-BE" dirty="0"/>
              <a:t>In welke fase van het HGD-traject zitten we ondertussen?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Voor Amélie zou dat kunnen betekenen</a:t>
            </a:r>
            <a:endParaRPr dirty="0"/>
          </a:p>
          <a:p>
            <a:pPr marL="173336" lvl="0" indent="-173336" algn="l" rtl="0">
              <a:spcBef>
                <a:spcPts val="0"/>
              </a:spcBef>
              <a:spcAft>
                <a:spcPts val="0"/>
              </a:spcAft>
              <a:buClr>
                <a:schemeClr val="dk1"/>
              </a:buClr>
              <a:buSzPts val="1200"/>
              <a:buFont typeface="Calibri"/>
              <a:buChar char="-"/>
            </a:pPr>
            <a:r>
              <a:rPr lang="nl-BE" dirty="0"/>
              <a:t>Hulpvraag was vooral naar aanpak: hoe Amélie vooruithalen in haar communicatieve vaardigheden (mondelinge taalvaardigheid vooral </a:t>
            </a:r>
            <a:r>
              <a:rPr lang="nl-BE" dirty="0" err="1"/>
              <a:t>Gc</a:t>
            </a:r>
            <a:r>
              <a:rPr lang="nl-BE" dirty="0"/>
              <a:t>)</a:t>
            </a:r>
            <a:endParaRPr dirty="0"/>
          </a:p>
          <a:p>
            <a:pPr marL="0" lvl="0" indent="0" algn="l" rtl="0">
              <a:spcBef>
                <a:spcPts val="0"/>
              </a:spcBef>
              <a:spcAft>
                <a:spcPts val="0"/>
              </a:spcAft>
              <a:buNone/>
            </a:pPr>
            <a:r>
              <a:rPr lang="nl-BE" dirty="0"/>
              <a:t>Na HGD-traject een mogelijk doel</a:t>
            </a:r>
            <a:endParaRPr dirty="0"/>
          </a:p>
          <a:p>
            <a:pPr marL="173336" lvl="0" indent="-173336" algn="l" rtl="0">
              <a:spcBef>
                <a:spcPts val="0"/>
              </a:spcBef>
              <a:spcAft>
                <a:spcPts val="0"/>
              </a:spcAft>
              <a:buClr>
                <a:schemeClr val="dk1"/>
              </a:buClr>
              <a:buSzPts val="1200"/>
              <a:buFont typeface="Calibri"/>
              <a:buChar char="-"/>
            </a:pPr>
            <a:r>
              <a:rPr lang="nl-BE" dirty="0"/>
              <a:t>Doel: Amélie gebruikt geheugenstrategieën die haar kortetermijngeheugen (Gsm) ondersteunen.</a:t>
            </a:r>
            <a:endParaRPr dirty="0"/>
          </a:p>
          <a:p>
            <a:pPr marL="0" lvl="0" indent="0" algn="l" rtl="0">
              <a:spcBef>
                <a:spcPts val="0"/>
              </a:spcBef>
              <a:spcAft>
                <a:spcPts val="0"/>
              </a:spcAft>
              <a:buNone/>
            </a:pPr>
            <a:r>
              <a:rPr lang="nl-BE" dirty="0"/>
              <a:t>(herinner informatieverwerkingsmodel: </a:t>
            </a:r>
            <a:r>
              <a:rPr lang="nl-BE" dirty="0" err="1"/>
              <a:t>Gc</a:t>
            </a:r>
            <a:r>
              <a:rPr lang="nl-BE" dirty="0"/>
              <a:t> zit in LTG, maar om info op te slaan als </a:t>
            </a:r>
            <a:r>
              <a:rPr lang="nl-BE" dirty="0" err="1"/>
              <a:t>Gc</a:t>
            </a:r>
            <a:r>
              <a:rPr lang="nl-BE" dirty="0"/>
              <a:t> passeert het via werkgeheugen)</a:t>
            </a:r>
            <a:endParaRPr dirty="0"/>
          </a:p>
          <a:p>
            <a:pPr marL="173336" lvl="0" indent="-173336" algn="l" rtl="0">
              <a:spcBef>
                <a:spcPts val="0"/>
              </a:spcBef>
              <a:spcAft>
                <a:spcPts val="0"/>
              </a:spcAft>
              <a:buClr>
                <a:schemeClr val="dk1"/>
              </a:buClr>
              <a:buSzPts val="1200"/>
              <a:buFont typeface="Calibri"/>
              <a:buChar char="-"/>
            </a:pPr>
            <a:r>
              <a:rPr lang="nl-BE" dirty="0"/>
              <a:t>Verschillende mogelijke behoeften:  hier samengevat als: A heeft nood aan een omgeving die met haar bekijkt welke geheugenstrategieën passen bij welke opdracht, die strategieën expliciet aanleert en eens aangeleerd, inzet op het leren toepassen in de situaties waar het nodig is en A te stimuleren bij het blijven gebruiken</a:t>
            </a:r>
            <a:endParaRPr dirty="0"/>
          </a:p>
          <a:p>
            <a:pPr marL="173336" lvl="0" indent="-173336" algn="l" rtl="0">
              <a:spcBef>
                <a:spcPts val="0"/>
              </a:spcBef>
              <a:spcAft>
                <a:spcPts val="0"/>
              </a:spcAft>
              <a:buClr>
                <a:schemeClr val="dk1"/>
              </a:buClr>
              <a:buSzPts val="1200"/>
              <a:buFont typeface="Calibri"/>
              <a:buChar char="-"/>
            </a:pPr>
            <a:r>
              <a:rPr lang="nl-BE" dirty="0"/>
              <a:t>Aanbevelingen zijn een stuk concreter, bv. om aangepaste onthoudkaarten te maken, in 2voud zodat ze zowel op school als thuis (met ondersteuning van de ouders) kunnen worden gebruikt</a:t>
            </a:r>
            <a:endParaRPr dirty="0"/>
          </a:p>
          <a:p>
            <a:pPr marL="457200" lvl="1" indent="0" algn="l" rtl="0">
              <a:spcBef>
                <a:spcPts val="0"/>
              </a:spcBef>
              <a:spcAft>
                <a:spcPts val="0"/>
              </a:spcAft>
              <a:buNone/>
            </a:pPr>
            <a:endParaRPr i="1" u="sng" dirty="0"/>
          </a:p>
          <a:p>
            <a:pPr marL="457200" lvl="1" indent="0" algn="l" rtl="0">
              <a:spcBef>
                <a:spcPts val="0"/>
              </a:spcBef>
              <a:spcAft>
                <a:spcPts val="0"/>
              </a:spcAft>
              <a:buNone/>
            </a:pPr>
            <a:r>
              <a:rPr lang="nl-BE" i="1" u="sng" dirty="0"/>
              <a:t>Voorbeeld in protocol CZF</a:t>
            </a:r>
            <a:endParaRPr dirty="0"/>
          </a:p>
          <a:p>
            <a:pPr marL="457200" lvl="1" indent="0" algn="l" rtl="0">
              <a:spcBef>
                <a:spcPts val="0"/>
              </a:spcBef>
              <a:spcAft>
                <a:spcPts val="0"/>
              </a:spcAft>
              <a:buNone/>
            </a:pPr>
            <a:endParaRPr i="1" dirty="0"/>
          </a:p>
          <a:p>
            <a:pPr marL="462229" lvl="1" indent="0" algn="l" rtl="0">
              <a:spcBef>
                <a:spcPts val="0"/>
              </a:spcBef>
              <a:spcAft>
                <a:spcPts val="0"/>
              </a:spcAft>
              <a:buNone/>
            </a:pPr>
            <a:r>
              <a:rPr lang="nl-BE" b="1" i="1" dirty="0"/>
              <a:t>Hulpvraag: </a:t>
            </a:r>
            <a:r>
              <a:rPr lang="nl-BE" b="0" i="0" dirty="0"/>
              <a:t>Hoe kunnen de communicatieve vaardigheden (begrijpen en zich uiten) worden gestimuleerd bij Amélie? Welke deskundigheid is nodig om de school daarin te ondersteunen? (adviesgericht)</a:t>
            </a:r>
            <a:endParaRPr dirty="0"/>
          </a:p>
          <a:p>
            <a:pPr marL="462229" lvl="1" indent="0" algn="l" rtl="0">
              <a:spcBef>
                <a:spcPts val="0"/>
              </a:spcBef>
              <a:spcAft>
                <a:spcPts val="0"/>
              </a:spcAft>
              <a:buNone/>
            </a:pPr>
            <a:endParaRPr b="1" i="1" dirty="0"/>
          </a:p>
          <a:p>
            <a:pPr marL="462229" lvl="1" indent="0" algn="l" rtl="0">
              <a:spcBef>
                <a:spcPts val="0"/>
              </a:spcBef>
              <a:spcAft>
                <a:spcPts val="0"/>
              </a:spcAft>
              <a:buNone/>
            </a:pPr>
            <a:r>
              <a:rPr lang="nl-BE" b="1" i="1" dirty="0"/>
              <a:t>Doel: </a:t>
            </a:r>
            <a:r>
              <a:rPr lang="nl-BE" dirty="0"/>
              <a:t>Amélie gebruikt geheugenstrategieën die haar kortetermijngeheugen (Gsm) ondersteunen.</a:t>
            </a:r>
            <a:endParaRPr dirty="0"/>
          </a:p>
          <a:p>
            <a:pPr marL="457200" lvl="1" indent="0" algn="l" rtl="0">
              <a:spcBef>
                <a:spcPts val="0"/>
              </a:spcBef>
              <a:spcAft>
                <a:spcPts val="0"/>
              </a:spcAft>
              <a:buNone/>
            </a:pPr>
            <a:endParaRPr i="1" dirty="0"/>
          </a:p>
          <a:p>
            <a:pPr marL="457200" lvl="1" indent="0" algn="l" rtl="0">
              <a:spcBef>
                <a:spcPts val="0"/>
              </a:spcBef>
              <a:spcAft>
                <a:spcPts val="0"/>
              </a:spcAft>
              <a:buNone/>
            </a:pPr>
            <a:r>
              <a:rPr lang="nl-BE" b="1" i="1" dirty="0"/>
              <a:t>Onderwijsbehoefte 1</a:t>
            </a:r>
            <a:r>
              <a:rPr lang="nl-BE" dirty="0"/>
              <a:t>: Amélie heeft nood aan geheugenstrategieën die zijn afgestemd op de schoolse opdrachten.</a:t>
            </a:r>
            <a:endParaRPr dirty="0"/>
          </a:p>
          <a:p>
            <a:pPr marL="914400" lvl="2" indent="0" algn="l" rtl="0">
              <a:spcBef>
                <a:spcPts val="0"/>
              </a:spcBef>
              <a:spcAft>
                <a:spcPts val="0"/>
              </a:spcAft>
              <a:buNone/>
            </a:pPr>
            <a:r>
              <a:rPr lang="nl-BE" b="1" i="1" dirty="0"/>
              <a:t>Aanbeveling</a:t>
            </a:r>
            <a:r>
              <a:rPr lang="nl-BE" dirty="0"/>
              <a:t>: De leerkracht bepaalt samen met de zorgcoördinator welke onthoudkaarten Amélie kunnen helpen bij het uitvoeren van de opdrachten in de klas.</a:t>
            </a:r>
            <a:endParaRPr dirty="0"/>
          </a:p>
          <a:p>
            <a:pPr marL="457200" lvl="1" indent="0" algn="l" rtl="0">
              <a:spcBef>
                <a:spcPts val="0"/>
              </a:spcBef>
              <a:spcAft>
                <a:spcPts val="0"/>
              </a:spcAft>
              <a:buNone/>
            </a:pPr>
            <a:r>
              <a:rPr lang="nl-BE" b="1" i="1" dirty="0"/>
              <a:t>Onderwijsbehoefte 2:</a:t>
            </a:r>
            <a:r>
              <a:rPr lang="nl-BE" dirty="0"/>
              <a:t> Amélie heeft nood aan iemand die haar de geheugenstrategieën leert gebruiken.</a:t>
            </a:r>
            <a:endParaRPr dirty="0"/>
          </a:p>
          <a:p>
            <a:pPr marL="914400" lvl="2" indent="0" algn="l" rtl="0">
              <a:spcBef>
                <a:spcPts val="0"/>
              </a:spcBef>
              <a:spcAft>
                <a:spcPts val="0"/>
              </a:spcAft>
              <a:buNone/>
            </a:pPr>
            <a:r>
              <a:rPr lang="nl-BE" b="1" i="1" dirty="0"/>
              <a:t>Aanbeveling: </a:t>
            </a:r>
            <a:r>
              <a:rPr lang="nl-BE" dirty="0"/>
              <a:t>De (zorg)leerkracht maakt samen met Amélie de onthoudkaarten op en leert Amélie hoe ze die kan gebruiken.</a:t>
            </a:r>
            <a:endParaRPr dirty="0"/>
          </a:p>
          <a:p>
            <a:pPr marL="457200" lvl="1" indent="0" algn="l" rtl="0">
              <a:spcBef>
                <a:spcPts val="0"/>
              </a:spcBef>
              <a:spcAft>
                <a:spcPts val="0"/>
              </a:spcAft>
              <a:buNone/>
            </a:pPr>
            <a:r>
              <a:rPr lang="nl-BE" b="1" i="1" dirty="0"/>
              <a:t>Onderwijsbehoefte 3</a:t>
            </a:r>
            <a:r>
              <a:rPr lang="nl-BE" dirty="0"/>
              <a:t>: Amélie heeft nood aan een omgeving die haar stimuleert om de geheugenstrategieën te gebruiken tijdens opdrachten. </a:t>
            </a:r>
            <a:endParaRPr dirty="0"/>
          </a:p>
          <a:p>
            <a:pPr marL="914400" lvl="2" indent="0" algn="l" rtl="0">
              <a:spcBef>
                <a:spcPts val="0"/>
              </a:spcBef>
              <a:spcAft>
                <a:spcPts val="0"/>
              </a:spcAft>
              <a:buNone/>
            </a:pPr>
            <a:r>
              <a:rPr lang="nl-BE" b="1" i="1" dirty="0"/>
              <a:t>Aanbeveling</a:t>
            </a:r>
            <a:r>
              <a:rPr lang="nl-BE" dirty="0"/>
              <a:t>: De onthoudkaarten worden in tweevoud gemaakt zodat ze ook thuis beschikbaar zijn.</a:t>
            </a:r>
            <a:endParaRPr dirty="0"/>
          </a:p>
          <a:p>
            <a:pPr marL="914400" lvl="2" indent="0" algn="l" rtl="0">
              <a:spcBef>
                <a:spcPts val="0"/>
              </a:spcBef>
              <a:spcAft>
                <a:spcPts val="0"/>
              </a:spcAft>
              <a:buNone/>
            </a:pPr>
            <a:r>
              <a:rPr lang="nl-BE" b="1" i="1" dirty="0"/>
              <a:t>Aanbeveling</a:t>
            </a:r>
            <a:r>
              <a:rPr lang="nl-BE" dirty="0"/>
              <a:t>: De leerkrachten en de ouders van Amélie sporen haar aan om de onthoudkaarten te gebruiken.</a:t>
            </a:r>
            <a:endParaRPr dirty="0"/>
          </a:p>
          <a:p>
            <a:pPr marL="914400" lvl="2" indent="0" algn="l" rtl="0">
              <a:spcBef>
                <a:spcPts val="0"/>
              </a:spcBef>
              <a:spcAft>
                <a:spcPts val="0"/>
              </a:spcAft>
              <a:buNone/>
            </a:pPr>
            <a:r>
              <a:rPr lang="nl-BE" b="1" i="1" dirty="0"/>
              <a:t>Aanbeveling</a:t>
            </a:r>
            <a:r>
              <a:rPr lang="nl-BE" dirty="0"/>
              <a:t>: Amélie krijgt na het maken van een taak procesgerichte feedback.</a:t>
            </a:r>
            <a:endParaRPr dirty="0"/>
          </a:p>
          <a:p>
            <a:pPr marL="457200" lvl="1" indent="0" algn="l" rtl="0">
              <a:spcBef>
                <a:spcPts val="0"/>
              </a:spcBef>
              <a:spcAft>
                <a:spcPts val="0"/>
              </a:spcAft>
              <a:buNone/>
            </a:pPr>
            <a:r>
              <a:rPr lang="nl-BE" b="1" i="1" dirty="0"/>
              <a:t>Ondersteuningsbehoefte 1: </a:t>
            </a:r>
            <a:r>
              <a:rPr lang="nl-BE" dirty="0"/>
              <a:t>De leerkracht heeft nood aan een collega die mee nadenkt over hoe geheugenstrategieën (herhalen, clusteren, visualiseren …) kunnen verweven worden in de verschillende lessen.</a:t>
            </a:r>
            <a:endParaRPr dirty="0"/>
          </a:p>
          <a:p>
            <a:pPr marL="914400" lvl="2" indent="0" algn="l" rtl="0">
              <a:spcBef>
                <a:spcPts val="0"/>
              </a:spcBef>
              <a:spcAft>
                <a:spcPts val="0"/>
              </a:spcAft>
              <a:buNone/>
            </a:pPr>
            <a:r>
              <a:rPr lang="nl-BE" b="1" i="1" dirty="0"/>
              <a:t>Aanbeveling: </a:t>
            </a:r>
            <a:r>
              <a:rPr lang="nl-BE" dirty="0"/>
              <a:t>De school vraagt ondersteuning aan de pedagogische begeleidingsdienst om haar aanbod aan maatregelen binnen de verhoogde zorg te versterken.</a:t>
            </a:r>
            <a:endParaRPr dirty="0"/>
          </a:p>
          <a:p>
            <a:pPr marL="457200" lvl="1" indent="0" algn="l" rtl="0">
              <a:spcBef>
                <a:spcPts val="0"/>
              </a:spcBef>
              <a:spcAft>
                <a:spcPts val="0"/>
              </a:spcAft>
              <a:buNone/>
            </a:pPr>
            <a:r>
              <a:rPr lang="nl-BE" b="1" i="1" dirty="0"/>
              <a:t>Ondersteuningsbehoefte 2: </a:t>
            </a:r>
            <a:r>
              <a:rPr lang="nl-BE" dirty="0"/>
              <a:t>De ouders hebben nood aan kennis over het gebruik van geheugenstrategieën. </a:t>
            </a:r>
            <a:endParaRPr dirty="0"/>
          </a:p>
          <a:p>
            <a:pPr marL="914400" lvl="2" indent="0" algn="l" rtl="0">
              <a:spcBef>
                <a:spcPts val="0"/>
              </a:spcBef>
              <a:spcAft>
                <a:spcPts val="0"/>
              </a:spcAft>
              <a:buNone/>
            </a:pPr>
            <a:r>
              <a:rPr lang="nl-BE" b="1" i="1" dirty="0"/>
              <a:t>Aanbeveling: </a:t>
            </a:r>
            <a:r>
              <a:rPr lang="nl-BE" dirty="0"/>
              <a:t>De (zorg)leerkracht legt de ouders uit hoe Amélie de onthoudkaarten en de klassikaal aangeleerde geheugenstrategieën thuis kan gebruiken en hoe haar ouders haar hierbij kunnen ondersteunen.</a:t>
            </a:r>
            <a:endParaRPr dirty="0"/>
          </a:p>
        </p:txBody>
      </p:sp>
      <p:sp>
        <p:nvSpPr>
          <p:cNvPr id="297" name="Google Shape;29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200" dirty="0">
                <a:solidFill>
                  <a:schemeClr val="dk1"/>
                </a:solidFill>
                <a:latin typeface="Calibri"/>
                <a:ea typeface="Calibri"/>
                <a:cs typeface="Calibri"/>
                <a:sym typeface="Calibri"/>
              </a:rPr>
              <a:t>Het is moeilijk om hier een strikte richtlijn in te geven maar volgende elementen lijken ons wel belangrijk om in afweging te nemen (als… dan…):</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We geven hier enkele vragen mee om te overwegen</a:t>
            </a:r>
          </a:p>
          <a:p>
            <a:pPr marL="0" lvl="0" indent="0" algn="l" rtl="0">
              <a:spcBef>
                <a:spcPts val="0"/>
              </a:spcBef>
              <a:spcAft>
                <a:spcPts val="0"/>
              </a:spcAft>
              <a:buNone/>
            </a:pPr>
            <a:endParaRPr lang="nl-BE" sz="1200" dirty="0">
              <a:solidFill>
                <a:schemeClr val="dk1"/>
              </a:solidFill>
              <a:latin typeface="Calibri"/>
              <a:cs typeface="Calibri"/>
              <a:sym typeface="Calibri"/>
            </a:endParaRPr>
          </a:p>
          <a:p>
            <a:pPr marL="0" lvl="0" indent="0" algn="l" rtl="0">
              <a:spcBef>
                <a:spcPts val="0"/>
              </a:spcBef>
              <a:spcAft>
                <a:spcPts val="0"/>
              </a:spcAft>
              <a:buNone/>
            </a:pPr>
            <a:r>
              <a:rPr lang="nl-BE" dirty="0"/>
              <a:t>Voorop staat de vraag: Waarom wil je </a:t>
            </a:r>
            <a:r>
              <a:rPr lang="nl-BE" dirty="0" err="1"/>
              <a:t>hertesten</a:t>
            </a:r>
            <a:r>
              <a:rPr lang="nl-BE" dirty="0"/>
              <a:t>?</a:t>
            </a:r>
          </a:p>
          <a:p>
            <a:pPr marL="0" lvl="0" indent="0" algn="l" rtl="0">
              <a:spcBef>
                <a:spcPts val="0"/>
              </a:spcBef>
              <a:spcAft>
                <a:spcPts val="0"/>
              </a:spcAft>
              <a:buNone/>
            </a:pPr>
            <a:r>
              <a:rPr lang="nl-BE" dirty="0"/>
              <a:t>Mis je informatie over het profiel om het handelen op af te stemmen? </a:t>
            </a:r>
          </a:p>
          <a:p>
            <a:pPr marL="0" lvl="0" indent="0" algn="l" rtl="0">
              <a:spcBef>
                <a:spcPts val="0"/>
              </a:spcBef>
              <a:spcAft>
                <a:spcPts val="0"/>
              </a:spcAft>
              <a:buNone/>
            </a:pPr>
            <a:r>
              <a:rPr lang="nl-BE" dirty="0"/>
              <a:t>Verschilt de inschatting van het huidig functioneren van een leerling met het beschikbare profiel van </a:t>
            </a:r>
            <a:r>
              <a:rPr lang="nl-BE" dirty="0" err="1"/>
              <a:t>BCV's</a:t>
            </a:r>
            <a:r>
              <a:rPr lang="nl-BE" dirty="0"/>
              <a:t> of het totale IQCHC?</a:t>
            </a:r>
          </a:p>
          <a:p>
            <a:pPr marL="0" lvl="0" indent="0" algn="l" rtl="0">
              <a:spcBef>
                <a:spcPts val="0"/>
              </a:spcBef>
              <a:spcAft>
                <a:spcPts val="0"/>
              </a:spcAft>
              <a:buNone/>
            </a:pPr>
            <a:r>
              <a:rPr lang="nl-BE" dirty="0"/>
              <a:t>Heb je bijvoorbeeld enkel een algemene score (IQCHC) of slechts een paar BCV-indexen?</a:t>
            </a:r>
          </a:p>
          <a:p>
            <a:pPr marL="0" lvl="0" indent="0" algn="l" rtl="0">
              <a:spcBef>
                <a:spcPts val="0"/>
              </a:spcBef>
              <a:spcAft>
                <a:spcPts val="0"/>
              </a:spcAft>
              <a:buNone/>
            </a:pPr>
            <a:r>
              <a:rPr lang="nl-BE" dirty="0"/>
              <a:t>Twijfel je bij een leerling met een diagnose verstandelijke beperking of er nog steeds voldaan is aan de criteria?</a:t>
            </a:r>
          </a:p>
          <a:p>
            <a:pPr marL="0" lvl="0" indent="0" algn="l" rtl="0">
              <a:spcBef>
                <a:spcPts val="0"/>
              </a:spcBef>
              <a:spcAft>
                <a:spcPts val="0"/>
              </a:spcAft>
              <a:buNone/>
            </a:pPr>
            <a:r>
              <a:rPr lang="nl-BE" dirty="0"/>
              <a:t>Is bijkomende zorg nodig waarvoor een diagnose verstandelijke beperking vereist is?</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Bij jonge kinderen die cognitief zwak functioneren (getest op leeftijd &lt;5jaar), kan je best </a:t>
            </a:r>
            <a:r>
              <a:rPr lang="nl-BE" dirty="0" err="1"/>
              <a:t>hertesten</a:t>
            </a:r>
            <a:r>
              <a:rPr lang="nl-BE" dirty="0"/>
              <a:t> na twee jaar of op een scharniermoment (bijvoorbeeld overstap kleuter -  lager onderwijs). Voor oudere leerlingen wordt in de literatuur een minimum interval aangehaald dat kan gaan van negen maanden tot twee jaar. Lees altijd de handleiding van de test die je wil gebruiken en zet je klinisch oordeel in om te bepalen of </a:t>
            </a:r>
            <a:r>
              <a:rPr lang="nl-BE" dirty="0" err="1"/>
              <a:t>hertesten</a:t>
            </a:r>
            <a:r>
              <a:rPr lang="nl-BE" dirty="0"/>
              <a:t> nodig is.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nl-BE" sz="1200" dirty="0">
                <a:solidFill>
                  <a:schemeClr val="dk1"/>
                </a:solidFill>
                <a:latin typeface="Calibri"/>
                <a:ea typeface="Calibri"/>
                <a:cs typeface="Calibri"/>
                <a:sym typeface="Calibri"/>
              </a:rPr>
              <a:t>In </a:t>
            </a:r>
            <a:r>
              <a:rPr lang="nl-BE" sz="1200" u="sng" dirty="0">
                <a:solidFill>
                  <a:schemeClr val="dk1"/>
                </a:solidFill>
                <a:latin typeface="Calibri"/>
                <a:ea typeface="Calibri"/>
                <a:cs typeface="Calibri"/>
                <a:sym typeface="Calibri"/>
                <a:hlinkClick r:id="rId3"/>
              </a:rPr>
              <a:t>een literatuurstudie van Mark Schittekatte</a:t>
            </a:r>
            <a:r>
              <a:rPr lang="nl-BE" sz="1200" dirty="0">
                <a:solidFill>
                  <a:schemeClr val="dk1"/>
                </a:solidFill>
                <a:latin typeface="Calibri"/>
                <a:ea typeface="Calibri"/>
                <a:cs typeface="Calibri"/>
                <a:sym typeface="Calibri"/>
              </a:rPr>
              <a:t> i.v.m. het </a:t>
            </a:r>
            <a:r>
              <a:rPr lang="nl-BE" sz="1200" dirty="0" err="1">
                <a:solidFill>
                  <a:schemeClr val="dk1"/>
                </a:solidFill>
                <a:latin typeface="Calibri"/>
                <a:ea typeface="Calibri"/>
                <a:cs typeface="Calibri"/>
                <a:sym typeface="Calibri"/>
              </a:rPr>
              <a:t>hertesten</a:t>
            </a:r>
            <a:r>
              <a:rPr lang="nl-BE" sz="1200" dirty="0">
                <a:solidFill>
                  <a:schemeClr val="dk1"/>
                </a:solidFill>
                <a:latin typeface="Calibri"/>
                <a:ea typeface="Calibri"/>
                <a:cs typeface="Calibri"/>
                <a:sym typeface="Calibri"/>
              </a:rPr>
              <a:t> blijkt dat er geen algemene richtlijnen zijn terug te vinden in de literatuur, tenzij: de clinicus moet de situatie zelf inschatten. Het minimuminterval bij het </a:t>
            </a:r>
            <a:r>
              <a:rPr lang="nl-BE" sz="1200" dirty="0" err="1">
                <a:solidFill>
                  <a:schemeClr val="dk1"/>
                </a:solidFill>
                <a:latin typeface="Calibri"/>
                <a:ea typeface="Calibri"/>
                <a:cs typeface="Calibri"/>
                <a:sym typeface="Calibri"/>
              </a:rPr>
              <a:t>hertesten</a:t>
            </a:r>
            <a:r>
              <a:rPr lang="nl-BE" sz="1200" dirty="0">
                <a:solidFill>
                  <a:schemeClr val="dk1"/>
                </a:solidFill>
                <a:latin typeface="Calibri"/>
                <a:ea typeface="Calibri"/>
                <a:cs typeface="Calibri"/>
                <a:sym typeface="Calibri"/>
              </a:rPr>
              <a:t> met de WISC, WISC-R of WISC-III ligt ergens tussen negen maanden en twee jaar. Indien mogelijk moet men, om alle </a:t>
            </a:r>
            <a:r>
              <a:rPr lang="nl-BE" sz="1200" dirty="0" err="1">
                <a:solidFill>
                  <a:schemeClr val="dk1"/>
                </a:solidFill>
                <a:latin typeface="Calibri"/>
                <a:ea typeface="Calibri"/>
                <a:cs typeface="Calibri"/>
                <a:sym typeface="Calibri"/>
              </a:rPr>
              <a:t>testhertesteffecten</a:t>
            </a:r>
            <a:r>
              <a:rPr lang="nl-BE" sz="1200" dirty="0">
                <a:solidFill>
                  <a:schemeClr val="dk1"/>
                </a:solidFill>
                <a:latin typeface="Calibri"/>
                <a:ea typeface="Calibri"/>
                <a:cs typeface="Calibri"/>
                <a:sym typeface="Calibri"/>
              </a:rPr>
              <a:t> te vermijden, tussen twee afnames twee jaar laten verlopen. Wacht men minimaal één jaar, dan zullen de invloeden van herhaalde meting beperkt zijn. </a:t>
            </a:r>
            <a:endParaRPr dirty="0"/>
          </a:p>
          <a:p>
            <a:pPr marL="0" lvl="0" indent="0" algn="l" rtl="0">
              <a:spcBef>
                <a:spcPts val="0"/>
              </a:spcBef>
              <a:spcAft>
                <a:spcPts val="0"/>
              </a:spcAft>
              <a:buNone/>
            </a:pPr>
            <a:r>
              <a:rPr lang="nl-BE" sz="1200" u="sng" dirty="0">
                <a:solidFill>
                  <a:schemeClr val="dk1"/>
                </a:solidFill>
                <a:latin typeface="Calibri"/>
                <a:ea typeface="Calibri"/>
                <a:cs typeface="Calibri"/>
                <a:sym typeface="Calibri"/>
              </a:rPr>
              <a:t>Conclusies in artikel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nl-BE" sz="1200" dirty="0">
                <a:solidFill>
                  <a:schemeClr val="dk1"/>
                </a:solidFill>
                <a:latin typeface="Calibri"/>
                <a:ea typeface="Calibri"/>
                <a:cs typeface="Calibri"/>
                <a:sym typeface="Calibri"/>
              </a:rPr>
              <a:t>1. Ondanks het feit dat intellectuele capaciteiten geen gefixeerd aspect betreffen, is er toch voldoende bewijs van een consistent IQ over langere periodes, ook bij speciale populaties.</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2. Bij “foute” medische of psychopathologische diagnoses, uitgesproken motivatieproblemen, emotionele druk, vermoeidheid,… tijdens een eerste testafname, kan </a:t>
            </a:r>
            <a:r>
              <a:rPr lang="nl-BE" sz="1200" dirty="0" err="1">
                <a:solidFill>
                  <a:schemeClr val="dk1"/>
                </a:solidFill>
                <a:latin typeface="Calibri"/>
                <a:ea typeface="Calibri"/>
                <a:cs typeface="Calibri"/>
                <a:sym typeface="Calibri"/>
              </a:rPr>
              <a:t>hertesten</a:t>
            </a:r>
            <a:r>
              <a:rPr lang="nl-BE" sz="1200" dirty="0">
                <a:solidFill>
                  <a:schemeClr val="dk1"/>
                </a:solidFill>
                <a:latin typeface="Calibri"/>
                <a:ea typeface="Calibri"/>
                <a:cs typeface="Calibri"/>
                <a:sym typeface="Calibri"/>
              </a:rPr>
              <a:t> zinvol zijn, maar het klinisch oordeel blijft de basis voor het beslissen tot </a:t>
            </a:r>
            <a:r>
              <a:rPr lang="nl-BE" sz="1200" dirty="0" err="1">
                <a:solidFill>
                  <a:schemeClr val="dk1"/>
                </a:solidFill>
                <a:latin typeface="Calibri"/>
                <a:ea typeface="Calibri"/>
                <a:cs typeface="Calibri"/>
                <a:sym typeface="Calibri"/>
              </a:rPr>
              <a:t>hertesten</a:t>
            </a:r>
            <a:r>
              <a:rPr lang="nl-BE"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3. Bij het op korte termijn </a:t>
            </a:r>
            <a:r>
              <a:rPr lang="nl-BE" sz="1200" dirty="0" err="1">
                <a:solidFill>
                  <a:schemeClr val="dk1"/>
                </a:solidFill>
                <a:latin typeface="Calibri"/>
                <a:ea typeface="Calibri"/>
                <a:cs typeface="Calibri"/>
                <a:sym typeface="Calibri"/>
              </a:rPr>
              <a:t>hertesten</a:t>
            </a:r>
            <a:r>
              <a:rPr lang="nl-BE" sz="1200" dirty="0">
                <a:solidFill>
                  <a:schemeClr val="dk1"/>
                </a:solidFill>
                <a:latin typeface="Calibri"/>
                <a:ea typeface="Calibri"/>
                <a:cs typeface="Calibri"/>
                <a:sym typeface="Calibri"/>
              </a:rPr>
              <a:t> is minstens een leereffect te verwachten. Het is dan vooral het PIQ dat wordt geflatteerd.</a:t>
            </a:r>
            <a:endParaRPr dirty="0"/>
          </a:p>
          <a:p>
            <a:pPr marL="0" lvl="0" indent="0" algn="l" rtl="0">
              <a:spcBef>
                <a:spcPts val="0"/>
              </a:spcBef>
              <a:spcAft>
                <a:spcPts val="0"/>
              </a:spcAft>
              <a:buNone/>
            </a:pPr>
            <a:r>
              <a:rPr lang="nl-BE" sz="1200" b="0" dirty="0">
                <a:solidFill>
                  <a:schemeClr val="dk1"/>
                </a:solidFill>
                <a:latin typeface="Calibri"/>
                <a:ea typeface="Calibri"/>
                <a:cs typeface="Calibri"/>
                <a:sym typeface="Calibri"/>
              </a:rPr>
              <a:t>4. Wacht indien mogelijk minstens één jaar, bij voorkeur twee jaar voor het </a:t>
            </a:r>
            <a:r>
              <a:rPr lang="nl-BE" sz="1200" b="0" dirty="0" err="1">
                <a:solidFill>
                  <a:schemeClr val="dk1"/>
                </a:solidFill>
                <a:latin typeface="Calibri"/>
                <a:ea typeface="Calibri"/>
                <a:cs typeface="Calibri"/>
                <a:sym typeface="Calibri"/>
              </a:rPr>
              <a:t>hertesten</a:t>
            </a:r>
            <a:r>
              <a:rPr lang="nl-BE" sz="1200" b="0" dirty="0">
                <a:solidFill>
                  <a:schemeClr val="dk1"/>
                </a:solidFill>
                <a:latin typeface="Calibri"/>
                <a:ea typeface="Calibri"/>
                <a:cs typeface="Calibri"/>
                <a:sym typeface="Calibri"/>
              </a:rPr>
              <a:t> met eenzelfde </a:t>
            </a:r>
            <a:r>
              <a:rPr lang="nl-BE" sz="1200" b="0" dirty="0" err="1">
                <a:solidFill>
                  <a:schemeClr val="dk1"/>
                </a:solidFill>
                <a:latin typeface="Calibri"/>
                <a:ea typeface="Calibri"/>
                <a:cs typeface="Calibri"/>
                <a:sym typeface="Calibri"/>
              </a:rPr>
              <a:t>Wechsler</a:t>
            </a:r>
            <a:r>
              <a:rPr lang="nl-BE" sz="1200" b="0" dirty="0">
                <a:solidFill>
                  <a:schemeClr val="dk1"/>
                </a:solidFill>
                <a:latin typeface="Calibri"/>
                <a:ea typeface="Calibri"/>
                <a:cs typeface="Calibri"/>
                <a:sym typeface="Calibri"/>
              </a:rPr>
              <a:t>-instrument.</a:t>
            </a:r>
            <a:endParaRPr b="0"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5. Als het interval korter moet: kijk na wat men in de handleiding zegt, en ga na of er een parallelversie of paralleltest voorhanden is. </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Wat jonge kinderen betreft, volgen wij in de protocollen Maes, Smeets en Schittekatte (2015) die aangeven dat op jongere leeftijd het IQ minder stabiel is (daarom onder de leeftijd van 5 jaar eerder ontwikkelingsschaal afnemen). We raden aan zeker opnieuw te testen na twee jaar of bij scharniermomenten. </a:t>
            </a:r>
            <a:endParaRPr dirty="0"/>
          </a:p>
          <a:p>
            <a:pPr marL="0" lvl="0" indent="0" algn="l" rtl="0">
              <a:spcBef>
                <a:spcPts val="0"/>
              </a:spcBef>
              <a:spcAft>
                <a:spcPts val="0"/>
              </a:spcAft>
              <a:buNone/>
            </a:pPr>
            <a:r>
              <a:rPr lang="nl-BE" sz="1200" dirty="0">
                <a:solidFill>
                  <a:schemeClr val="dk1"/>
                </a:solidFill>
                <a:latin typeface="Calibri"/>
                <a:ea typeface="Calibri"/>
                <a:cs typeface="Calibri"/>
                <a:sym typeface="Calibri"/>
              </a:rPr>
              <a:t>Volledige referentie: Maes, B., Smeets, S., &amp; Schittekatte, M. (2015). De diagnostiek van Intelligentie. In G. Bosmans, P. </a:t>
            </a:r>
            <a:r>
              <a:rPr lang="nl-BE" sz="1200" dirty="0" err="1">
                <a:solidFill>
                  <a:schemeClr val="dk1"/>
                </a:solidFill>
                <a:latin typeface="Calibri"/>
                <a:ea typeface="Calibri"/>
                <a:cs typeface="Calibri"/>
                <a:sym typeface="Calibri"/>
              </a:rPr>
              <a:t>Bijttebier</a:t>
            </a:r>
            <a:r>
              <a:rPr lang="nl-BE" sz="1200" dirty="0">
                <a:solidFill>
                  <a:schemeClr val="dk1"/>
                </a:solidFill>
                <a:latin typeface="Calibri"/>
                <a:ea typeface="Calibri"/>
                <a:cs typeface="Calibri"/>
                <a:sym typeface="Calibri"/>
              </a:rPr>
              <a:t>, I. Noens, &amp; L. Claes (Red.). Diagnostiek bij kinderen, jongeren en gezinnen. Deel III: Ontwikkelingsdomeinen in het vizier (pp 13-32). Leuven/Voorburg: </a:t>
            </a:r>
            <a:r>
              <a:rPr lang="nl-BE" sz="1200" dirty="0" err="1">
                <a:solidFill>
                  <a:schemeClr val="dk1"/>
                </a:solidFill>
                <a:latin typeface="Calibri"/>
                <a:ea typeface="Calibri"/>
                <a:cs typeface="Calibri"/>
                <a:sym typeface="Calibri"/>
              </a:rPr>
              <a:t>Acco</a:t>
            </a:r>
            <a:endParaRPr dirty="0"/>
          </a:p>
        </p:txBody>
      </p:sp>
      <p:sp>
        <p:nvSpPr>
          <p:cNvPr id="375" name="Google Shape;37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0"/>
        <p:cNvGrpSpPr/>
        <p:nvPr/>
      </p:nvGrpSpPr>
      <p:grpSpPr>
        <a:xfrm>
          <a:off x="0" y="0"/>
          <a:ext cx="0" cy="0"/>
          <a:chOff x="0" y="0"/>
          <a:chExt cx="0" cy="0"/>
        </a:xfrm>
      </p:grpSpPr>
      <p:sp>
        <p:nvSpPr>
          <p:cNvPr id="21" name="Google Shape;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049999"/>
                </a:solidFill>
                <a:latin typeface="Open Sans"/>
                <a:ea typeface="Open Sans"/>
                <a:cs typeface="Open Sans"/>
                <a:sym typeface="Open Sans"/>
              </a:defRPr>
            </a:lvl1pPr>
            <a:lvl2pPr marL="0" lvl="1" indent="0" algn="r">
              <a:spcBef>
                <a:spcPts val="0"/>
              </a:spcBef>
              <a:buNone/>
              <a:defRPr sz="1200" b="0" i="0" u="none" strike="noStrike" cap="none">
                <a:solidFill>
                  <a:srgbClr val="049999"/>
                </a:solidFill>
                <a:latin typeface="Open Sans"/>
                <a:ea typeface="Open Sans"/>
                <a:cs typeface="Open Sans"/>
                <a:sym typeface="Open Sans"/>
              </a:defRPr>
            </a:lvl2pPr>
            <a:lvl3pPr marL="0" lvl="2" indent="0" algn="r">
              <a:spcBef>
                <a:spcPts val="0"/>
              </a:spcBef>
              <a:buNone/>
              <a:defRPr sz="1200" b="0" i="0" u="none" strike="noStrike" cap="none">
                <a:solidFill>
                  <a:srgbClr val="049999"/>
                </a:solidFill>
                <a:latin typeface="Open Sans"/>
                <a:ea typeface="Open Sans"/>
                <a:cs typeface="Open Sans"/>
                <a:sym typeface="Open Sans"/>
              </a:defRPr>
            </a:lvl3pPr>
            <a:lvl4pPr marL="0" lvl="3" indent="0" algn="r">
              <a:spcBef>
                <a:spcPts val="0"/>
              </a:spcBef>
              <a:buNone/>
              <a:defRPr sz="1200" b="0" i="0" u="none" strike="noStrike" cap="none">
                <a:solidFill>
                  <a:srgbClr val="049999"/>
                </a:solidFill>
                <a:latin typeface="Open Sans"/>
                <a:ea typeface="Open Sans"/>
                <a:cs typeface="Open Sans"/>
                <a:sym typeface="Open Sans"/>
              </a:defRPr>
            </a:lvl4pPr>
            <a:lvl5pPr marL="0" lvl="4" indent="0" algn="r">
              <a:spcBef>
                <a:spcPts val="0"/>
              </a:spcBef>
              <a:buNone/>
              <a:defRPr sz="1200" b="0" i="0" u="none" strike="noStrike" cap="none">
                <a:solidFill>
                  <a:srgbClr val="049999"/>
                </a:solidFill>
                <a:latin typeface="Open Sans"/>
                <a:ea typeface="Open Sans"/>
                <a:cs typeface="Open Sans"/>
                <a:sym typeface="Open Sans"/>
              </a:defRPr>
            </a:lvl5pPr>
            <a:lvl6pPr marL="0" lvl="5" indent="0" algn="r">
              <a:spcBef>
                <a:spcPts val="0"/>
              </a:spcBef>
              <a:buNone/>
              <a:defRPr sz="1200" b="0" i="0" u="none" strike="noStrike" cap="none">
                <a:solidFill>
                  <a:srgbClr val="049999"/>
                </a:solidFill>
                <a:latin typeface="Open Sans"/>
                <a:ea typeface="Open Sans"/>
                <a:cs typeface="Open Sans"/>
                <a:sym typeface="Open Sans"/>
              </a:defRPr>
            </a:lvl6pPr>
            <a:lvl7pPr marL="0" lvl="6" indent="0" algn="r">
              <a:spcBef>
                <a:spcPts val="0"/>
              </a:spcBef>
              <a:buNone/>
              <a:defRPr sz="1200" b="0" i="0" u="none" strike="noStrike" cap="none">
                <a:solidFill>
                  <a:srgbClr val="049999"/>
                </a:solidFill>
                <a:latin typeface="Open Sans"/>
                <a:ea typeface="Open Sans"/>
                <a:cs typeface="Open Sans"/>
                <a:sym typeface="Open Sans"/>
              </a:defRPr>
            </a:lvl7pPr>
            <a:lvl8pPr marL="0" lvl="7" indent="0" algn="r">
              <a:spcBef>
                <a:spcPts val="0"/>
              </a:spcBef>
              <a:buNone/>
              <a:defRPr sz="1200" b="0" i="0" u="none" strike="noStrike" cap="none">
                <a:solidFill>
                  <a:srgbClr val="049999"/>
                </a:solidFill>
                <a:latin typeface="Open Sans"/>
                <a:ea typeface="Open Sans"/>
                <a:cs typeface="Open Sans"/>
                <a:sym typeface="Open Sans"/>
              </a:defRPr>
            </a:lvl8pPr>
            <a:lvl9pPr marL="0" lvl="8" indent="0" algn="r">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24"/>
        <p:cNvGrpSpPr/>
        <p:nvPr/>
      </p:nvGrpSpPr>
      <p:grpSpPr>
        <a:xfrm>
          <a:off x="0" y="0"/>
          <a:ext cx="0" cy="0"/>
          <a:chOff x="0" y="0"/>
          <a:chExt cx="0" cy="0"/>
        </a:xfrm>
      </p:grpSpPr>
      <p:sp>
        <p:nvSpPr>
          <p:cNvPr id="25" name="Google Shape;25;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70"/>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30568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9"/>
        <p:cNvGrpSpPr/>
        <p:nvPr/>
      </p:nvGrpSpPr>
      <p:grpSpPr>
        <a:xfrm>
          <a:off x="0" y="0"/>
          <a:ext cx="0" cy="0"/>
          <a:chOff x="0" y="0"/>
          <a:chExt cx="0" cy="0"/>
        </a:xfrm>
      </p:grpSpPr>
      <p:sp>
        <p:nvSpPr>
          <p:cNvPr id="30" name="Google Shape;30;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AAB4"/>
              </a:buClr>
              <a:buSzPts val="2400"/>
              <a:buNone/>
              <a:defRPr sz="2400">
                <a:solidFill>
                  <a:srgbClr val="02AAB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71"/>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7"/>
        <p:cNvGrpSpPr/>
        <p:nvPr/>
      </p:nvGrpSpPr>
      <p:grpSpPr>
        <a:xfrm>
          <a:off x="0" y="0"/>
          <a:ext cx="0" cy="0"/>
          <a:chOff x="0" y="0"/>
          <a:chExt cx="0" cy="0"/>
        </a:xfrm>
      </p:grpSpPr>
      <p:sp>
        <p:nvSpPr>
          <p:cNvPr id="38" name="Google Shape;38;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4"/>
        <p:cNvGrpSpPr/>
        <p:nvPr/>
      </p:nvGrpSpPr>
      <p:grpSpPr>
        <a:xfrm>
          <a:off x="0" y="0"/>
          <a:ext cx="0" cy="0"/>
          <a:chOff x="0" y="0"/>
          <a:chExt cx="0" cy="0"/>
        </a:xfrm>
      </p:grpSpPr>
      <p:sp>
        <p:nvSpPr>
          <p:cNvPr id="45" name="Google Shape;4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47"/>
        <p:cNvGrpSpPr/>
        <p:nvPr/>
      </p:nvGrpSpPr>
      <p:grpSpPr>
        <a:xfrm>
          <a:off x="0" y="0"/>
          <a:ext cx="0" cy="0"/>
          <a:chOff x="0" y="0"/>
          <a:chExt cx="0" cy="0"/>
        </a:xfrm>
      </p:grpSpPr>
      <p:sp>
        <p:nvSpPr>
          <p:cNvPr id="48" name="Google Shape;48;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16666"/>
              </a:buClr>
              <a:buSzPts val="3200"/>
              <a:buChar char="•"/>
              <a:defRPr sz="3200"/>
            </a:lvl1pPr>
            <a:lvl2pPr marL="914400" lvl="1" indent="-406400" algn="l">
              <a:lnSpc>
                <a:spcPct val="90000"/>
              </a:lnSpc>
              <a:spcBef>
                <a:spcPts val="500"/>
              </a:spcBef>
              <a:spcAft>
                <a:spcPts val="0"/>
              </a:spcAft>
              <a:buClr>
                <a:srgbClr val="02AAB4"/>
              </a:buClr>
              <a:buSzPts val="2800"/>
              <a:buChar char="•"/>
              <a:defRPr sz="2800"/>
            </a:lvl2pPr>
            <a:lvl3pPr marL="1371600" lvl="2" indent="-381000" algn="l">
              <a:lnSpc>
                <a:spcPct val="90000"/>
              </a:lnSpc>
              <a:spcBef>
                <a:spcPts val="500"/>
              </a:spcBef>
              <a:spcAft>
                <a:spcPts val="0"/>
              </a:spcAft>
              <a:buClr>
                <a:srgbClr val="016666"/>
              </a:buClr>
              <a:buSzPts val="2400"/>
              <a:buChar char="•"/>
              <a:defRPr sz="2400"/>
            </a:lvl3pPr>
            <a:lvl4pPr marL="1828800" lvl="3" indent="-355600" algn="l">
              <a:lnSpc>
                <a:spcPct val="90000"/>
              </a:lnSpc>
              <a:spcBef>
                <a:spcPts val="500"/>
              </a:spcBef>
              <a:spcAft>
                <a:spcPts val="0"/>
              </a:spcAft>
              <a:buClr>
                <a:srgbClr val="02AAB4"/>
              </a:buClr>
              <a:buSzPts val="2000"/>
              <a:buChar char="•"/>
              <a:defRPr sz="2000"/>
            </a:lvl4pPr>
            <a:lvl5pPr marL="2286000" lvl="4" indent="-355600" algn="l">
              <a:lnSpc>
                <a:spcPct val="90000"/>
              </a:lnSpc>
              <a:spcBef>
                <a:spcPts val="500"/>
              </a:spcBef>
              <a:spcAft>
                <a:spcPts val="0"/>
              </a:spcAft>
              <a:buClr>
                <a:srgbClr val="01666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75"/>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52"/>
        <p:cNvGrpSpPr/>
        <p:nvPr/>
      </p:nvGrpSpPr>
      <p:grpSpPr>
        <a:xfrm>
          <a:off x="0" y="0"/>
          <a:ext cx="0" cy="0"/>
          <a:chOff x="0" y="0"/>
          <a:chExt cx="0" cy="0"/>
        </a:xfrm>
      </p:grpSpPr>
      <p:sp>
        <p:nvSpPr>
          <p:cNvPr id="53" name="Google Shape;53;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16666"/>
              </a:buClr>
              <a:buSzPts val="3200"/>
              <a:buFont typeface="Arial"/>
              <a:buNone/>
              <a:defRPr sz="3200" b="0" i="0" u="none" strike="noStrike" cap="none">
                <a:solidFill>
                  <a:srgbClr val="016666"/>
                </a:solidFill>
                <a:latin typeface="Open Sans"/>
                <a:ea typeface="Open Sans"/>
                <a:cs typeface="Open Sans"/>
                <a:sym typeface="Open Sans"/>
              </a:defRPr>
            </a:lvl1pPr>
            <a:lvl2pPr marR="0" lvl="1" algn="l" rtl="0">
              <a:lnSpc>
                <a:spcPct val="90000"/>
              </a:lnSpc>
              <a:spcBef>
                <a:spcPts val="500"/>
              </a:spcBef>
              <a:spcAft>
                <a:spcPts val="0"/>
              </a:spcAft>
              <a:buClr>
                <a:srgbClr val="02AAB4"/>
              </a:buClr>
              <a:buSzPts val="2800"/>
              <a:buFont typeface="Arial"/>
              <a:buNone/>
              <a:defRPr sz="2800" b="0" i="0" u="none" strike="noStrike" cap="none">
                <a:solidFill>
                  <a:srgbClr val="02AAB4"/>
                </a:solidFill>
                <a:latin typeface="Open Sans"/>
                <a:ea typeface="Open Sans"/>
                <a:cs typeface="Open Sans"/>
                <a:sym typeface="Open Sans"/>
              </a:defRPr>
            </a:lvl2pPr>
            <a:lvl3pPr marR="0" lvl="2" algn="l" rtl="0">
              <a:lnSpc>
                <a:spcPct val="90000"/>
              </a:lnSpc>
              <a:spcBef>
                <a:spcPts val="500"/>
              </a:spcBef>
              <a:spcAft>
                <a:spcPts val="0"/>
              </a:spcAft>
              <a:buClr>
                <a:srgbClr val="016666"/>
              </a:buClr>
              <a:buSzPts val="2400"/>
              <a:buFont typeface="Arial"/>
              <a:buNone/>
              <a:defRPr sz="2400" b="0" i="0" u="none" strike="noStrike" cap="none">
                <a:solidFill>
                  <a:srgbClr val="016666"/>
                </a:solidFill>
                <a:latin typeface="Open Sans"/>
                <a:ea typeface="Open Sans"/>
                <a:cs typeface="Open Sans"/>
                <a:sym typeface="Open Sans"/>
              </a:defRPr>
            </a:lvl3pPr>
            <a:lvl4pPr marR="0" lvl="3" algn="l" rtl="0">
              <a:lnSpc>
                <a:spcPct val="90000"/>
              </a:lnSpc>
              <a:spcBef>
                <a:spcPts val="500"/>
              </a:spcBef>
              <a:spcAft>
                <a:spcPts val="0"/>
              </a:spcAft>
              <a:buClr>
                <a:srgbClr val="02AAB4"/>
              </a:buClr>
              <a:buSzPts val="2000"/>
              <a:buFont typeface="Arial"/>
              <a:buNone/>
              <a:defRPr sz="2000" b="0" i="0" u="none" strike="noStrike" cap="none">
                <a:solidFill>
                  <a:srgbClr val="02AAB4"/>
                </a:solidFill>
                <a:latin typeface="Open Sans"/>
                <a:ea typeface="Open Sans"/>
                <a:cs typeface="Open Sans"/>
                <a:sym typeface="Open Sans"/>
              </a:defRPr>
            </a:lvl4pPr>
            <a:lvl5pPr marR="0" lvl="4" algn="l" rtl="0">
              <a:lnSpc>
                <a:spcPct val="90000"/>
              </a:lnSpc>
              <a:spcBef>
                <a:spcPts val="500"/>
              </a:spcBef>
              <a:spcAft>
                <a:spcPts val="0"/>
              </a:spcAft>
              <a:buClr>
                <a:srgbClr val="016666"/>
              </a:buClr>
              <a:buSzPts val="2000"/>
              <a:buFont typeface="Arial"/>
              <a:buNone/>
              <a:defRPr sz="2000" b="0" i="0" u="none" strike="noStrike" cap="none">
                <a:solidFill>
                  <a:srgbClr val="016666"/>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76"/>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57"/>
        <p:cNvGrpSpPr/>
        <p:nvPr/>
      </p:nvGrpSpPr>
      <p:grpSpPr>
        <a:xfrm>
          <a:off x="0" y="0"/>
          <a:ext cx="0" cy="0"/>
          <a:chOff x="0" y="0"/>
          <a:chExt cx="0" cy="0"/>
        </a:xfrm>
      </p:grpSpPr>
      <p:sp>
        <p:nvSpPr>
          <p:cNvPr id="58" name="Google Shape;5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61"/>
        <p:cNvGrpSpPr/>
        <p:nvPr/>
      </p:nvGrpSpPr>
      <p:grpSpPr>
        <a:xfrm>
          <a:off x="0" y="0"/>
          <a:ext cx="0" cy="0"/>
          <a:chOff x="0" y="0"/>
          <a:chExt cx="0" cy="0"/>
        </a:xfrm>
      </p:grpSpPr>
      <p:sp>
        <p:nvSpPr>
          <p:cNvPr id="62" name="Google Shape;62;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dia" type="title">
  <p:cSld name="Titeldia">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23622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16666"/>
              </a:buClr>
              <a:buSzPts val="5400"/>
              <a:buFont typeface="Open Sans"/>
              <a:buNone/>
              <a:defRPr sz="5400">
                <a:solidFill>
                  <a:srgbClr val="016666"/>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23622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49999"/>
              </a:buClr>
              <a:buSzPts val="2400"/>
              <a:buNone/>
              <a:defRPr sz="2400">
                <a:solidFill>
                  <a:srgbClr val="049999"/>
                </a:solidFill>
                <a:latin typeface="Open Sans"/>
                <a:ea typeface="Open Sans"/>
                <a:cs typeface="Open Sans"/>
                <a:sym typeface="Open Sans"/>
              </a:defRPr>
            </a:lvl1pPr>
            <a:lvl2pPr lvl="1" algn="ctr">
              <a:lnSpc>
                <a:spcPct val="90000"/>
              </a:lnSpc>
              <a:spcBef>
                <a:spcPts val="500"/>
              </a:spcBef>
              <a:spcAft>
                <a:spcPts val="0"/>
              </a:spcAft>
              <a:buClr>
                <a:srgbClr val="02AAB4"/>
              </a:buClr>
              <a:buSzPts val="2000"/>
              <a:buNone/>
              <a:defRPr sz="2000"/>
            </a:lvl2pPr>
            <a:lvl3pPr lvl="2" algn="ctr">
              <a:lnSpc>
                <a:spcPct val="90000"/>
              </a:lnSpc>
              <a:spcBef>
                <a:spcPts val="500"/>
              </a:spcBef>
              <a:spcAft>
                <a:spcPts val="0"/>
              </a:spcAft>
              <a:buClr>
                <a:srgbClr val="016666"/>
              </a:buClr>
              <a:buSzPts val="1800"/>
              <a:buNone/>
              <a:defRPr sz="1800"/>
            </a:lvl3pPr>
            <a:lvl4pPr lvl="3" algn="ctr">
              <a:lnSpc>
                <a:spcPct val="90000"/>
              </a:lnSpc>
              <a:spcBef>
                <a:spcPts val="500"/>
              </a:spcBef>
              <a:spcAft>
                <a:spcPts val="0"/>
              </a:spcAft>
              <a:buClr>
                <a:srgbClr val="02AAB4"/>
              </a:buClr>
              <a:buSzPts val="1600"/>
              <a:buNone/>
              <a:defRPr sz="1600"/>
            </a:lvl4pPr>
            <a:lvl5pPr lvl="4" algn="ctr">
              <a:lnSpc>
                <a:spcPct val="90000"/>
              </a:lnSpc>
              <a:spcBef>
                <a:spcPts val="500"/>
              </a:spcBef>
              <a:spcAft>
                <a:spcPts val="0"/>
              </a:spcAft>
              <a:buClr>
                <a:srgbClr val="01666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8"/>
          <p:cNvSpPr/>
          <p:nvPr/>
        </p:nvSpPr>
        <p:spPr>
          <a:xfrm>
            <a:off x="11212287" y="5758543"/>
            <a:ext cx="979714" cy="109945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 name="Google Shape;19;p68"/>
          <p:cNvPicPr preferRelativeResize="0"/>
          <p:nvPr/>
        </p:nvPicPr>
        <p:blipFill rotWithShape="1">
          <a:blip r:embed="rId2">
            <a:alphaModFix/>
          </a:blip>
          <a:srcRect/>
          <a:stretch/>
        </p:blipFill>
        <p:spPr>
          <a:xfrm rot="-5400000">
            <a:off x="-2668283" y="2537656"/>
            <a:ext cx="6957521" cy="1795124"/>
          </a:xfrm>
          <a:prstGeom prst="rect">
            <a:avLst/>
          </a:prstGeom>
          <a:noFill/>
          <a:ln>
            <a:noFill/>
          </a:ln>
        </p:spPr>
      </p:pic>
    </p:spTree>
    <p:extLst>
      <p:ext uri="{BB962C8B-B14F-4D97-AF65-F5344CB8AC3E}">
        <p14:creationId xmlns:p14="http://schemas.microsoft.com/office/powerpoint/2010/main" val="278530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6666"/>
              </a:buClr>
              <a:buSzPts val="4000"/>
              <a:buFont typeface="Open Sans"/>
              <a:buNone/>
              <a:defRPr sz="4000" b="0" i="0" u="none" strike="noStrike" cap="none">
                <a:solidFill>
                  <a:srgbClr val="01666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16666"/>
              </a:buClr>
              <a:buSzPts val="2800"/>
              <a:buFont typeface="Arial"/>
              <a:buChar char="•"/>
              <a:defRPr sz="2800" b="0" i="0" u="none" strike="noStrike" cap="none">
                <a:solidFill>
                  <a:srgbClr val="016666"/>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02AAB4"/>
              </a:buClr>
              <a:buSzPts val="2400"/>
              <a:buFont typeface="Arial"/>
              <a:buChar char="•"/>
              <a:defRPr sz="2400" b="0" i="0" u="none" strike="noStrike" cap="none">
                <a:solidFill>
                  <a:srgbClr val="02AAB4"/>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016666"/>
              </a:buClr>
              <a:buSzPts val="2000"/>
              <a:buFont typeface="Arial"/>
              <a:buChar char="•"/>
              <a:defRPr sz="2000" b="0" i="0" u="none" strike="noStrike" cap="none">
                <a:solidFill>
                  <a:srgbClr val="016666"/>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02AAB4"/>
              </a:buClr>
              <a:buSzPts val="1800"/>
              <a:buFont typeface="Arial"/>
              <a:buChar char="•"/>
              <a:defRPr sz="1800" b="0" i="0" u="none" strike="noStrike" cap="none">
                <a:solidFill>
                  <a:srgbClr val="02AAB4"/>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016666"/>
              </a:buClr>
              <a:buSzPts val="1800"/>
              <a:buFont typeface="Arial"/>
              <a:buChar char="•"/>
              <a:defRPr sz="1800" b="0" i="0" u="none" strike="noStrike" cap="none">
                <a:solidFill>
                  <a:srgbClr val="016666"/>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p:nvPr/>
        </p:nvSpPr>
        <p:spPr>
          <a:xfrm>
            <a:off x="0" y="0"/>
            <a:ext cx="217715" cy="6858000"/>
          </a:xfrm>
          <a:prstGeom prst="rect">
            <a:avLst/>
          </a:prstGeom>
          <a:solidFill>
            <a:srgbClr val="04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67"/>
          <p:cNvPicPr preferRelativeResize="0"/>
          <p:nvPr/>
        </p:nvPicPr>
        <p:blipFill rotWithShape="1">
          <a:blip r:embed="rId12">
            <a:alphaModFix/>
          </a:blip>
          <a:srcRect/>
          <a:stretch/>
        </p:blipFill>
        <p:spPr>
          <a:xfrm>
            <a:off x="-1360" y="0"/>
            <a:ext cx="219075" cy="210312"/>
          </a:xfrm>
          <a:prstGeom prst="rect">
            <a:avLst/>
          </a:prstGeom>
          <a:noFill/>
          <a:ln>
            <a:noFill/>
          </a:ln>
        </p:spPr>
      </p:pic>
      <p:sp>
        <p:nvSpPr>
          <p:cNvPr id="14" name="Google Shape;14;p6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49999"/>
                </a:solidFill>
                <a:latin typeface="Open Sans"/>
                <a:ea typeface="Open Sans"/>
                <a:cs typeface="Open Sans"/>
                <a:sym typeface="Open Sans"/>
              </a:defRPr>
            </a:lvl1pPr>
            <a:lvl2pPr marL="0" marR="0" lvl="1" indent="0" algn="r" rtl="0">
              <a:spcBef>
                <a:spcPts val="0"/>
              </a:spcBef>
              <a:buNone/>
              <a:defRPr sz="1200" b="0" i="0" u="none" strike="noStrike" cap="none">
                <a:solidFill>
                  <a:srgbClr val="049999"/>
                </a:solidFill>
                <a:latin typeface="Open Sans"/>
                <a:ea typeface="Open Sans"/>
                <a:cs typeface="Open Sans"/>
                <a:sym typeface="Open Sans"/>
              </a:defRPr>
            </a:lvl2pPr>
            <a:lvl3pPr marL="0" marR="0" lvl="2" indent="0" algn="r" rtl="0">
              <a:spcBef>
                <a:spcPts val="0"/>
              </a:spcBef>
              <a:buNone/>
              <a:defRPr sz="1200" b="0" i="0" u="none" strike="noStrike" cap="none">
                <a:solidFill>
                  <a:srgbClr val="049999"/>
                </a:solidFill>
                <a:latin typeface="Open Sans"/>
                <a:ea typeface="Open Sans"/>
                <a:cs typeface="Open Sans"/>
                <a:sym typeface="Open Sans"/>
              </a:defRPr>
            </a:lvl3pPr>
            <a:lvl4pPr marL="0" marR="0" lvl="3" indent="0" algn="r" rtl="0">
              <a:spcBef>
                <a:spcPts val="0"/>
              </a:spcBef>
              <a:buNone/>
              <a:defRPr sz="1200" b="0" i="0" u="none" strike="noStrike" cap="none">
                <a:solidFill>
                  <a:srgbClr val="049999"/>
                </a:solidFill>
                <a:latin typeface="Open Sans"/>
                <a:ea typeface="Open Sans"/>
                <a:cs typeface="Open Sans"/>
                <a:sym typeface="Open Sans"/>
              </a:defRPr>
            </a:lvl4pPr>
            <a:lvl5pPr marL="0" marR="0" lvl="4" indent="0" algn="r" rtl="0">
              <a:spcBef>
                <a:spcPts val="0"/>
              </a:spcBef>
              <a:buNone/>
              <a:defRPr sz="1200" b="0" i="0" u="none" strike="noStrike" cap="none">
                <a:solidFill>
                  <a:srgbClr val="049999"/>
                </a:solidFill>
                <a:latin typeface="Open Sans"/>
                <a:ea typeface="Open Sans"/>
                <a:cs typeface="Open Sans"/>
                <a:sym typeface="Open Sans"/>
              </a:defRPr>
            </a:lvl5pPr>
            <a:lvl6pPr marL="0" marR="0" lvl="5" indent="0" algn="r" rtl="0">
              <a:spcBef>
                <a:spcPts val="0"/>
              </a:spcBef>
              <a:buNone/>
              <a:defRPr sz="1200" b="0" i="0" u="none" strike="noStrike" cap="none">
                <a:solidFill>
                  <a:srgbClr val="049999"/>
                </a:solidFill>
                <a:latin typeface="Open Sans"/>
                <a:ea typeface="Open Sans"/>
                <a:cs typeface="Open Sans"/>
                <a:sym typeface="Open Sans"/>
              </a:defRPr>
            </a:lvl6pPr>
            <a:lvl7pPr marL="0" marR="0" lvl="6" indent="0" algn="r" rtl="0">
              <a:spcBef>
                <a:spcPts val="0"/>
              </a:spcBef>
              <a:buNone/>
              <a:defRPr sz="1200" b="0" i="0" u="none" strike="noStrike" cap="none">
                <a:solidFill>
                  <a:srgbClr val="049999"/>
                </a:solidFill>
                <a:latin typeface="Open Sans"/>
                <a:ea typeface="Open Sans"/>
                <a:cs typeface="Open Sans"/>
                <a:sym typeface="Open Sans"/>
              </a:defRPr>
            </a:lvl7pPr>
            <a:lvl8pPr marL="0" marR="0" lvl="7" indent="0" algn="r" rtl="0">
              <a:spcBef>
                <a:spcPts val="0"/>
              </a:spcBef>
              <a:buNone/>
              <a:defRPr sz="1200" b="0" i="0" u="none" strike="noStrike" cap="none">
                <a:solidFill>
                  <a:srgbClr val="049999"/>
                </a:solidFill>
                <a:latin typeface="Open Sans"/>
                <a:ea typeface="Open Sans"/>
                <a:cs typeface="Open Sans"/>
                <a:sym typeface="Open Sans"/>
              </a:defRPr>
            </a:lvl8pPr>
            <a:lvl9pPr marL="0" marR="0" lvl="8" indent="0" algn="r" rtl="0">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hyperlink" Target="http://www.prodiagnostiek.be/materiaal/CF_CHC_model.pdf"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rodiagnostiek.be/" TargetMode="Externa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prodiagnostiek.be/materiaal/CZF_tabellen_wat_en_hoe_onderzoeken.pdf" TargetMode="External"/><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www.prodiagnostiek.be/materiaal/CZF_IQCHC_bijkomende_problematiek.pdf" TargetMode="External"/><Relationship Id="rId12" Type="http://schemas.openxmlformats.org/officeDocument/2006/relationships/image" Target="../media/image1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prodiagnostiek.be/materiaal/CF_faire_diagnostiek_cognitief_functioneren.pdf" TargetMode="External"/><Relationship Id="rId11" Type="http://schemas.openxmlformats.org/officeDocument/2006/relationships/hyperlink" Target="http://www.prodiagnostiek.be/materiaal/CSF_overzicht_diagnostisch_materiaal.docx" TargetMode="External"/><Relationship Id="rId5" Type="http://schemas.openxmlformats.org/officeDocument/2006/relationships/hyperlink" Target="http://www.prodiagnostiek.be/materiaal/CF_CHC_model.pdf" TargetMode="External"/><Relationship Id="rId10" Type="http://schemas.openxmlformats.org/officeDocument/2006/relationships/hyperlink" Target="http://www.prodiagnostiek.be/materiaal/CZF_overzicht_diagnostisch_materiaal.docx" TargetMode="External"/><Relationship Id="rId4" Type="http://schemas.openxmlformats.org/officeDocument/2006/relationships/notesSlide" Target="../notesSlides/notesSlide10.xml"/><Relationship Id="rId9" Type="http://schemas.openxmlformats.org/officeDocument/2006/relationships/hyperlink" Target="http://www.prodiagnostiek.be/materiaal/CSF_tabellen_wat_en_hoe_onderzoeken.pdf"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drive.google.com/file/d/1H4iMIltX9hU05hs1SG8OwzPaaSTnzGFL/view" TargetMode="External"/><Relationship Id="rId3" Type="http://schemas.openxmlformats.org/officeDocument/2006/relationships/slideLayout" Target="../slideLayouts/slideLayout1.xml"/><Relationship Id="rId7" Type="http://schemas.openxmlformats.org/officeDocument/2006/relationships/hyperlink" Target="https://www.mijnvclb.be/downloads/Magez2009.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intranet.vrijclb.be/professionals/diagnostiek/verslaggeving-vrij-clbnetwerk" TargetMode="External"/><Relationship Id="rId5" Type="http://schemas.openxmlformats.org/officeDocument/2006/relationships/hyperlink" Target="https://expertisetoegepastepsychologie.be/subpages/chc-platform/" TargetMode="External"/><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hyperlink" Target="mailto:info@prodiagnostiek.be" TargetMode="External"/><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prodiagnostiek.be/materiaal/CF_cognitieve_ontwikkelingstheorie%C3%ABn.pdf" TargetMode="External"/><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ctrTitle"/>
          </p:nvPr>
        </p:nvSpPr>
        <p:spPr>
          <a:xfrm>
            <a:off x="2033451" y="378824"/>
            <a:ext cx="8386353" cy="1267097"/>
          </a:xfrm>
          <a:prstGeom prst="rect">
            <a:avLst/>
          </a:prstGeom>
          <a:noFill/>
          <a:ln>
            <a:noFill/>
          </a:ln>
        </p:spPr>
        <p:txBody>
          <a:bodyPr spcFirstLastPara="1" wrap="square" lIns="91425" tIns="45700" rIns="91425" bIns="45700" anchor="b" anchorCtr="0">
            <a:normAutofit/>
          </a:bodyPr>
          <a:lstStyle/>
          <a:p>
            <a:pPr lvl="0" algn="l">
              <a:buSzPts val="6000"/>
            </a:pPr>
            <a:r>
              <a:rPr lang="nl-BE" sz="6000" dirty="0"/>
              <a:t>Het CHC-model</a:t>
            </a:r>
            <a:endParaRPr sz="6000" dirty="0"/>
          </a:p>
        </p:txBody>
      </p:sp>
      <p:sp>
        <p:nvSpPr>
          <p:cNvPr id="212" name="Google Shape;212;p17"/>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pic>
        <p:nvPicPr>
          <p:cNvPr id="6" name="Google Shape;71;p1">
            <a:extLst>
              <a:ext uri="{FF2B5EF4-FFF2-40B4-BE49-F238E27FC236}">
                <a16:creationId xmlns:a16="http://schemas.microsoft.com/office/drawing/2014/main" id="{A7C9BD78-9EDD-47DD-A5E2-6565B1347D04}"/>
              </a:ext>
            </a:extLst>
          </p:cNvPr>
          <p:cNvPicPr preferRelativeResize="0"/>
          <p:nvPr/>
        </p:nvPicPr>
        <p:blipFill rotWithShape="1">
          <a:blip r:embed="rId5">
            <a:alphaModFix/>
          </a:blip>
          <a:srcRect l="19382" t="12800" b="4533"/>
          <a:stretch/>
        </p:blipFill>
        <p:spPr>
          <a:xfrm>
            <a:off x="1824446" y="2354705"/>
            <a:ext cx="5072743" cy="3872886"/>
          </a:xfrm>
          <a:prstGeom prst="rect">
            <a:avLst/>
          </a:prstGeom>
          <a:noFill/>
          <a:ln>
            <a:noFill/>
          </a:ln>
        </p:spPr>
      </p:pic>
      <p:sp>
        <p:nvSpPr>
          <p:cNvPr id="8" name="Google Shape;210;p17">
            <a:extLst>
              <a:ext uri="{FF2B5EF4-FFF2-40B4-BE49-F238E27FC236}">
                <a16:creationId xmlns:a16="http://schemas.microsoft.com/office/drawing/2014/main" id="{C9982400-582E-416B-A5D1-4282C0DF28A8}"/>
              </a:ext>
            </a:extLst>
          </p:cNvPr>
          <p:cNvSpPr txBox="1">
            <a:spLocks/>
          </p:cNvSpPr>
          <p:nvPr/>
        </p:nvSpPr>
        <p:spPr>
          <a:xfrm>
            <a:off x="7241177" y="3918857"/>
            <a:ext cx="4741817" cy="2037804"/>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6"/>
              </a:rPr>
              <a:t>www.prodiagnostiek.be</a:t>
            </a:r>
            <a:r>
              <a:rPr lang="nl-BE" sz="3200" dirty="0">
                <a:solidFill>
                  <a:srgbClr val="02AAB4"/>
                </a:solidFill>
              </a:rPr>
              <a:t> </a:t>
            </a:r>
          </a:p>
          <a:p>
            <a:pPr algn="l">
              <a:lnSpc>
                <a:spcPct val="120000"/>
              </a:lnSpc>
              <a:buSzPts val="6000"/>
            </a:pPr>
            <a:r>
              <a:rPr lang="nl-BE" sz="3200" dirty="0">
                <a:solidFill>
                  <a:srgbClr val="02AAB4"/>
                </a:solidFill>
              </a:rPr>
              <a:t>In </a:t>
            </a:r>
            <a:r>
              <a:rPr lang="nl-BE" sz="3200" dirty="0">
                <a:solidFill>
                  <a:srgbClr val="02AAB4"/>
                </a:solidFill>
                <a:hlinkClick r:id="rId7">
                  <a:extLst>
                    <a:ext uri="{A12FA001-AC4F-418D-AE19-62706E023703}">
                      <ahyp:hlinkClr xmlns:ahyp="http://schemas.microsoft.com/office/drawing/2018/hyperlinkcolor" val="tx"/>
                    </a:ext>
                  </a:extLst>
                </a:hlinkClick>
              </a:rPr>
              <a:t>Bijlage</a:t>
            </a:r>
            <a:r>
              <a:rPr lang="nl-BE" sz="3200" dirty="0">
                <a:solidFill>
                  <a:srgbClr val="02AAB4"/>
                </a:solidFill>
              </a:rPr>
              <a:t> </a:t>
            </a:r>
          </a:p>
          <a:p>
            <a:pPr algn="l">
              <a:lnSpc>
                <a:spcPct val="120000"/>
              </a:lnSpc>
              <a:buSzPts val="6000"/>
            </a:pPr>
            <a:r>
              <a:rPr lang="nl-BE" sz="3200" dirty="0">
                <a:solidFill>
                  <a:srgbClr val="02AAB4"/>
                </a:solidFill>
              </a:rPr>
              <a:t>Doorheen</a:t>
            </a:r>
            <a:r>
              <a:rPr lang="nl-BE" sz="3200" dirty="0"/>
              <a:t> </a:t>
            </a:r>
            <a:r>
              <a:rPr lang="nl-BE" sz="3200" dirty="0">
                <a:solidFill>
                  <a:srgbClr val="02AAB4"/>
                </a:solidFill>
              </a:rPr>
              <a:t>HGD-traject</a:t>
            </a:r>
          </a:p>
        </p:txBody>
      </p:sp>
      <p:pic>
        <p:nvPicPr>
          <p:cNvPr id="3" name="Audio 2">
            <a:hlinkClick r:id="" action="ppaction://media"/>
            <a:extLst>
              <a:ext uri="{FF2B5EF4-FFF2-40B4-BE49-F238E27FC236}">
                <a16:creationId xmlns:a16="http://schemas.microsoft.com/office/drawing/2014/main" id="{DF649DC4-1CAE-4E1C-9EBE-F1518ECDAC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233"/>
    </mc:Choice>
    <mc:Fallback>
      <p:transition spd="slow" advTm="32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000"/>
              <a:buFont typeface="Open Sans"/>
              <a:buNone/>
            </a:pPr>
            <a:r>
              <a:rPr lang="nl-BE">
                <a:solidFill>
                  <a:srgbClr val="C00000"/>
                </a:solidFill>
              </a:rPr>
              <a:t>Waar in het protocol en op de site?</a:t>
            </a:r>
            <a:br>
              <a:rPr lang="nl-BE"/>
            </a:br>
            <a:endParaRPr/>
          </a:p>
        </p:txBody>
      </p:sp>
      <p:sp>
        <p:nvSpPr>
          <p:cNvPr id="339" name="Google Shape;339;p28"/>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16666"/>
              </a:buClr>
              <a:buSzPts val="2800"/>
              <a:buChar char="•"/>
            </a:pPr>
            <a:r>
              <a:rPr lang="nl-BE" dirty="0"/>
              <a:t>Voorbeelden over brede cognitieve vaardigheden doorheen HGD-traject</a:t>
            </a:r>
            <a:endParaRPr dirty="0"/>
          </a:p>
          <a:p>
            <a:pPr marL="228600" indent="-228600">
              <a:buSzPts val="2800"/>
            </a:pPr>
            <a:r>
              <a:rPr lang="nl-BE" u="sng" dirty="0">
                <a:solidFill>
                  <a:schemeClr val="hlink"/>
                </a:solidFill>
                <a:hlinkClick r:id="rId5"/>
              </a:rPr>
              <a:t>Bijlage Het CHC-model</a:t>
            </a:r>
            <a:endParaRPr lang="nl-BE" dirty="0"/>
          </a:p>
          <a:p>
            <a:pPr marL="228600" lvl="0" indent="-228600">
              <a:buSzPts val="2800"/>
            </a:pPr>
            <a:r>
              <a:rPr lang="nl-BE" u="sng" dirty="0">
                <a:solidFill>
                  <a:schemeClr val="hlink"/>
                </a:solidFill>
                <a:hlinkClick r:id="rId6"/>
              </a:rPr>
              <a:t>Bijlage Faire diagnostiek van cognitief functioneren</a:t>
            </a:r>
            <a:endParaRPr lang="nl-BE" dirty="0"/>
          </a:p>
          <a:p>
            <a:pPr marL="228600" lvl="0" indent="-228600">
              <a:buSzPts val="2800"/>
            </a:pPr>
            <a:r>
              <a:rPr lang="nl-BE" u="sng" dirty="0">
                <a:solidFill>
                  <a:schemeClr val="hlink"/>
                </a:solidFill>
                <a:hlinkClick r:id="rId7"/>
              </a:rPr>
              <a:t>Bijlage Bepaling IQ</a:t>
            </a:r>
            <a:r>
              <a:rPr lang="nl-BE" u="sng" baseline="-25000" dirty="0">
                <a:solidFill>
                  <a:schemeClr val="hlink"/>
                </a:solidFill>
                <a:hlinkClick r:id="rId7"/>
              </a:rPr>
              <a:t>CHC</a:t>
            </a:r>
            <a:r>
              <a:rPr lang="nl-BE" u="sng" dirty="0">
                <a:solidFill>
                  <a:schemeClr val="hlink"/>
                </a:solidFill>
                <a:hlinkClick r:id="rId7"/>
              </a:rPr>
              <a:t> bij leerlingen met (vermoeden van) een bijkomende problematiek</a:t>
            </a:r>
            <a:endParaRPr lang="nl-BE" dirty="0"/>
          </a:p>
          <a:p>
            <a:pPr marL="228600" lvl="0" indent="-228600" algn="l" rtl="0">
              <a:lnSpc>
                <a:spcPct val="90000"/>
              </a:lnSpc>
              <a:spcBef>
                <a:spcPts val="1000"/>
              </a:spcBef>
              <a:spcAft>
                <a:spcPts val="0"/>
              </a:spcAft>
              <a:buClr>
                <a:srgbClr val="016666"/>
              </a:buClr>
              <a:buSzPts val="2800"/>
              <a:buChar char="•"/>
            </a:pPr>
            <a:r>
              <a:rPr lang="nl-BE" dirty="0"/>
              <a:t>Tabel Wat en hoe onderzoeken bij </a:t>
            </a:r>
            <a:r>
              <a:rPr lang="nl-BE" u="sng" dirty="0">
                <a:solidFill>
                  <a:schemeClr val="hlink"/>
                </a:solidFill>
                <a:hlinkClick r:id="rId8"/>
              </a:rPr>
              <a:t>Cognitief zwak functioneren </a:t>
            </a:r>
            <a:r>
              <a:rPr lang="nl-BE" dirty="0"/>
              <a:t>en </a:t>
            </a:r>
            <a:r>
              <a:rPr lang="nl-BE" u="sng" dirty="0">
                <a:solidFill>
                  <a:schemeClr val="hlink"/>
                </a:solidFill>
                <a:hlinkClick r:id="rId9"/>
              </a:rPr>
              <a:t>Cognitief sterk functioneren</a:t>
            </a:r>
            <a:endParaRPr dirty="0"/>
          </a:p>
          <a:p>
            <a:pPr marL="228600" lvl="0" indent="-228600" algn="l" rtl="0">
              <a:lnSpc>
                <a:spcPct val="90000"/>
              </a:lnSpc>
              <a:spcBef>
                <a:spcPts val="1000"/>
              </a:spcBef>
              <a:spcAft>
                <a:spcPts val="0"/>
              </a:spcAft>
              <a:buClr>
                <a:srgbClr val="016666"/>
              </a:buClr>
              <a:buSzPts val="2800"/>
              <a:buChar char="•"/>
            </a:pPr>
            <a:r>
              <a:rPr lang="nl-BE" dirty="0"/>
              <a:t>Overzicht diagnostisch materiaal </a:t>
            </a:r>
            <a:r>
              <a:rPr lang="nl-BE" u="sng" dirty="0">
                <a:solidFill>
                  <a:schemeClr val="hlink"/>
                </a:solidFill>
                <a:hlinkClick r:id="rId10"/>
              </a:rPr>
              <a:t>Cognitief zwak functioneren</a:t>
            </a:r>
            <a:r>
              <a:rPr lang="nl-BE" dirty="0"/>
              <a:t> en </a:t>
            </a:r>
            <a:r>
              <a:rPr lang="nl-BE" u="sng" dirty="0">
                <a:solidFill>
                  <a:schemeClr val="hlink"/>
                </a:solidFill>
                <a:hlinkClick r:id="rId11"/>
              </a:rPr>
              <a:t>Cognitief sterk functioneren</a:t>
            </a:r>
            <a:r>
              <a:rPr lang="nl-BE" dirty="0"/>
              <a:t> en bijhorende diagnostische fiches</a:t>
            </a:r>
            <a:endParaRPr dirty="0"/>
          </a:p>
        </p:txBody>
      </p:sp>
      <p:sp>
        <p:nvSpPr>
          <p:cNvPr id="340" name="Google Shape;340;p2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10</a:t>
            </a:fld>
            <a:endParaRPr sz="1200" b="0" i="0" u="none" strike="noStrike" cap="none">
              <a:solidFill>
                <a:srgbClr val="049999"/>
              </a:solidFill>
              <a:latin typeface="Open Sans"/>
              <a:ea typeface="Open Sans"/>
              <a:cs typeface="Open Sans"/>
              <a:sym typeface="Open Sans"/>
            </a:endParaRPr>
          </a:p>
        </p:txBody>
      </p:sp>
      <p:pic>
        <p:nvPicPr>
          <p:cNvPr id="341" name="Google Shape;341;p28" descr="Afbeeldingsresultaat voor waar?"/>
          <p:cNvPicPr preferRelativeResize="0"/>
          <p:nvPr/>
        </p:nvPicPr>
        <p:blipFill rotWithShape="1">
          <a:blip r:embed="rId12">
            <a:alphaModFix/>
          </a:blip>
          <a:srcRect l="11274" r="11814"/>
          <a:stretch/>
        </p:blipFill>
        <p:spPr>
          <a:xfrm>
            <a:off x="9404463" y="104018"/>
            <a:ext cx="2594723" cy="1661264"/>
          </a:xfrm>
          <a:prstGeom prst="rect">
            <a:avLst/>
          </a:prstGeom>
          <a:noFill/>
          <a:ln>
            <a:noFill/>
          </a:ln>
        </p:spPr>
      </p:pic>
      <p:pic>
        <p:nvPicPr>
          <p:cNvPr id="4" name="Audio 3">
            <a:hlinkClick r:id="" action="ppaction://media"/>
            <a:extLst>
              <a:ext uri="{FF2B5EF4-FFF2-40B4-BE49-F238E27FC236}">
                <a16:creationId xmlns:a16="http://schemas.microsoft.com/office/drawing/2014/main" id="{793E55B3-4C06-4328-BD33-4D9DD1ACCF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115"/>
    </mc:Choice>
    <mc:Fallback>
      <p:transition spd="slow" advTm="6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000"/>
              <a:buFont typeface="Open Sans"/>
              <a:buNone/>
            </a:pPr>
            <a:r>
              <a:rPr lang="nl-BE">
                <a:solidFill>
                  <a:srgbClr val="C00000"/>
                </a:solidFill>
              </a:rPr>
              <a:t>Waar bijkomende informatie?</a:t>
            </a:r>
            <a:br>
              <a:rPr lang="nl-BE"/>
            </a:br>
            <a:endParaRPr/>
          </a:p>
        </p:txBody>
      </p:sp>
      <p:sp>
        <p:nvSpPr>
          <p:cNvPr id="350" name="Google Shape;350;p29"/>
          <p:cNvSpPr txBox="1">
            <a:spLocks noGrp="1"/>
          </p:cNvSpPr>
          <p:nvPr>
            <p:ph type="body" idx="1"/>
          </p:nvPr>
        </p:nvSpPr>
        <p:spPr>
          <a:xfrm>
            <a:off x="838200" y="1118121"/>
            <a:ext cx="10768781" cy="553064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16666"/>
              </a:buClr>
              <a:buSzPts val="2800"/>
              <a:buChar char="•"/>
            </a:pPr>
            <a:r>
              <a:rPr lang="nl-BE" u="sng" dirty="0">
                <a:solidFill>
                  <a:schemeClr val="hlink"/>
                </a:solidFill>
                <a:hlinkClick r:id="rId5"/>
              </a:rPr>
              <a:t>CHC-platform</a:t>
            </a:r>
            <a:r>
              <a:rPr lang="nl-BE" i="1" u="sng" dirty="0">
                <a:solidFill>
                  <a:schemeClr val="hlink"/>
                </a:solidFill>
                <a:hlinkClick r:id="rId5"/>
              </a:rPr>
              <a:t> </a:t>
            </a:r>
            <a:r>
              <a:rPr lang="nl-BE" i="1" dirty="0">
                <a:solidFill>
                  <a:schemeClr val="hlink"/>
                </a:solidFill>
              </a:rPr>
              <a:t> </a:t>
            </a:r>
            <a:r>
              <a:rPr lang="nl-BE" dirty="0">
                <a:solidFill>
                  <a:srgbClr val="02AAB4"/>
                </a:solidFill>
              </a:rPr>
              <a:t>(PDC – Thomas More)</a:t>
            </a:r>
            <a:endParaRPr dirty="0">
              <a:solidFill>
                <a:srgbClr val="02AAB4"/>
              </a:solidFill>
            </a:endParaRPr>
          </a:p>
          <a:p>
            <a:pPr marL="228600" lvl="0" indent="-228600" algn="l" rtl="0">
              <a:lnSpc>
                <a:spcPct val="90000"/>
              </a:lnSpc>
              <a:spcBef>
                <a:spcPts val="1000"/>
              </a:spcBef>
              <a:spcAft>
                <a:spcPts val="0"/>
              </a:spcAft>
              <a:buClr>
                <a:srgbClr val="016666"/>
              </a:buClr>
              <a:buSzPts val="2800"/>
              <a:buChar char="•"/>
            </a:pPr>
            <a:r>
              <a:rPr lang="nl-BE" u="sng" dirty="0">
                <a:solidFill>
                  <a:schemeClr val="hlink"/>
                </a:solidFill>
                <a:hlinkClick r:id="rId6"/>
              </a:rPr>
              <a:t>Sjablonen verslaggeving</a:t>
            </a:r>
            <a:r>
              <a:rPr lang="nl-BE" dirty="0"/>
              <a:t> (Vrij CLB intranet, met login)</a:t>
            </a:r>
            <a:endParaRPr dirty="0"/>
          </a:p>
          <a:p>
            <a:pPr marL="228600" lvl="0" indent="-228600" algn="l" rtl="0">
              <a:lnSpc>
                <a:spcPct val="90000"/>
              </a:lnSpc>
              <a:spcBef>
                <a:spcPts val="1000"/>
              </a:spcBef>
              <a:spcAft>
                <a:spcPts val="0"/>
              </a:spcAft>
              <a:buClr>
                <a:srgbClr val="016666"/>
              </a:buClr>
              <a:buSzPts val="2800"/>
              <a:buChar char="•"/>
            </a:pPr>
            <a:r>
              <a:rPr lang="nl-BE" dirty="0"/>
              <a:t>Caleidoscoop</a:t>
            </a:r>
            <a:endParaRPr dirty="0"/>
          </a:p>
          <a:p>
            <a:pPr marL="685800" lvl="1" indent="-228600" algn="l" rtl="0">
              <a:lnSpc>
                <a:spcPct val="90000"/>
              </a:lnSpc>
              <a:spcBef>
                <a:spcPts val="500"/>
              </a:spcBef>
              <a:spcAft>
                <a:spcPts val="0"/>
              </a:spcAft>
              <a:buClr>
                <a:srgbClr val="02AAB4"/>
              </a:buClr>
              <a:buSzPts val="2800"/>
              <a:buChar char="•"/>
            </a:pPr>
            <a:r>
              <a:rPr lang="nl-BE" sz="2800" dirty="0"/>
              <a:t>Magez, W. (2009). </a:t>
            </a:r>
            <a:r>
              <a:rPr lang="nl-BE" sz="2800" u="sng" dirty="0">
                <a:solidFill>
                  <a:schemeClr val="hlink"/>
                </a:solidFill>
                <a:hlinkClick r:id="rId7"/>
              </a:rPr>
              <a:t>De I van IQ. IQ </a:t>
            </a:r>
            <a:r>
              <a:rPr lang="nl-BE" sz="2800" u="sng" dirty="0" err="1">
                <a:solidFill>
                  <a:schemeClr val="hlink"/>
                </a:solidFill>
                <a:hlinkClick r:id="rId7"/>
              </a:rPr>
              <a:t>for</a:t>
            </a:r>
            <a:r>
              <a:rPr lang="nl-BE" sz="2800" u="sng" dirty="0">
                <a:solidFill>
                  <a:schemeClr val="hlink"/>
                </a:solidFill>
                <a:hlinkClick r:id="rId7"/>
              </a:rPr>
              <a:t> “slimmies”. </a:t>
            </a:r>
            <a:endParaRPr sz="2800" dirty="0"/>
          </a:p>
          <a:p>
            <a:pPr marL="685800" lvl="1" indent="-228600" algn="l" rtl="0">
              <a:lnSpc>
                <a:spcPct val="90000"/>
              </a:lnSpc>
              <a:spcBef>
                <a:spcPts val="500"/>
              </a:spcBef>
              <a:spcAft>
                <a:spcPts val="0"/>
              </a:spcAft>
              <a:buClr>
                <a:srgbClr val="02AAB4"/>
              </a:buClr>
              <a:buSzPts val="2800"/>
              <a:buChar char="•"/>
            </a:pPr>
            <a:r>
              <a:rPr lang="nl-BE" sz="2800" dirty="0"/>
              <a:t>Rauws, G. &amp; </a:t>
            </a:r>
            <a:r>
              <a:rPr lang="nl-BE" sz="2800" dirty="0" err="1"/>
              <a:t>Geerinck</a:t>
            </a:r>
            <a:r>
              <a:rPr lang="nl-BE" sz="2800" dirty="0"/>
              <a:t>, K. (2016). </a:t>
            </a:r>
            <a:r>
              <a:rPr lang="nl-BE" sz="2800" u="sng" dirty="0">
                <a:solidFill>
                  <a:schemeClr val="hlink"/>
                </a:solidFill>
                <a:hlinkClick r:id="rId8"/>
              </a:rPr>
              <a:t>Van IQ-cijfers naar handelen. Het HGD-traject en cognitieve psychologie als kapstok</a:t>
            </a:r>
            <a:r>
              <a:rPr lang="nl-BE" sz="2800" dirty="0"/>
              <a:t>.</a:t>
            </a:r>
            <a:endParaRPr dirty="0"/>
          </a:p>
          <a:p>
            <a:pPr marL="228600" lvl="0" indent="-228600" algn="l" rtl="0">
              <a:lnSpc>
                <a:spcPct val="90000"/>
              </a:lnSpc>
              <a:spcBef>
                <a:spcPts val="1000"/>
              </a:spcBef>
              <a:spcAft>
                <a:spcPts val="0"/>
              </a:spcAft>
              <a:buClr>
                <a:srgbClr val="016666"/>
              </a:buClr>
              <a:buSzPts val="2800"/>
              <a:buChar char="•"/>
            </a:pPr>
            <a:r>
              <a:rPr lang="nl-BE" dirty="0"/>
              <a:t>Uitwerking casussen (CHC binnen HGD) in </a:t>
            </a:r>
            <a:r>
              <a:rPr lang="nl-BE" dirty="0" err="1"/>
              <a:t>netgebonden</a:t>
            </a:r>
            <a:r>
              <a:rPr lang="nl-BE" dirty="0"/>
              <a:t> nascholingen rond WISC-V</a:t>
            </a:r>
            <a:endParaRPr dirty="0"/>
          </a:p>
          <a:p>
            <a:pPr marL="228600" lvl="0" indent="-228600" algn="l" rtl="0">
              <a:lnSpc>
                <a:spcPct val="90000"/>
              </a:lnSpc>
              <a:spcBef>
                <a:spcPts val="1000"/>
              </a:spcBef>
              <a:spcAft>
                <a:spcPts val="0"/>
              </a:spcAft>
              <a:buClr>
                <a:srgbClr val="016666"/>
              </a:buClr>
              <a:buSzPts val="2800"/>
              <a:buChar char="•"/>
            </a:pPr>
            <a:r>
              <a:rPr lang="nl-BE" dirty="0"/>
              <a:t>Uitgewerkte casussen en achtergrond in TOKK</a:t>
            </a:r>
            <a:endParaRPr dirty="0"/>
          </a:p>
          <a:p>
            <a:pPr marL="685800" lvl="1" indent="-228600" algn="l" rtl="0">
              <a:lnSpc>
                <a:spcPct val="90000"/>
              </a:lnSpc>
              <a:spcBef>
                <a:spcPts val="500"/>
              </a:spcBef>
              <a:spcAft>
                <a:spcPts val="0"/>
              </a:spcAft>
              <a:buClr>
                <a:srgbClr val="02AAB4"/>
              </a:buClr>
              <a:buSzPts val="2400"/>
              <a:buChar char="•"/>
            </a:pPr>
            <a:r>
              <a:rPr lang="nl-BE" dirty="0"/>
              <a:t>2016 (3-4): themanummer rond CHC</a:t>
            </a:r>
            <a:endParaRPr dirty="0"/>
          </a:p>
          <a:p>
            <a:pPr marL="685800" lvl="1" indent="-228600" algn="l" rtl="0">
              <a:lnSpc>
                <a:spcPct val="90000"/>
              </a:lnSpc>
              <a:spcBef>
                <a:spcPts val="500"/>
              </a:spcBef>
              <a:spcAft>
                <a:spcPts val="0"/>
              </a:spcAft>
              <a:buClr>
                <a:srgbClr val="02AAB4"/>
              </a:buClr>
              <a:buSzPts val="2400"/>
              <a:buChar char="•"/>
            </a:pPr>
            <a:r>
              <a:rPr lang="nl-BE" dirty="0"/>
              <a:t>2018 (3-4): casus Syrisch vluchtelingenmeisje, artikel van </a:t>
            </a:r>
            <a:r>
              <a:rPr lang="nl-BE" dirty="0" err="1"/>
              <a:t>Dejonghe</a:t>
            </a:r>
            <a:r>
              <a:rPr lang="nl-BE" dirty="0"/>
              <a:t> et al. (overgenomen door Caleidoscoop, april 2019)</a:t>
            </a:r>
            <a:endParaRPr dirty="0"/>
          </a:p>
        </p:txBody>
      </p:sp>
      <p:sp>
        <p:nvSpPr>
          <p:cNvPr id="351" name="Google Shape;351;p2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11</a:t>
            </a:fld>
            <a:endParaRPr sz="1200" b="0" i="0" u="none" strike="noStrike" cap="none">
              <a:solidFill>
                <a:srgbClr val="049999"/>
              </a:solidFill>
              <a:latin typeface="Open Sans"/>
              <a:ea typeface="Open Sans"/>
              <a:cs typeface="Open Sans"/>
              <a:sym typeface="Open Sans"/>
            </a:endParaRPr>
          </a:p>
        </p:txBody>
      </p:sp>
      <p:pic>
        <p:nvPicPr>
          <p:cNvPr id="352" name="Google Shape;352;p29" descr="Afbeeldingsresultaat voor waar?"/>
          <p:cNvPicPr preferRelativeResize="0"/>
          <p:nvPr/>
        </p:nvPicPr>
        <p:blipFill rotWithShape="1">
          <a:blip r:embed="rId9">
            <a:alphaModFix/>
          </a:blip>
          <a:srcRect l="11274" r="11814"/>
          <a:stretch/>
        </p:blipFill>
        <p:spPr>
          <a:xfrm>
            <a:off x="9485187" y="29424"/>
            <a:ext cx="2594723" cy="1661264"/>
          </a:xfrm>
          <a:prstGeom prst="rect">
            <a:avLst/>
          </a:prstGeom>
          <a:noFill/>
          <a:ln>
            <a:noFill/>
          </a:ln>
        </p:spPr>
      </p:pic>
      <p:pic>
        <p:nvPicPr>
          <p:cNvPr id="4" name="Audio 3">
            <a:hlinkClick r:id="" action="ppaction://media"/>
            <a:extLst>
              <a:ext uri="{FF2B5EF4-FFF2-40B4-BE49-F238E27FC236}">
                <a16:creationId xmlns:a16="http://schemas.microsoft.com/office/drawing/2014/main" id="{3B163F19-69AC-467C-9384-3F41861DF7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798"/>
    </mc:Choice>
    <mc:Fallback xmlns="">
      <p:transition spd="slow" advTm="19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9" name="Tekstvak 8">
            <a:extLst>
              <a:ext uri="{FF2B5EF4-FFF2-40B4-BE49-F238E27FC236}">
                <a16:creationId xmlns:a16="http://schemas.microsoft.com/office/drawing/2014/main" id="{E435192A-C42E-49E3-B771-D294381AEF1A}"/>
              </a:ext>
            </a:extLst>
          </p:cNvPr>
          <p:cNvSpPr txBox="1"/>
          <p:nvPr/>
        </p:nvSpPr>
        <p:spPr>
          <a:xfrm>
            <a:off x="4644879" y="5138318"/>
            <a:ext cx="6566907" cy="1538883"/>
          </a:xfrm>
          <a:prstGeom prst="rect">
            <a:avLst/>
          </a:prstGeom>
          <a:noFill/>
        </p:spPr>
        <p:txBody>
          <a:bodyPr wrap="square" rtlCol="0">
            <a:spAutoFit/>
          </a:bodyPr>
          <a:lstStyle/>
          <a:p>
            <a:pPr algn="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r"/>
            <a:r>
              <a:rPr lang="nl-BE" sz="4000" b="1" dirty="0">
                <a:solidFill>
                  <a:srgbClr val="016666"/>
                </a:solidFill>
                <a:latin typeface="Open Sans"/>
                <a:ea typeface="Open Sans"/>
                <a:cs typeface="Open Sans"/>
                <a:hlinkClick r:id="rId6">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pic>
        <p:nvPicPr>
          <p:cNvPr id="6" name="Google Shape;242;p20" descr="Afbeelding met fles, zitten, tafel, telefoon&#10;&#10;Automatisch gegenereerde beschrijving">
            <a:extLst>
              <a:ext uri="{FF2B5EF4-FFF2-40B4-BE49-F238E27FC236}">
                <a16:creationId xmlns:a16="http://schemas.microsoft.com/office/drawing/2014/main" id="{EF7F3336-2B5F-4B80-BFCA-AE8ADFD8EA1D}"/>
              </a:ext>
            </a:extLst>
          </p:cNvPr>
          <p:cNvPicPr preferRelativeResize="0"/>
          <p:nvPr/>
        </p:nvPicPr>
        <p:blipFill rotWithShape="1">
          <a:blip r:embed="rId7">
            <a:alphaModFix/>
          </a:blip>
          <a:srcRect/>
          <a:stretch/>
        </p:blipFill>
        <p:spPr>
          <a:xfrm>
            <a:off x="703977" y="527538"/>
            <a:ext cx="7327900" cy="47514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Audio 2">
            <a:hlinkClick r:id="" action="ppaction://media"/>
            <a:extLst>
              <a:ext uri="{FF2B5EF4-FFF2-40B4-BE49-F238E27FC236}">
                <a16:creationId xmlns:a16="http://schemas.microsoft.com/office/drawing/2014/main" id="{10DC3055-94D0-41F8-9F8A-2585D9963B0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51573061"/>
      </p:ext>
    </p:extLst>
  </p:cSld>
  <p:clrMapOvr>
    <a:masterClrMapping/>
  </p:clrMapOvr>
  <mc:AlternateContent xmlns:mc="http://schemas.openxmlformats.org/markup-compatibility/2006" xmlns:p14="http://schemas.microsoft.com/office/powerpoint/2010/main">
    <mc:Choice Requires="p14">
      <p:transition spd="slow" p14:dur="2000" advTm="33311"/>
    </mc:Choice>
    <mc:Fallback xmlns="">
      <p:transition spd="slow" advTm="3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8"/>
          <p:cNvSpPr txBox="1">
            <a:spLocks noGrp="1"/>
          </p:cNvSpPr>
          <p:nvPr>
            <p:ph type="title"/>
          </p:nvPr>
        </p:nvSpPr>
        <p:spPr>
          <a:xfrm>
            <a:off x="729342" y="2002631"/>
            <a:ext cx="10121057"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6666"/>
              </a:buClr>
              <a:buSzPts val="17900"/>
              <a:buFont typeface="Open Sans"/>
              <a:buNone/>
            </a:pPr>
            <a:r>
              <a:rPr lang="nl-BE" sz="17900" dirty="0"/>
              <a:t>IQ</a:t>
            </a:r>
            <a:r>
              <a:rPr lang="nl-BE" sz="17900" baseline="-25000" dirty="0"/>
              <a:t>CHC</a:t>
            </a:r>
            <a:endParaRPr dirty="0"/>
          </a:p>
        </p:txBody>
      </p:sp>
      <p:sp>
        <p:nvSpPr>
          <p:cNvPr id="220" name="Google Shape;220;p1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2</a:t>
            </a:fld>
            <a:endParaRPr/>
          </a:p>
        </p:txBody>
      </p:sp>
      <p:pic>
        <p:nvPicPr>
          <p:cNvPr id="221" name="Google Shape;221;p18"/>
          <p:cNvPicPr preferRelativeResize="0"/>
          <p:nvPr/>
        </p:nvPicPr>
        <p:blipFill rotWithShape="1">
          <a:blip r:embed="rId5">
            <a:alphaModFix/>
          </a:blip>
          <a:srcRect t="15841" b="1"/>
          <a:stretch/>
        </p:blipFill>
        <p:spPr>
          <a:xfrm>
            <a:off x="6642944" y="2303376"/>
            <a:ext cx="5549056" cy="2852737"/>
          </a:xfrm>
          <a:prstGeom prst="rect">
            <a:avLst/>
          </a:prstGeom>
          <a:noFill/>
          <a:ln>
            <a:noFill/>
          </a:ln>
        </p:spPr>
      </p:pic>
      <p:pic>
        <p:nvPicPr>
          <p:cNvPr id="5" name="Audio 4">
            <a:hlinkClick r:id="" action="ppaction://media"/>
            <a:extLst>
              <a:ext uri="{FF2B5EF4-FFF2-40B4-BE49-F238E27FC236}">
                <a16:creationId xmlns:a16="http://schemas.microsoft.com/office/drawing/2014/main" id="{C36E77AE-4098-4398-9621-E3B5936160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259"/>
    </mc:Choice>
    <mc:Fallback>
      <p:transition spd="slow" advTm="58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6"/>
          <p:cNvSpPr txBox="1">
            <a:spLocks noGrp="1"/>
          </p:cNvSpPr>
          <p:nvPr>
            <p:ph type="title"/>
          </p:nvPr>
        </p:nvSpPr>
        <p:spPr>
          <a:xfrm>
            <a:off x="866172"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AAB4"/>
              </a:buClr>
              <a:buSzPts val="4000"/>
              <a:buFont typeface="Open Sans"/>
              <a:buNone/>
            </a:pPr>
            <a:r>
              <a:rPr lang="nl-BE" dirty="0">
                <a:solidFill>
                  <a:srgbClr val="02AAB4"/>
                </a:solidFill>
              </a:rPr>
              <a:t>IQ</a:t>
            </a:r>
            <a:r>
              <a:rPr lang="nl-BE" baseline="-25000" dirty="0">
                <a:solidFill>
                  <a:srgbClr val="02AAB4"/>
                </a:solidFill>
              </a:rPr>
              <a:t>CHC</a:t>
            </a:r>
            <a:r>
              <a:rPr lang="nl-BE" dirty="0">
                <a:solidFill>
                  <a:srgbClr val="02AAB4"/>
                </a:solidFill>
              </a:rPr>
              <a:t> en BCV-indexen</a:t>
            </a:r>
            <a:endParaRPr dirty="0"/>
          </a:p>
        </p:txBody>
      </p:sp>
      <p:sp>
        <p:nvSpPr>
          <p:cNvPr id="291" name="Google Shape;291;p26"/>
          <p:cNvSpPr txBox="1">
            <a:spLocks noGrp="1"/>
          </p:cNvSpPr>
          <p:nvPr>
            <p:ph type="body" idx="1"/>
          </p:nvPr>
        </p:nvSpPr>
        <p:spPr>
          <a:xfrm>
            <a:off x="838200" y="1562582"/>
            <a:ext cx="10515600" cy="4614381"/>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016666"/>
              </a:buClr>
              <a:buSzPts val="2800"/>
              <a:buNone/>
            </a:pPr>
            <a:endParaRPr/>
          </a:p>
          <a:p>
            <a:pPr marL="228600" lvl="0" indent="-50800" algn="l" rtl="0">
              <a:lnSpc>
                <a:spcPct val="90000"/>
              </a:lnSpc>
              <a:spcBef>
                <a:spcPts val="1000"/>
              </a:spcBef>
              <a:spcAft>
                <a:spcPts val="0"/>
              </a:spcAft>
              <a:buClr>
                <a:srgbClr val="016666"/>
              </a:buClr>
              <a:buSzPts val="2800"/>
              <a:buNone/>
            </a:pPr>
            <a:endParaRPr/>
          </a:p>
        </p:txBody>
      </p:sp>
      <p:sp>
        <p:nvSpPr>
          <p:cNvPr id="292" name="Google Shape;292;p26"/>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3</a:t>
            </a:fld>
            <a:endParaRPr sz="1200" b="0" i="0" u="none" strike="noStrike" cap="none">
              <a:solidFill>
                <a:srgbClr val="049999"/>
              </a:solidFill>
              <a:latin typeface="Open Sans"/>
              <a:ea typeface="Open Sans"/>
              <a:cs typeface="Open Sans"/>
              <a:sym typeface="Open Sans"/>
            </a:endParaRPr>
          </a:p>
        </p:txBody>
      </p:sp>
      <p:graphicFrame>
        <p:nvGraphicFramePr>
          <p:cNvPr id="293" name="Google Shape;293;p26"/>
          <p:cNvGraphicFramePr/>
          <p:nvPr/>
        </p:nvGraphicFramePr>
        <p:xfrm>
          <a:off x="559630" y="1978913"/>
          <a:ext cx="11325825" cy="4729480"/>
        </p:xfrm>
        <a:graphic>
          <a:graphicData uri="http://schemas.openxmlformats.org/drawingml/2006/table">
            <a:tbl>
              <a:tblPr>
                <a:noFill/>
                <a:tableStyleId>{435E75D0-10EA-4460-B46F-B71B968DF8BA}</a:tableStyleId>
              </a:tblPr>
              <a:tblGrid>
                <a:gridCol w="3775275">
                  <a:extLst>
                    <a:ext uri="{9D8B030D-6E8A-4147-A177-3AD203B41FA5}">
                      <a16:colId xmlns:a16="http://schemas.microsoft.com/office/drawing/2014/main" val="20000"/>
                    </a:ext>
                  </a:extLst>
                </a:gridCol>
                <a:gridCol w="3775275">
                  <a:extLst>
                    <a:ext uri="{9D8B030D-6E8A-4147-A177-3AD203B41FA5}">
                      <a16:colId xmlns:a16="http://schemas.microsoft.com/office/drawing/2014/main" val="20001"/>
                    </a:ext>
                  </a:extLst>
                </a:gridCol>
                <a:gridCol w="3775275">
                  <a:extLst>
                    <a:ext uri="{9D8B030D-6E8A-4147-A177-3AD203B41FA5}">
                      <a16:colId xmlns:a16="http://schemas.microsoft.com/office/drawing/2014/main" val="20002"/>
                    </a:ext>
                  </a:extLst>
                </a:gridCol>
              </a:tblGrid>
              <a:tr h="457200">
                <a:tc>
                  <a:txBody>
                    <a:bodyPr/>
                    <a:lstStyle/>
                    <a:p>
                      <a:pPr marL="0" marR="0" lvl="0" indent="0" algn="ctr" rtl="0">
                        <a:lnSpc>
                          <a:spcPct val="115000"/>
                        </a:lnSpc>
                        <a:spcBef>
                          <a:spcPts val="0"/>
                        </a:spcBef>
                        <a:spcAft>
                          <a:spcPts val="0"/>
                        </a:spcAft>
                        <a:buNone/>
                      </a:pPr>
                      <a:r>
                        <a:rPr lang="nl-BE" sz="3600" b="1" u="none" strike="noStrike" cap="none">
                          <a:solidFill>
                            <a:srgbClr val="FFFFFF"/>
                          </a:solidFill>
                          <a:latin typeface="Open Sans"/>
                          <a:ea typeface="Open Sans"/>
                          <a:cs typeface="Open Sans"/>
                          <a:sym typeface="Open Sans"/>
                        </a:rPr>
                        <a:t>Percentielen</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2AAB4"/>
                    </a:solidFill>
                  </a:tcPr>
                </a:tc>
                <a:tc>
                  <a:txBody>
                    <a:bodyPr/>
                    <a:lstStyle/>
                    <a:p>
                      <a:pPr marL="0" marR="0" lvl="0" indent="0" algn="ctr" rtl="0">
                        <a:lnSpc>
                          <a:spcPct val="115000"/>
                        </a:lnSpc>
                        <a:spcBef>
                          <a:spcPts val="0"/>
                        </a:spcBef>
                        <a:spcAft>
                          <a:spcPts val="0"/>
                        </a:spcAft>
                        <a:buNone/>
                      </a:pPr>
                      <a:r>
                        <a:rPr lang="nl-BE" sz="3600" b="1" u="none" strike="noStrike" cap="none">
                          <a:solidFill>
                            <a:srgbClr val="FFFFFF"/>
                          </a:solidFill>
                          <a:latin typeface="Open Sans"/>
                          <a:ea typeface="Open Sans"/>
                          <a:cs typeface="Open Sans"/>
                          <a:sym typeface="Open Sans"/>
                        </a:rPr>
                        <a:t>Indexscore</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2AAB4"/>
                    </a:solidFill>
                  </a:tcPr>
                </a:tc>
                <a:tc>
                  <a:txBody>
                    <a:bodyPr/>
                    <a:lstStyle/>
                    <a:p>
                      <a:pPr marL="0" marR="0" lvl="0" indent="0" algn="ctr" rtl="0">
                        <a:lnSpc>
                          <a:spcPct val="115000"/>
                        </a:lnSpc>
                        <a:spcBef>
                          <a:spcPts val="0"/>
                        </a:spcBef>
                        <a:spcAft>
                          <a:spcPts val="0"/>
                        </a:spcAft>
                        <a:buNone/>
                      </a:pPr>
                      <a:r>
                        <a:rPr lang="nl-BE" sz="3600" b="1" u="none" strike="noStrike" cap="none">
                          <a:solidFill>
                            <a:srgbClr val="FFFFFF"/>
                          </a:solidFill>
                          <a:latin typeface="Open Sans"/>
                          <a:ea typeface="Open Sans"/>
                          <a:cs typeface="Open Sans"/>
                          <a:sym typeface="Open Sans"/>
                        </a:rPr>
                        <a:t>Interpretatie</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2AAB4"/>
                    </a:solidFill>
                  </a:tcPr>
                </a:tc>
                <a:extLst>
                  <a:ext uri="{0D108BD9-81ED-4DB2-BD59-A6C34878D82A}">
                    <a16:rowId xmlns:a16="http://schemas.microsoft.com/office/drawing/2014/main" val="10000"/>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98</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≥130</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Zeer hoog</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91-97</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120-129</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Hoog</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extLst>
                  <a:ext uri="{0D108BD9-81ED-4DB2-BD59-A6C34878D82A}">
                    <a16:rowId xmlns:a16="http://schemas.microsoft.com/office/drawing/2014/main" val="10002"/>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75-90</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110-119</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Hoog gemiddeld</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25-74</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90-109</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Gemiddeld</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extLst>
                  <a:ext uri="{0D108BD9-81ED-4DB2-BD59-A6C34878D82A}">
                    <a16:rowId xmlns:a16="http://schemas.microsoft.com/office/drawing/2014/main" val="10004"/>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9-24</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80-89</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Laag gemiddeld</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2-8</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70-79</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Laag</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0EAF1"/>
                    </a:solidFill>
                  </a:tcPr>
                </a:tc>
                <a:extLst>
                  <a:ext uri="{0D108BD9-81ED-4DB2-BD59-A6C34878D82A}">
                    <a16:rowId xmlns:a16="http://schemas.microsoft.com/office/drawing/2014/main" val="10006"/>
                  </a:ext>
                </a:extLst>
              </a:tr>
              <a:tr h="457200">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&lt;2</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&lt;70</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nl-BE" sz="3600" u="none" strike="noStrike" cap="none">
                          <a:solidFill>
                            <a:srgbClr val="1D1B11"/>
                          </a:solidFill>
                          <a:latin typeface="Open Sans"/>
                          <a:ea typeface="Open Sans"/>
                          <a:cs typeface="Open Sans"/>
                          <a:sym typeface="Open Sans"/>
                        </a:rPr>
                        <a:t>Zeer laag</a:t>
                      </a:r>
                      <a:endParaRPr sz="3600" u="none" strike="noStrike" cap="none">
                        <a:solidFill>
                          <a:srgbClr val="1D1B11"/>
                        </a:solidFill>
                        <a:latin typeface="Open Sans"/>
                        <a:ea typeface="Open Sans"/>
                        <a:cs typeface="Open Sans"/>
                        <a:sym typeface="Open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4" name="Audio 3">
            <a:hlinkClick r:id="" action="ppaction://media"/>
            <a:extLst>
              <a:ext uri="{FF2B5EF4-FFF2-40B4-BE49-F238E27FC236}">
                <a16:creationId xmlns:a16="http://schemas.microsoft.com/office/drawing/2014/main" id="{D554D881-E43E-474E-BE70-53813FD1B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594"/>
    </mc:Choice>
    <mc:Fallback>
      <p:transition spd="slow" advTm="4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9"/>
          <p:cNvPicPr preferRelativeResize="0"/>
          <p:nvPr/>
        </p:nvPicPr>
        <p:blipFill rotWithShape="1">
          <a:blip r:embed="rId5">
            <a:alphaModFix/>
          </a:blip>
          <a:srcRect l="13460" t="-1177" r="9948" b="1177"/>
          <a:stretch/>
        </p:blipFill>
        <p:spPr>
          <a:xfrm>
            <a:off x="408791" y="947013"/>
            <a:ext cx="1903996" cy="1657282"/>
          </a:xfrm>
          <a:prstGeom prst="rect">
            <a:avLst/>
          </a:prstGeom>
          <a:noFill/>
          <a:ln>
            <a:noFill/>
          </a:ln>
        </p:spPr>
      </p:pic>
      <p:cxnSp>
        <p:nvCxnSpPr>
          <p:cNvPr id="230" name="Google Shape;230;p19"/>
          <p:cNvCxnSpPr>
            <a:endCxn id="231" idx="1"/>
          </p:cNvCxnSpPr>
          <p:nvPr/>
        </p:nvCxnSpPr>
        <p:spPr>
          <a:xfrm>
            <a:off x="2312858" y="2305215"/>
            <a:ext cx="1364700" cy="1165800"/>
          </a:xfrm>
          <a:prstGeom prst="bentConnector3">
            <a:avLst>
              <a:gd name="adj1" fmla="val 49997"/>
            </a:avLst>
          </a:prstGeom>
          <a:noFill/>
          <a:ln w="76200" cap="flat" cmpd="sng">
            <a:solidFill>
              <a:srgbClr val="C00000"/>
            </a:solidFill>
            <a:prstDash val="solid"/>
            <a:miter lim="800000"/>
            <a:headEnd type="none" w="sm" len="sm"/>
            <a:tailEnd type="triangle" w="med" len="med"/>
          </a:ln>
        </p:spPr>
      </p:cxnSp>
      <p:pic>
        <p:nvPicPr>
          <p:cNvPr id="231" name="Google Shape;231;p19"/>
          <p:cNvPicPr preferRelativeResize="0"/>
          <p:nvPr/>
        </p:nvPicPr>
        <p:blipFill rotWithShape="1">
          <a:blip r:embed="rId6">
            <a:alphaModFix/>
          </a:blip>
          <a:srcRect/>
          <a:stretch/>
        </p:blipFill>
        <p:spPr>
          <a:xfrm>
            <a:off x="3677558" y="947013"/>
            <a:ext cx="5038165" cy="5048004"/>
          </a:xfrm>
          <a:prstGeom prst="rect">
            <a:avLst/>
          </a:prstGeom>
          <a:noFill/>
          <a:ln>
            <a:noFill/>
          </a:ln>
        </p:spPr>
      </p:pic>
      <p:pic>
        <p:nvPicPr>
          <p:cNvPr id="2" name="Audio 1">
            <a:hlinkClick r:id="" action="ppaction://media"/>
            <a:extLst>
              <a:ext uri="{FF2B5EF4-FFF2-40B4-BE49-F238E27FC236}">
                <a16:creationId xmlns:a16="http://schemas.microsoft.com/office/drawing/2014/main" id="{C73B0E03-7F3B-46FF-846F-DB97CBF0FD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99"/>
    </mc:Choice>
    <mc:Fallback xmlns="">
      <p:transition spd="slow" advTm="61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5</a:t>
            </a:fld>
            <a:endParaRPr sz="1200" b="0" i="0" u="none" strike="noStrike" cap="none">
              <a:solidFill>
                <a:srgbClr val="049999"/>
              </a:solidFill>
              <a:latin typeface="Open Sans"/>
              <a:ea typeface="Open Sans"/>
              <a:cs typeface="Open Sans"/>
              <a:sym typeface="Open Sans"/>
            </a:endParaRPr>
          </a:p>
        </p:txBody>
      </p:sp>
      <p:pic>
        <p:nvPicPr>
          <p:cNvPr id="240" name="Google Shape;240;p20"/>
          <p:cNvPicPr preferRelativeResize="0"/>
          <p:nvPr/>
        </p:nvPicPr>
        <p:blipFill rotWithShape="1">
          <a:blip r:embed="rId6">
            <a:alphaModFix/>
          </a:blip>
          <a:srcRect/>
          <a:stretch/>
        </p:blipFill>
        <p:spPr>
          <a:xfrm>
            <a:off x="660430" y="480035"/>
            <a:ext cx="6313967" cy="5996150"/>
          </a:xfrm>
          <a:prstGeom prst="rect">
            <a:avLst/>
          </a:prstGeom>
          <a:noFill/>
          <a:ln>
            <a:noFill/>
          </a:ln>
        </p:spPr>
      </p:pic>
      <p:pic>
        <p:nvPicPr>
          <p:cNvPr id="241" name="Google Shape;241;p20"/>
          <p:cNvPicPr preferRelativeResize="0"/>
          <p:nvPr/>
        </p:nvPicPr>
        <p:blipFill rotWithShape="1">
          <a:blip r:embed="rId7">
            <a:alphaModFix/>
          </a:blip>
          <a:srcRect/>
          <a:stretch/>
        </p:blipFill>
        <p:spPr>
          <a:xfrm>
            <a:off x="660429" y="480035"/>
            <a:ext cx="6313967" cy="5996150"/>
          </a:xfrm>
          <a:prstGeom prst="rect">
            <a:avLst/>
          </a:prstGeom>
          <a:noFill/>
          <a:ln>
            <a:noFill/>
          </a:ln>
        </p:spPr>
      </p:pic>
      <p:pic>
        <p:nvPicPr>
          <p:cNvPr id="242" name="Google Shape;242;p20" descr="Afbeelding met fles, zitten, tafel, telefoon&#10;&#10;Automatisch gegenereerde beschrijving"/>
          <p:cNvPicPr preferRelativeResize="0"/>
          <p:nvPr/>
        </p:nvPicPr>
        <p:blipFill rotWithShape="1">
          <a:blip r:embed="rId8">
            <a:alphaModFix/>
          </a:blip>
          <a:srcRect/>
          <a:stretch/>
        </p:blipFill>
        <p:spPr>
          <a:xfrm>
            <a:off x="399288" y="381815"/>
            <a:ext cx="8479755" cy="6266952"/>
          </a:xfrm>
          <a:prstGeom prst="rect">
            <a:avLst/>
          </a:prstGeom>
          <a:solidFill>
            <a:schemeClr val="lt1"/>
          </a:solidFill>
          <a:ln>
            <a:noFill/>
          </a:ln>
        </p:spPr>
      </p:pic>
      <p:pic>
        <p:nvPicPr>
          <p:cNvPr id="4" name="Audio 3">
            <a:hlinkClick r:id="" action="ppaction://media"/>
            <a:extLst>
              <a:ext uri="{FF2B5EF4-FFF2-40B4-BE49-F238E27FC236}">
                <a16:creationId xmlns:a16="http://schemas.microsoft.com/office/drawing/2014/main" id="{3E911882-FF73-4508-8175-B57DCF94819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0873"/>
    </mc:Choice>
    <mc:Fallback xmlns="">
      <p:transition spd="slow" advTm="15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838200" y="4178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dirty="0" err="1"/>
              <a:t>BCV’s</a:t>
            </a:r>
            <a:r>
              <a:rPr lang="nl-BE" dirty="0"/>
              <a:t> binnen informatieverwerkingsmodel</a:t>
            </a:r>
            <a:endParaRPr dirty="0"/>
          </a:p>
        </p:txBody>
      </p:sp>
      <p:sp>
        <p:nvSpPr>
          <p:cNvPr id="249" name="Google Shape;249;p21"/>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6</a:t>
            </a:fld>
            <a:endParaRPr sz="1200" b="0" i="0" u="none" strike="noStrike" cap="none">
              <a:solidFill>
                <a:srgbClr val="049999"/>
              </a:solidFill>
              <a:latin typeface="Open Sans"/>
              <a:ea typeface="Open Sans"/>
              <a:cs typeface="Open Sans"/>
              <a:sym typeface="Open Sans"/>
            </a:endParaRPr>
          </a:p>
        </p:txBody>
      </p:sp>
      <p:pic>
        <p:nvPicPr>
          <p:cNvPr id="250" name="Google Shape;250;p21" descr="Afbeelding met schermafbeelding, zitten, groen, zwart&#10;&#10;Automatisch gegenereerde beschrijving"/>
          <p:cNvPicPr preferRelativeResize="0"/>
          <p:nvPr/>
        </p:nvPicPr>
        <p:blipFill rotWithShape="1">
          <a:blip r:embed="rId5">
            <a:alphaModFix/>
          </a:blip>
          <a:srcRect/>
          <a:stretch/>
        </p:blipFill>
        <p:spPr>
          <a:xfrm>
            <a:off x="248997" y="1510748"/>
            <a:ext cx="11750189" cy="5138019"/>
          </a:xfrm>
          <a:prstGeom prst="rect">
            <a:avLst/>
          </a:prstGeom>
          <a:noFill/>
          <a:ln>
            <a:noFill/>
          </a:ln>
        </p:spPr>
      </p:pic>
      <p:sp>
        <p:nvSpPr>
          <p:cNvPr id="2" name="Tekstvak 1">
            <a:extLst>
              <a:ext uri="{FF2B5EF4-FFF2-40B4-BE49-F238E27FC236}">
                <a16:creationId xmlns:a16="http://schemas.microsoft.com/office/drawing/2014/main" id="{07FCD771-8139-4E9A-9138-B223252C14D4}"/>
              </a:ext>
            </a:extLst>
          </p:cNvPr>
          <p:cNvSpPr txBox="1"/>
          <p:nvPr/>
        </p:nvSpPr>
        <p:spPr>
          <a:xfrm>
            <a:off x="4712677" y="5359288"/>
            <a:ext cx="7286509" cy="523220"/>
          </a:xfrm>
          <a:prstGeom prst="rect">
            <a:avLst/>
          </a:prstGeom>
          <a:noFill/>
        </p:spPr>
        <p:txBody>
          <a:bodyPr wrap="square" rtlCol="0">
            <a:spAutoFit/>
          </a:bodyPr>
          <a:lstStyle/>
          <a:p>
            <a:r>
              <a:rPr lang="nl-BE" sz="2800" dirty="0">
                <a:hlinkClick r:id="rId6"/>
              </a:rPr>
              <a:t>Bijlage Cognitieve ontwikkelingstheorieën </a:t>
            </a:r>
            <a:endParaRPr lang="nl-BE" sz="2800" dirty="0"/>
          </a:p>
        </p:txBody>
      </p:sp>
      <p:pic>
        <p:nvPicPr>
          <p:cNvPr id="4" name="Audio 3">
            <a:hlinkClick r:id="" action="ppaction://media"/>
            <a:extLst>
              <a:ext uri="{FF2B5EF4-FFF2-40B4-BE49-F238E27FC236}">
                <a16:creationId xmlns:a16="http://schemas.microsoft.com/office/drawing/2014/main" id="{C7359A16-0EEB-468D-B2CF-D45BCB7D77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294"/>
    </mc:Choice>
    <mc:Fallback xmlns="">
      <p:transition spd="slow" advTm="11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AAB4"/>
              </a:buClr>
              <a:buSzPts val="4000"/>
              <a:buFont typeface="Open Sans"/>
              <a:buNone/>
            </a:pPr>
            <a:r>
              <a:rPr lang="nl-BE">
                <a:solidFill>
                  <a:srgbClr val="02AAB4"/>
                </a:solidFill>
              </a:rPr>
              <a:t>Er was eens in het HGD-traject</a:t>
            </a:r>
            <a:endParaRPr/>
          </a:p>
        </p:txBody>
      </p:sp>
      <p:sp>
        <p:nvSpPr>
          <p:cNvPr id="267" name="Google Shape;26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16666"/>
              </a:buClr>
              <a:buSzPts val="2800"/>
              <a:buChar char="•"/>
            </a:pPr>
            <a:r>
              <a:rPr lang="nl-BE" b="1" i="1" dirty="0"/>
              <a:t>Onderkennende hypothese</a:t>
            </a:r>
            <a:r>
              <a:rPr lang="nl-BE" dirty="0"/>
              <a:t>: Amélie heeft een gemiddelde </a:t>
            </a:r>
            <a:r>
              <a:rPr lang="nl-BE" dirty="0" err="1"/>
              <a:t>Gf</a:t>
            </a:r>
            <a:r>
              <a:rPr lang="nl-BE" dirty="0"/>
              <a:t> maar valt uit op </a:t>
            </a:r>
            <a:r>
              <a:rPr lang="nl-BE" dirty="0" err="1"/>
              <a:t>Gc</a:t>
            </a:r>
            <a:r>
              <a:rPr lang="nl-BE" dirty="0"/>
              <a:t>, Gsm en </a:t>
            </a:r>
            <a:r>
              <a:rPr lang="nl-BE" dirty="0" err="1"/>
              <a:t>Gs</a:t>
            </a:r>
            <a:r>
              <a:rPr lang="nl-BE" dirty="0"/>
              <a:t>. </a:t>
            </a:r>
            <a:endParaRPr dirty="0"/>
          </a:p>
          <a:p>
            <a:pPr marL="228600" lvl="0" indent="-228600" algn="l" rtl="0">
              <a:lnSpc>
                <a:spcPct val="90000"/>
              </a:lnSpc>
              <a:spcBef>
                <a:spcPts val="1000"/>
              </a:spcBef>
              <a:spcAft>
                <a:spcPts val="0"/>
              </a:spcAft>
              <a:buClr>
                <a:srgbClr val="016666"/>
              </a:buClr>
              <a:buSzPts val="2800"/>
              <a:buChar char="•"/>
            </a:pPr>
            <a:r>
              <a:rPr lang="nl-BE" b="1" i="1" dirty="0"/>
              <a:t>Verklarende hypothese: </a:t>
            </a:r>
            <a:r>
              <a:rPr lang="nl-BE" dirty="0"/>
              <a:t>Stefanie heeft een traag werktempo omdat</a:t>
            </a:r>
            <a:endParaRPr dirty="0"/>
          </a:p>
          <a:p>
            <a:pPr marL="685800" lvl="1" indent="-228600" algn="l" rtl="0">
              <a:lnSpc>
                <a:spcPct val="90000"/>
              </a:lnSpc>
              <a:spcBef>
                <a:spcPts val="500"/>
              </a:spcBef>
              <a:spcAft>
                <a:spcPts val="0"/>
              </a:spcAft>
              <a:buClr>
                <a:srgbClr val="016666"/>
              </a:buClr>
              <a:buSzPts val="2800"/>
              <a:buChar char="•"/>
            </a:pPr>
            <a:r>
              <a:rPr lang="nl-BE" sz="2800" dirty="0">
                <a:solidFill>
                  <a:srgbClr val="016666"/>
                </a:solidFill>
              </a:rPr>
              <a:t>ze een lage </a:t>
            </a:r>
            <a:r>
              <a:rPr lang="nl-BE" sz="2800" dirty="0" err="1">
                <a:solidFill>
                  <a:srgbClr val="016666"/>
                </a:solidFill>
              </a:rPr>
              <a:t>Gs</a:t>
            </a:r>
            <a:r>
              <a:rPr lang="nl-BE" sz="2800" dirty="0">
                <a:solidFill>
                  <a:srgbClr val="016666"/>
                </a:solidFill>
              </a:rPr>
              <a:t> heeft.</a:t>
            </a:r>
            <a:endParaRPr dirty="0"/>
          </a:p>
          <a:p>
            <a:pPr marL="685800" lvl="1" indent="-228600" algn="l" rtl="0">
              <a:lnSpc>
                <a:spcPct val="90000"/>
              </a:lnSpc>
              <a:spcBef>
                <a:spcPts val="500"/>
              </a:spcBef>
              <a:spcAft>
                <a:spcPts val="0"/>
              </a:spcAft>
              <a:buClr>
                <a:srgbClr val="016666"/>
              </a:buClr>
              <a:buSzPts val="2800"/>
              <a:buChar char="•"/>
            </a:pPr>
            <a:r>
              <a:rPr lang="nl-BE" sz="2800" dirty="0">
                <a:solidFill>
                  <a:srgbClr val="016666"/>
                </a:solidFill>
              </a:rPr>
              <a:t>de leerstof haar niet boeit en ze daarom snel afgeleid is.</a:t>
            </a:r>
            <a:endParaRPr dirty="0"/>
          </a:p>
          <a:p>
            <a:pPr marL="228600" lvl="0" indent="-228600" algn="l" rtl="0">
              <a:lnSpc>
                <a:spcPct val="90000"/>
              </a:lnSpc>
              <a:spcBef>
                <a:spcPts val="1000"/>
              </a:spcBef>
              <a:spcAft>
                <a:spcPts val="0"/>
              </a:spcAft>
              <a:buClr>
                <a:srgbClr val="016666"/>
              </a:buClr>
              <a:buSzPts val="2800"/>
              <a:buChar char="•"/>
            </a:pPr>
            <a:r>
              <a:rPr lang="nl-BE" b="1" i="1" dirty="0"/>
              <a:t>Indicerende hypothese</a:t>
            </a:r>
            <a:r>
              <a:rPr lang="nl-BE" dirty="0"/>
              <a:t>: De gemiddelde </a:t>
            </a:r>
            <a:r>
              <a:rPr lang="nl-BE" dirty="0" err="1"/>
              <a:t>Gs</a:t>
            </a:r>
            <a:r>
              <a:rPr lang="nl-BE" dirty="0"/>
              <a:t> van Dean kan worden ingezet om zijn zwakke Gsm te compenseren.</a:t>
            </a:r>
            <a:endParaRPr dirty="0"/>
          </a:p>
        </p:txBody>
      </p:sp>
      <p:sp>
        <p:nvSpPr>
          <p:cNvPr id="268" name="Google Shape;268;p2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7</a:t>
            </a:fld>
            <a:endParaRPr/>
          </a:p>
        </p:txBody>
      </p:sp>
      <p:pic>
        <p:nvPicPr>
          <p:cNvPr id="4" name="Audio 3">
            <a:hlinkClick r:id="" action="ppaction://media"/>
            <a:extLst>
              <a:ext uri="{FF2B5EF4-FFF2-40B4-BE49-F238E27FC236}">
                <a16:creationId xmlns:a16="http://schemas.microsoft.com/office/drawing/2014/main" id="{C282AB57-60B1-4C19-8592-234B78057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591"/>
    </mc:Choice>
    <mc:Fallback>
      <p:transition spd="slow" advTm="5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8</a:t>
            </a:fld>
            <a:endParaRPr/>
          </a:p>
        </p:txBody>
      </p:sp>
      <p:grpSp>
        <p:nvGrpSpPr>
          <p:cNvPr id="300" name="Google Shape;300;p27"/>
          <p:cNvGrpSpPr/>
          <p:nvPr/>
        </p:nvGrpSpPr>
        <p:grpSpPr>
          <a:xfrm>
            <a:off x="720290" y="1763218"/>
            <a:ext cx="10794599" cy="1037942"/>
            <a:chOff x="6550" y="886918"/>
            <a:chExt cx="10794599" cy="1037942"/>
          </a:xfrm>
        </p:grpSpPr>
        <p:sp>
          <p:nvSpPr>
            <p:cNvPr id="301" name="Google Shape;301;p27"/>
            <p:cNvSpPr/>
            <p:nvPr/>
          </p:nvSpPr>
          <p:spPr>
            <a:xfrm>
              <a:off x="6550" y="886918"/>
              <a:ext cx="2075884" cy="1037942"/>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txBox="1"/>
            <p:nvPr/>
          </p:nvSpPr>
          <p:spPr>
            <a:xfrm>
              <a:off x="36950" y="917318"/>
              <a:ext cx="2015084" cy="977142"/>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nl-BE" sz="3100" b="0" i="0" u="none" strike="noStrike" cap="none">
                  <a:solidFill>
                    <a:schemeClr val="lt1"/>
                  </a:solidFill>
                  <a:latin typeface="Calibri"/>
                  <a:ea typeface="Calibri"/>
                  <a:cs typeface="Calibri"/>
                  <a:sym typeface="Calibri"/>
                </a:rPr>
                <a:t>Hulpvraag</a:t>
              </a:r>
              <a:endParaRPr/>
            </a:p>
          </p:txBody>
        </p:sp>
        <p:sp>
          <p:nvSpPr>
            <p:cNvPr id="303" name="Google Shape;303;p27"/>
            <p:cNvSpPr/>
            <p:nvPr/>
          </p:nvSpPr>
          <p:spPr>
            <a:xfrm>
              <a:off x="2082434" y="1372667"/>
              <a:ext cx="830353" cy="66445"/>
            </a:xfrm>
            <a:custGeom>
              <a:avLst/>
              <a:gdLst/>
              <a:ahLst/>
              <a:cxnLst/>
              <a:rect l="l" t="t" r="r" b="b"/>
              <a:pathLst>
                <a:path w="120000" h="120000" extrusionOk="0">
                  <a:moveTo>
                    <a:pt x="0" y="59999"/>
                  </a:moveTo>
                  <a:lnTo>
                    <a:pt x="120000" y="59999"/>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txBox="1"/>
            <p:nvPr/>
          </p:nvSpPr>
          <p:spPr>
            <a:xfrm>
              <a:off x="2476852" y="1385131"/>
              <a:ext cx="41517" cy="4151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05" name="Google Shape;305;p27"/>
            <p:cNvSpPr/>
            <p:nvPr/>
          </p:nvSpPr>
          <p:spPr>
            <a:xfrm>
              <a:off x="2912788" y="886918"/>
              <a:ext cx="2075884" cy="1037942"/>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txBox="1"/>
            <p:nvPr/>
          </p:nvSpPr>
          <p:spPr>
            <a:xfrm>
              <a:off x="2943188" y="917318"/>
              <a:ext cx="2015084" cy="977142"/>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nl-BE" sz="3100" b="0" i="0" u="none" strike="noStrike" cap="none">
                  <a:solidFill>
                    <a:schemeClr val="lt1"/>
                  </a:solidFill>
                  <a:latin typeface="Calibri"/>
                  <a:ea typeface="Calibri"/>
                  <a:cs typeface="Calibri"/>
                  <a:sym typeface="Calibri"/>
                </a:rPr>
                <a:t>Doel</a:t>
              </a:r>
              <a:endParaRPr/>
            </a:p>
          </p:txBody>
        </p:sp>
        <p:sp>
          <p:nvSpPr>
            <p:cNvPr id="307" name="Google Shape;307;p27"/>
            <p:cNvSpPr/>
            <p:nvPr/>
          </p:nvSpPr>
          <p:spPr>
            <a:xfrm>
              <a:off x="4988673" y="1372667"/>
              <a:ext cx="830353" cy="66445"/>
            </a:xfrm>
            <a:custGeom>
              <a:avLst/>
              <a:gdLst/>
              <a:ahLst/>
              <a:cxnLst/>
              <a:rect l="l" t="t" r="r" b="b"/>
              <a:pathLst>
                <a:path w="120000" h="120000" extrusionOk="0">
                  <a:moveTo>
                    <a:pt x="0" y="59999"/>
                  </a:moveTo>
                  <a:lnTo>
                    <a:pt x="120000" y="59999"/>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txBox="1"/>
            <p:nvPr/>
          </p:nvSpPr>
          <p:spPr>
            <a:xfrm>
              <a:off x="5383091" y="1385131"/>
              <a:ext cx="41517" cy="4151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09" name="Google Shape;309;p27"/>
            <p:cNvSpPr/>
            <p:nvPr/>
          </p:nvSpPr>
          <p:spPr>
            <a:xfrm>
              <a:off x="5819026" y="886918"/>
              <a:ext cx="2075884" cy="1037942"/>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txBox="1"/>
            <p:nvPr/>
          </p:nvSpPr>
          <p:spPr>
            <a:xfrm>
              <a:off x="5849426" y="917318"/>
              <a:ext cx="2015084" cy="977142"/>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nl-BE" sz="3100" b="0" i="0" u="none" strike="noStrike" cap="none">
                  <a:solidFill>
                    <a:schemeClr val="lt1"/>
                  </a:solidFill>
                  <a:latin typeface="Calibri"/>
                  <a:ea typeface="Calibri"/>
                  <a:cs typeface="Calibri"/>
                  <a:sym typeface="Calibri"/>
                </a:rPr>
                <a:t>Behoefte</a:t>
              </a:r>
              <a:endParaRPr/>
            </a:p>
          </p:txBody>
        </p:sp>
        <p:sp>
          <p:nvSpPr>
            <p:cNvPr id="311" name="Google Shape;311;p27"/>
            <p:cNvSpPr/>
            <p:nvPr/>
          </p:nvSpPr>
          <p:spPr>
            <a:xfrm>
              <a:off x="7894911" y="1372667"/>
              <a:ext cx="830353" cy="66445"/>
            </a:xfrm>
            <a:custGeom>
              <a:avLst/>
              <a:gdLst/>
              <a:ahLst/>
              <a:cxnLst/>
              <a:rect l="l" t="t" r="r" b="b"/>
              <a:pathLst>
                <a:path w="120000" h="120000" extrusionOk="0">
                  <a:moveTo>
                    <a:pt x="0" y="59999"/>
                  </a:moveTo>
                  <a:lnTo>
                    <a:pt x="120000" y="59999"/>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txBox="1"/>
            <p:nvPr/>
          </p:nvSpPr>
          <p:spPr>
            <a:xfrm>
              <a:off x="8289329" y="1385131"/>
              <a:ext cx="41517" cy="4151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13" name="Google Shape;313;p27"/>
            <p:cNvSpPr/>
            <p:nvPr/>
          </p:nvSpPr>
          <p:spPr>
            <a:xfrm>
              <a:off x="8725265" y="886918"/>
              <a:ext cx="2075884" cy="1037942"/>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txBox="1"/>
            <p:nvPr/>
          </p:nvSpPr>
          <p:spPr>
            <a:xfrm>
              <a:off x="8755665" y="917318"/>
              <a:ext cx="2015084" cy="977142"/>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nl-BE" sz="3100" b="0" i="0" u="none" strike="noStrike" cap="none">
                  <a:solidFill>
                    <a:schemeClr val="lt1"/>
                  </a:solidFill>
                  <a:latin typeface="Calibri"/>
                  <a:ea typeface="Calibri"/>
                  <a:cs typeface="Calibri"/>
                  <a:sym typeface="Calibri"/>
                </a:rPr>
                <a:t>Aanbeveling </a:t>
              </a:r>
              <a:endParaRPr/>
            </a:p>
          </p:txBody>
        </p:sp>
      </p:grpSp>
      <p:grpSp>
        <p:nvGrpSpPr>
          <p:cNvPr id="315" name="Google Shape;315;p27"/>
          <p:cNvGrpSpPr/>
          <p:nvPr/>
        </p:nvGrpSpPr>
        <p:grpSpPr>
          <a:xfrm>
            <a:off x="735220" y="3698903"/>
            <a:ext cx="10764738" cy="2807338"/>
            <a:chOff x="21480" y="2220"/>
            <a:chExt cx="10764738" cy="2807338"/>
          </a:xfrm>
        </p:grpSpPr>
        <p:sp>
          <p:nvSpPr>
            <p:cNvPr id="316" name="Google Shape;316;p27"/>
            <p:cNvSpPr/>
            <p:nvPr/>
          </p:nvSpPr>
          <p:spPr>
            <a:xfrm>
              <a:off x="21480" y="674593"/>
              <a:ext cx="2088797" cy="1462593"/>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txBox="1"/>
            <p:nvPr/>
          </p:nvSpPr>
          <p:spPr>
            <a:xfrm>
              <a:off x="64318" y="717431"/>
              <a:ext cx="2003121" cy="137691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nl-BE" sz="2800" b="0" i="0" u="none" strike="noStrike" cap="none">
                  <a:solidFill>
                    <a:schemeClr val="lt1"/>
                  </a:solidFill>
                  <a:latin typeface="Calibri"/>
                  <a:ea typeface="Calibri"/>
                  <a:cs typeface="Calibri"/>
                  <a:sym typeface="Calibri"/>
                </a:rPr>
                <a:t>Hoe Gc Amélie stimuleren? </a:t>
              </a:r>
              <a:endParaRPr/>
            </a:p>
          </p:txBody>
        </p:sp>
        <p:sp>
          <p:nvSpPr>
            <p:cNvPr id="318" name="Google Shape;318;p27"/>
            <p:cNvSpPr/>
            <p:nvPr/>
          </p:nvSpPr>
          <p:spPr>
            <a:xfrm>
              <a:off x="2110278" y="1378143"/>
              <a:ext cx="693480" cy="55492"/>
            </a:xfrm>
            <a:custGeom>
              <a:avLst/>
              <a:gdLst/>
              <a:ahLst/>
              <a:cxnLst/>
              <a:rect l="l" t="t" r="r" b="b"/>
              <a:pathLst>
                <a:path w="120000" h="120000" extrusionOk="0">
                  <a:moveTo>
                    <a:pt x="0" y="60000"/>
                  </a:moveTo>
                  <a:lnTo>
                    <a:pt x="120000" y="60000"/>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7"/>
            <p:cNvSpPr txBox="1"/>
            <p:nvPr/>
          </p:nvSpPr>
          <p:spPr>
            <a:xfrm>
              <a:off x="2439681" y="1388552"/>
              <a:ext cx="34674" cy="3467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20" name="Google Shape;320;p27"/>
            <p:cNvSpPr/>
            <p:nvPr/>
          </p:nvSpPr>
          <p:spPr>
            <a:xfrm>
              <a:off x="2803758" y="658712"/>
              <a:ext cx="2294483" cy="1494354"/>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txBox="1"/>
            <p:nvPr/>
          </p:nvSpPr>
          <p:spPr>
            <a:xfrm>
              <a:off x="2847526" y="702480"/>
              <a:ext cx="2206947" cy="1406818"/>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nl-BE" sz="2800" b="0" i="0" u="none" strike="noStrike" cap="none">
                  <a:solidFill>
                    <a:schemeClr val="lt1"/>
                  </a:solidFill>
                  <a:latin typeface="Calibri"/>
                  <a:ea typeface="Calibri"/>
                  <a:cs typeface="Calibri"/>
                  <a:sym typeface="Calibri"/>
                </a:rPr>
                <a:t>Geheugen-strategieën gebruiken</a:t>
              </a:r>
              <a:endParaRPr/>
            </a:p>
          </p:txBody>
        </p:sp>
        <p:sp>
          <p:nvSpPr>
            <p:cNvPr id="322" name="Google Shape;322;p27"/>
            <p:cNvSpPr/>
            <p:nvPr/>
          </p:nvSpPr>
          <p:spPr>
            <a:xfrm>
              <a:off x="5098241" y="1378143"/>
              <a:ext cx="693480" cy="55492"/>
            </a:xfrm>
            <a:custGeom>
              <a:avLst/>
              <a:gdLst/>
              <a:ahLst/>
              <a:cxnLst/>
              <a:rect l="l" t="t" r="r" b="b"/>
              <a:pathLst>
                <a:path w="120000" h="120000" extrusionOk="0">
                  <a:moveTo>
                    <a:pt x="0" y="60000"/>
                  </a:moveTo>
                  <a:lnTo>
                    <a:pt x="120000" y="60000"/>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txBox="1"/>
            <p:nvPr/>
          </p:nvSpPr>
          <p:spPr>
            <a:xfrm>
              <a:off x="5427645" y="1388552"/>
              <a:ext cx="34674" cy="3467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24" name="Google Shape;324;p27"/>
            <p:cNvSpPr/>
            <p:nvPr/>
          </p:nvSpPr>
          <p:spPr>
            <a:xfrm>
              <a:off x="5791722" y="2220"/>
              <a:ext cx="2373523" cy="2807338"/>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txBox="1"/>
            <p:nvPr/>
          </p:nvSpPr>
          <p:spPr>
            <a:xfrm>
              <a:off x="5861240" y="71738"/>
              <a:ext cx="2234487" cy="266830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nl-BE" sz="2800" b="0" i="0" u="none" strike="noStrike" cap="none">
                  <a:solidFill>
                    <a:schemeClr val="lt1"/>
                  </a:solidFill>
                  <a:latin typeface="Calibri"/>
                  <a:ea typeface="Calibri"/>
                  <a:cs typeface="Calibri"/>
                  <a:sym typeface="Calibri"/>
                </a:rPr>
                <a:t>Omgeving die aangepaste geheugen-strategieën aanleert en gebruik stimuleert</a:t>
              </a:r>
              <a:endParaRPr/>
            </a:p>
          </p:txBody>
        </p:sp>
        <p:sp>
          <p:nvSpPr>
            <p:cNvPr id="326" name="Google Shape;326;p27"/>
            <p:cNvSpPr/>
            <p:nvPr/>
          </p:nvSpPr>
          <p:spPr>
            <a:xfrm>
              <a:off x="8165245" y="1378143"/>
              <a:ext cx="693480" cy="55492"/>
            </a:xfrm>
            <a:custGeom>
              <a:avLst/>
              <a:gdLst/>
              <a:ahLst/>
              <a:cxnLst/>
              <a:rect l="l" t="t" r="r" b="b"/>
              <a:pathLst>
                <a:path w="120000" h="120000" extrusionOk="0">
                  <a:moveTo>
                    <a:pt x="0" y="60000"/>
                  </a:moveTo>
                  <a:lnTo>
                    <a:pt x="120000" y="60000"/>
                  </a:lnTo>
                </a:path>
              </a:pathLst>
            </a:custGeom>
            <a:noFill/>
            <a:ln w="12700" cap="flat" cmpd="sng">
              <a:solidFill>
                <a:srgbClr val="0499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txBox="1"/>
            <p:nvPr/>
          </p:nvSpPr>
          <p:spPr>
            <a:xfrm>
              <a:off x="8494648" y="1388552"/>
              <a:ext cx="34674" cy="3467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328" name="Google Shape;328;p27"/>
            <p:cNvSpPr/>
            <p:nvPr/>
          </p:nvSpPr>
          <p:spPr>
            <a:xfrm>
              <a:off x="8858725" y="747612"/>
              <a:ext cx="1927493" cy="1316555"/>
            </a:xfrm>
            <a:prstGeom prst="roundRect">
              <a:avLst>
                <a:gd name="adj" fmla="val 10000"/>
              </a:avLst>
            </a:prstGeom>
            <a:solidFill>
              <a:srgbClr val="02AA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txBox="1"/>
            <p:nvPr/>
          </p:nvSpPr>
          <p:spPr>
            <a:xfrm>
              <a:off x="8897286" y="786173"/>
              <a:ext cx="1850371" cy="123943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nl-BE" sz="2800" b="0" i="0" u="none" strike="noStrike" cap="none">
                  <a:solidFill>
                    <a:schemeClr val="lt1"/>
                  </a:solidFill>
                  <a:latin typeface="Calibri"/>
                  <a:ea typeface="Calibri"/>
                  <a:cs typeface="Calibri"/>
                  <a:sym typeface="Calibri"/>
                </a:rPr>
                <a:t>Onthoud-kaarten in tweevoud</a:t>
              </a:r>
              <a:endParaRPr/>
            </a:p>
          </p:txBody>
        </p:sp>
      </p:grpSp>
      <p:sp>
        <p:nvSpPr>
          <p:cNvPr id="330" name="Google Shape;3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AAB4"/>
              </a:buClr>
              <a:buSzPts val="4000"/>
              <a:buFont typeface="Open Sans"/>
              <a:buNone/>
            </a:pPr>
            <a:r>
              <a:rPr lang="nl-BE">
                <a:solidFill>
                  <a:srgbClr val="02AAB4"/>
                </a:solidFill>
              </a:rPr>
              <a:t>Er was eens in het HGD-traject</a:t>
            </a:r>
            <a:endParaRPr/>
          </a:p>
        </p:txBody>
      </p:sp>
      <p:pic>
        <p:nvPicPr>
          <p:cNvPr id="5" name="Audio 4">
            <a:hlinkClick r:id="" action="ppaction://media"/>
            <a:extLst>
              <a:ext uri="{FF2B5EF4-FFF2-40B4-BE49-F238E27FC236}">
                <a16:creationId xmlns:a16="http://schemas.microsoft.com/office/drawing/2014/main" id="{FFAADB80-DE95-4A7C-9578-A2A9200B7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299"/>
    </mc:Choice>
    <mc:Fallback>
      <p:transition spd="slow" advTm="10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2"/>
          <p:cNvSpPr txBox="1">
            <a:spLocks noGrp="1"/>
          </p:cNvSpPr>
          <p:nvPr>
            <p:ph type="body" idx="1"/>
          </p:nvPr>
        </p:nvSpPr>
        <p:spPr>
          <a:xfrm>
            <a:off x="838200" y="1547446"/>
            <a:ext cx="10373586" cy="510132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16666"/>
              </a:buClr>
              <a:buSzPts val="2800"/>
              <a:buFont typeface="Noto Sans Symbols"/>
              <a:buChar char="⇒"/>
            </a:pPr>
            <a:r>
              <a:rPr lang="nl-BE" dirty="0"/>
              <a:t>Waarom wil je </a:t>
            </a:r>
            <a:r>
              <a:rPr lang="nl-BE" dirty="0" err="1"/>
              <a:t>hertesten</a:t>
            </a:r>
            <a:r>
              <a:rPr lang="nl-BE" dirty="0"/>
              <a:t>? Als… dan… ? </a:t>
            </a:r>
          </a:p>
          <a:p>
            <a:pPr marL="685800" lvl="1" indent="-228600">
              <a:lnSpc>
                <a:spcPct val="100000"/>
              </a:lnSpc>
              <a:buSzPts val="2800"/>
              <a:buFont typeface="Open Sans"/>
              <a:buChar char="-"/>
            </a:pPr>
            <a:r>
              <a:rPr lang="nl-BE" sz="2800" dirty="0"/>
              <a:t>Verschilt inschatting van functioneren van gekende profiel van BCV-indexen en IQ</a:t>
            </a:r>
            <a:r>
              <a:rPr lang="nl-BE" sz="2800" baseline="-25000" dirty="0"/>
              <a:t>CHC</a:t>
            </a:r>
            <a:r>
              <a:rPr lang="nl-BE" sz="2800" dirty="0"/>
              <a:t>?</a:t>
            </a:r>
          </a:p>
          <a:p>
            <a:pPr marL="685800" lvl="1" indent="-228600" algn="l" rtl="0">
              <a:lnSpc>
                <a:spcPct val="90000"/>
              </a:lnSpc>
              <a:spcBef>
                <a:spcPts val="500"/>
              </a:spcBef>
              <a:spcAft>
                <a:spcPts val="0"/>
              </a:spcAft>
              <a:buClr>
                <a:srgbClr val="02AAB4"/>
              </a:buClr>
              <a:buSzPts val="2800"/>
              <a:buFont typeface="Open Sans"/>
              <a:buChar char="-"/>
            </a:pPr>
            <a:r>
              <a:rPr lang="nl-BE" sz="2800" dirty="0"/>
              <a:t>Heb je enkel  algemene score (IQ</a:t>
            </a:r>
            <a:r>
              <a:rPr lang="nl-BE" sz="2800" baseline="-25000" dirty="0"/>
              <a:t>CHC</a:t>
            </a:r>
            <a:r>
              <a:rPr lang="nl-BE" sz="2800" dirty="0"/>
              <a:t>) en mis je informatie over profiel om handelen op af te stemmen?</a:t>
            </a:r>
            <a:endParaRPr dirty="0"/>
          </a:p>
          <a:p>
            <a:pPr marL="685800" lvl="1" indent="-228600">
              <a:buSzPts val="2800"/>
              <a:buFont typeface="Open Sans"/>
              <a:buChar char="-"/>
            </a:pPr>
            <a:r>
              <a:rPr lang="nl-BE" sz="2800" dirty="0"/>
              <a:t>Twijfel je bij een leerling met een diagnose verstandelijke beperking of nog steeds voldaan is aan de criteria? Is voor bijkomende zorg een diagnose verstandelijke beperking nodig? </a:t>
            </a:r>
            <a:endParaRPr sz="2800" dirty="0"/>
          </a:p>
          <a:p>
            <a:pPr marL="228600" lvl="0" indent="-228600" algn="l" rtl="0">
              <a:lnSpc>
                <a:spcPct val="90000"/>
              </a:lnSpc>
              <a:spcBef>
                <a:spcPts val="1000"/>
              </a:spcBef>
              <a:spcAft>
                <a:spcPts val="0"/>
              </a:spcAft>
              <a:buClr>
                <a:srgbClr val="016666"/>
              </a:buClr>
              <a:buSzPts val="2800"/>
              <a:buFont typeface="Noto Sans Symbols"/>
              <a:buChar char="⇒"/>
            </a:pPr>
            <a:r>
              <a:rPr lang="nl-BE" dirty="0"/>
              <a:t>Jonger dan 5 jaar bij eerste </a:t>
            </a:r>
            <a:r>
              <a:rPr lang="nl-BE" dirty="0" err="1"/>
              <a:t>testing</a:t>
            </a:r>
            <a:r>
              <a:rPr lang="nl-BE" dirty="0"/>
              <a:t>, na 2 jaar of bij scharniermoment</a:t>
            </a:r>
            <a:endParaRPr dirty="0"/>
          </a:p>
          <a:p>
            <a:pPr marL="228600" lvl="0" indent="-228600" algn="l" rtl="0">
              <a:lnSpc>
                <a:spcPct val="90000"/>
              </a:lnSpc>
              <a:spcBef>
                <a:spcPts val="1000"/>
              </a:spcBef>
              <a:spcAft>
                <a:spcPts val="0"/>
              </a:spcAft>
              <a:buClr>
                <a:srgbClr val="016666"/>
              </a:buClr>
              <a:buSzPts val="2800"/>
              <a:buFont typeface="Noto Sans Symbols"/>
              <a:buChar char="⇒"/>
            </a:pPr>
            <a:r>
              <a:rPr lang="nl-BE" dirty="0"/>
              <a:t>Literatuur: minimuminterval ergens tussen 9 maand en 2 jaar …</a:t>
            </a:r>
            <a:endParaRPr dirty="0"/>
          </a:p>
        </p:txBody>
      </p:sp>
      <p:sp>
        <p:nvSpPr>
          <p:cNvPr id="378" name="Google Shape;378;p32"/>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9</a:t>
            </a:fld>
            <a:endParaRPr/>
          </a:p>
        </p:txBody>
      </p:sp>
      <p:sp>
        <p:nvSpPr>
          <p:cNvPr id="379" name="Google Shape;379;p32"/>
          <p:cNvSpPr txBox="1"/>
          <p:nvPr/>
        </p:nvSpPr>
        <p:spPr>
          <a:xfrm>
            <a:off x="838200" y="188345"/>
            <a:ext cx="8956431" cy="1074326"/>
          </a:xfrm>
          <a:prstGeom prst="rect">
            <a:avLst/>
          </a:prstGeom>
          <a:solidFill>
            <a:srgbClr val="016666"/>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D0EAF1"/>
              </a:buClr>
              <a:buSzPts val="4000"/>
              <a:buFont typeface="Open Sans"/>
              <a:buNone/>
            </a:pPr>
            <a:r>
              <a:rPr lang="nl-BE" sz="4000" b="0" i="1" u="none" strike="noStrike" cap="none" dirty="0">
                <a:solidFill>
                  <a:srgbClr val="D0EAF1"/>
                </a:solidFill>
                <a:latin typeface="Open Sans"/>
                <a:ea typeface="Open Sans"/>
                <a:cs typeface="Open Sans"/>
                <a:sym typeface="Open Sans"/>
              </a:rPr>
              <a:t>Wanneer </a:t>
            </a:r>
            <a:r>
              <a:rPr lang="nl-BE" sz="4000" b="0" i="1" u="none" strike="noStrike" cap="none" dirty="0" err="1">
                <a:solidFill>
                  <a:srgbClr val="D0EAF1"/>
                </a:solidFill>
                <a:latin typeface="Open Sans"/>
                <a:ea typeface="Open Sans"/>
                <a:cs typeface="Open Sans"/>
                <a:sym typeface="Open Sans"/>
              </a:rPr>
              <a:t>hertesten</a:t>
            </a:r>
            <a:r>
              <a:rPr lang="nl-BE" sz="4000" b="0" i="1" u="none" strike="noStrike" cap="none" dirty="0">
                <a:solidFill>
                  <a:srgbClr val="D0EAF1"/>
                </a:solidFill>
                <a:latin typeface="Open Sans"/>
                <a:ea typeface="Open Sans"/>
                <a:cs typeface="Open Sans"/>
                <a:sym typeface="Open Sans"/>
              </a:rPr>
              <a:t> IQ</a:t>
            </a:r>
            <a:r>
              <a:rPr lang="nl-BE" sz="4000" b="0" i="1" u="none" strike="noStrike" cap="none" baseline="-25000" dirty="0">
                <a:solidFill>
                  <a:srgbClr val="D0EAF1"/>
                </a:solidFill>
                <a:latin typeface="Open Sans"/>
                <a:ea typeface="Open Sans"/>
                <a:cs typeface="Open Sans"/>
                <a:sym typeface="Open Sans"/>
              </a:rPr>
              <a:t>CHC  </a:t>
            </a:r>
            <a:r>
              <a:rPr lang="nl-BE" sz="4000" b="0" i="1" u="none" strike="noStrike" cap="none" dirty="0">
                <a:solidFill>
                  <a:srgbClr val="D0EAF1"/>
                </a:solidFill>
                <a:latin typeface="Open Sans"/>
                <a:ea typeface="Open Sans"/>
                <a:cs typeface="Open Sans"/>
                <a:sym typeface="Open Sans"/>
              </a:rPr>
              <a:t>en/of </a:t>
            </a:r>
            <a:r>
              <a:rPr lang="nl-BE" sz="4000" b="0" i="1" u="none" strike="noStrike" cap="none" dirty="0" err="1">
                <a:solidFill>
                  <a:srgbClr val="D0EAF1"/>
                </a:solidFill>
                <a:latin typeface="Open Sans"/>
                <a:ea typeface="Open Sans"/>
                <a:cs typeface="Open Sans"/>
                <a:sym typeface="Open Sans"/>
              </a:rPr>
              <a:t>BCV’s</a:t>
            </a:r>
            <a:r>
              <a:rPr lang="nl-BE" sz="4000" b="0" i="1" u="none" strike="noStrike" cap="none" baseline="-25000" dirty="0">
                <a:solidFill>
                  <a:srgbClr val="D0EAF1"/>
                </a:solidFill>
                <a:latin typeface="Open Sans"/>
                <a:ea typeface="Open Sans"/>
                <a:cs typeface="Open Sans"/>
                <a:sym typeface="Open Sans"/>
              </a:rPr>
              <a:t> </a:t>
            </a:r>
            <a:r>
              <a:rPr lang="nl-BE" sz="4000" b="0" i="1" u="none" strike="noStrike" cap="none" dirty="0">
                <a:solidFill>
                  <a:srgbClr val="D0EAF1"/>
                </a:solidFill>
                <a:latin typeface="Open Sans"/>
                <a:ea typeface="Open Sans"/>
                <a:cs typeface="Open Sans"/>
                <a:sym typeface="Open Sans"/>
              </a:rPr>
              <a:t>?</a:t>
            </a:r>
            <a:endParaRPr dirty="0"/>
          </a:p>
        </p:txBody>
      </p:sp>
      <p:pic>
        <p:nvPicPr>
          <p:cNvPr id="3" name="Audio 2">
            <a:hlinkClick r:id="" action="ppaction://media"/>
            <a:extLst>
              <a:ext uri="{FF2B5EF4-FFF2-40B4-BE49-F238E27FC236}">
                <a16:creationId xmlns:a16="http://schemas.microsoft.com/office/drawing/2014/main" id="{C8AD6E89-4DE2-4D34-989B-322A6C805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651"/>
    </mc:Choice>
    <mc:Fallback xmlns="">
      <p:transition spd="slow" advTm="18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3.6"/>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1_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740AE90A-B824-438A-9C62-E7E7F14DB3FC}"/>
</file>

<file path=customXml/itemProps2.xml><?xml version="1.0" encoding="utf-8"?>
<ds:datastoreItem xmlns:ds="http://schemas.openxmlformats.org/officeDocument/2006/customXml" ds:itemID="{DA7AC08F-F8FA-4B25-B205-AA24DC91CA55}"/>
</file>

<file path=customXml/itemProps3.xml><?xml version="1.0" encoding="utf-8"?>
<ds:datastoreItem xmlns:ds="http://schemas.openxmlformats.org/officeDocument/2006/customXml" ds:itemID="{AC107F9F-A776-4940-A71B-47806A8B2CC8}"/>
</file>

<file path=docProps/app.xml><?xml version="1.0" encoding="utf-8"?>
<Properties xmlns="http://schemas.openxmlformats.org/officeDocument/2006/extended-properties" xmlns:vt="http://schemas.openxmlformats.org/officeDocument/2006/docPropsVTypes">
  <TotalTime>318</TotalTime>
  <Words>2821</Words>
  <Application>Microsoft Office PowerPoint</Application>
  <PresentationFormat>Breedbeeld</PresentationFormat>
  <Paragraphs>203</Paragraphs>
  <Slides>12</Slides>
  <Notes>12</Notes>
  <HiddenSlides>0</HiddenSlides>
  <MMClips>12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Open Sans</vt:lpstr>
      <vt:lpstr>Arial</vt:lpstr>
      <vt:lpstr>Noto Sans Symbols</vt:lpstr>
      <vt:lpstr>Calibri</vt:lpstr>
      <vt:lpstr>1_Kantoorthema</vt:lpstr>
      <vt:lpstr>Het CHC-model</vt:lpstr>
      <vt:lpstr>IQCHC</vt:lpstr>
      <vt:lpstr>IQCHC en BCV-indexen</vt:lpstr>
      <vt:lpstr>PowerPoint-presentatie</vt:lpstr>
      <vt:lpstr>PowerPoint-presentatie</vt:lpstr>
      <vt:lpstr>BCV’s binnen informatieverwerkingsmodel</vt:lpstr>
      <vt:lpstr>Er was eens in het HGD-traject</vt:lpstr>
      <vt:lpstr>Er was eens in het HGD-traject</vt:lpstr>
      <vt:lpstr>PowerPoint-presentatie</vt:lpstr>
      <vt:lpstr>Waar in het protocol en op de site? </vt:lpstr>
      <vt:lpstr>Waar bijkomende informatie?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Lies Verlinde</dc:creator>
  <cp:lastModifiedBy>Lies Verlinde</cp:lastModifiedBy>
  <cp:revision>30</cp:revision>
  <dcterms:created xsi:type="dcterms:W3CDTF">2020-02-27T14:46:40Z</dcterms:created>
  <dcterms:modified xsi:type="dcterms:W3CDTF">2020-05-08T11:59:29Z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