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46.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quickStyle5.xml" ContentType="application/vnd.openxmlformats-officedocument.drawingml.diagramStyle+xml"/>
  <Override PartName="/ppt/diagrams/colors5.xml" ContentType="application/vnd.openxmlformats-officedocument.drawingml.diagramColors+xml"/>
  <Override PartName="/ppt/theme/theme1.xml" ContentType="application/vnd.openxmlformats-officedocument.theme+xml"/>
  <Override PartName="/ppt/diagrams/drawing5.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4.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drawing4.xml" ContentType="application/vnd.ms-office.drawingml.diagramDrawing+xml"/>
  <Override PartName="/ppt/diagrams/layout4.xml" ContentType="application/vnd.openxmlformats-officedocument.drawingml.diagramLayout+xml"/>
  <Override PartName="/ppt/diagrams/colors3.xml" ContentType="application/vnd.openxmlformats-officedocument.drawingml.diagramColors+xml"/>
  <Override PartName="/ppt/diagrams/layout5.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07"/>
  </p:notesMasterIdLst>
  <p:sldIdLst>
    <p:sldId id="573" r:id="rId2"/>
    <p:sldId id="269" r:id="rId3"/>
    <p:sldId id="790" r:id="rId4"/>
    <p:sldId id="665" r:id="rId5"/>
    <p:sldId id="800" r:id="rId6"/>
    <p:sldId id="357" r:id="rId7"/>
    <p:sldId id="764" r:id="rId8"/>
    <p:sldId id="765" r:id="rId9"/>
    <p:sldId id="766" r:id="rId10"/>
    <p:sldId id="725" r:id="rId11"/>
    <p:sldId id="791" r:id="rId12"/>
    <p:sldId id="801" r:id="rId13"/>
    <p:sldId id="371" r:id="rId14"/>
    <p:sldId id="767" r:id="rId15"/>
    <p:sldId id="768" r:id="rId16"/>
    <p:sldId id="769" r:id="rId17"/>
    <p:sldId id="770" r:id="rId18"/>
    <p:sldId id="771" r:id="rId19"/>
    <p:sldId id="772" r:id="rId20"/>
    <p:sldId id="694" r:id="rId21"/>
    <p:sldId id="726" r:id="rId22"/>
    <p:sldId id="774" r:id="rId23"/>
    <p:sldId id="661" r:id="rId24"/>
    <p:sldId id="793" r:id="rId25"/>
    <p:sldId id="786" r:id="rId26"/>
    <p:sldId id="678" r:id="rId27"/>
    <p:sldId id="787" r:id="rId28"/>
    <p:sldId id="277" r:id="rId29"/>
    <p:sldId id="704" r:id="rId30"/>
    <p:sldId id="415" r:id="rId31"/>
    <p:sldId id="696" r:id="rId32"/>
    <p:sldId id="294" r:id="rId33"/>
    <p:sldId id="417" r:id="rId34"/>
    <p:sldId id="575" r:id="rId35"/>
    <p:sldId id="289" r:id="rId36"/>
    <p:sldId id="301" r:id="rId37"/>
    <p:sldId id="295" r:id="rId38"/>
    <p:sldId id="657" r:id="rId39"/>
    <p:sldId id="439" r:id="rId40"/>
    <p:sldId id="290" r:id="rId41"/>
    <p:sldId id="583" r:id="rId42"/>
    <p:sldId id="534" r:id="rId43"/>
    <p:sldId id="535" r:id="rId44"/>
    <p:sldId id="536" r:id="rId45"/>
    <p:sldId id="533" r:id="rId46"/>
    <p:sldId id="650" r:id="rId47"/>
    <p:sldId id="526" r:id="rId48"/>
    <p:sldId id="664" r:id="rId49"/>
    <p:sldId id="666" r:id="rId50"/>
    <p:sldId id="555" r:id="rId51"/>
    <p:sldId id="551" r:id="rId52"/>
    <p:sldId id="554" r:id="rId53"/>
    <p:sldId id="667" r:id="rId54"/>
    <p:sldId id="549" r:id="rId55"/>
    <p:sldId id="380" r:id="rId56"/>
    <p:sldId id="319" r:id="rId57"/>
    <p:sldId id="321" r:id="rId58"/>
    <p:sldId id="326" r:id="rId59"/>
    <p:sldId id="323" r:id="rId60"/>
    <p:sldId id="552" r:id="rId61"/>
    <p:sldId id="325" r:id="rId62"/>
    <p:sldId id="345" r:id="rId63"/>
    <p:sldId id="320" r:id="rId64"/>
    <p:sldId id="648" r:id="rId65"/>
    <p:sldId id="324" r:id="rId66"/>
    <p:sldId id="339" r:id="rId67"/>
    <p:sldId id="679" r:id="rId68"/>
    <p:sldId id="327" r:id="rId69"/>
    <p:sldId id="340" r:id="rId70"/>
    <p:sldId id="338" r:id="rId71"/>
    <p:sldId id="681" r:id="rId72"/>
    <p:sldId id="651" r:id="rId73"/>
    <p:sldId id="685" r:id="rId74"/>
    <p:sldId id="686" r:id="rId75"/>
    <p:sldId id="652" r:id="rId76"/>
    <p:sldId id="527" r:id="rId77"/>
    <p:sldId id="656" r:id="rId78"/>
    <p:sldId id="578" r:id="rId79"/>
    <p:sldId id="577" r:id="rId80"/>
    <p:sldId id="566" r:id="rId81"/>
    <p:sldId id="567" r:id="rId82"/>
    <p:sldId id="568" r:id="rId83"/>
    <p:sldId id="571" r:id="rId84"/>
    <p:sldId id="654" r:id="rId85"/>
    <p:sldId id="395" r:id="rId86"/>
    <p:sldId id="675" r:id="rId87"/>
    <p:sldId id="509" r:id="rId88"/>
    <p:sldId id="559" r:id="rId89"/>
    <p:sldId id="645" r:id="rId90"/>
    <p:sldId id="488" r:id="rId91"/>
    <p:sldId id="562" r:id="rId92"/>
    <p:sldId id="561" r:id="rId93"/>
    <p:sldId id="373" r:id="rId94"/>
    <p:sldId id="279" r:id="rId95"/>
    <p:sldId id="374" r:id="rId96"/>
    <p:sldId id="556" r:id="rId97"/>
    <p:sldId id="802" r:id="rId98"/>
    <p:sldId id="794" r:id="rId99"/>
    <p:sldId id="676" r:id="rId100"/>
    <p:sldId id="695" r:id="rId101"/>
    <p:sldId id="795" r:id="rId102"/>
    <p:sldId id="798" r:id="rId103"/>
    <p:sldId id="797" r:id="rId104"/>
    <p:sldId id="799" r:id="rId105"/>
    <p:sldId id="563" r:id="rId106"/>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 Verlinde" initials="LV" lastIdx="20" clrIdx="0">
    <p:extLst>
      <p:ext uri="{19B8F6BF-5375-455C-9EA6-DF929625EA0E}">
        <p15:presenceInfo xmlns:p15="http://schemas.microsoft.com/office/powerpoint/2012/main" userId="S::lies.verlinde@vrijclbnetwerk.be::8fb3915e-4916-419c-94f8-e016f63714bd" providerId="AD"/>
      </p:ext>
    </p:extLst>
  </p:cmAuthor>
  <p:cmAuthor id="2" name="Sarah Schaubroeck" initials="SS" lastIdx="3" clrIdx="1">
    <p:extLst>
      <p:ext uri="{19B8F6BF-5375-455C-9EA6-DF929625EA0E}">
        <p15:presenceInfo xmlns:p15="http://schemas.microsoft.com/office/powerpoint/2012/main" userId="S-1-5-21-945375203-1487869346-1542849698-32659" providerId="AD"/>
      </p:ext>
    </p:extLst>
  </p:cmAuthor>
  <p:cmAuthor id="3" name="Ann Van Rompaey" initials="AVR" lastIdx="18" clrIdx="2">
    <p:extLst>
      <p:ext uri="{19B8F6BF-5375-455C-9EA6-DF929625EA0E}">
        <p15:presenceInfo xmlns:p15="http://schemas.microsoft.com/office/powerpoint/2012/main" userId="Ann Van Rompaey" providerId="None"/>
      </p:ext>
    </p:extLst>
  </p:cmAuthor>
  <p:cmAuthor id="4" name="Noortje" initials="NV" lastIdx="17" clrIdx="3">
    <p:extLst>
      <p:ext uri="{19B8F6BF-5375-455C-9EA6-DF929625EA0E}">
        <p15:presenceInfo xmlns:p15="http://schemas.microsoft.com/office/powerpoint/2012/main" userId="Noortj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AAB4"/>
    <a:srgbClr val="D0EAF1"/>
    <a:srgbClr val="016666"/>
    <a:srgbClr val="04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5" autoAdjust="0"/>
    <p:restoredTop sz="62949" autoAdjust="0"/>
  </p:normalViewPr>
  <p:slideViewPr>
    <p:cSldViewPr snapToGrid="0">
      <p:cViewPr varScale="1">
        <p:scale>
          <a:sx n="51" d="100"/>
          <a:sy n="51" d="100"/>
        </p:scale>
        <p:origin x="133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115"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FEBA6-2A43-4462-B7C4-5179D3AF80D6}"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nl-NL"/>
        </a:p>
      </dgm:t>
    </dgm:pt>
    <dgm:pt modelId="{47F4ABD8-2226-495D-945A-65EB5A71CD18}">
      <dgm:prSet phldrT="[Tekst]"/>
      <dgm:spPr/>
      <dgm:t>
        <a:bodyPr/>
        <a:lstStyle/>
        <a:p>
          <a:endParaRPr lang="nl-NL" dirty="0"/>
        </a:p>
      </dgm:t>
    </dgm:pt>
    <dgm:pt modelId="{B6BDBDAA-7276-4B20-B1EB-6D0C87A65BA4}" type="parTrans" cxnId="{0F454ED9-2717-44DB-B924-0482CEB3FE7E}">
      <dgm:prSet/>
      <dgm:spPr/>
      <dgm:t>
        <a:bodyPr/>
        <a:lstStyle/>
        <a:p>
          <a:endParaRPr lang="nl-NL"/>
        </a:p>
      </dgm:t>
    </dgm:pt>
    <dgm:pt modelId="{4C9318A9-CE48-49E8-820C-E75E9A93FDE8}" type="sibTrans" cxnId="{0F454ED9-2717-44DB-B924-0482CEB3FE7E}">
      <dgm:prSet/>
      <dgm:spPr/>
      <dgm:t>
        <a:bodyPr/>
        <a:lstStyle/>
        <a:p>
          <a:endParaRPr lang="nl-NL"/>
        </a:p>
      </dgm:t>
    </dgm:pt>
    <dgm:pt modelId="{2C5B4F10-9352-4416-8FD6-B2419F030130}">
      <dgm:prSet phldrT="[Tekst]"/>
      <dgm:spPr/>
      <dgm:t>
        <a:bodyPr/>
        <a:lstStyle/>
        <a:p>
          <a:r>
            <a:rPr lang="nl-NL" dirty="0">
              <a:solidFill>
                <a:srgbClr val="016666"/>
              </a:solidFill>
            </a:rPr>
            <a:t>Kwalitatief en kwantitatief</a:t>
          </a:r>
        </a:p>
      </dgm:t>
    </dgm:pt>
    <dgm:pt modelId="{081CDBA1-379B-45A1-B8B5-24C7BA01A3FB}" type="parTrans" cxnId="{1551CE9F-8C14-4413-A545-E716417256E7}">
      <dgm:prSet/>
      <dgm:spPr/>
      <dgm:t>
        <a:bodyPr/>
        <a:lstStyle/>
        <a:p>
          <a:endParaRPr lang="nl-NL"/>
        </a:p>
      </dgm:t>
    </dgm:pt>
    <dgm:pt modelId="{AEA00F2E-E494-494B-8FA6-4D3C9CB8135B}" type="sibTrans" cxnId="{1551CE9F-8C14-4413-A545-E716417256E7}">
      <dgm:prSet/>
      <dgm:spPr/>
      <dgm:t>
        <a:bodyPr/>
        <a:lstStyle/>
        <a:p>
          <a:endParaRPr lang="nl-NL"/>
        </a:p>
      </dgm:t>
    </dgm:pt>
    <dgm:pt modelId="{C522646F-9743-460F-A3C4-80ED042D1838}">
      <dgm:prSet phldrT="[Tekst]"/>
      <dgm:spPr>
        <a:solidFill>
          <a:srgbClr val="02AAB4"/>
        </a:solidFill>
      </dgm:spPr>
      <dgm:t>
        <a:bodyPr/>
        <a:lstStyle/>
        <a:p>
          <a:r>
            <a:rPr lang="nl-NL" dirty="0"/>
            <a:t>Klinisch oordeel</a:t>
          </a:r>
        </a:p>
      </dgm:t>
    </dgm:pt>
    <dgm:pt modelId="{2E7AB280-D308-4105-A04A-EC7BA06111E0}" type="parTrans" cxnId="{F1378389-FD71-4D5B-A6D4-65FD83B7A76F}">
      <dgm:prSet/>
      <dgm:spPr/>
      <dgm:t>
        <a:bodyPr/>
        <a:lstStyle/>
        <a:p>
          <a:endParaRPr lang="nl-NL"/>
        </a:p>
      </dgm:t>
    </dgm:pt>
    <dgm:pt modelId="{15E7BD4F-1553-443B-8CCE-98B939194E3F}" type="sibTrans" cxnId="{F1378389-FD71-4D5B-A6D4-65FD83B7A76F}">
      <dgm:prSet/>
      <dgm:spPr/>
      <dgm:t>
        <a:bodyPr/>
        <a:lstStyle/>
        <a:p>
          <a:endParaRPr lang="nl-NL"/>
        </a:p>
      </dgm:t>
    </dgm:pt>
    <dgm:pt modelId="{84ECE8D4-F941-4E72-8BFE-10010F0785BA}">
      <dgm:prSet phldrT="[Tekst]"/>
      <dgm:spPr/>
      <dgm:t>
        <a:bodyPr/>
        <a:lstStyle/>
        <a:p>
          <a:r>
            <a:rPr lang="nl-NL" dirty="0">
              <a:solidFill>
                <a:srgbClr val="016666"/>
              </a:solidFill>
            </a:rPr>
            <a:t>Gedegen besluitvorming</a:t>
          </a:r>
        </a:p>
      </dgm:t>
    </dgm:pt>
    <dgm:pt modelId="{A51A250D-12EA-4259-AF6C-B9AC9B190B9F}" type="parTrans" cxnId="{06E77002-BED0-4C0E-9C3B-F96D443A722B}">
      <dgm:prSet/>
      <dgm:spPr/>
      <dgm:t>
        <a:bodyPr/>
        <a:lstStyle/>
        <a:p>
          <a:endParaRPr lang="nl-NL"/>
        </a:p>
      </dgm:t>
    </dgm:pt>
    <dgm:pt modelId="{F4C3AF67-C33B-4659-BC30-2A6DA9E200BD}" type="sibTrans" cxnId="{06E77002-BED0-4C0E-9C3B-F96D443A722B}">
      <dgm:prSet/>
      <dgm:spPr/>
      <dgm:t>
        <a:bodyPr/>
        <a:lstStyle/>
        <a:p>
          <a:endParaRPr lang="nl-NL"/>
        </a:p>
      </dgm:t>
    </dgm:pt>
    <dgm:pt modelId="{843D0862-755A-4868-B0EF-1FCEC660355A}" type="pres">
      <dgm:prSet presAssocID="{590FEBA6-2A43-4462-B7C4-5179D3AF80D6}" presName="Name0" presStyleCnt="0">
        <dgm:presLayoutVars>
          <dgm:dir/>
          <dgm:animOne val="branch"/>
          <dgm:animLvl val="lvl"/>
        </dgm:presLayoutVars>
      </dgm:prSet>
      <dgm:spPr/>
    </dgm:pt>
    <dgm:pt modelId="{65437C1B-86E6-4DC7-AF4D-A2032CDBEBFE}" type="pres">
      <dgm:prSet presAssocID="{47F4ABD8-2226-495D-945A-65EB5A71CD18}" presName="chaos" presStyleCnt="0"/>
      <dgm:spPr/>
    </dgm:pt>
    <dgm:pt modelId="{E0E8EB5A-F632-49F0-8574-1D28897CC731}" type="pres">
      <dgm:prSet presAssocID="{47F4ABD8-2226-495D-945A-65EB5A71CD18}" presName="parTx1" presStyleLbl="revTx" presStyleIdx="0" presStyleCnt="3"/>
      <dgm:spPr/>
    </dgm:pt>
    <dgm:pt modelId="{E578B1B0-A709-4486-B6DE-6AF74D2081D4}" type="pres">
      <dgm:prSet presAssocID="{47F4ABD8-2226-495D-945A-65EB5A71CD18}" presName="desTx1" presStyleLbl="revTx" presStyleIdx="1" presStyleCnt="3">
        <dgm:presLayoutVars>
          <dgm:bulletEnabled val="1"/>
        </dgm:presLayoutVars>
      </dgm:prSet>
      <dgm:spPr/>
    </dgm:pt>
    <dgm:pt modelId="{EF60B607-C119-469D-8A6F-F23728D67D59}" type="pres">
      <dgm:prSet presAssocID="{47F4ABD8-2226-495D-945A-65EB5A71CD18}" presName="c1" presStyleLbl="node1" presStyleIdx="0" presStyleCnt="19"/>
      <dgm:spPr>
        <a:solidFill>
          <a:srgbClr val="FFC000"/>
        </a:solidFill>
      </dgm:spPr>
    </dgm:pt>
    <dgm:pt modelId="{1C28CA80-F56F-4368-8CE8-85A9C95262F3}" type="pres">
      <dgm:prSet presAssocID="{47F4ABD8-2226-495D-945A-65EB5A71CD18}" presName="c2" presStyleLbl="node1" presStyleIdx="1" presStyleCnt="19"/>
      <dgm:spPr/>
    </dgm:pt>
    <dgm:pt modelId="{6F123DFD-56DA-432D-912D-4C2B6EC286A0}" type="pres">
      <dgm:prSet presAssocID="{47F4ABD8-2226-495D-945A-65EB5A71CD18}" presName="c3" presStyleLbl="node1" presStyleIdx="2" presStyleCnt="19"/>
      <dgm:spPr>
        <a:solidFill>
          <a:srgbClr val="C00000"/>
        </a:solidFill>
      </dgm:spPr>
    </dgm:pt>
    <dgm:pt modelId="{E8EF2E3D-E3F4-475F-AC79-62928FE1DD63}" type="pres">
      <dgm:prSet presAssocID="{47F4ABD8-2226-495D-945A-65EB5A71CD18}" presName="c4" presStyleLbl="node1" presStyleIdx="3" presStyleCnt="19"/>
      <dgm:spPr>
        <a:solidFill>
          <a:srgbClr val="02AAB4"/>
        </a:solidFill>
      </dgm:spPr>
    </dgm:pt>
    <dgm:pt modelId="{5FEBEE44-48DA-40D0-838B-54E22CDF2EE2}" type="pres">
      <dgm:prSet presAssocID="{47F4ABD8-2226-495D-945A-65EB5A71CD18}" presName="c5" presStyleLbl="node1" presStyleIdx="4" presStyleCnt="19"/>
      <dgm:spPr>
        <a:solidFill>
          <a:srgbClr val="016666"/>
        </a:solidFill>
      </dgm:spPr>
    </dgm:pt>
    <dgm:pt modelId="{1E9C4454-C50C-4800-BD8C-3A7B02377995}" type="pres">
      <dgm:prSet presAssocID="{47F4ABD8-2226-495D-945A-65EB5A71CD18}" presName="c6" presStyleLbl="node1" presStyleIdx="5" presStyleCnt="19"/>
      <dgm:spPr>
        <a:solidFill>
          <a:srgbClr val="FFC000"/>
        </a:solidFill>
      </dgm:spPr>
    </dgm:pt>
    <dgm:pt modelId="{2DD04A8B-6908-407B-B656-AF72858D6C56}" type="pres">
      <dgm:prSet presAssocID="{47F4ABD8-2226-495D-945A-65EB5A71CD18}" presName="c7" presStyleLbl="node1" presStyleIdx="6" presStyleCnt="19"/>
      <dgm:spPr/>
    </dgm:pt>
    <dgm:pt modelId="{59183AF4-696B-4C13-A6E3-7E34964E25FC}" type="pres">
      <dgm:prSet presAssocID="{47F4ABD8-2226-495D-945A-65EB5A71CD18}" presName="c8" presStyleLbl="node1" presStyleIdx="7" presStyleCnt="19"/>
      <dgm:spPr>
        <a:solidFill>
          <a:srgbClr val="C00000"/>
        </a:solidFill>
      </dgm:spPr>
    </dgm:pt>
    <dgm:pt modelId="{DF9ACFD0-042D-4554-AAFC-70EE4FE2AB19}" type="pres">
      <dgm:prSet presAssocID="{47F4ABD8-2226-495D-945A-65EB5A71CD18}" presName="c9" presStyleLbl="node1" presStyleIdx="8" presStyleCnt="19"/>
      <dgm:spPr>
        <a:solidFill>
          <a:srgbClr val="02AAB4"/>
        </a:solidFill>
      </dgm:spPr>
    </dgm:pt>
    <dgm:pt modelId="{001B5267-9809-45EA-BE3C-3B31C46AE37D}" type="pres">
      <dgm:prSet presAssocID="{47F4ABD8-2226-495D-945A-65EB5A71CD18}" presName="c10" presStyleLbl="node1" presStyleIdx="9" presStyleCnt="19"/>
      <dgm:spPr>
        <a:solidFill>
          <a:srgbClr val="016666"/>
        </a:solidFill>
      </dgm:spPr>
    </dgm:pt>
    <dgm:pt modelId="{715A2A86-AAC8-421B-BBE2-42CAD74337A7}" type="pres">
      <dgm:prSet presAssocID="{47F4ABD8-2226-495D-945A-65EB5A71CD18}" presName="c11" presStyleLbl="node1" presStyleIdx="10" presStyleCnt="19"/>
      <dgm:spPr>
        <a:solidFill>
          <a:srgbClr val="FFC000"/>
        </a:solidFill>
      </dgm:spPr>
    </dgm:pt>
    <dgm:pt modelId="{C2F81DAC-05F8-43BD-AAA3-76754379F5CA}" type="pres">
      <dgm:prSet presAssocID="{47F4ABD8-2226-495D-945A-65EB5A71CD18}" presName="c12" presStyleLbl="node1" presStyleIdx="11" presStyleCnt="19"/>
      <dgm:spPr/>
    </dgm:pt>
    <dgm:pt modelId="{954C5F84-1BC0-4329-997C-99E30B821E60}" type="pres">
      <dgm:prSet presAssocID="{47F4ABD8-2226-495D-945A-65EB5A71CD18}" presName="c13" presStyleLbl="node1" presStyleIdx="12" presStyleCnt="19"/>
      <dgm:spPr>
        <a:solidFill>
          <a:srgbClr val="C00000"/>
        </a:solidFill>
      </dgm:spPr>
    </dgm:pt>
    <dgm:pt modelId="{101BBCFD-335C-430C-BC90-4F52D54FE89A}" type="pres">
      <dgm:prSet presAssocID="{47F4ABD8-2226-495D-945A-65EB5A71CD18}" presName="c14" presStyleLbl="node1" presStyleIdx="13" presStyleCnt="19"/>
      <dgm:spPr>
        <a:solidFill>
          <a:srgbClr val="02AAB4"/>
        </a:solidFill>
      </dgm:spPr>
    </dgm:pt>
    <dgm:pt modelId="{01F101C6-0840-4B26-9005-3069F154E95E}" type="pres">
      <dgm:prSet presAssocID="{47F4ABD8-2226-495D-945A-65EB5A71CD18}" presName="c15" presStyleLbl="node1" presStyleIdx="14" presStyleCnt="19"/>
      <dgm:spPr>
        <a:solidFill>
          <a:srgbClr val="016666"/>
        </a:solidFill>
      </dgm:spPr>
    </dgm:pt>
    <dgm:pt modelId="{578BFDCD-72B7-4E1C-820A-3F63F80B7AD5}" type="pres">
      <dgm:prSet presAssocID="{47F4ABD8-2226-495D-945A-65EB5A71CD18}" presName="c16" presStyleLbl="node1" presStyleIdx="15" presStyleCnt="19"/>
      <dgm:spPr>
        <a:solidFill>
          <a:srgbClr val="FFC000"/>
        </a:solidFill>
      </dgm:spPr>
    </dgm:pt>
    <dgm:pt modelId="{81250C4E-F3C9-4DE5-925C-A59BBA95F9AA}" type="pres">
      <dgm:prSet presAssocID="{47F4ABD8-2226-495D-945A-65EB5A71CD18}" presName="c17" presStyleLbl="node1" presStyleIdx="16" presStyleCnt="19"/>
      <dgm:spPr/>
    </dgm:pt>
    <dgm:pt modelId="{E7DAC922-62F0-4B72-A3D6-6AFD5AFF6C75}" type="pres">
      <dgm:prSet presAssocID="{47F4ABD8-2226-495D-945A-65EB5A71CD18}" presName="c18" presStyleLbl="node1" presStyleIdx="17" presStyleCnt="19"/>
      <dgm:spPr>
        <a:solidFill>
          <a:srgbClr val="C00000"/>
        </a:solidFill>
      </dgm:spPr>
    </dgm:pt>
    <dgm:pt modelId="{7F10E2A0-4AEC-4F54-9B37-D80052E9B5BA}" type="pres">
      <dgm:prSet presAssocID="{4C9318A9-CE48-49E8-820C-E75E9A93FDE8}" presName="chevronComposite1" presStyleCnt="0"/>
      <dgm:spPr/>
    </dgm:pt>
    <dgm:pt modelId="{36162BFB-7DE1-4FEA-A10C-26C574D189E8}" type="pres">
      <dgm:prSet presAssocID="{4C9318A9-CE48-49E8-820C-E75E9A93FDE8}" presName="chevron1" presStyleLbl="sibTrans2D1" presStyleIdx="0" presStyleCnt="2"/>
      <dgm:spPr>
        <a:solidFill>
          <a:srgbClr val="C00000"/>
        </a:solidFill>
      </dgm:spPr>
    </dgm:pt>
    <dgm:pt modelId="{C4090A64-97BC-480C-9DB9-A1DB366F4A5D}" type="pres">
      <dgm:prSet presAssocID="{4C9318A9-CE48-49E8-820C-E75E9A93FDE8}" presName="spChevron1" presStyleCnt="0"/>
      <dgm:spPr/>
    </dgm:pt>
    <dgm:pt modelId="{A38BD665-5EC6-45C4-9B23-A3EE3AF7BE29}" type="pres">
      <dgm:prSet presAssocID="{4C9318A9-CE48-49E8-820C-E75E9A93FDE8}" presName="overlap" presStyleCnt="0"/>
      <dgm:spPr/>
    </dgm:pt>
    <dgm:pt modelId="{B17C06FE-5D8F-4683-8B62-59BC472CF878}" type="pres">
      <dgm:prSet presAssocID="{4C9318A9-CE48-49E8-820C-E75E9A93FDE8}" presName="chevronComposite2" presStyleCnt="0"/>
      <dgm:spPr/>
    </dgm:pt>
    <dgm:pt modelId="{3DEA5D5D-D38D-4B27-B69A-86FE3F0A8331}" type="pres">
      <dgm:prSet presAssocID="{4C9318A9-CE48-49E8-820C-E75E9A93FDE8}" presName="chevron2" presStyleLbl="sibTrans2D1" presStyleIdx="1" presStyleCnt="2"/>
      <dgm:spPr>
        <a:solidFill>
          <a:srgbClr val="016666"/>
        </a:solidFill>
      </dgm:spPr>
    </dgm:pt>
    <dgm:pt modelId="{317EF381-68A1-4A67-A4DE-B061502E9630}" type="pres">
      <dgm:prSet presAssocID="{4C9318A9-CE48-49E8-820C-E75E9A93FDE8}" presName="spChevron2" presStyleCnt="0"/>
      <dgm:spPr/>
    </dgm:pt>
    <dgm:pt modelId="{56391E14-9A97-4DFB-A33D-5F26A96C3171}" type="pres">
      <dgm:prSet presAssocID="{C522646F-9743-460F-A3C4-80ED042D1838}" presName="last" presStyleCnt="0"/>
      <dgm:spPr/>
    </dgm:pt>
    <dgm:pt modelId="{5C8C2CAD-5165-43FA-85D6-2F9B1E763D04}" type="pres">
      <dgm:prSet presAssocID="{C522646F-9743-460F-A3C4-80ED042D1838}" presName="circleTx" presStyleLbl="node1" presStyleIdx="18" presStyleCnt="19"/>
      <dgm:spPr/>
    </dgm:pt>
    <dgm:pt modelId="{F2B72BB8-2F77-456C-B72A-C47658DE452B}" type="pres">
      <dgm:prSet presAssocID="{C522646F-9743-460F-A3C4-80ED042D1838}" presName="desTxN" presStyleLbl="revTx" presStyleIdx="2" presStyleCnt="3">
        <dgm:presLayoutVars>
          <dgm:bulletEnabled val="1"/>
        </dgm:presLayoutVars>
      </dgm:prSet>
      <dgm:spPr/>
    </dgm:pt>
    <dgm:pt modelId="{1AFB5E85-BBF0-4C70-86F1-7B5F49B81FF8}" type="pres">
      <dgm:prSet presAssocID="{C522646F-9743-460F-A3C4-80ED042D1838}" presName="spN" presStyleCnt="0"/>
      <dgm:spPr/>
    </dgm:pt>
  </dgm:ptLst>
  <dgm:cxnLst>
    <dgm:cxn modelId="{06E77002-BED0-4C0E-9C3B-F96D443A722B}" srcId="{C522646F-9743-460F-A3C4-80ED042D1838}" destId="{84ECE8D4-F941-4E72-8BFE-10010F0785BA}" srcOrd="0" destOrd="0" parTransId="{A51A250D-12EA-4259-AF6C-B9AC9B190B9F}" sibTransId="{F4C3AF67-C33B-4659-BC30-2A6DA9E200BD}"/>
    <dgm:cxn modelId="{BACECE17-CD0D-4434-A197-F9766FF1EE8E}" type="presOf" srcId="{47F4ABD8-2226-495D-945A-65EB5A71CD18}" destId="{E0E8EB5A-F632-49F0-8574-1D28897CC731}" srcOrd="0" destOrd="0" presId="urn:microsoft.com/office/officeart/2009/3/layout/RandomtoResultProcess"/>
    <dgm:cxn modelId="{E399703E-B16E-4145-9478-FB85A78382A1}" type="presOf" srcId="{2C5B4F10-9352-4416-8FD6-B2419F030130}" destId="{E578B1B0-A709-4486-B6DE-6AF74D2081D4}" srcOrd="0" destOrd="0" presId="urn:microsoft.com/office/officeart/2009/3/layout/RandomtoResultProcess"/>
    <dgm:cxn modelId="{17A0F982-C5F1-4700-9B2B-1BB92B328598}" type="presOf" srcId="{84ECE8D4-F941-4E72-8BFE-10010F0785BA}" destId="{F2B72BB8-2F77-456C-B72A-C47658DE452B}" srcOrd="0" destOrd="0" presId="urn:microsoft.com/office/officeart/2009/3/layout/RandomtoResultProcess"/>
    <dgm:cxn modelId="{F1378389-FD71-4D5B-A6D4-65FD83B7A76F}" srcId="{590FEBA6-2A43-4462-B7C4-5179D3AF80D6}" destId="{C522646F-9743-460F-A3C4-80ED042D1838}" srcOrd="1" destOrd="0" parTransId="{2E7AB280-D308-4105-A04A-EC7BA06111E0}" sibTransId="{15E7BD4F-1553-443B-8CCE-98B939194E3F}"/>
    <dgm:cxn modelId="{1551CE9F-8C14-4413-A545-E716417256E7}" srcId="{47F4ABD8-2226-495D-945A-65EB5A71CD18}" destId="{2C5B4F10-9352-4416-8FD6-B2419F030130}" srcOrd="0" destOrd="0" parTransId="{081CDBA1-379B-45A1-B8B5-24C7BA01A3FB}" sibTransId="{AEA00F2E-E494-494B-8FA6-4D3C9CB8135B}"/>
    <dgm:cxn modelId="{99A1A2BF-786D-49C9-81B4-00334D6D9F1F}" type="presOf" srcId="{590FEBA6-2A43-4462-B7C4-5179D3AF80D6}" destId="{843D0862-755A-4868-B0EF-1FCEC660355A}" srcOrd="0" destOrd="0" presId="urn:microsoft.com/office/officeart/2009/3/layout/RandomtoResultProcess"/>
    <dgm:cxn modelId="{2B0080D5-7EF2-4CA1-8879-F55D0A836B4F}" type="presOf" srcId="{C522646F-9743-460F-A3C4-80ED042D1838}" destId="{5C8C2CAD-5165-43FA-85D6-2F9B1E763D04}" srcOrd="0" destOrd="0" presId="urn:microsoft.com/office/officeart/2009/3/layout/RandomtoResultProcess"/>
    <dgm:cxn modelId="{0F454ED9-2717-44DB-B924-0482CEB3FE7E}" srcId="{590FEBA6-2A43-4462-B7C4-5179D3AF80D6}" destId="{47F4ABD8-2226-495D-945A-65EB5A71CD18}" srcOrd="0" destOrd="0" parTransId="{B6BDBDAA-7276-4B20-B1EB-6D0C87A65BA4}" sibTransId="{4C9318A9-CE48-49E8-820C-E75E9A93FDE8}"/>
    <dgm:cxn modelId="{AFF72ACF-7DF3-4A12-9E56-CAE29D34D7A2}" type="presParOf" srcId="{843D0862-755A-4868-B0EF-1FCEC660355A}" destId="{65437C1B-86E6-4DC7-AF4D-A2032CDBEBFE}" srcOrd="0" destOrd="0" presId="urn:microsoft.com/office/officeart/2009/3/layout/RandomtoResultProcess"/>
    <dgm:cxn modelId="{C1660EA6-67C0-4842-9D6C-BD73068587C0}" type="presParOf" srcId="{65437C1B-86E6-4DC7-AF4D-A2032CDBEBFE}" destId="{E0E8EB5A-F632-49F0-8574-1D28897CC731}" srcOrd="0" destOrd="0" presId="urn:microsoft.com/office/officeart/2009/3/layout/RandomtoResultProcess"/>
    <dgm:cxn modelId="{428B0BA4-DCAF-47FE-B05A-7EDB1102CDC8}" type="presParOf" srcId="{65437C1B-86E6-4DC7-AF4D-A2032CDBEBFE}" destId="{E578B1B0-A709-4486-B6DE-6AF74D2081D4}" srcOrd="1" destOrd="0" presId="urn:microsoft.com/office/officeart/2009/3/layout/RandomtoResultProcess"/>
    <dgm:cxn modelId="{C1A1233F-7805-40CA-BC14-A9CA844661E0}" type="presParOf" srcId="{65437C1B-86E6-4DC7-AF4D-A2032CDBEBFE}" destId="{EF60B607-C119-469D-8A6F-F23728D67D59}" srcOrd="2" destOrd="0" presId="urn:microsoft.com/office/officeart/2009/3/layout/RandomtoResultProcess"/>
    <dgm:cxn modelId="{9122810D-E2BE-442F-B21C-6C02CB8EF268}" type="presParOf" srcId="{65437C1B-86E6-4DC7-AF4D-A2032CDBEBFE}" destId="{1C28CA80-F56F-4368-8CE8-85A9C95262F3}" srcOrd="3" destOrd="0" presId="urn:microsoft.com/office/officeart/2009/3/layout/RandomtoResultProcess"/>
    <dgm:cxn modelId="{9910AD51-90C6-4DAF-98A1-A6DAF7315E13}" type="presParOf" srcId="{65437C1B-86E6-4DC7-AF4D-A2032CDBEBFE}" destId="{6F123DFD-56DA-432D-912D-4C2B6EC286A0}" srcOrd="4" destOrd="0" presId="urn:microsoft.com/office/officeart/2009/3/layout/RandomtoResultProcess"/>
    <dgm:cxn modelId="{B7B10FAD-6C02-49EA-B4A2-53D90F89E0DE}" type="presParOf" srcId="{65437C1B-86E6-4DC7-AF4D-A2032CDBEBFE}" destId="{E8EF2E3D-E3F4-475F-AC79-62928FE1DD63}" srcOrd="5" destOrd="0" presId="urn:microsoft.com/office/officeart/2009/3/layout/RandomtoResultProcess"/>
    <dgm:cxn modelId="{9069835D-F755-42E6-8F73-0F06820CD4FF}" type="presParOf" srcId="{65437C1B-86E6-4DC7-AF4D-A2032CDBEBFE}" destId="{5FEBEE44-48DA-40D0-838B-54E22CDF2EE2}" srcOrd="6" destOrd="0" presId="urn:microsoft.com/office/officeart/2009/3/layout/RandomtoResultProcess"/>
    <dgm:cxn modelId="{76207349-6C23-49F1-B168-15BCAE5B689C}" type="presParOf" srcId="{65437C1B-86E6-4DC7-AF4D-A2032CDBEBFE}" destId="{1E9C4454-C50C-4800-BD8C-3A7B02377995}" srcOrd="7" destOrd="0" presId="urn:microsoft.com/office/officeart/2009/3/layout/RandomtoResultProcess"/>
    <dgm:cxn modelId="{70F38CFD-5C5F-4E92-8D7B-750C4CC4458A}" type="presParOf" srcId="{65437C1B-86E6-4DC7-AF4D-A2032CDBEBFE}" destId="{2DD04A8B-6908-407B-B656-AF72858D6C56}" srcOrd="8" destOrd="0" presId="urn:microsoft.com/office/officeart/2009/3/layout/RandomtoResultProcess"/>
    <dgm:cxn modelId="{51006400-BA59-43BE-B5B9-3DAEFA616596}" type="presParOf" srcId="{65437C1B-86E6-4DC7-AF4D-A2032CDBEBFE}" destId="{59183AF4-696B-4C13-A6E3-7E34964E25FC}" srcOrd="9" destOrd="0" presId="urn:microsoft.com/office/officeart/2009/3/layout/RandomtoResultProcess"/>
    <dgm:cxn modelId="{77F8D67B-48D2-4B0F-9680-936DB7DDFEDA}" type="presParOf" srcId="{65437C1B-86E6-4DC7-AF4D-A2032CDBEBFE}" destId="{DF9ACFD0-042D-4554-AAFC-70EE4FE2AB19}" srcOrd="10" destOrd="0" presId="urn:microsoft.com/office/officeart/2009/3/layout/RandomtoResultProcess"/>
    <dgm:cxn modelId="{536CB94D-6E6E-4B5C-8005-FD612B3C3254}" type="presParOf" srcId="{65437C1B-86E6-4DC7-AF4D-A2032CDBEBFE}" destId="{001B5267-9809-45EA-BE3C-3B31C46AE37D}" srcOrd="11" destOrd="0" presId="urn:microsoft.com/office/officeart/2009/3/layout/RandomtoResultProcess"/>
    <dgm:cxn modelId="{0737BB5D-0688-4AC2-A842-7707BD9DC5C3}" type="presParOf" srcId="{65437C1B-86E6-4DC7-AF4D-A2032CDBEBFE}" destId="{715A2A86-AAC8-421B-BBE2-42CAD74337A7}" srcOrd="12" destOrd="0" presId="urn:microsoft.com/office/officeart/2009/3/layout/RandomtoResultProcess"/>
    <dgm:cxn modelId="{A237D8BB-C6A9-4375-9DBE-824A993D4D95}" type="presParOf" srcId="{65437C1B-86E6-4DC7-AF4D-A2032CDBEBFE}" destId="{C2F81DAC-05F8-43BD-AAA3-76754379F5CA}" srcOrd="13" destOrd="0" presId="urn:microsoft.com/office/officeart/2009/3/layout/RandomtoResultProcess"/>
    <dgm:cxn modelId="{2C6C008F-7522-4305-BB1A-643F05719D9F}" type="presParOf" srcId="{65437C1B-86E6-4DC7-AF4D-A2032CDBEBFE}" destId="{954C5F84-1BC0-4329-997C-99E30B821E60}" srcOrd="14" destOrd="0" presId="urn:microsoft.com/office/officeart/2009/3/layout/RandomtoResultProcess"/>
    <dgm:cxn modelId="{B00CCA94-17B8-4804-ABCF-4E9D671913C8}" type="presParOf" srcId="{65437C1B-86E6-4DC7-AF4D-A2032CDBEBFE}" destId="{101BBCFD-335C-430C-BC90-4F52D54FE89A}" srcOrd="15" destOrd="0" presId="urn:microsoft.com/office/officeart/2009/3/layout/RandomtoResultProcess"/>
    <dgm:cxn modelId="{19D9CFCC-5C1B-4937-840A-43A8913B52DF}" type="presParOf" srcId="{65437C1B-86E6-4DC7-AF4D-A2032CDBEBFE}" destId="{01F101C6-0840-4B26-9005-3069F154E95E}" srcOrd="16" destOrd="0" presId="urn:microsoft.com/office/officeart/2009/3/layout/RandomtoResultProcess"/>
    <dgm:cxn modelId="{ABB35EEF-80CB-4587-A0EB-30535369DE36}" type="presParOf" srcId="{65437C1B-86E6-4DC7-AF4D-A2032CDBEBFE}" destId="{578BFDCD-72B7-4E1C-820A-3F63F80B7AD5}" srcOrd="17" destOrd="0" presId="urn:microsoft.com/office/officeart/2009/3/layout/RandomtoResultProcess"/>
    <dgm:cxn modelId="{6E1C34C2-146F-4A1C-BB86-06055B279444}" type="presParOf" srcId="{65437C1B-86E6-4DC7-AF4D-A2032CDBEBFE}" destId="{81250C4E-F3C9-4DE5-925C-A59BBA95F9AA}" srcOrd="18" destOrd="0" presId="urn:microsoft.com/office/officeart/2009/3/layout/RandomtoResultProcess"/>
    <dgm:cxn modelId="{8AF67219-CD15-41BB-962F-D18AC611F31C}" type="presParOf" srcId="{65437C1B-86E6-4DC7-AF4D-A2032CDBEBFE}" destId="{E7DAC922-62F0-4B72-A3D6-6AFD5AFF6C75}" srcOrd="19" destOrd="0" presId="urn:microsoft.com/office/officeart/2009/3/layout/RandomtoResultProcess"/>
    <dgm:cxn modelId="{ED67BFEC-EC2B-4E07-99C7-7D214D98F538}" type="presParOf" srcId="{843D0862-755A-4868-B0EF-1FCEC660355A}" destId="{7F10E2A0-4AEC-4F54-9B37-D80052E9B5BA}" srcOrd="1" destOrd="0" presId="urn:microsoft.com/office/officeart/2009/3/layout/RandomtoResultProcess"/>
    <dgm:cxn modelId="{29D12ABA-41CA-4C33-A4C3-163C49958404}" type="presParOf" srcId="{7F10E2A0-4AEC-4F54-9B37-D80052E9B5BA}" destId="{36162BFB-7DE1-4FEA-A10C-26C574D189E8}" srcOrd="0" destOrd="0" presId="urn:microsoft.com/office/officeart/2009/3/layout/RandomtoResultProcess"/>
    <dgm:cxn modelId="{6F8DFF75-DC52-43FB-A60E-2882F273B842}" type="presParOf" srcId="{7F10E2A0-4AEC-4F54-9B37-D80052E9B5BA}" destId="{C4090A64-97BC-480C-9DB9-A1DB366F4A5D}" srcOrd="1" destOrd="0" presId="urn:microsoft.com/office/officeart/2009/3/layout/RandomtoResultProcess"/>
    <dgm:cxn modelId="{B871F737-C97C-4AA7-B872-2A22B9014202}" type="presParOf" srcId="{843D0862-755A-4868-B0EF-1FCEC660355A}" destId="{A38BD665-5EC6-45C4-9B23-A3EE3AF7BE29}" srcOrd="2" destOrd="0" presId="urn:microsoft.com/office/officeart/2009/3/layout/RandomtoResultProcess"/>
    <dgm:cxn modelId="{6AF5E863-8115-4015-B530-E4AAA01EB83C}" type="presParOf" srcId="{843D0862-755A-4868-B0EF-1FCEC660355A}" destId="{B17C06FE-5D8F-4683-8B62-59BC472CF878}" srcOrd="3" destOrd="0" presId="urn:microsoft.com/office/officeart/2009/3/layout/RandomtoResultProcess"/>
    <dgm:cxn modelId="{F10359A4-8FE3-4A97-BF2A-A311FD8E4FA7}" type="presParOf" srcId="{B17C06FE-5D8F-4683-8B62-59BC472CF878}" destId="{3DEA5D5D-D38D-4B27-B69A-86FE3F0A8331}" srcOrd="0" destOrd="0" presId="urn:microsoft.com/office/officeart/2009/3/layout/RandomtoResultProcess"/>
    <dgm:cxn modelId="{3ABECA6A-20C3-4A13-B3FB-788EB67FB697}" type="presParOf" srcId="{B17C06FE-5D8F-4683-8B62-59BC472CF878}" destId="{317EF381-68A1-4A67-A4DE-B061502E9630}" srcOrd="1" destOrd="0" presId="urn:microsoft.com/office/officeart/2009/3/layout/RandomtoResultProcess"/>
    <dgm:cxn modelId="{4F7D8D07-D40C-497B-949B-116C4EFAA403}" type="presParOf" srcId="{843D0862-755A-4868-B0EF-1FCEC660355A}" destId="{56391E14-9A97-4DFB-A33D-5F26A96C3171}" srcOrd="4" destOrd="0" presId="urn:microsoft.com/office/officeart/2009/3/layout/RandomtoResultProcess"/>
    <dgm:cxn modelId="{197A2BAE-6668-41BB-956F-F431E080A289}" type="presParOf" srcId="{56391E14-9A97-4DFB-A33D-5F26A96C3171}" destId="{5C8C2CAD-5165-43FA-85D6-2F9B1E763D04}" srcOrd="0" destOrd="0" presId="urn:microsoft.com/office/officeart/2009/3/layout/RandomtoResultProcess"/>
    <dgm:cxn modelId="{B6E56DE1-7BB2-4223-889E-9F24108189C4}" type="presParOf" srcId="{56391E14-9A97-4DFB-A33D-5F26A96C3171}" destId="{F2B72BB8-2F77-456C-B72A-C47658DE452B}" srcOrd="1" destOrd="0" presId="urn:microsoft.com/office/officeart/2009/3/layout/RandomtoResultProcess"/>
    <dgm:cxn modelId="{0AA68832-7198-4223-92B8-056732B600D6}" type="presParOf" srcId="{56391E14-9A97-4DFB-A33D-5F26A96C3171}" destId="{1AFB5E85-BBF0-4C70-86F1-7B5F49B81FF8}" srcOrd="2" destOrd="0" presId="urn:microsoft.com/office/officeart/2009/3/layout/RandomtoResult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dgm:spPr>
        <a:solidFill>
          <a:srgbClr val="02AAB4"/>
        </a:solidFill>
      </dgm:spPr>
      <dgm:t>
        <a:bodyPr/>
        <a:lstStyle/>
        <a:p>
          <a:r>
            <a:rPr lang="nl-BE" dirty="0"/>
            <a:t>Hulpvraag</a:t>
          </a:r>
        </a:p>
      </dgm:t>
    </dgm:pt>
    <dgm:pt modelId="{E2954C4C-79B5-4882-9985-8137B73DDD22}" type="parTrans" cxnId="{819A74CF-491A-4790-9BDC-67B8E931C2AB}">
      <dgm:prSet/>
      <dgm:spPr/>
      <dgm:t>
        <a:bodyPr/>
        <a:lstStyle/>
        <a:p>
          <a:endParaRPr lang="nl-BE"/>
        </a:p>
      </dgm:t>
    </dgm:pt>
    <dgm:pt modelId="{0C75D310-0A50-4180-B953-4AC91AF529AE}" type="sibTrans" cxnId="{819A74CF-491A-4790-9BDC-67B8E931C2AB}">
      <dgm:prSet/>
      <dgm:spPr/>
      <dgm:t>
        <a:bodyPr/>
        <a:lstStyle/>
        <a:p>
          <a:endParaRPr lang="nl-BE"/>
        </a:p>
      </dgm:t>
    </dgm:pt>
    <dgm:pt modelId="{07E3431E-0664-4A35-A31E-9E190ACC84EF}">
      <dgm:prSet phldrT="[Tekst]"/>
      <dgm:spPr>
        <a:solidFill>
          <a:srgbClr val="02AAB4"/>
        </a:solidFill>
      </dgm:spPr>
      <dgm:t>
        <a:bodyPr/>
        <a:lstStyle/>
        <a:p>
          <a:r>
            <a:rPr lang="nl-BE" dirty="0"/>
            <a:t>Doel</a:t>
          </a:r>
        </a:p>
      </dgm:t>
    </dgm:pt>
    <dgm:pt modelId="{00A9FD7E-121D-4AB2-B435-AF9EBAC60EDC}" type="parTrans" cxnId="{32A0D45A-28B4-45BA-89D0-41B47869D4D3}">
      <dgm:prSet/>
      <dgm:spPr>
        <a:ln>
          <a:solidFill>
            <a:srgbClr val="049999"/>
          </a:solidFill>
        </a:ln>
      </dgm:spPr>
      <dgm:t>
        <a:bodyPr/>
        <a:lstStyle/>
        <a:p>
          <a:endParaRPr lang="nl-BE"/>
        </a:p>
      </dgm:t>
    </dgm:pt>
    <dgm:pt modelId="{992A8330-2EDB-49CF-BCD0-D8894BDE3728}" type="sibTrans" cxnId="{32A0D45A-28B4-45BA-89D0-41B47869D4D3}">
      <dgm:prSet/>
      <dgm:spPr/>
      <dgm:t>
        <a:bodyPr/>
        <a:lstStyle/>
        <a:p>
          <a:endParaRPr lang="nl-BE"/>
        </a:p>
      </dgm:t>
    </dgm:pt>
    <dgm:pt modelId="{B6B18668-B7F8-4780-8A6F-910F73128C63}">
      <dgm:prSet phldrT="[Tekst]"/>
      <dgm:spPr>
        <a:solidFill>
          <a:srgbClr val="02AAB4"/>
        </a:solidFill>
      </dgm:spPr>
      <dgm:t>
        <a:bodyPr/>
        <a:lstStyle/>
        <a:p>
          <a:r>
            <a:rPr lang="nl-BE" dirty="0"/>
            <a:t>Behoefte</a:t>
          </a:r>
        </a:p>
      </dgm:t>
    </dgm:pt>
    <dgm:pt modelId="{8CA9ECD4-76C1-44B1-8A60-B1F223772BF6}" type="parTrans" cxnId="{EAD327C8-A34E-45B3-99F3-652D07070E95}">
      <dgm:prSet/>
      <dgm:spPr>
        <a:ln>
          <a:solidFill>
            <a:srgbClr val="049999"/>
          </a:solidFill>
        </a:ln>
      </dgm:spPr>
      <dgm:t>
        <a:bodyPr/>
        <a:lstStyle/>
        <a:p>
          <a:endParaRPr lang="nl-BE"/>
        </a:p>
      </dgm:t>
    </dgm:pt>
    <dgm:pt modelId="{A69CE9BE-92B4-4FEA-ADA6-5DE774D0230D}" type="sibTrans" cxnId="{EAD327C8-A34E-45B3-99F3-652D07070E95}">
      <dgm:prSet/>
      <dgm:spPr/>
      <dgm:t>
        <a:bodyPr/>
        <a:lstStyle/>
        <a:p>
          <a:endParaRPr lang="nl-BE"/>
        </a:p>
      </dgm:t>
    </dgm:pt>
    <dgm:pt modelId="{3D165052-7EF9-440C-9C8B-372C779FCFF5}">
      <dgm:prSet phldrT="[Tekst]"/>
      <dgm:spPr>
        <a:solidFill>
          <a:srgbClr val="02AAB4"/>
        </a:solidFill>
      </dgm:spPr>
      <dgm:t>
        <a:bodyPr/>
        <a:lstStyle/>
        <a:p>
          <a:r>
            <a:rPr lang="nl-BE" dirty="0"/>
            <a:t>Behoefte</a:t>
          </a:r>
        </a:p>
      </dgm:t>
    </dgm:pt>
    <dgm:pt modelId="{0E3DD59D-607C-4404-BD5E-D51A986AFBCA}" type="parTrans" cxnId="{F63C768B-3467-4862-8414-3C859F8C03A6}">
      <dgm:prSet/>
      <dgm:spPr>
        <a:ln>
          <a:solidFill>
            <a:srgbClr val="049999"/>
          </a:solidFill>
        </a:ln>
      </dgm:spPr>
      <dgm:t>
        <a:bodyPr/>
        <a:lstStyle/>
        <a:p>
          <a:endParaRPr lang="nl-BE"/>
        </a:p>
      </dgm:t>
    </dgm:pt>
    <dgm:pt modelId="{C2C4C0AE-A8E5-4B85-967A-02C15B75DAEC}" type="sibTrans" cxnId="{F63C768B-3467-4862-8414-3C859F8C03A6}">
      <dgm:prSet/>
      <dgm:spPr/>
      <dgm:t>
        <a:bodyPr/>
        <a:lstStyle/>
        <a:p>
          <a:endParaRPr lang="nl-BE"/>
        </a:p>
      </dgm:t>
    </dgm:pt>
    <dgm:pt modelId="{E2146218-320B-477D-811A-093B7F6A65D1}">
      <dgm:prSet phldrT="[Tekst]"/>
      <dgm:spPr>
        <a:solidFill>
          <a:srgbClr val="02AAB4"/>
        </a:solidFill>
      </dgm:spPr>
      <dgm:t>
        <a:bodyPr/>
        <a:lstStyle/>
        <a:p>
          <a:r>
            <a:rPr lang="nl-BE" dirty="0"/>
            <a:t>Doel</a:t>
          </a:r>
        </a:p>
      </dgm:t>
    </dgm:pt>
    <dgm:pt modelId="{E4B536E5-E1FA-47AC-8404-AB486A5EC3CB}" type="parTrans" cxnId="{A995C306-D0B2-4F7E-B408-4079CB4BEC86}">
      <dgm:prSet/>
      <dgm:spPr>
        <a:ln>
          <a:solidFill>
            <a:srgbClr val="049999"/>
          </a:solidFill>
        </a:ln>
      </dgm:spPr>
      <dgm:t>
        <a:bodyPr/>
        <a:lstStyle/>
        <a:p>
          <a:endParaRPr lang="nl-BE"/>
        </a:p>
      </dgm:t>
    </dgm:pt>
    <dgm:pt modelId="{019DE704-BFDF-49AD-9E1B-4940E454AA07}" type="sibTrans" cxnId="{A995C306-D0B2-4F7E-B408-4079CB4BEC86}">
      <dgm:prSet/>
      <dgm:spPr/>
      <dgm:t>
        <a:bodyPr/>
        <a:lstStyle/>
        <a:p>
          <a:endParaRPr lang="nl-BE"/>
        </a:p>
      </dgm:t>
    </dgm:pt>
    <dgm:pt modelId="{4122A709-921C-4C77-A528-A354D3BB022F}">
      <dgm:prSet phldrT="[Tekst]"/>
      <dgm:spPr>
        <a:solidFill>
          <a:srgbClr val="02AAB4"/>
        </a:solidFill>
      </dgm:spPr>
      <dgm:t>
        <a:bodyPr/>
        <a:lstStyle/>
        <a:p>
          <a:r>
            <a:rPr lang="nl-BE" dirty="0"/>
            <a:t>Behoefte</a:t>
          </a:r>
        </a:p>
      </dgm:t>
    </dgm:pt>
    <dgm:pt modelId="{ED94124D-D338-4B25-859B-BEDABE69BC32}" type="parTrans" cxnId="{8C5FD90B-8DC0-4218-A866-4A9C10533DEF}">
      <dgm:prSet/>
      <dgm:spPr>
        <a:ln>
          <a:solidFill>
            <a:srgbClr val="049999"/>
          </a:solidFill>
        </a:ln>
      </dgm:spPr>
      <dgm:t>
        <a:bodyPr/>
        <a:lstStyle/>
        <a:p>
          <a:endParaRPr lang="nl-BE"/>
        </a:p>
      </dgm:t>
    </dgm:pt>
    <dgm:pt modelId="{4F9BA4ED-617D-46FA-8B63-813563FB3CC5}" type="sibTrans" cxnId="{8C5FD90B-8DC0-4218-A866-4A9C10533DEF}">
      <dgm:prSet/>
      <dgm:spPr/>
      <dgm:t>
        <a:bodyPr/>
        <a:lstStyle/>
        <a:p>
          <a:endParaRPr lang="nl-BE"/>
        </a:p>
      </dgm:t>
    </dgm:pt>
    <dgm:pt modelId="{CAD55B9C-5AC8-4651-A779-AC939A731FEF}">
      <dgm:prSet/>
      <dgm:spPr>
        <a:solidFill>
          <a:srgbClr val="02AAB4"/>
        </a:solidFill>
      </dgm:spPr>
      <dgm:t>
        <a:bodyPr/>
        <a:lstStyle/>
        <a:p>
          <a:r>
            <a:rPr lang="nl-BE" dirty="0"/>
            <a:t>Behoefte</a:t>
          </a:r>
        </a:p>
      </dgm:t>
    </dgm:pt>
    <dgm:pt modelId="{8A1B25AC-A5C7-4EA5-8806-A0F071EB53E5}" type="parTrans" cxnId="{85728CCE-25C3-46C5-AE94-0DA1519ADE2D}">
      <dgm:prSet/>
      <dgm:spPr>
        <a:ln>
          <a:solidFill>
            <a:srgbClr val="049999"/>
          </a:solidFill>
        </a:ln>
      </dgm:spPr>
      <dgm:t>
        <a:bodyPr/>
        <a:lstStyle/>
        <a:p>
          <a:endParaRPr lang="nl-BE"/>
        </a:p>
      </dgm:t>
    </dgm:pt>
    <dgm:pt modelId="{77E6EE83-4494-43CF-BB2A-7724E1856E6C}" type="sibTrans" cxnId="{85728CCE-25C3-46C5-AE94-0DA1519ADE2D}">
      <dgm:prSet/>
      <dgm:spPr/>
      <dgm:t>
        <a:bodyPr/>
        <a:lstStyle/>
        <a:p>
          <a:endParaRPr lang="nl-BE"/>
        </a:p>
      </dgm:t>
    </dgm:pt>
    <dgm:pt modelId="{6513FB39-B53F-4785-A514-D91816683B2E}">
      <dgm:prSet/>
      <dgm:spPr>
        <a:solidFill>
          <a:srgbClr val="02AAB4"/>
        </a:solidFill>
      </dgm:spPr>
      <dgm:t>
        <a:bodyPr/>
        <a:lstStyle/>
        <a:p>
          <a:r>
            <a:rPr lang="nl-BE" dirty="0"/>
            <a:t>Aanbevelingen</a:t>
          </a:r>
        </a:p>
      </dgm:t>
    </dgm:pt>
    <dgm:pt modelId="{C77D3860-2928-4D9E-AF93-35070E35E4A0}" type="parTrans" cxnId="{BD9A0B05-8E0C-4DC7-BCFB-A19E208EA7C3}">
      <dgm:prSet/>
      <dgm:spPr>
        <a:ln>
          <a:solidFill>
            <a:srgbClr val="049999"/>
          </a:solidFill>
        </a:ln>
      </dgm:spPr>
      <dgm:t>
        <a:bodyPr/>
        <a:lstStyle/>
        <a:p>
          <a:endParaRPr lang="nl-BE"/>
        </a:p>
      </dgm:t>
    </dgm:pt>
    <dgm:pt modelId="{68C8BAAF-776F-4F74-BC62-DD7B9861772A}" type="sibTrans" cxnId="{BD9A0B05-8E0C-4DC7-BCFB-A19E208EA7C3}">
      <dgm:prSet/>
      <dgm:spPr/>
      <dgm:t>
        <a:bodyPr/>
        <a:lstStyle/>
        <a:p>
          <a:endParaRPr lang="nl-BE"/>
        </a:p>
      </dgm:t>
    </dgm:pt>
    <dgm:pt modelId="{D924B231-4723-453C-9986-21C7274FBC0A}">
      <dgm:prSet/>
      <dgm:spPr>
        <a:solidFill>
          <a:srgbClr val="02AAB4"/>
        </a:solidFill>
      </dgm:spPr>
      <dgm:t>
        <a:bodyPr/>
        <a:lstStyle/>
        <a:p>
          <a:r>
            <a:rPr lang="nl-BE" dirty="0"/>
            <a:t>Aanbevelingen</a:t>
          </a:r>
        </a:p>
      </dgm:t>
    </dgm:pt>
    <dgm:pt modelId="{4812708C-0CE1-48E2-A913-D74D9157FB48}" type="parTrans" cxnId="{A7AA9489-156F-4D1E-ACD4-2E5BC3629152}">
      <dgm:prSet/>
      <dgm:spPr>
        <a:ln>
          <a:solidFill>
            <a:srgbClr val="049999"/>
          </a:solidFill>
        </a:ln>
      </dgm:spPr>
      <dgm:t>
        <a:bodyPr/>
        <a:lstStyle/>
        <a:p>
          <a:endParaRPr lang="nl-BE"/>
        </a:p>
      </dgm:t>
    </dgm:pt>
    <dgm:pt modelId="{13040EB3-87E2-4114-840B-EF215505AAAC}" type="sibTrans" cxnId="{A7AA9489-156F-4D1E-ACD4-2E5BC3629152}">
      <dgm:prSet/>
      <dgm:spPr/>
      <dgm:t>
        <a:bodyPr/>
        <a:lstStyle/>
        <a:p>
          <a:endParaRPr lang="nl-BE"/>
        </a:p>
      </dgm:t>
    </dgm:pt>
    <dgm:pt modelId="{422CA765-8731-4B6F-813F-E02E47155BFF}">
      <dgm:prSet/>
      <dgm:spPr>
        <a:solidFill>
          <a:srgbClr val="02AAB4"/>
        </a:solidFill>
      </dgm:spPr>
      <dgm:t>
        <a:bodyPr/>
        <a:lstStyle/>
        <a:p>
          <a:r>
            <a:rPr lang="nl-BE" dirty="0"/>
            <a:t>Behoefte</a:t>
          </a:r>
        </a:p>
      </dgm:t>
    </dgm:pt>
    <dgm:pt modelId="{5FF8701A-9014-4CBA-9948-47E7D4268731}" type="parTrans" cxnId="{A8D03167-EA68-4B50-852C-AC3C4C7912FA}">
      <dgm:prSet/>
      <dgm:spPr>
        <a:ln>
          <a:solidFill>
            <a:srgbClr val="049999"/>
          </a:solidFill>
        </a:ln>
      </dgm:spPr>
      <dgm:t>
        <a:bodyPr/>
        <a:lstStyle/>
        <a:p>
          <a:endParaRPr lang="nl-BE"/>
        </a:p>
      </dgm:t>
    </dgm:pt>
    <dgm:pt modelId="{31DEC98F-569B-4273-AA84-B9389EEA54AF}" type="sibTrans" cxnId="{A8D03167-EA68-4B50-852C-AC3C4C7912FA}">
      <dgm:prSet/>
      <dgm:spPr/>
      <dgm:t>
        <a:bodyPr/>
        <a:lstStyle/>
        <a:p>
          <a:endParaRPr lang="nl-BE"/>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dgm:presLayoutVars>
          <dgm:chPref val="3"/>
        </dgm:presLayoutVars>
      </dgm:prSet>
      <dgm:spPr/>
    </dgm:pt>
    <dgm:pt modelId="{A034E81C-5DD8-475B-915D-5C9FCCD024C7}" type="pres">
      <dgm:prSet presAssocID="{A2E69CCB-41E9-4542-9CBA-D73066CA4448}" presName="level2hierChild" presStyleCnt="0"/>
      <dgm:spPr/>
    </dgm:pt>
    <dgm:pt modelId="{B234FCBB-E2B2-4FE6-8CB5-4F847278EA79}" type="pres">
      <dgm:prSet presAssocID="{00A9FD7E-121D-4AB2-B435-AF9EBAC60EDC}" presName="conn2-1" presStyleLbl="parChTrans1D2" presStyleIdx="0" presStyleCnt="2"/>
      <dgm:spPr/>
    </dgm:pt>
    <dgm:pt modelId="{0B56D0E2-424E-4849-9064-482E90E10C31}" type="pres">
      <dgm:prSet presAssocID="{00A9FD7E-121D-4AB2-B435-AF9EBAC60EDC}" presName="connTx" presStyleLbl="parChTrans1D2" presStyleIdx="0" presStyleCnt="2"/>
      <dgm:spPr/>
    </dgm:pt>
    <dgm:pt modelId="{25696DD7-A7F4-45BA-93FA-8A91908F06D3}" type="pres">
      <dgm:prSet presAssocID="{07E3431E-0664-4A35-A31E-9E190ACC84EF}" presName="root2" presStyleCnt="0"/>
      <dgm:spPr/>
    </dgm:pt>
    <dgm:pt modelId="{3BAD4916-97DE-4D5B-8CAF-E4DAEA8D5947}" type="pres">
      <dgm:prSet presAssocID="{07E3431E-0664-4A35-A31E-9E190ACC84EF}" presName="LevelTwoTextNode" presStyleLbl="node2" presStyleIdx="0" presStyleCnt="2">
        <dgm:presLayoutVars>
          <dgm:chPref val="3"/>
        </dgm:presLayoutVars>
      </dgm:prSet>
      <dgm:spPr/>
    </dgm:pt>
    <dgm:pt modelId="{5007D473-59C5-4EDF-9170-01AD7F99324F}" type="pres">
      <dgm:prSet presAssocID="{07E3431E-0664-4A35-A31E-9E190ACC84EF}" presName="level3hierChild" presStyleCnt="0"/>
      <dgm:spPr/>
    </dgm:pt>
    <dgm:pt modelId="{E5E62731-4837-412D-9129-29822118AE88}" type="pres">
      <dgm:prSet presAssocID="{8CA9ECD4-76C1-44B1-8A60-B1F223772BF6}" presName="conn2-1" presStyleLbl="parChTrans1D3" presStyleIdx="0" presStyleCnt="5"/>
      <dgm:spPr/>
    </dgm:pt>
    <dgm:pt modelId="{CEE74513-6C3B-4DE5-A7E7-18B71E7F47A7}" type="pres">
      <dgm:prSet presAssocID="{8CA9ECD4-76C1-44B1-8A60-B1F223772BF6}" presName="connTx" presStyleLbl="parChTrans1D3" presStyleIdx="0" presStyleCnt="5"/>
      <dgm:spPr/>
    </dgm:pt>
    <dgm:pt modelId="{A80282A8-C2BB-43B5-AE46-41D1FEC1B1F1}" type="pres">
      <dgm:prSet presAssocID="{B6B18668-B7F8-4780-8A6F-910F73128C63}" presName="root2" presStyleCnt="0"/>
      <dgm:spPr/>
    </dgm:pt>
    <dgm:pt modelId="{6BE8E28B-F853-4DE4-BA72-296F344736F4}" type="pres">
      <dgm:prSet presAssocID="{B6B18668-B7F8-4780-8A6F-910F73128C63}" presName="LevelTwoTextNode" presStyleLbl="node3" presStyleIdx="0" presStyleCnt="5">
        <dgm:presLayoutVars>
          <dgm:chPref val="3"/>
        </dgm:presLayoutVars>
      </dgm:prSet>
      <dgm:spPr/>
    </dgm:pt>
    <dgm:pt modelId="{8621D3A5-0962-4584-9ADE-39EF62BB3D8B}" type="pres">
      <dgm:prSet presAssocID="{B6B18668-B7F8-4780-8A6F-910F73128C63}" presName="level3hierChild" presStyleCnt="0"/>
      <dgm:spPr/>
    </dgm:pt>
    <dgm:pt modelId="{EC4ACC00-10DF-469C-9979-5A30920DB67A}" type="pres">
      <dgm:prSet presAssocID="{C77D3860-2928-4D9E-AF93-35070E35E4A0}" presName="conn2-1" presStyleLbl="parChTrans1D4" presStyleIdx="0" presStyleCnt="2"/>
      <dgm:spPr/>
    </dgm:pt>
    <dgm:pt modelId="{20373250-75EB-41D0-A053-642D4A633D49}" type="pres">
      <dgm:prSet presAssocID="{C77D3860-2928-4D9E-AF93-35070E35E4A0}" presName="connTx" presStyleLbl="parChTrans1D4" presStyleIdx="0" presStyleCnt="2"/>
      <dgm:spPr/>
    </dgm:pt>
    <dgm:pt modelId="{D8767DDF-0AB5-4099-A754-1AD3822505A0}" type="pres">
      <dgm:prSet presAssocID="{6513FB39-B53F-4785-A514-D91816683B2E}" presName="root2" presStyleCnt="0"/>
      <dgm:spPr/>
    </dgm:pt>
    <dgm:pt modelId="{D67AEF37-3EF1-4451-A55F-6BAB673692E4}" type="pres">
      <dgm:prSet presAssocID="{6513FB39-B53F-4785-A514-D91816683B2E}" presName="LevelTwoTextNode" presStyleLbl="node4" presStyleIdx="0" presStyleCnt="2">
        <dgm:presLayoutVars>
          <dgm:chPref val="3"/>
        </dgm:presLayoutVars>
      </dgm:prSet>
      <dgm:spPr/>
    </dgm:pt>
    <dgm:pt modelId="{8F23F1F3-2A2A-47FE-A447-A2CD89D0D46C}" type="pres">
      <dgm:prSet presAssocID="{6513FB39-B53F-4785-A514-D91816683B2E}" presName="level3hierChild" presStyleCnt="0"/>
      <dgm:spPr/>
    </dgm:pt>
    <dgm:pt modelId="{D3055F85-B4B7-49E6-BA21-DA1A4CBD59D0}" type="pres">
      <dgm:prSet presAssocID="{8A1B25AC-A5C7-4EA5-8806-A0F071EB53E5}" presName="conn2-1" presStyleLbl="parChTrans1D3" presStyleIdx="1" presStyleCnt="5"/>
      <dgm:spPr/>
    </dgm:pt>
    <dgm:pt modelId="{4DD74330-EC06-4457-ADA2-7ABF11A246BC}" type="pres">
      <dgm:prSet presAssocID="{8A1B25AC-A5C7-4EA5-8806-A0F071EB53E5}" presName="connTx" presStyleLbl="parChTrans1D3" presStyleIdx="1" presStyleCnt="5"/>
      <dgm:spPr/>
    </dgm:pt>
    <dgm:pt modelId="{050DBEB9-B9B3-4290-93E9-ABE7B11F0F10}" type="pres">
      <dgm:prSet presAssocID="{CAD55B9C-5AC8-4651-A779-AC939A731FEF}" presName="root2" presStyleCnt="0"/>
      <dgm:spPr/>
    </dgm:pt>
    <dgm:pt modelId="{012C4017-F7B0-4D4C-9419-300607E2F25A}" type="pres">
      <dgm:prSet presAssocID="{CAD55B9C-5AC8-4651-A779-AC939A731FEF}" presName="LevelTwoTextNode" presStyleLbl="node3" presStyleIdx="1" presStyleCnt="5">
        <dgm:presLayoutVars>
          <dgm:chPref val="3"/>
        </dgm:presLayoutVars>
      </dgm:prSet>
      <dgm:spPr/>
    </dgm:pt>
    <dgm:pt modelId="{14FD6DC2-996F-4ED2-B5C4-F95A01BDD8B9}" type="pres">
      <dgm:prSet presAssocID="{CAD55B9C-5AC8-4651-A779-AC939A731FEF}" presName="level3hierChild" presStyleCnt="0"/>
      <dgm:spPr/>
    </dgm:pt>
    <dgm:pt modelId="{E9C7E982-B2CF-4A41-ADD9-473871355AF0}" type="pres">
      <dgm:prSet presAssocID="{0E3DD59D-607C-4404-BD5E-D51A986AFBCA}" presName="conn2-1" presStyleLbl="parChTrans1D3" presStyleIdx="2" presStyleCnt="5"/>
      <dgm:spPr/>
    </dgm:pt>
    <dgm:pt modelId="{BB9A7057-5429-4D47-8689-719C77EF3A26}" type="pres">
      <dgm:prSet presAssocID="{0E3DD59D-607C-4404-BD5E-D51A986AFBCA}" presName="connTx" presStyleLbl="parChTrans1D3" presStyleIdx="2" presStyleCnt="5"/>
      <dgm:spPr/>
    </dgm:pt>
    <dgm:pt modelId="{52CEC99E-17C9-4754-A052-EDF7E8B96E4A}" type="pres">
      <dgm:prSet presAssocID="{3D165052-7EF9-440C-9C8B-372C779FCFF5}" presName="root2" presStyleCnt="0"/>
      <dgm:spPr/>
    </dgm:pt>
    <dgm:pt modelId="{FAA8E9D2-F45A-40B8-B435-16075A543655}" type="pres">
      <dgm:prSet presAssocID="{3D165052-7EF9-440C-9C8B-372C779FCFF5}" presName="LevelTwoTextNode" presStyleLbl="node3" presStyleIdx="2" presStyleCnt="5">
        <dgm:presLayoutVars>
          <dgm:chPref val="3"/>
        </dgm:presLayoutVars>
      </dgm:prSet>
      <dgm:spPr/>
    </dgm:pt>
    <dgm:pt modelId="{6F9D758F-B050-4CC4-8B01-EC5DCD669F04}" type="pres">
      <dgm:prSet presAssocID="{3D165052-7EF9-440C-9C8B-372C779FCFF5}" presName="level3hierChild" presStyleCnt="0"/>
      <dgm:spPr/>
    </dgm:pt>
    <dgm:pt modelId="{3CD4C03B-47E0-4F4A-8AC6-DFA71766C290}" type="pres">
      <dgm:prSet presAssocID="{E4B536E5-E1FA-47AC-8404-AB486A5EC3CB}" presName="conn2-1" presStyleLbl="parChTrans1D2" presStyleIdx="1" presStyleCnt="2"/>
      <dgm:spPr/>
    </dgm:pt>
    <dgm:pt modelId="{CE2FFE10-5296-49EA-BD7B-E66BEBA55A30}" type="pres">
      <dgm:prSet presAssocID="{E4B536E5-E1FA-47AC-8404-AB486A5EC3CB}" presName="connTx" presStyleLbl="parChTrans1D2" presStyleIdx="1" presStyleCnt="2"/>
      <dgm:spPr/>
    </dgm:pt>
    <dgm:pt modelId="{A419EB6B-2BF2-42C8-A7C0-5F6F36BD107B}" type="pres">
      <dgm:prSet presAssocID="{E2146218-320B-477D-811A-093B7F6A65D1}" presName="root2" presStyleCnt="0"/>
      <dgm:spPr/>
    </dgm:pt>
    <dgm:pt modelId="{6353A636-AA0E-45F7-A44C-77EB3DB50493}" type="pres">
      <dgm:prSet presAssocID="{E2146218-320B-477D-811A-093B7F6A65D1}" presName="LevelTwoTextNode" presStyleLbl="node2" presStyleIdx="1" presStyleCnt="2">
        <dgm:presLayoutVars>
          <dgm:chPref val="3"/>
        </dgm:presLayoutVars>
      </dgm:prSet>
      <dgm:spPr/>
    </dgm:pt>
    <dgm:pt modelId="{39056931-9F4D-46ED-981B-2AF0BEEA3E67}" type="pres">
      <dgm:prSet presAssocID="{E2146218-320B-477D-811A-093B7F6A65D1}" presName="level3hierChild" presStyleCnt="0"/>
      <dgm:spPr/>
    </dgm:pt>
    <dgm:pt modelId="{58976E6A-7D45-4B47-A74D-8FE4E9374E49}" type="pres">
      <dgm:prSet presAssocID="{ED94124D-D338-4B25-859B-BEDABE69BC32}" presName="conn2-1" presStyleLbl="parChTrans1D3" presStyleIdx="3" presStyleCnt="5"/>
      <dgm:spPr/>
    </dgm:pt>
    <dgm:pt modelId="{766BF512-EC76-425D-88D0-261C63C7D865}" type="pres">
      <dgm:prSet presAssocID="{ED94124D-D338-4B25-859B-BEDABE69BC32}" presName="connTx" presStyleLbl="parChTrans1D3" presStyleIdx="3" presStyleCnt="5"/>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3" presStyleCnt="5">
        <dgm:presLayoutVars>
          <dgm:chPref val="3"/>
        </dgm:presLayoutVars>
      </dgm:prSet>
      <dgm:spPr/>
    </dgm:pt>
    <dgm:pt modelId="{EBEF9353-BD59-4B25-BB83-D621D6B27B8C}" type="pres">
      <dgm:prSet presAssocID="{4122A709-921C-4C77-A528-A354D3BB022F}" presName="level3hierChild" presStyleCnt="0"/>
      <dgm:spPr/>
    </dgm:pt>
    <dgm:pt modelId="{8E897061-5524-49A2-81EF-5C469F9BD5EA}" type="pres">
      <dgm:prSet presAssocID="{4812708C-0CE1-48E2-A913-D74D9157FB48}" presName="conn2-1" presStyleLbl="parChTrans1D4" presStyleIdx="1" presStyleCnt="2"/>
      <dgm:spPr/>
    </dgm:pt>
    <dgm:pt modelId="{967D874C-3F75-443A-B02A-EA322C07A149}" type="pres">
      <dgm:prSet presAssocID="{4812708C-0CE1-48E2-A913-D74D9157FB48}" presName="connTx" presStyleLbl="parChTrans1D4" presStyleIdx="1" presStyleCnt="2"/>
      <dgm:spPr/>
    </dgm:pt>
    <dgm:pt modelId="{60B637FB-0514-4A61-9EF1-EF963519799C}" type="pres">
      <dgm:prSet presAssocID="{D924B231-4723-453C-9986-21C7274FBC0A}" presName="root2" presStyleCnt="0"/>
      <dgm:spPr/>
    </dgm:pt>
    <dgm:pt modelId="{F022524A-EF61-423E-A3BA-A4B509C37F6E}" type="pres">
      <dgm:prSet presAssocID="{D924B231-4723-453C-9986-21C7274FBC0A}" presName="LevelTwoTextNode" presStyleLbl="node4" presStyleIdx="1" presStyleCnt="2">
        <dgm:presLayoutVars>
          <dgm:chPref val="3"/>
        </dgm:presLayoutVars>
      </dgm:prSet>
      <dgm:spPr/>
    </dgm:pt>
    <dgm:pt modelId="{C95FD230-029D-4620-9E6D-FA98F90311EA}" type="pres">
      <dgm:prSet presAssocID="{D924B231-4723-453C-9986-21C7274FBC0A}" presName="level3hierChild" presStyleCnt="0"/>
      <dgm:spPr/>
    </dgm:pt>
    <dgm:pt modelId="{F768E66C-EE93-4EA3-A22A-3B9FE9445F79}" type="pres">
      <dgm:prSet presAssocID="{5FF8701A-9014-4CBA-9948-47E7D4268731}" presName="conn2-1" presStyleLbl="parChTrans1D3" presStyleIdx="4" presStyleCnt="5"/>
      <dgm:spPr/>
    </dgm:pt>
    <dgm:pt modelId="{46257558-251C-4E0A-B43D-5E45947ED180}" type="pres">
      <dgm:prSet presAssocID="{5FF8701A-9014-4CBA-9948-47E7D4268731}" presName="connTx" presStyleLbl="parChTrans1D3" presStyleIdx="4" presStyleCnt="5"/>
      <dgm:spPr/>
    </dgm:pt>
    <dgm:pt modelId="{F964CFC1-1E10-4C6A-826F-5FFAEB8805DD}" type="pres">
      <dgm:prSet presAssocID="{422CA765-8731-4B6F-813F-E02E47155BFF}" presName="root2" presStyleCnt="0"/>
      <dgm:spPr/>
    </dgm:pt>
    <dgm:pt modelId="{7BAFB40A-3CD3-4738-824A-229EBA132805}" type="pres">
      <dgm:prSet presAssocID="{422CA765-8731-4B6F-813F-E02E47155BFF}" presName="LevelTwoTextNode" presStyleLbl="node3" presStyleIdx="4" presStyleCnt="5">
        <dgm:presLayoutVars>
          <dgm:chPref val="3"/>
        </dgm:presLayoutVars>
      </dgm:prSet>
      <dgm:spPr/>
    </dgm:pt>
    <dgm:pt modelId="{9AC5A0F4-C490-4575-A85F-01C04046EF7B}" type="pres">
      <dgm:prSet presAssocID="{422CA765-8731-4B6F-813F-E02E47155BFF}" presName="level3hierChild" presStyleCnt="0"/>
      <dgm:spPr/>
    </dgm:pt>
  </dgm:ptLst>
  <dgm:cxnLst>
    <dgm:cxn modelId="{BD9A0B05-8E0C-4DC7-BCFB-A19E208EA7C3}" srcId="{B6B18668-B7F8-4780-8A6F-910F73128C63}" destId="{6513FB39-B53F-4785-A514-D91816683B2E}" srcOrd="0" destOrd="0" parTransId="{C77D3860-2928-4D9E-AF93-35070E35E4A0}" sibTransId="{68C8BAAF-776F-4F74-BC62-DD7B9861772A}"/>
    <dgm:cxn modelId="{D625B405-ADAE-416B-ACD3-16DF6F504DDD}" type="presOf" srcId="{C77D3860-2928-4D9E-AF93-35070E35E4A0}" destId="{EC4ACC00-10DF-469C-9979-5A30920DB67A}" srcOrd="0" destOrd="0" presId="urn:microsoft.com/office/officeart/2005/8/layout/hierarchy2"/>
    <dgm:cxn modelId="{A995C306-D0B2-4F7E-B408-4079CB4BEC86}" srcId="{A2E69CCB-41E9-4542-9CBA-D73066CA4448}" destId="{E2146218-320B-477D-811A-093B7F6A65D1}" srcOrd="1" destOrd="0" parTransId="{E4B536E5-E1FA-47AC-8404-AB486A5EC3CB}" sibTransId="{019DE704-BFDF-49AD-9E1B-4940E454AA07}"/>
    <dgm:cxn modelId="{8C5FD90B-8DC0-4218-A866-4A9C10533DEF}" srcId="{E2146218-320B-477D-811A-093B7F6A65D1}" destId="{4122A709-921C-4C77-A528-A354D3BB022F}" srcOrd="0" destOrd="0" parTransId="{ED94124D-D338-4B25-859B-BEDABE69BC32}" sibTransId="{4F9BA4ED-617D-46FA-8B63-813563FB3CC5}"/>
    <dgm:cxn modelId="{7E29C21D-3C8E-4E32-8AF1-07DFA1ACDFAA}" type="presOf" srcId="{8A1B25AC-A5C7-4EA5-8806-A0F071EB53E5}" destId="{4DD74330-EC06-4457-ADA2-7ABF11A246BC}" srcOrd="1" destOrd="0" presId="urn:microsoft.com/office/officeart/2005/8/layout/hierarchy2"/>
    <dgm:cxn modelId="{0A70A727-2585-4B32-A8F8-F205C98A19CB}" type="presOf" srcId="{8A1B25AC-A5C7-4EA5-8806-A0F071EB53E5}" destId="{D3055F85-B4B7-49E6-BA21-DA1A4CBD59D0}" srcOrd="0" destOrd="0" presId="urn:microsoft.com/office/officeart/2005/8/layout/hierarchy2"/>
    <dgm:cxn modelId="{E4EEE92C-95D2-4F9A-A3DC-4164315297BA}" type="presOf" srcId="{D924B231-4723-453C-9986-21C7274FBC0A}" destId="{F022524A-EF61-423E-A3BA-A4B509C37F6E}" srcOrd="0" destOrd="0" presId="urn:microsoft.com/office/officeart/2005/8/layout/hierarchy2"/>
    <dgm:cxn modelId="{EECC703A-C623-45D6-8E6B-C9241CA4C40B}" type="presOf" srcId="{5FF8701A-9014-4CBA-9948-47E7D4268731}" destId="{46257558-251C-4E0A-B43D-5E45947ED180}" srcOrd="1" destOrd="0" presId="urn:microsoft.com/office/officeart/2005/8/layout/hierarchy2"/>
    <dgm:cxn modelId="{44B6CF3B-9EC0-4FC4-9992-F9325773EFD3}" type="presOf" srcId="{0E3DD59D-607C-4404-BD5E-D51A986AFBCA}" destId="{BB9A7057-5429-4D47-8689-719C77EF3A26}" srcOrd="1" destOrd="0" presId="urn:microsoft.com/office/officeart/2005/8/layout/hierarchy2"/>
    <dgm:cxn modelId="{A8D03167-EA68-4B50-852C-AC3C4C7912FA}" srcId="{E2146218-320B-477D-811A-093B7F6A65D1}" destId="{422CA765-8731-4B6F-813F-E02E47155BFF}" srcOrd="1" destOrd="0" parTransId="{5FF8701A-9014-4CBA-9948-47E7D4268731}" sibTransId="{31DEC98F-569B-4273-AA84-B9389EEA54AF}"/>
    <dgm:cxn modelId="{6DCE4849-19D5-4E96-9064-415E8A833FC6}" type="presOf" srcId="{6513FB39-B53F-4785-A514-D91816683B2E}" destId="{D67AEF37-3EF1-4451-A55F-6BAB673692E4}" srcOrd="0" destOrd="0" presId="urn:microsoft.com/office/officeart/2005/8/layout/hierarchy2"/>
    <dgm:cxn modelId="{B92C466B-108B-46CA-8B6F-885250613787}" type="presOf" srcId="{ED94124D-D338-4B25-859B-BEDABE69BC32}" destId="{58976E6A-7D45-4B47-A74D-8FE4E9374E49}" srcOrd="0" destOrd="0" presId="urn:microsoft.com/office/officeart/2005/8/layout/hierarchy2"/>
    <dgm:cxn modelId="{22BAA44E-A13E-440E-B036-F4DD487B237D}" type="presOf" srcId="{ED94124D-D338-4B25-859B-BEDABE69BC32}" destId="{766BF512-EC76-425D-88D0-261C63C7D865}" srcOrd="1" destOrd="0" presId="urn:microsoft.com/office/officeart/2005/8/layout/hierarchy2"/>
    <dgm:cxn modelId="{65F79671-151D-498F-A401-A580D0AADC49}" type="presOf" srcId="{E4B536E5-E1FA-47AC-8404-AB486A5EC3CB}" destId="{CE2FFE10-5296-49EA-BD7B-E66BEBA55A30}" srcOrd="1" destOrd="0" presId="urn:microsoft.com/office/officeart/2005/8/layout/hierarchy2"/>
    <dgm:cxn modelId="{09705772-F025-4747-A4A4-8305A774A751}" type="presOf" srcId="{CAD55B9C-5AC8-4651-A779-AC939A731FEF}" destId="{012C4017-F7B0-4D4C-9419-300607E2F25A}" srcOrd="0" destOrd="0" presId="urn:microsoft.com/office/officeart/2005/8/layout/hierarchy2"/>
    <dgm:cxn modelId="{43CC4853-772C-43F2-B71F-C9B4FA13E53F}" type="presOf" srcId="{A52B133B-845D-4C94-846D-EB3B152E6452}" destId="{DF3EBEB3-5857-4815-8055-87D6A0F27BE5}" srcOrd="0" destOrd="0" presId="urn:microsoft.com/office/officeart/2005/8/layout/hierarchy2"/>
    <dgm:cxn modelId="{216BD179-BF24-4246-ABDE-111957D898DD}" type="presOf" srcId="{E4B536E5-E1FA-47AC-8404-AB486A5EC3CB}" destId="{3CD4C03B-47E0-4F4A-8AC6-DFA71766C290}" srcOrd="0" destOrd="0" presId="urn:microsoft.com/office/officeart/2005/8/layout/hierarchy2"/>
    <dgm:cxn modelId="{32A0D45A-28B4-45BA-89D0-41B47869D4D3}" srcId="{A2E69CCB-41E9-4542-9CBA-D73066CA4448}" destId="{07E3431E-0664-4A35-A31E-9E190ACC84EF}" srcOrd="0" destOrd="0" parTransId="{00A9FD7E-121D-4AB2-B435-AF9EBAC60EDC}" sibTransId="{992A8330-2EDB-49CF-BCD0-D8894BDE3728}"/>
    <dgm:cxn modelId="{A7AA9489-156F-4D1E-ACD4-2E5BC3629152}" srcId="{4122A709-921C-4C77-A528-A354D3BB022F}" destId="{D924B231-4723-453C-9986-21C7274FBC0A}" srcOrd="0" destOrd="0" parTransId="{4812708C-0CE1-48E2-A913-D74D9157FB48}" sibTransId="{13040EB3-87E2-4114-840B-EF215505AAAC}"/>
    <dgm:cxn modelId="{F63C768B-3467-4862-8414-3C859F8C03A6}" srcId="{07E3431E-0664-4A35-A31E-9E190ACC84EF}" destId="{3D165052-7EF9-440C-9C8B-372C779FCFF5}" srcOrd="2" destOrd="0" parTransId="{0E3DD59D-607C-4404-BD5E-D51A986AFBCA}" sibTransId="{C2C4C0AE-A8E5-4B85-967A-02C15B75DAEC}"/>
    <dgm:cxn modelId="{8691EC94-8515-432C-AA73-D96120024CA3}" type="presOf" srcId="{00A9FD7E-121D-4AB2-B435-AF9EBAC60EDC}" destId="{B234FCBB-E2B2-4FE6-8CB5-4F847278EA79}" srcOrd="0" destOrd="0" presId="urn:microsoft.com/office/officeart/2005/8/layout/hierarchy2"/>
    <dgm:cxn modelId="{67D67096-7F4D-483D-8D74-977237BC5559}" type="presOf" srcId="{B6B18668-B7F8-4780-8A6F-910F73128C63}" destId="{6BE8E28B-F853-4DE4-BA72-296F344736F4}" srcOrd="0" destOrd="0" presId="urn:microsoft.com/office/officeart/2005/8/layout/hierarchy2"/>
    <dgm:cxn modelId="{1C08C897-781C-467C-A50A-2F42761BBA4D}" type="presOf" srcId="{4812708C-0CE1-48E2-A913-D74D9157FB48}" destId="{8E897061-5524-49A2-81EF-5C469F9BD5EA}" srcOrd="0" destOrd="0" presId="urn:microsoft.com/office/officeart/2005/8/layout/hierarchy2"/>
    <dgm:cxn modelId="{FC8AF297-8CAF-47CE-AFA3-2C4813ED0D79}" type="presOf" srcId="{00A9FD7E-121D-4AB2-B435-AF9EBAC60EDC}" destId="{0B56D0E2-424E-4849-9064-482E90E10C31}" srcOrd="1" destOrd="0" presId="urn:microsoft.com/office/officeart/2005/8/layout/hierarchy2"/>
    <dgm:cxn modelId="{DE5DF7A4-E1C5-44B0-AF67-99F975D138FB}" type="presOf" srcId="{8CA9ECD4-76C1-44B1-8A60-B1F223772BF6}" destId="{E5E62731-4837-412D-9129-29822118AE88}" srcOrd="0" destOrd="0" presId="urn:microsoft.com/office/officeart/2005/8/layout/hierarchy2"/>
    <dgm:cxn modelId="{E94621B1-FD1F-4B4C-9BAF-5ECF14050C5A}" type="presOf" srcId="{4122A709-921C-4C77-A528-A354D3BB022F}" destId="{D934D775-AD6C-48BF-B608-BA1FB651C3A4}" srcOrd="0" destOrd="0" presId="urn:microsoft.com/office/officeart/2005/8/layout/hierarchy2"/>
    <dgm:cxn modelId="{C55BB3B1-5CA1-4233-B9EE-9B77653704CA}" type="presOf" srcId="{3D165052-7EF9-440C-9C8B-372C779FCFF5}" destId="{FAA8E9D2-F45A-40B8-B435-16075A543655}" srcOrd="0" destOrd="0" presId="urn:microsoft.com/office/officeart/2005/8/layout/hierarchy2"/>
    <dgm:cxn modelId="{72F407B5-0A9A-43A8-940A-EA8B6CF6F782}" type="presOf" srcId="{E2146218-320B-477D-811A-093B7F6A65D1}" destId="{6353A636-AA0E-45F7-A44C-77EB3DB50493}" srcOrd="0" destOrd="0" presId="urn:microsoft.com/office/officeart/2005/8/layout/hierarchy2"/>
    <dgm:cxn modelId="{6D27F3C2-DDC8-427F-A187-08791C8C079C}" type="presOf" srcId="{C77D3860-2928-4D9E-AF93-35070E35E4A0}" destId="{20373250-75EB-41D0-A053-642D4A633D49}" srcOrd="1" destOrd="0" presId="urn:microsoft.com/office/officeart/2005/8/layout/hierarchy2"/>
    <dgm:cxn modelId="{5F875DC3-7804-458A-91B6-EAB9B2601BDA}" type="presOf" srcId="{0E3DD59D-607C-4404-BD5E-D51A986AFBCA}" destId="{E9C7E982-B2CF-4A41-ADD9-473871355AF0}" srcOrd="0" destOrd="0" presId="urn:microsoft.com/office/officeart/2005/8/layout/hierarchy2"/>
    <dgm:cxn modelId="{EAD327C8-A34E-45B3-99F3-652D07070E95}" srcId="{07E3431E-0664-4A35-A31E-9E190ACC84EF}" destId="{B6B18668-B7F8-4780-8A6F-910F73128C63}" srcOrd="0" destOrd="0" parTransId="{8CA9ECD4-76C1-44B1-8A60-B1F223772BF6}" sibTransId="{A69CE9BE-92B4-4FEA-ADA6-5DE774D0230D}"/>
    <dgm:cxn modelId="{DC46D0C8-5522-4186-A9FC-B10E7BDA1743}" type="presOf" srcId="{8CA9ECD4-76C1-44B1-8A60-B1F223772BF6}" destId="{CEE74513-6C3B-4DE5-A7E7-18B71E7F47A7}" srcOrd="1" destOrd="0" presId="urn:microsoft.com/office/officeart/2005/8/layout/hierarchy2"/>
    <dgm:cxn modelId="{247D9ACA-1332-4668-B745-738A8D6172F0}" type="presOf" srcId="{A2E69CCB-41E9-4542-9CBA-D73066CA4448}" destId="{8D0C6B99-1FC9-4AD8-B6D0-36769F8526F0}" srcOrd="0" destOrd="0" presId="urn:microsoft.com/office/officeart/2005/8/layout/hierarchy2"/>
    <dgm:cxn modelId="{85728CCE-25C3-46C5-AE94-0DA1519ADE2D}" srcId="{07E3431E-0664-4A35-A31E-9E190ACC84EF}" destId="{CAD55B9C-5AC8-4651-A779-AC939A731FEF}" srcOrd="1" destOrd="0" parTransId="{8A1B25AC-A5C7-4EA5-8806-A0F071EB53E5}" sibTransId="{77E6EE83-4494-43CF-BB2A-7724E1856E6C}"/>
    <dgm:cxn modelId="{819A74CF-491A-4790-9BDC-67B8E931C2AB}" srcId="{A52B133B-845D-4C94-846D-EB3B152E6452}" destId="{A2E69CCB-41E9-4542-9CBA-D73066CA4448}" srcOrd="0" destOrd="0" parTransId="{E2954C4C-79B5-4882-9985-8137B73DDD22}" sibTransId="{0C75D310-0A50-4180-B953-4AC91AF529AE}"/>
    <dgm:cxn modelId="{365267D2-05F3-4202-9F8C-8748A29A9A2B}" type="presOf" srcId="{07E3431E-0664-4A35-A31E-9E190ACC84EF}" destId="{3BAD4916-97DE-4D5B-8CAF-E4DAEA8D5947}" srcOrd="0" destOrd="0" presId="urn:microsoft.com/office/officeart/2005/8/layout/hierarchy2"/>
    <dgm:cxn modelId="{6A3016DE-1BF3-4A45-85DA-8684FA38AC6C}" type="presOf" srcId="{422CA765-8731-4B6F-813F-E02E47155BFF}" destId="{7BAFB40A-3CD3-4738-824A-229EBA132805}" srcOrd="0" destOrd="0" presId="urn:microsoft.com/office/officeart/2005/8/layout/hierarchy2"/>
    <dgm:cxn modelId="{1783D8E6-9830-4B70-B557-E51F7C6E7090}" type="presOf" srcId="{4812708C-0CE1-48E2-A913-D74D9157FB48}" destId="{967D874C-3F75-443A-B02A-EA322C07A149}" srcOrd="1" destOrd="0" presId="urn:microsoft.com/office/officeart/2005/8/layout/hierarchy2"/>
    <dgm:cxn modelId="{EC5F54F4-EA46-4602-80A6-6A0BEB0FAF46}" type="presOf" srcId="{5FF8701A-9014-4CBA-9948-47E7D4268731}" destId="{F768E66C-EE93-4EA3-A22A-3B9FE9445F79}" srcOrd="0" destOrd="0" presId="urn:microsoft.com/office/officeart/2005/8/layout/hierarchy2"/>
    <dgm:cxn modelId="{AA6FC7CB-51F6-4091-9CE2-5F8187ADF8AA}" type="presParOf" srcId="{DF3EBEB3-5857-4815-8055-87D6A0F27BE5}" destId="{ED5468CA-89A8-4004-AC4A-346B44AF0EA0}" srcOrd="0" destOrd="0" presId="urn:microsoft.com/office/officeart/2005/8/layout/hierarchy2"/>
    <dgm:cxn modelId="{AE7CDC8F-F631-48F0-9FA6-ED1917BBF01B}" type="presParOf" srcId="{ED5468CA-89A8-4004-AC4A-346B44AF0EA0}" destId="{8D0C6B99-1FC9-4AD8-B6D0-36769F8526F0}" srcOrd="0" destOrd="0" presId="urn:microsoft.com/office/officeart/2005/8/layout/hierarchy2"/>
    <dgm:cxn modelId="{A99B4C8D-BD38-43F0-AB5E-680ACAA336D5}" type="presParOf" srcId="{ED5468CA-89A8-4004-AC4A-346B44AF0EA0}" destId="{A034E81C-5DD8-475B-915D-5C9FCCD024C7}" srcOrd="1" destOrd="0" presId="urn:microsoft.com/office/officeart/2005/8/layout/hierarchy2"/>
    <dgm:cxn modelId="{60DBB3DA-E304-4117-9246-2A5F6D711DF5}" type="presParOf" srcId="{A034E81C-5DD8-475B-915D-5C9FCCD024C7}" destId="{B234FCBB-E2B2-4FE6-8CB5-4F847278EA79}" srcOrd="0" destOrd="0" presId="urn:microsoft.com/office/officeart/2005/8/layout/hierarchy2"/>
    <dgm:cxn modelId="{C8E0568D-1803-4399-8B94-4F24E9546ADC}" type="presParOf" srcId="{B234FCBB-E2B2-4FE6-8CB5-4F847278EA79}" destId="{0B56D0E2-424E-4849-9064-482E90E10C31}" srcOrd="0" destOrd="0" presId="urn:microsoft.com/office/officeart/2005/8/layout/hierarchy2"/>
    <dgm:cxn modelId="{5478D28E-9BF2-4A2C-AED3-BC6F685B1316}" type="presParOf" srcId="{A034E81C-5DD8-475B-915D-5C9FCCD024C7}" destId="{25696DD7-A7F4-45BA-93FA-8A91908F06D3}" srcOrd="1" destOrd="0" presId="urn:microsoft.com/office/officeart/2005/8/layout/hierarchy2"/>
    <dgm:cxn modelId="{5A4A199A-3E9E-47BB-95C9-3AB52BB27E5D}" type="presParOf" srcId="{25696DD7-A7F4-45BA-93FA-8A91908F06D3}" destId="{3BAD4916-97DE-4D5B-8CAF-E4DAEA8D5947}" srcOrd="0" destOrd="0" presId="urn:microsoft.com/office/officeart/2005/8/layout/hierarchy2"/>
    <dgm:cxn modelId="{BB712DDA-2B6B-43C8-8001-9524DD8D44E4}" type="presParOf" srcId="{25696DD7-A7F4-45BA-93FA-8A91908F06D3}" destId="{5007D473-59C5-4EDF-9170-01AD7F99324F}" srcOrd="1" destOrd="0" presId="urn:microsoft.com/office/officeart/2005/8/layout/hierarchy2"/>
    <dgm:cxn modelId="{2E904EB7-7764-4842-B012-674CE4E99207}" type="presParOf" srcId="{5007D473-59C5-4EDF-9170-01AD7F99324F}" destId="{E5E62731-4837-412D-9129-29822118AE88}" srcOrd="0" destOrd="0" presId="urn:microsoft.com/office/officeart/2005/8/layout/hierarchy2"/>
    <dgm:cxn modelId="{6929417F-50F2-4627-A271-AFB4560153C8}" type="presParOf" srcId="{E5E62731-4837-412D-9129-29822118AE88}" destId="{CEE74513-6C3B-4DE5-A7E7-18B71E7F47A7}" srcOrd="0" destOrd="0" presId="urn:microsoft.com/office/officeart/2005/8/layout/hierarchy2"/>
    <dgm:cxn modelId="{12E266C8-80E3-43BB-B006-347F9382CE9A}" type="presParOf" srcId="{5007D473-59C5-4EDF-9170-01AD7F99324F}" destId="{A80282A8-C2BB-43B5-AE46-41D1FEC1B1F1}" srcOrd="1" destOrd="0" presId="urn:microsoft.com/office/officeart/2005/8/layout/hierarchy2"/>
    <dgm:cxn modelId="{B3A5402F-666A-4B55-BC76-1F154DD1B516}" type="presParOf" srcId="{A80282A8-C2BB-43B5-AE46-41D1FEC1B1F1}" destId="{6BE8E28B-F853-4DE4-BA72-296F344736F4}" srcOrd="0" destOrd="0" presId="urn:microsoft.com/office/officeart/2005/8/layout/hierarchy2"/>
    <dgm:cxn modelId="{FA421254-5094-4460-B4C1-960B64105232}" type="presParOf" srcId="{A80282A8-C2BB-43B5-AE46-41D1FEC1B1F1}" destId="{8621D3A5-0962-4584-9ADE-39EF62BB3D8B}" srcOrd="1" destOrd="0" presId="urn:microsoft.com/office/officeart/2005/8/layout/hierarchy2"/>
    <dgm:cxn modelId="{232E4AE0-566F-46A9-A3B5-4CD57F699B55}" type="presParOf" srcId="{8621D3A5-0962-4584-9ADE-39EF62BB3D8B}" destId="{EC4ACC00-10DF-469C-9979-5A30920DB67A}" srcOrd="0" destOrd="0" presId="urn:microsoft.com/office/officeart/2005/8/layout/hierarchy2"/>
    <dgm:cxn modelId="{CC4A8CC2-D10F-471E-A4D1-7D7B9F27D02B}" type="presParOf" srcId="{EC4ACC00-10DF-469C-9979-5A30920DB67A}" destId="{20373250-75EB-41D0-A053-642D4A633D49}" srcOrd="0" destOrd="0" presId="urn:microsoft.com/office/officeart/2005/8/layout/hierarchy2"/>
    <dgm:cxn modelId="{6E1B788B-49C2-4C53-A746-381E1EC08471}" type="presParOf" srcId="{8621D3A5-0962-4584-9ADE-39EF62BB3D8B}" destId="{D8767DDF-0AB5-4099-A754-1AD3822505A0}" srcOrd="1" destOrd="0" presId="urn:microsoft.com/office/officeart/2005/8/layout/hierarchy2"/>
    <dgm:cxn modelId="{DC1CEC4B-498D-4A38-9EB9-909AD6D9EB45}" type="presParOf" srcId="{D8767DDF-0AB5-4099-A754-1AD3822505A0}" destId="{D67AEF37-3EF1-4451-A55F-6BAB673692E4}" srcOrd="0" destOrd="0" presId="urn:microsoft.com/office/officeart/2005/8/layout/hierarchy2"/>
    <dgm:cxn modelId="{6348DAFE-06F3-4DA9-A199-A7C81A5FEDFF}" type="presParOf" srcId="{D8767DDF-0AB5-4099-A754-1AD3822505A0}" destId="{8F23F1F3-2A2A-47FE-A447-A2CD89D0D46C}" srcOrd="1" destOrd="0" presId="urn:microsoft.com/office/officeart/2005/8/layout/hierarchy2"/>
    <dgm:cxn modelId="{6FF86C85-0262-4071-85DE-5D2CED3003E3}" type="presParOf" srcId="{5007D473-59C5-4EDF-9170-01AD7F99324F}" destId="{D3055F85-B4B7-49E6-BA21-DA1A4CBD59D0}" srcOrd="2" destOrd="0" presId="urn:microsoft.com/office/officeart/2005/8/layout/hierarchy2"/>
    <dgm:cxn modelId="{5B583658-1406-4D18-8A5F-082A8835AFA9}" type="presParOf" srcId="{D3055F85-B4B7-49E6-BA21-DA1A4CBD59D0}" destId="{4DD74330-EC06-4457-ADA2-7ABF11A246BC}" srcOrd="0" destOrd="0" presId="urn:microsoft.com/office/officeart/2005/8/layout/hierarchy2"/>
    <dgm:cxn modelId="{B8AE00A3-0818-4602-9B74-C7ADFD3CEC56}" type="presParOf" srcId="{5007D473-59C5-4EDF-9170-01AD7F99324F}" destId="{050DBEB9-B9B3-4290-93E9-ABE7B11F0F10}" srcOrd="3" destOrd="0" presId="urn:microsoft.com/office/officeart/2005/8/layout/hierarchy2"/>
    <dgm:cxn modelId="{F76F9C52-2F6F-4FBB-A613-468B448F0FA5}" type="presParOf" srcId="{050DBEB9-B9B3-4290-93E9-ABE7B11F0F10}" destId="{012C4017-F7B0-4D4C-9419-300607E2F25A}" srcOrd="0" destOrd="0" presId="urn:microsoft.com/office/officeart/2005/8/layout/hierarchy2"/>
    <dgm:cxn modelId="{2DE93A24-C8B7-4C22-AA3F-13437BDBB150}" type="presParOf" srcId="{050DBEB9-B9B3-4290-93E9-ABE7B11F0F10}" destId="{14FD6DC2-996F-4ED2-B5C4-F95A01BDD8B9}" srcOrd="1" destOrd="0" presId="urn:microsoft.com/office/officeart/2005/8/layout/hierarchy2"/>
    <dgm:cxn modelId="{864232DA-1785-4A8C-9EE2-DF7092C4564A}" type="presParOf" srcId="{5007D473-59C5-4EDF-9170-01AD7F99324F}" destId="{E9C7E982-B2CF-4A41-ADD9-473871355AF0}" srcOrd="4" destOrd="0" presId="urn:microsoft.com/office/officeart/2005/8/layout/hierarchy2"/>
    <dgm:cxn modelId="{410F4240-3840-4E08-A20D-D0D805CF8387}" type="presParOf" srcId="{E9C7E982-B2CF-4A41-ADD9-473871355AF0}" destId="{BB9A7057-5429-4D47-8689-719C77EF3A26}" srcOrd="0" destOrd="0" presId="urn:microsoft.com/office/officeart/2005/8/layout/hierarchy2"/>
    <dgm:cxn modelId="{15DB8193-DF97-4A74-A282-5E65B4B63366}" type="presParOf" srcId="{5007D473-59C5-4EDF-9170-01AD7F99324F}" destId="{52CEC99E-17C9-4754-A052-EDF7E8B96E4A}" srcOrd="5" destOrd="0" presId="urn:microsoft.com/office/officeart/2005/8/layout/hierarchy2"/>
    <dgm:cxn modelId="{EABC80B8-6619-464A-8CEE-F3FCEF093E26}" type="presParOf" srcId="{52CEC99E-17C9-4754-A052-EDF7E8B96E4A}" destId="{FAA8E9D2-F45A-40B8-B435-16075A543655}" srcOrd="0" destOrd="0" presId="urn:microsoft.com/office/officeart/2005/8/layout/hierarchy2"/>
    <dgm:cxn modelId="{C7BF7178-4F72-4AAD-A715-4A61605B9374}" type="presParOf" srcId="{52CEC99E-17C9-4754-A052-EDF7E8B96E4A}" destId="{6F9D758F-B050-4CC4-8B01-EC5DCD669F04}" srcOrd="1" destOrd="0" presId="urn:microsoft.com/office/officeart/2005/8/layout/hierarchy2"/>
    <dgm:cxn modelId="{FAC327BA-FE01-4018-9EC5-F5A5283E99C9}" type="presParOf" srcId="{A034E81C-5DD8-475B-915D-5C9FCCD024C7}" destId="{3CD4C03B-47E0-4F4A-8AC6-DFA71766C290}" srcOrd="2" destOrd="0" presId="urn:microsoft.com/office/officeart/2005/8/layout/hierarchy2"/>
    <dgm:cxn modelId="{270E5717-9AB4-437D-AE32-BAE807262A67}" type="presParOf" srcId="{3CD4C03B-47E0-4F4A-8AC6-DFA71766C290}" destId="{CE2FFE10-5296-49EA-BD7B-E66BEBA55A30}" srcOrd="0" destOrd="0" presId="urn:microsoft.com/office/officeart/2005/8/layout/hierarchy2"/>
    <dgm:cxn modelId="{849B07C3-C0F3-4C73-8356-EE8B200EBB68}" type="presParOf" srcId="{A034E81C-5DD8-475B-915D-5C9FCCD024C7}" destId="{A419EB6B-2BF2-42C8-A7C0-5F6F36BD107B}" srcOrd="3" destOrd="0" presId="urn:microsoft.com/office/officeart/2005/8/layout/hierarchy2"/>
    <dgm:cxn modelId="{1A760717-2955-4314-B85C-8CF2E947C8DA}" type="presParOf" srcId="{A419EB6B-2BF2-42C8-A7C0-5F6F36BD107B}" destId="{6353A636-AA0E-45F7-A44C-77EB3DB50493}" srcOrd="0" destOrd="0" presId="urn:microsoft.com/office/officeart/2005/8/layout/hierarchy2"/>
    <dgm:cxn modelId="{51EE688E-4CEB-465C-890A-ED635767097B}" type="presParOf" srcId="{A419EB6B-2BF2-42C8-A7C0-5F6F36BD107B}" destId="{39056931-9F4D-46ED-981B-2AF0BEEA3E67}" srcOrd="1" destOrd="0" presId="urn:microsoft.com/office/officeart/2005/8/layout/hierarchy2"/>
    <dgm:cxn modelId="{BBADE3AC-6165-4CEE-87BF-D27F07E0B6D8}" type="presParOf" srcId="{39056931-9F4D-46ED-981B-2AF0BEEA3E67}" destId="{58976E6A-7D45-4B47-A74D-8FE4E9374E49}" srcOrd="0" destOrd="0" presId="urn:microsoft.com/office/officeart/2005/8/layout/hierarchy2"/>
    <dgm:cxn modelId="{CA56C39D-517A-42DC-A6F5-532A208D089A}" type="presParOf" srcId="{58976E6A-7D45-4B47-A74D-8FE4E9374E49}" destId="{766BF512-EC76-425D-88D0-261C63C7D865}" srcOrd="0" destOrd="0" presId="urn:microsoft.com/office/officeart/2005/8/layout/hierarchy2"/>
    <dgm:cxn modelId="{0B113DED-A325-4BD7-8EFC-5B27E600B830}" type="presParOf" srcId="{39056931-9F4D-46ED-981B-2AF0BEEA3E67}" destId="{602A5F58-EFDB-4A9F-BB71-BE25B2891312}" srcOrd="1" destOrd="0" presId="urn:microsoft.com/office/officeart/2005/8/layout/hierarchy2"/>
    <dgm:cxn modelId="{44060351-B5E3-4718-8853-60D4B877592C}" type="presParOf" srcId="{602A5F58-EFDB-4A9F-BB71-BE25B2891312}" destId="{D934D775-AD6C-48BF-B608-BA1FB651C3A4}" srcOrd="0" destOrd="0" presId="urn:microsoft.com/office/officeart/2005/8/layout/hierarchy2"/>
    <dgm:cxn modelId="{A81C7EED-5099-4F73-A319-C29BA3A36F10}" type="presParOf" srcId="{602A5F58-EFDB-4A9F-BB71-BE25B2891312}" destId="{EBEF9353-BD59-4B25-BB83-D621D6B27B8C}" srcOrd="1" destOrd="0" presId="urn:microsoft.com/office/officeart/2005/8/layout/hierarchy2"/>
    <dgm:cxn modelId="{97A189BF-26BB-4F45-9F6D-9991C71FE5D2}" type="presParOf" srcId="{EBEF9353-BD59-4B25-BB83-D621D6B27B8C}" destId="{8E897061-5524-49A2-81EF-5C469F9BD5EA}" srcOrd="0" destOrd="0" presId="urn:microsoft.com/office/officeart/2005/8/layout/hierarchy2"/>
    <dgm:cxn modelId="{395D12C2-4C93-4F6E-B472-E53B4FC81C83}" type="presParOf" srcId="{8E897061-5524-49A2-81EF-5C469F9BD5EA}" destId="{967D874C-3F75-443A-B02A-EA322C07A149}" srcOrd="0" destOrd="0" presId="urn:microsoft.com/office/officeart/2005/8/layout/hierarchy2"/>
    <dgm:cxn modelId="{9D7E92C3-AE09-4372-A597-88B8991E767E}" type="presParOf" srcId="{EBEF9353-BD59-4B25-BB83-D621D6B27B8C}" destId="{60B637FB-0514-4A61-9EF1-EF963519799C}" srcOrd="1" destOrd="0" presId="urn:microsoft.com/office/officeart/2005/8/layout/hierarchy2"/>
    <dgm:cxn modelId="{E1AFFE04-D9FA-4DC7-AC43-F44A28686998}" type="presParOf" srcId="{60B637FB-0514-4A61-9EF1-EF963519799C}" destId="{F022524A-EF61-423E-A3BA-A4B509C37F6E}" srcOrd="0" destOrd="0" presId="urn:microsoft.com/office/officeart/2005/8/layout/hierarchy2"/>
    <dgm:cxn modelId="{11FD6604-66DB-41F7-B4E3-A5BF86133CEB}" type="presParOf" srcId="{60B637FB-0514-4A61-9EF1-EF963519799C}" destId="{C95FD230-029D-4620-9E6D-FA98F90311EA}" srcOrd="1" destOrd="0" presId="urn:microsoft.com/office/officeart/2005/8/layout/hierarchy2"/>
    <dgm:cxn modelId="{ADF00934-D2D1-4D36-9138-0840F08E6725}" type="presParOf" srcId="{39056931-9F4D-46ED-981B-2AF0BEEA3E67}" destId="{F768E66C-EE93-4EA3-A22A-3B9FE9445F79}" srcOrd="2" destOrd="0" presId="urn:microsoft.com/office/officeart/2005/8/layout/hierarchy2"/>
    <dgm:cxn modelId="{7B8BA858-751E-492F-A14F-C2723F7DDEBF}" type="presParOf" srcId="{F768E66C-EE93-4EA3-A22A-3B9FE9445F79}" destId="{46257558-251C-4E0A-B43D-5E45947ED180}" srcOrd="0" destOrd="0" presId="urn:microsoft.com/office/officeart/2005/8/layout/hierarchy2"/>
    <dgm:cxn modelId="{6EC85505-6D2F-4B06-BB0D-6ABEEE8D41A3}" type="presParOf" srcId="{39056931-9F4D-46ED-981B-2AF0BEEA3E67}" destId="{F964CFC1-1E10-4C6A-826F-5FFAEB8805DD}" srcOrd="3" destOrd="0" presId="urn:microsoft.com/office/officeart/2005/8/layout/hierarchy2"/>
    <dgm:cxn modelId="{52443A31-4C22-4003-BF7D-D3921F3D208A}" type="presParOf" srcId="{F964CFC1-1E10-4C6A-826F-5FFAEB8805DD}" destId="{7BAFB40A-3CD3-4738-824A-229EBA132805}" srcOrd="0" destOrd="0" presId="urn:microsoft.com/office/officeart/2005/8/layout/hierarchy2"/>
    <dgm:cxn modelId="{39BA3812-8A6C-48C8-919D-48E432348FC7}" type="presParOf" srcId="{F964CFC1-1E10-4C6A-826F-5FFAEB8805DD}" destId="{9AC5A0F4-C490-4575-A85F-01C04046EF7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custT="1"/>
      <dgm:spPr>
        <a:solidFill>
          <a:srgbClr val="02AAB4"/>
        </a:solidFill>
      </dgm:spPr>
      <dgm:t>
        <a:bodyPr/>
        <a:lstStyle/>
        <a:p>
          <a:r>
            <a:rPr lang="nl-BE" sz="2800" dirty="0">
              <a:latin typeface="Open Sans"/>
            </a:rPr>
            <a:t>Welke richting?</a:t>
          </a:r>
        </a:p>
      </dgm:t>
    </dgm:pt>
    <dgm:pt modelId="{E2954C4C-79B5-4882-9985-8137B73DDD22}" type="parTrans" cxnId="{819A74CF-491A-4790-9BDC-67B8E931C2AB}">
      <dgm:prSet/>
      <dgm:spPr/>
      <dgm:t>
        <a:bodyPr/>
        <a:lstStyle/>
        <a:p>
          <a:endParaRPr lang="nl-BE"/>
        </a:p>
      </dgm:t>
    </dgm:pt>
    <dgm:pt modelId="{0C75D310-0A50-4180-B953-4AC91AF529AE}" type="sibTrans" cxnId="{819A74CF-491A-4790-9BDC-67B8E931C2AB}">
      <dgm:prSet/>
      <dgm:spPr/>
      <dgm:t>
        <a:bodyPr/>
        <a:lstStyle/>
        <a:p>
          <a:endParaRPr lang="nl-BE"/>
        </a:p>
      </dgm:t>
    </dgm:pt>
    <dgm:pt modelId="{4122A709-921C-4C77-A528-A354D3BB022F}">
      <dgm:prSet phldrT="[Tekst]" custT="1"/>
      <dgm:spPr>
        <a:solidFill>
          <a:srgbClr val="02AAB4"/>
        </a:solidFill>
      </dgm:spPr>
      <dgm:t>
        <a:bodyPr/>
        <a:lstStyle/>
        <a:p>
          <a:r>
            <a:rPr lang="nl-BE" sz="2800" dirty="0">
              <a:latin typeface="Open Sans"/>
            </a:rPr>
            <a:t>Begeleiding rond zelfverzorging</a:t>
          </a:r>
        </a:p>
      </dgm:t>
    </dgm:pt>
    <dgm:pt modelId="{ED94124D-D338-4B25-859B-BEDABE69BC32}" type="parTrans" cxnId="{8C5FD90B-8DC0-4218-A866-4A9C10533DEF}">
      <dgm:prSet/>
      <dgm:spPr>
        <a:ln>
          <a:solidFill>
            <a:srgbClr val="049999"/>
          </a:solidFill>
        </a:ln>
      </dgm:spPr>
      <dgm:t>
        <a:bodyPr/>
        <a:lstStyle/>
        <a:p>
          <a:endParaRPr lang="nl-BE"/>
        </a:p>
      </dgm:t>
    </dgm:pt>
    <dgm:pt modelId="{4F9BA4ED-617D-46FA-8B63-813563FB3CC5}" type="sibTrans" cxnId="{8C5FD90B-8DC0-4218-A866-4A9C10533DEF}">
      <dgm:prSet/>
      <dgm:spPr/>
      <dgm:t>
        <a:bodyPr/>
        <a:lstStyle/>
        <a:p>
          <a:endParaRPr lang="nl-BE"/>
        </a:p>
      </dgm:t>
    </dgm:pt>
    <dgm:pt modelId="{D924B231-4723-453C-9986-21C7274FBC0A}">
      <dgm:prSet custT="1"/>
      <dgm:spPr>
        <a:solidFill>
          <a:srgbClr val="02AAB4"/>
        </a:solidFill>
      </dgm:spPr>
      <dgm:t>
        <a:bodyPr/>
        <a:lstStyle/>
        <a:p>
          <a:r>
            <a:rPr lang="nl-BE" sz="2800" dirty="0">
              <a:latin typeface="Open Sans"/>
            </a:rPr>
            <a:t>Visueel stappenplan voor thuis &amp; school </a:t>
          </a:r>
        </a:p>
      </dgm:t>
    </dgm:pt>
    <dgm:pt modelId="{4812708C-0CE1-48E2-A913-D74D9157FB48}" type="parTrans" cxnId="{A7AA9489-156F-4D1E-ACD4-2E5BC3629152}">
      <dgm:prSet/>
      <dgm:spPr>
        <a:ln>
          <a:solidFill>
            <a:srgbClr val="049999"/>
          </a:solidFill>
        </a:ln>
      </dgm:spPr>
      <dgm:t>
        <a:bodyPr/>
        <a:lstStyle/>
        <a:p>
          <a:endParaRPr lang="nl-BE"/>
        </a:p>
      </dgm:t>
    </dgm:pt>
    <dgm:pt modelId="{13040EB3-87E2-4114-840B-EF215505AAAC}" type="sibTrans" cxnId="{A7AA9489-156F-4D1E-ACD4-2E5BC3629152}">
      <dgm:prSet/>
      <dgm:spPr/>
      <dgm:t>
        <a:bodyPr/>
        <a:lstStyle/>
        <a:p>
          <a:endParaRPr lang="nl-BE"/>
        </a:p>
      </dgm:t>
    </dgm:pt>
    <dgm:pt modelId="{60A1FD4D-1400-4D81-84BA-3BC4BDDCADB9}">
      <dgm:prSet phldrT="[Tekst]" custT="1"/>
      <dgm:spPr>
        <a:solidFill>
          <a:srgbClr val="02AAB4"/>
        </a:solidFill>
      </dgm:spPr>
      <dgm:t>
        <a:bodyPr/>
        <a:lstStyle/>
        <a:p>
          <a:r>
            <a:rPr lang="nl-BE" sz="2800" dirty="0">
              <a:latin typeface="Open Sans"/>
            </a:rPr>
            <a:t>Begeleid zelfstandig wonen en werken</a:t>
          </a:r>
        </a:p>
      </dgm:t>
    </dgm:pt>
    <dgm:pt modelId="{738931F2-2C50-4DEF-8E8E-6DB23151E082}" type="parTrans" cxnId="{4F2E7623-272F-4E82-8922-550227F5001C}">
      <dgm:prSet/>
      <dgm:spPr>
        <a:ln>
          <a:solidFill>
            <a:srgbClr val="049999"/>
          </a:solidFill>
        </a:ln>
      </dgm:spPr>
      <dgm:t>
        <a:bodyPr/>
        <a:lstStyle/>
        <a:p>
          <a:endParaRPr lang="nl-BE"/>
        </a:p>
      </dgm:t>
    </dgm:pt>
    <dgm:pt modelId="{B8FB2F9B-3316-4944-87B5-4AAD2A62BD72}" type="sibTrans" cxnId="{4F2E7623-272F-4E82-8922-550227F5001C}">
      <dgm:prSet/>
      <dgm:spPr/>
      <dgm:t>
        <a:bodyPr/>
        <a:lstStyle/>
        <a:p>
          <a:endParaRPr lang="nl-BE"/>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custScaleY="154196">
        <dgm:presLayoutVars>
          <dgm:chPref val="3"/>
        </dgm:presLayoutVars>
      </dgm:prSet>
      <dgm:spPr/>
    </dgm:pt>
    <dgm:pt modelId="{A034E81C-5DD8-475B-915D-5C9FCCD024C7}" type="pres">
      <dgm:prSet presAssocID="{A2E69CCB-41E9-4542-9CBA-D73066CA4448}" presName="level2hierChild" presStyleCnt="0"/>
      <dgm:spPr/>
    </dgm:pt>
    <dgm:pt modelId="{580B65E1-B2C1-449F-9ADF-02CD0760CAD9}" type="pres">
      <dgm:prSet presAssocID="{738931F2-2C50-4DEF-8E8E-6DB23151E082}" presName="conn2-1" presStyleLbl="parChTrans1D2" presStyleIdx="0" presStyleCnt="1"/>
      <dgm:spPr/>
    </dgm:pt>
    <dgm:pt modelId="{647F7865-E17E-437C-9241-DBB7DBED5255}" type="pres">
      <dgm:prSet presAssocID="{738931F2-2C50-4DEF-8E8E-6DB23151E082}" presName="connTx" presStyleLbl="parChTrans1D2" presStyleIdx="0" presStyleCnt="1"/>
      <dgm:spPr/>
    </dgm:pt>
    <dgm:pt modelId="{9B3594C2-18EE-4639-B332-7C5315445E0F}" type="pres">
      <dgm:prSet presAssocID="{60A1FD4D-1400-4D81-84BA-3BC4BDDCADB9}" presName="root2" presStyleCnt="0"/>
      <dgm:spPr/>
    </dgm:pt>
    <dgm:pt modelId="{C770DEDD-FD06-42A7-B248-5FB46A2B5D16}" type="pres">
      <dgm:prSet presAssocID="{60A1FD4D-1400-4D81-84BA-3BC4BDDCADB9}" presName="LevelTwoTextNode" presStyleLbl="node2" presStyleIdx="0" presStyleCnt="1" custScaleY="239770">
        <dgm:presLayoutVars>
          <dgm:chPref val="3"/>
        </dgm:presLayoutVars>
      </dgm:prSet>
      <dgm:spPr/>
    </dgm:pt>
    <dgm:pt modelId="{A68D3419-91AB-4140-B50A-0748D862594E}" type="pres">
      <dgm:prSet presAssocID="{60A1FD4D-1400-4D81-84BA-3BC4BDDCADB9}" presName="level3hierChild" presStyleCnt="0"/>
      <dgm:spPr/>
    </dgm:pt>
    <dgm:pt modelId="{58976E6A-7D45-4B47-A74D-8FE4E9374E49}" type="pres">
      <dgm:prSet presAssocID="{ED94124D-D338-4B25-859B-BEDABE69BC32}" presName="conn2-1" presStyleLbl="parChTrans1D3" presStyleIdx="0" presStyleCnt="1"/>
      <dgm:spPr/>
    </dgm:pt>
    <dgm:pt modelId="{766BF512-EC76-425D-88D0-261C63C7D865}" type="pres">
      <dgm:prSet presAssocID="{ED94124D-D338-4B25-859B-BEDABE69BC32}" presName="connTx" presStyleLbl="parChTrans1D3" presStyleIdx="0" presStyleCnt="1"/>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0" presStyleCnt="1" custScaleX="130027" custScaleY="199959">
        <dgm:presLayoutVars>
          <dgm:chPref val="3"/>
        </dgm:presLayoutVars>
      </dgm:prSet>
      <dgm:spPr/>
    </dgm:pt>
    <dgm:pt modelId="{EBEF9353-BD59-4B25-BB83-D621D6B27B8C}" type="pres">
      <dgm:prSet presAssocID="{4122A709-921C-4C77-A528-A354D3BB022F}" presName="level3hierChild" presStyleCnt="0"/>
      <dgm:spPr/>
    </dgm:pt>
    <dgm:pt modelId="{8E897061-5524-49A2-81EF-5C469F9BD5EA}" type="pres">
      <dgm:prSet presAssocID="{4812708C-0CE1-48E2-A913-D74D9157FB48}" presName="conn2-1" presStyleLbl="parChTrans1D4" presStyleIdx="0" presStyleCnt="1"/>
      <dgm:spPr/>
    </dgm:pt>
    <dgm:pt modelId="{967D874C-3F75-443A-B02A-EA322C07A149}" type="pres">
      <dgm:prSet presAssocID="{4812708C-0CE1-48E2-A913-D74D9157FB48}" presName="connTx" presStyleLbl="parChTrans1D4" presStyleIdx="0" presStyleCnt="1"/>
      <dgm:spPr/>
    </dgm:pt>
    <dgm:pt modelId="{60B637FB-0514-4A61-9EF1-EF963519799C}" type="pres">
      <dgm:prSet presAssocID="{D924B231-4723-453C-9986-21C7274FBC0A}" presName="root2" presStyleCnt="0"/>
      <dgm:spPr/>
    </dgm:pt>
    <dgm:pt modelId="{F022524A-EF61-423E-A3BA-A4B509C37F6E}" type="pres">
      <dgm:prSet presAssocID="{D924B231-4723-453C-9986-21C7274FBC0A}" presName="LevelTwoTextNode" presStyleLbl="node4" presStyleIdx="0" presStyleCnt="1" custScaleX="121918" custScaleY="243577">
        <dgm:presLayoutVars>
          <dgm:chPref val="3"/>
        </dgm:presLayoutVars>
      </dgm:prSet>
      <dgm:spPr/>
    </dgm:pt>
    <dgm:pt modelId="{C95FD230-029D-4620-9E6D-FA98F90311EA}" type="pres">
      <dgm:prSet presAssocID="{D924B231-4723-453C-9986-21C7274FBC0A}" presName="level3hierChild" presStyleCnt="0"/>
      <dgm:spPr/>
    </dgm:pt>
  </dgm:ptLst>
  <dgm:cxnLst>
    <dgm:cxn modelId="{8C5FD90B-8DC0-4218-A866-4A9C10533DEF}" srcId="{60A1FD4D-1400-4D81-84BA-3BC4BDDCADB9}" destId="{4122A709-921C-4C77-A528-A354D3BB022F}" srcOrd="0" destOrd="0" parTransId="{ED94124D-D338-4B25-859B-BEDABE69BC32}" sibTransId="{4F9BA4ED-617D-46FA-8B63-813563FB3CC5}"/>
    <dgm:cxn modelId="{12ECC316-A70C-4933-8766-7AC784C93E7F}" type="presOf" srcId="{4122A709-921C-4C77-A528-A354D3BB022F}" destId="{D934D775-AD6C-48BF-B608-BA1FB651C3A4}" srcOrd="0" destOrd="0" presId="urn:microsoft.com/office/officeart/2005/8/layout/hierarchy2"/>
    <dgm:cxn modelId="{4F2E7623-272F-4E82-8922-550227F5001C}" srcId="{A2E69CCB-41E9-4542-9CBA-D73066CA4448}" destId="{60A1FD4D-1400-4D81-84BA-3BC4BDDCADB9}" srcOrd="0" destOrd="0" parTransId="{738931F2-2C50-4DEF-8E8E-6DB23151E082}" sibTransId="{B8FB2F9B-3316-4944-87B5-4AAD2A62BD72}"/>
    <dgm:cxn modelId="{F0AA2B2F-BC04-4668-A395-C847BF7168AE}" type="presOf" srcId="{D924B231-4723-453C-9986-21C7274FBC0A}" destId="{F022524A-EF61-423E-A3BA-A4B509C37F6E}" srcOrd="0" destOrd="0" presId="urn:microsoft.com/office/officeart/2005/8/layout/hierarchy2"/>
    <dgm:cxn modelId="{5879513C-C594-49B3-9D39-8FA7ED37A392}" type="presOf" srcId="{738931F2-2C50-4DEF-8E8E-6DB23151E082}" destId="{580B65E1-B2C1-449F-9ADF-02CD0760CAD9}" srcOrd="0" destOrd="0" presId="urn:microsoft.com/office/officeart/2005/8/layout/hierarchy2"/>
    <dgm:cxn modelId="{8A00E143-BDF5-4F5E-B169-4774BE237B77}" type="presOf" srcId="{ED94124D-D338-4B25-859B-BEDABE69BC32}" destId="{766BF512-EC76-425D-88D0-261C63C7D865}" srcOrd="1" destOrd="0" presId="urn:microsoft.com/office/officeart/2005/8/layout/hierarchy2"/>
    <dgm:cxn modelId="{497B086D-C25C-4186-9BE6-A0875FB34118}" type="presOf" srcId="{A2E69CCB-41E9-4542-9CBA-D73066CA4448}" destId="{8D0C6B99-1FC9-4AD8-B6D0-36769F8526F0}" srcOrd="0" destOrd="0" presId="urn:microsoft.com/office/officeart/2005/8/layout/hierarchy2"/>
    <dgm:cxn modelId="{518D0F51-C2C3-4934-AF5D-10315E62F8E3}" type="presOf" srcId="{ED94124D-D338-4B25-859B-BEDABE69BC32}" destId="{58976E6A-7D45-4B47-A74D-8FE4E9374E49}" srcOrd="0" destOrd="0" presId="urn:microsoft.com/office/officeart/2005/8/layout/hierarchy2"/>
    <dgm:cxn modelId="{0DB35458-E1CC-4FAC-9AEF-77212351926E}" type="presOf" srcId="{4812708C-0CE1-48E2-A913-D74D9157FB48}" destId="{967D874C-3F75-443A-B02A-EA322C07A149}" srcOrd="1" destOrd="0" presId="urn:microsoft.com/office/officeart/2005/8/layout/hierarchy2"/>
    <dgm:cxn modelId="{A7AA9489-156F-4D1E-ACD4-2E5BC3629152}" srcId="{4122A709-921C-4C77-A528-A354D3BB022F}" destId="{D924B231-4723-453C-9986-21C7274FBC0A}" srcOrd="0" destOrd="0" parTransId="{4812708C-0CE1-48E2-A913-D74D9157FB48}" sibTransId="{13040EB3-87E2-4114-840B-EF215505AAAC}"/>
    <dgm:cxn modelId="{905F42B5-6A7E-4451-9358-7DA665F085F8}" type="presOf" srcId="{A52B133B-845D-4C94-846D-EB3B152E6452}" destId="{DF3EBEB3-5857-4815-8055-87D6A0F27BE5}" srcOrd="0" destOrd="0" presId="urn:microsoft.com/office/officeart/2005/8/layout/hierarchy2"/>
    <dgm:cxn modelId="{657C6CB6-D457-4507-A880-F2AB56494DFB}" type="presOf" srcId="{60A1FD4D-1400-4D81-84BA-3BC4BDDCADB9}" destId="{C770DEDD-FD06-42A7-B248-5FB46A2B5D16}" srcOrd="0" destOrd="0" presId="urn:microsoft.com/office/officeart/2005/8/layout/hierarchy2"/>
    <dgm:cxn modelId="{76F433BD-0360-42D1-9709-344EDBF9D17E}" type="presOf" srcId="{4812708C-0CE1-48E2-A913-D74D9157FB48}" destId="{8E897061-5524-49A2-81EF-5C469F9BD5EA}" srcOrd="0" destOrd="0" presId="urn:microsoft.com/office/officeart/2005/8/layout/hierarchy2"/>
    <dgm:cxn modelId="{819A74CF-491A-4790-9BDC-67B8E931C2AB}" srcId="{A52B133B-845D-4C94-846D-EB3B152E6452}" destId="{A2E69CCB-41E9-4542-9CBA-D73066CA4448}" srcOrd="0" destOrd="0" parTransId="{E2954C4C-79B5-4882-9985-8137B73DDD22}" sibTransId="{0C75D310-0A50-4180-B953-4AC91AF529AE}"/>
    <dgm:cxn modelId="{7EF91FF7-D973-469B-BA82-CF9D4B605886}" type="presOf" srcId="{738931F2-2C50-4DEF-8E8E-6DB23151E082}" destId="{647F7865-E17E-437C-9241-DBB7DBED5255}" srcOrd="1" destOrd="0" presId="urn:microsoft.com/office/officeart/2005/8/layout/hierarchy2"/>
    <dgm:cxn modelId="{1465B720-CA98-4251-97E6-DBD46427B36F}" type="presParOf" srcId="{DF3EBEB3-5857-4815-8055-87D6A0F27BE5}" destId="{ED5468CA-89A8-4004-AC4A-346B44AF0EA0}" srcOrd="0" destOrd="0" presId="urn:microsoft.com/office/officeart/2005/8/layout/hierarchy2"/>
    <dgm:cxn modelId="{AF394FCA-A4EB-44FF-8F0C-4E8A0FE60E64}" type="presParOf" srcId="{ED5468CA-89A8-4004-AC4A-346B44AF0EA0}" destId="{8D0C6B99-1FC9-4AD8-B6D0-36769F8526F0}" srcOrd="0" destOrd="0" presId="urn:microsoft.com/office/officeart/2005/8/layout/hierarchy2"/>
    <dgm:cxn modelId="{E267010D-40F1-4705-9535-D1A2379CCDED}" type="presParOf" srcId="{ED5468CA-89A8-4004-AC4A-346B44AF0EA0}" destId="{A034E81C-5DD8-475B-915D-5C9FCCD024C7}" srcOrd="1" destOrd="0" presId="urn:microsoft.com/office/officeart/2005/8/layout/hierarchy2"/>
    <dgm:cxn modelId="{8458A27D-CAF8-42AC-94BA-D9B7687ED984}" type="presParOf" srcId="{A034E81C-5DD8-475B-915D-5C9FCCD024C7}" destId="{580B65E1-B2C1-449F-9ADF-02CD0760CAD9}" srcOrd="0" destOrd="0" presId="urn:microsoft.com/office/officeart/2005/8/layout/hierarchy2"/>
    <dgm:cxn modelId="{14BA8903-4286-436B-81BA-8864F212220F}" type="presParOf" srcId="{580B65E1-B2C1-449F-9ADF-02CD0760CAD9}" destId="{647F7865-E17E-437C-9241-DBB7DBED5255}" srcOrd="0" destOrd="0" presId="urn:microsoft.com/office/officeart/2005/8/layout/hierarchy2"/>
    <dgm:cxn modelId="{D7F1F781-8757-471D-AA31-660C171EB69C}" type="presParOf" srcId="{A034E81C-5DD8-475B-915D-5C9FCCD024C7}" destId="{9B3594C2-18EE-4639-B332-7C5315445E0F}" srcOrd="1" destOrd="0" presId="urn:microsoft.com/office/officeart/2005/8/layout/hierarchy2"/>
    <dgm:cxn modelId="{D51B5D01-BF67-4257-AF8C-A788EB7A321D}" type="presParOf" srcId="{9B3594C2-18EE-4639-B332-7C5315445E0F}" destId="{C770DEDD-FD06-42A7-B248-5FB46A2B5D16}" srcOrd="0" destOrd="0" presId="urn:microsoft.com/office/officeart/2005/8/layout/hierarchy2"/>
    <dgm:cxn modelId="{4A562881-7407-4CB7-AE9D-1C3751BE6F60}" type="presParOf" srcId="{9B3594C2-18EE-4639-B332-7C5315445E0F}" destId="{A68D3419-91AB-4140-B50A-0748D862594E}" srcOrd="1" destOrd="0" presId="urn:microsoft.com/office/officeart/2005/8/layout/hierarchy2"/>
    <dgm:cxn modelId="{0821187D-4F6B-4A72-9C62-1BE8918CA761}" type="presParOf" srcId="{A68D3419-91AB-4140-B50A-0748D862594E}" destId="{58976E6A-7D45-4B47-A74D-8FE4E9374E49}" srcOrd="0" destOrd="0" presId="urn:microsoft.com/office/officeart/2005/8/layout/hierarchy2"/>
    <dgm:cxn modelId="{0F04A2E9-7F4A-4BFC-950F-C36CDDAF99EE}" type="presParOf" srcId="{58976E6A-7D45-4B47-A74D-8FE4E9374E49}" destId="{766BF512-EC76-425D-88D0-261C63C7D865}" srcOrd="0" destOrd="0" presId="urn:microsoft.com/office/officeart/2005/8/layout/hierarchy2"/>
    <dgm:cxn modelId="{11A7A192-EFD8-4666-9375-E6AD5D7E630C}" type="presParOf" srcId="{A68D3419-91AB-4140-B50A-0748D862594E}" destId="{602A5F58-EFDB-4A9F-BB71-BE25B2891312}" srcOrd="1" destOrd="0" presId="urn:microsoft.com/office/officeart/2005/8/layout/hierarchy2"/>
    <dgm:cxn modelId="{EDB3102E-210E-48DC-9E91-F9ADA692BF17}" type="presParOf" srcId="{602A5F58-EFDB-4A9F-BB71-BE25B2891312}" destId="{D934D775-AD6C-48BF-B608-BA1FB651C3A4}" srcOrd="0" destOrd="0" presId="urn:microsoft.com/office/officeart/2005/8/layout/hierarchy2"/>
    <dgm:cxn modelId="{1C3D15DE-0183-4B55-8C2B-933CDFE1632B}" type="presParOf" srcId="{602A5F58-EFDB-4A9F-BB71-BE25B2891312}" destId="{EBEF9353-BD59-4B25-BB83-D621D6B27B8C}" srcOrd="1" destOrd="0" presId="urn:microsoft.com/office/officeart/2005/8/layout/hierarchy2"/>
    <dgm:cxn modelId="{BABCBA05-4266-4214-8B9C-E99D487086C9}" type="presParOf" srcId="{EBEF9353-BD59-4B25-BB83-D621D6B27B8C}" destId="{8E897061-5524-49A2-81EF-5C469F9BD5EA}" srcOrd="0" destOrd="0" presId="urn:microsoft.com/office/officeart/2005/8/layout/hierarchy2"/>
    <dgm:cxn modelId="{A3088B89-9102-4BEB-9C77-1EDA1E1F33EF}" type="presParOf" srcId="{8E897061-5524-49A2-81EF-5C469F9BD5EA}" destId="{967D874C-3F75-443A-B02A-EA322C07A149}" srcOrd="0" destOrd="0" presId="urn:microsoft.com/office/officeart/2005/8/layout/hierarchy2"/>
    <dgm:cxn modelId="{FD63EC30-DFAB-497A-80B3-E45A874F79EB}" type="presParOf" srcId="{EBEF9353-BD59-4B25-BB83-D621D6B27B8C}" destId="{60B637FB-0514-4A61-9EF1-EF963519799C}" srcOrd="1" destOrd="0" presId="urn:microsoft.com/office/officeart/2005/8/layout/hierarchy2"/>
    <dgm:cxn modelId="{F72B2E1A-7A30-443B-B491-07B7747DAA14}" type="presParOf" srcId="{60B637FB-0514-4A61-9EF1-EF963519799C}" destId="{F022524A-EF61-423E-A3BA-A4B509C37F6E}" srcOrd="0" destOrd="0" presId="urn:microsoft.com/office/officeart/2005/8/layout/hierarchy2"/>
    <dgm:cxn modelId="{03A1F225-18FC-4C8F-ACF4-4A595219C117}" type="presParOf" srcId="{60B637FB-0514-4A61-9EF1-EF963519799C}" destId="{C95FD230-029D-4620-9E6D-FA98F90311E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dgm:spPr>
        <a:solidFill>
          <a:srgbClr val="02AAB4"/>
        </a:solidFill>
      </dgm:spPr>
      <dgm:t>
        <a:bodyPr/>
        <a:lstStyle/>
        <a:p>
          <a:r>
            <a:rPr lang="nl-BE" dirty="0">
              <a:ln>
                <a:noFill/>
              </a:ln>
              <a:latin typeface="Open Sans" panose="020B0606030504020204"/>
            </a:rPr>
            <a:t>Hulpvraag</a:t>
          </a:r>
        </a:p>
      </dgm:t>
    </dgm:pt>
    <dgm:pt modelId="{E2954C4C-79B5-4882-9985-8137B73DDD22}" type="parTrans" cxnId="{819A74CF-491A-4790-9BDC-67B8E931C2AB}">
      <dgm:prSet/>
      <dgm:spPr/>
      <dgm:t>
        <a:bodyPr/>
        <a:lstStyle/>
        <a:p>
          <a:endParaRPr lang="nl-BE">
            <a:ln>
              <a:noFill/>
            </a:ln>
          </a:endParaRPr>
        </a:p>
      </dgm:t>
    </dgm:pt>
    <dgm:pt modelId="{0C75D310-0A50-4180-B953-4AC91AF529AE}" type="sibTrans" cxnId="{819A74CF-491A-4790-9BDC-67B8E931C2AB}">
      <dgm:prSet/>
      <dgm:spPr/>
      <dgm:t>
        <a:bodyPr/>
        <a:lstStyle/>
        <a:p>
          <a:endParaRPr lang="nl-BE">
            <a:ln>
              <a:noFill/>
            </a:ln>
          </a:endParaRPr>
        </a:p>
      </dgm:t>
    </dgm:pt>
    <dgm:pt modelId="{4122A709-921C-4C77-A528-A354D3BB022F}">
      <dgm:prSet phldrT="[Tekst]"/>
      <dgm:spPr>
        <a:solidFill>
          <a:srgbClr val="02AAB4"/>
        </a:solidFill>
      </dgm:spPr>
      <dgm:t>
        <a:bodyPr/>
        <a:lstStyle/>
        <a:p>
          <a:r>
            <a:rPr lang="nl-BE" dirty="0">
              <a:ln>
                <a:noFill/>
              </a:ln>
              <a:latin typeface="Open Sans" panose="020B0606030504020204"/>
            </a:rPr>
            <a:t>Behoefte</a:t>
          </a:r>
        </a:p>
      </dgm:t>
    </dgm:pt>
    <dgm:pt modelId="{ED94124D-D338-4B25-859B-BEDABE69BC32}" type="parTrans" cxnId="{8C5FD90B-8DC0-4218-A866-4A9C10533DEF}">
      <dgm:prSet/>
      <dgm:spPr>
        <a:ln>
          <a:solidFill>
            <a:srgbClr val="049999"/>
          </a:solidFill>
        </a:ln>
      </dgm:spPr>
      <dgm:t>
        <a:bodyPr/>
        <a:lstStyle/>
        <a:p>
          <a:endParaRPr lang="nl-BE">
            <a:ln>
              <a:noFill/>
            </a:ln>
          </a:endParaRPr>
        </a:p>
      </dgm:t>
    </dgm:pt>
    <dgm:pt modelId="{4F9BA4ED-617D-46FA-8B63-813563FB3CC5}" type="sibTrans" cxnId="{8C5FD90B-8DC0-4218-A866-4A9C10533DEF}">
      <dgm:prSet/>
      <dgm:spPr/>
      <dgm:t>
        <a:bodyPr/>
        <a:lstStyle/>
        <a:p>
          <a:endParaRPr lang="nl-BE">
            <a:ln>
              <a:noFill/>
            </a:ln>
          </a:endParaRPr>
        </a:p>
      </dgm:t>
    </dgm:pt>
    <dgm:pt modelId="{D924B231-4723-453C-9986-21C7274FBC0A}">
      <dgm:prSet/>
      <dgm:spPr>
        <a:solidFill>
          <a:srgbClr val="02AAB4"/>
        </a:solidFill>
      </dgm:spPr>
      <dgm:t>
        <a:bodyPr/>
        <a:lstStyle/>
        <a:p>
          <a:r>
            <a:rPr lang="nl-BE" dirty="0">
              <a:ln>
                <a:noFill/>
              </a:ln>
              <a:latin typeface="Open Sans" panose="020B0606030504020204"/>
            </a:rPr>
            <a:t>Aanbeveling </a:t>
          </a:r>
        </a:p>
      </dgm:t>
    </dgm:pt>
    <dgm:pt modelId="{4812708C-0CE1-48E2-A913-D74D9157FB48}" type="parTrans" cxnId="{A7AA9489-156F-4D1E-ACD4-2E5BC3629152}">
      <dgm:prSet/>
      <dgm:spPr>
        <a:ln>
          <a:solidFill>
            <a:srgbClr val="049999"/>
          </a:solidFill>
        </a:ln>
      </dgm:spPr>
      <dgm:t>
        <a:bodyPr/>
        <a:lstStyle/>
        <a:p>
          <a:endParaRPr lang="nl-BE">
            <a:ln>
              <a:noFill/>
            </a:ln>
          </a:endParaRPr>
        </a:p>
      </dgm:t>
    </dgm:pt>
    <dgm:pt modelId="{13040EB3-87E2-4114-840B-EF215505AAAC}" type="sibTrans" cxnId="{A7AA9489-156F-4D1E-ACD4-2E5BC3629152}">
      <dgm:prSet/>
      <dgm:spPr/>
      <dgm:t>
        <a:bodyPr/>
        <a:lstStyle/>
        <a:p>
          <a:endParaRPr lang="nl-BE">
            <a:ln>
              <a:noFill/>
            </a:ln>
          </a:endParaRPr>
        </a:p>
      </dgm:t>
    </dgm:pt>
    <dgm:pt modelId="{60A1FD4D-1400-4D81-84BA-3BC4BDDCADB9}">
      <dgm:prSet phldrT="[Tekst]"/>
      <dgm:spPr>
        <a:solidFill>
          <a:srgbClr val="02AAB4"/>
        </a:solidFill>
      </dgm:spPr>
      <dgm:t>
        <a:bodyPr/>
        <a:lstStyle/>
        <a:p>
          <a:r>
            <a:rPr lang="nl-BE" dirty="0">
              <a:ln>
                <a:noFill/>
              </a:ln>
              <a:latin typeface="Open Sans" panose="020B0606030504020204"/>
            </a:rPr>
            <a:t>Doel</a:t>
          </a:r>
        </a:p>
      </dgm:t>
    </dgm:pt>
    <dgm:pt modelId="{738931F2-2C50-4DEF-8E8E-6DB23151E082}" type="parTrans" cxnId="{4F2E7623-272F-4E82-8922-550227F5001C}">
      <dgm:prSet/>
      <dgm:spPr>
        <a:ln>
          <a:solidFill>
            <a:srgbClr val="049999"/>
          </a:solidFill>
        </a:ln>
      </dgm:spPr>
      <dgm:t>
        <a:bodyPr/>
        <a:lstStyle/>
        <a:p>
          <a:endParaRPr lang="nl-BE">
            <a:ln>
              <a:noFill/>
            </a:ln>
          </a:endParaRPr>
        </a:p>
      </dgm:t>
    </dgm:pt>
    <dgm:pt modelId="{B8FB2F9B-3316-4944-87B5-4AAD2A62BD72}" type="sibTrans" cxnId="{4F2E7623-272F-4E82-8922-550227F5001C}">
      <dgm:prSet/>
      <dgm:spPr/>
      <dgm:t>
        <a:bodyPr/>
        <a:lstStyle/>
        <a:p>
          <a:endParaRPr lang="nl-BE">
            <a:ln>
              <a:noFill/>
            </a:ln>
          </a:endParaRPr>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dgm:presLayoutVars>
          <dgm:chPref val="3"/>
        </dgm:presLayoutVars>
      </dgm:prSet>
      <dgm:spPr/>
    </dgm:pt>
    <dgm:pt modelId="{A034E81C-5DD8-475B-915D-5C9FCCD024C7}" type="pres">
      <dgm:prSet presAssocID="{A2E69CCB-41E9-4542-9CBA-D73066CA4448}" presName="level2hierChild" presStyleCnt="0"/>
      <dgm:spPr/>
    </dgm:pt>
    <dgm:pt modelId="{580B65E1-B2C1-449F-9ADF-02CD0760CAD9}" type="pres">
      <dgm:prSet presAssocID="{738931F2-2C50-4DEF-8E8E-6DB23151E082}" presName="conn2-1" presStyleLbl="parChTrans1D2" presStyleIdx="0" presStyleCnt="1"/>
      <dgm:spPr/>
    </dgm:pt>
    <dgm:pt modelId="{647F7865-E17E-437C-9241-DBB7DBED5255}" type="pres">
      <dgm:prSet presAssocID="{738931F2-2C50-4DEF-8E8E-6DB23151E082}" presName="connTx" presStyleLbl="parChTrans1D2" presStyleIdx="0" presStyleCnt="1"/>
      <dgm:spPr/>
    </dgm:pt>
    <dgm:pt modelId="{9B3594C2-18EE-4639-B332-7C5315445E0F}" type="pres">
      <dgm:prSet presAssocID="{60A1FD4D-1400-4D81-84BA-3BC4BDDCADB9}" presName="root2" presStyleCnt="0"/>
      <dgm:spPr/>
    </dgm:pt>
    <dgm:pt modelId="{C770DEDD-FD06-42A7-B248-5FB46A2B5D16}" type="pres">
      <dgm:prSet presAssocID="{60A1FD4D-1400-4D81-84BA-3BC4BDDCADB9}" presName="LevelTwoTextNode" presStyleLbl="node2" presStyleIdx="0" presStyleCnt="1">
        <dgm:presLayoutVars>
          <dgm:chPref val="3"/>
        </dgm:presLayoutVars>
      </dgm:prSet>
      <dgm:spPr/>
    </dgm:pt>
    <dgm:pt modelId="{A68D3419-91AB-4140-B50A-0748D862594E}" type="pres">
      <dgm:prSet presAssocID="{60A1FD4D-1400-4D81-84BA-3BC4BDDCADB9}" presName="level3hierChild" presStyleCnt="0"/>
      <dgm:spPr/>
    </dgm:pt>
    <dgm:pt modelId="{58976E6A-7D45-4B47-A74D-8FE4E9374E49}" type="pres">
      <dgm:prSet presAssocID="{ED94124D-D338-4B25-859B-BEDABE69BC32}" presName="conn2-1" presStyleLbl="parChTrans1D3" presStyleIdx="0" presStyleCnt="1"/>
      <dgm:spPr/>
    </dgm:pt>
    <dgm:pt modelId="{766BF512-EC76-425D-88D0-261C63C7D865}" type="pres">
      <dgm:prSet presAssocID="{ED94124D-D338-4B25-859B-BEDABE69BC32}" presName="connTx" presStyleLbl="parChTrans1D3" presStyleIdx="0" presStyleCnt="1"/>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0" presStyleCnt="1">
        <dgm:presLayoutVars>
          <dgm:chPref val="3"/>
        </dgm:presLayoutVars>
      </dgm:prSet>
      <dgm:spPr/>
    </dgm:pt>
    <dgm:pt modelId="{EBEF9353-BD59-4B25-BB83-D621D6B27B8C}" type="pres">
      <dgm:prSet presAssocID="{4122A709-921C-4C77-A528-A354D3BB022F}" presName="level3hierChild" presStyleCnt="0"/>
      <dgm:spPr/>
    </dgm:pt>
    <dgm:pt modelId="{8E897061-5524-49A2-81EF-5C469F9BD5EA}" type="pres">
      <dgm:prSet presAssocID="{4812708C-0CE1-48E2-A913-D74D9157FB48}" presName="conn2-1" presStyleLbl="parChTrans1D4" presStyleIdx="0" presStyleCnt="1"/>
      <dgm:spPr/>
    </dgm:pt>
    <dgm:pt modelId="{967D874C-3F75-443A-B02A-EA322C07A149}" type="pres">
      <dgm:prSet presAssocID="{4812708C-0CE1-48E2-A913-D74D9157FB48}" presName="connTx" presStyleLbl="parChTrans1D4" presStyleIdx="0" presStyleCnt="1"/>
      <dgm:spPr/>
    </dgm:pt>
    <dgm:pt modelId="{60B637FB-0514-4A61-9EF1-EF963519799C}" type="pres">
      <dgm:prSet presAssocID="{D924B231-4723-453C-9986-21C7274FBC0A}" presName="root2" presStyleCnt="0"/>
      <dgm:spPr/>
    </dgm:pt>
    <dgm:pt modelId="{F022524A-EF61-423E-A3BA-A4B509C37F6E}" type="pres">
      <dgm:prSet presAssocID="{D924B231-4723-453C-9986-21C7274FBC0A}" presName="LevelTwoTextNode" presStyleLbl="node4" presStyleIdx="0" presStyleCnt="1">
        <dgm:presLayoutVars>
          <dgm:chPref val="3"/>
        </dgm:presLayoutVars>
      </dgm:prSet>
      <dgm:spPr/>
    </dgm:pt>
    <dgm:pt modelId="{C95FD230-029D-4620-9E6D-FA98F90311EA}" type="pres">
      <dgm:prSet presAssocID="{D924B231-4723-453C-9986-21C7274FBC0A}" presName="level3hierChild" presStyleCnt="0"/>
      <dgm:spPr/>
    </dgm:pt>
  </dgm:ptLst>
  <dgm:cxnLst>
    <dgm:cxn modelId="{8C5FD90B-8DC0-4218-A866-4A9C10533DEF}" srcId="{60A1FD4D-1400-4D81-84BA-3BC4BDDCADB9}" destId="{4122A709-921C-4C77-A528-A354D3BB022F}" srcOrd="0" destOrd="0" parTransId="{ED94124D-D338-4B25-859B-BEDABE69BC32}" sibTransId="{4F9BA4ED-617D-46FA-8B63-813563FB3CC5}"/>
    <dgm:cxn modelId="{3BA3E416-7CD5-43C2-9D6E-FDB7D6F141F6}" type="presOf" srcId="{ED94124D-D338-4B25-859B-BEDABE69BC32}" destId="{58976E6A-7D45-4B47-A74D-8FE4E9374E49}" srcOrd="0" destOrd="0" presId="urn:microsoft.com/office/officeart/2005/8/layout/hierarchy2"/>
    <dgm:cxn modelId="{04C10A1A-B86C-4270-A507-116B025D5A5C}" type="presOf" srcId="{4122A709-921C-4C77-A528-A354D3BB022F}" destId="{D934D775-AD6C-48BF-B608-BA1FB651C3A4}" srcOrd="0" destOrd="0" presId="urn:microsoft.com/office/officeart/2005/8/layout/hierarchy2"/>
    <dgm:cxn modelId="{4F2E7623-272F-4E82-8922-550227F5001C}" srcId="{A2E69CCB-41E9-4542-9CBA-D73066CA4448}" destId="{60A1FD4D-1400-4D81-84BA-3BC4BDDCADB9}" srcOrd="0" destOrd="0" parTransId="{738931F2-2C50-4DEF-8E8E-6DB23151E082}" sibTransId="{B8FB2F9B-3316-4944-87B5-4AAD2A62BD72}"/>
    <dgm:cxn modelId="{6ED3943C-E9D0-41E2-9A3D-A8BDB6A1E7DF}" type="presOf" srcId="{ED94124D-D338-4B25-859B-BEDABE69BC32}" destId="{766BF512-EC76-425D-88D0-261C63C7D865}" srcOrd="1" destOrd="0" presId="urn:microsoft.com/office/officeart/2005/8/layout/hierarchy2"/>
    <dgm:cxn modelId="{83BA955F-F5F8-4334-9CD4-74650C6733FE}" type="presOf" srcId="{4812708C-0CE1-48E2-A913-D74D9157FB48}" destId="{967D874C-3F75-443A-B02A-EA322C07A149}" srcOrd="1" destOrd="0" presId="urn:microsoft.com/office/officeart/2005/8/layout/hierarchy2"/>
    <dgm:cxn modelId="{EC54064B-738C-4C11-9CE4-3B1A32ACA08E}" type="presOf" srcId="{738931F2-2C50-4DEF-8E8E-6DB23151E082}" destId="{647F7865-E17E-437C-9241-DBB7DBED5255}" srcOrd="1" destOrd="0" presId="urn:microsoft.com/office/officeart/2005/8/layout/hierarchy2"/>
    <dgm:cxn modelId="{1A29676D-D295-42E0-A094-FDB6BFECAA41}" type="presOf" srcId="{D924B231-4723-453C-9986-21C7274FBC0A}" destId="{F022524A-EF61-423E-A3BA-A4B509C37F6E}" srcOrd="0" destOrd="0" presId="urn:microsoft.com/office/officeart/2005/8/layout/hierarchy2"/>
    <dgm:cxn modelId="{ECE5C050-354A-4288-956A-EE8CA129AD52}" type="presOf" srcId="{A52B133B-845D-4C94-846D-EB3B152E6452}" destId="{DF3EBEB3-5857-4815-8055-87D6A0F27BE5}" srcOrd="0" destOrd="0" presId="urn:microsoft.com/office/officeart/2005/8/layout/hierarchy2"/>
    <dgm:cxn modelId="{A7AA9489-156F-4D1E-ACD4-2E5BC3629152}" srcId="{4122A709-921C-4C77-A528-A354D3BB022F}" destId="{D924B231-4723-453C-9986-21C7274FBC0A}" srcOrd="0" destOrd="0" parTransId="{4812708C-0CE1-48E2-A913-D74D9157FB48}" sibTransId="{13040EB3-87E2-4114-840B-EF215505AAAC}"/>
    <dgm:cxn modelId="{BCCAB495-850D-4261-99DC-E9E0850E86E8}" type="presOf" srcId="{738931F2-2C50-4DEF-8E8E-6DB23151E082}" destId="{580B65E1-B2C1-449F-9ADF-02CD0760CAD9}" srcOrd="0" destOrd="0" presId="urn:microsoft.com/office/officeart/2005/8/layout/hierarchy2"/>
    <dgm:cxn modelId="{3F3081AF-679F-4FDE-AFFD-5FD2621D9933}" type="presOf" srcId="{60A1FD4D-1400-4D81-84BA-3BC4BDDCADB9}" destId="{C770DEDD-FD06-42A7-B248-5FB46A2B5D16}" srcOrd="0" destOrd="0" presId="urn:microsoft.com/office/officeart/2005/8/layout/hierarchy2"/>
    <dgm:cxn modelId="{2B1B90B6-6481-40DF-8EC9-975156CD0904}" type="presOf" srcId="{A2E69CCB-41E9-4542-9CBA-D73066CA4448}" destId="{8D0C6B99-1FC9-4AD8-B6D0-36769F8526F0}" srcOrd="0" destOrd="0" presId="urn:microsoft.com/office/officeart/2005/8/layout/hierarchy2"/>
    <dgm:cxn modelId="{819A74CF-491A-4790-9BDC-67B8E931C2AB}" srcId="{A52B133B-845D-4C94-846D-EB3B152E6452}" destId="{A2E69CCB-41E9-4542-9CBA-D73066CA4448}" srcOrd="0" destOrd="0" parTransId="{E2954C4C-79B5-4882-9985-8137B73DDD22}" sibTransId="{0C75D310-0A50-4180-B953-4AC91AF529AE}"/>
    <dgm:cxn modelId="{37E9B8FC-A518-409E-A129-873C3E774CA8}" type="presOf" srcId="{4812708C-0CE1-48E2-A913-D74D9157FB48}" destId="{8E897061-5524-49A2-81EF-5C469F9BD5EA}" srcOrd="0" destOrd="0" presId="urn:microsoft.com/office/officeart/2005/8/layout/hierarchy2"/>
    <dgm:cxn modelId="{EB32D6B2-CF20-4C45-B865-331C87756DF7}" type="presParOf" srcId="{DF3EBEB3-5857-4815-8055-87D6A0F27BE5}" destId="{ED5468CA-89A8-4004-AC4A-346B44AF0EA0}" srcOrd="0" destOrd="0" presId="urn:microsoft.com/office/officeart/2005/8/layout/hierarchy2"/>
    <dgm:cxn modelId="{3C8DAF3F-4192-4FF8-8BDC-B3F1F8A153E4}" type="presParOf" srcId="{ED5468CA-89A8-4004-AC4A-346B44AF0EA0}" destId="{8D0C6B99-1FC9-4AD8-B6D0-36769F8526F0}" srcOrd="0" destOrd="0" presId="urn:microsoft.com/office/officeart/2005/8/layout/hierarchy2"/>
    <dgm:cxn modelId="{3CCE52B1-8B25-4DC7-A777-74EEA5F944C0}" type="presParOf" srcId="{ED5468CA-89A8-4004-AC4A-346B44AF0EA0}" destId="{A034E81C-5DD8-475B-915D-5C9FCCD024C7}" srcOrd="1" destOrd="0" presId="urn:microsoft.com/office/officeart/2005/8/layout/hierarchy2"/>
    <dgm:cxn modelId="{B27C9DE1-28D2-4654-8C89-94226AF3B0F5}" type="presParOf" srcId="{A034E81C-5DD8-475B-915D-5C9FCCD024C7}" destId="{580B65E1-B2C1-449F-9ADF-02CD0760CAD9}" srcOrd="0" destOrd="0" presId="urn:microsoft.com/office/officeart/2005/8/layout/hierarchy2"/>
    <dgm:cxn modelId="{DB294CBC-FE90-4A30-B054-304751A77744}" type="presParOf" srcId="{580B65E1-B2C1-449F-9ADF-02CD0760CAD9}" destId="{647F7865-E17E-437C-9241-DBB7DBED5255}" srcOrd="0" destOrd="0" presId="urn:microsoft.com/office/officeart/2005/8/layout/hierarchy2"/>
    <dgm:cxn modelId="{A82322F0-BD03-4518-8AE7-C89168523B6D}" type="presParOf" srcId="{A034E81C-5DD8-475B-915D-5C9FCCD024C7}" destId="{9B3594C2-18EE-4639-B332-7C5315445E0F}" srcOrd="1" destOrd="0" presId="urn:microsoft.com/office/officeart/2005/8/layout/hierarchy2"/>
    <dgm:cxn modelId="{F6642344-E032-4A5A-AA62-0C7C2821BBE6}" type="presParOf" srcId="{9B3594C2-18EE-4639-B332-7C5315445E0F}" destId="{C770DEDD-FD06-42A7-B248-5FB46A2B5D16}" srcOrd="0" destOrd="0" presId="urn:microsoft.com/office/officeart/2005/8/layout/hierarchy2"/>
    <dgm:cxn modelId="{4A3CD73E-2040-427D-A980-227B31B2E5DF}" type="presParOf" srcId="{9B3594C2-18EE-4639-B332-7C5315445E0F}" destId="{A68D3419-91AB-4140-B50A-0748D862594E}" srcOrd="1" destOrd="0" presId="urn:microsoft.com/office/officeart/2005/8/layout/hierarchy2"/>
    <dgm:cxn modelId="{31828D64-0EE1-4927-B21B-44451CD6913F}" type="presParOf" srcId="{A68D3419-91AB-4140-B50A-0748D862594E}" destId="{58976E6A-7D45-4B47-A74D-8FE4E9374E49}" srcOrd="0" destOrd="0" presId="urn:microsoft.com/office/officeart/2005/8/layout/hierarchy2"/>
    <dgm:cxn modelId="{334E9192-92BE-40B8-B717-B3E12516C07E}" type="presParOf" srcId="{58976E6A-7D45-4B47-A74D-8FE4E9374E49}" destId="{766BF512-EC76-425D-88D0-261C63C7D865}" srcOrd="0" destOrd="0" presId="urn:microsoft.com/office/officeart/2005/8/layout/hierarchy2"/>
    <dgm:cxn modelId="{F39A45F8-6BCE-42DD-9956-BA70F8331AA1}" type="presParOf" srcId="{A68D3419-91AB-4140-B50A-0748D862594E}" destId="{602A5F58-EFDB-4A9F-BB71-BE25B2891312}" srcOrd="1" destOrd="0" presId="urn:microsoft.com/office/officeart/2005/8/layout/hierarchy2"/>
    <dgm:cxn modelId="{44338B30-071E-4A6C-BC87-60E467143540}" type="presParOf" srcId="{602A5F58-EFDB-4A9F-BB71-BE25B2891312}" destId="{D934D775-AD6C-48BF-B608-BA1FB651C3A4}" srcOrd="0" destOrd="0" presId="urn:microsoft.com/office/officeart/2005/8/layout/hierarchy2"/>
    <dgm:cxn modelId="{4AB7B918-4698-42F7-901D-8980EB44F66B}" type="presParOf" srcId="{602A5F58-EFDB-4A9F-BB71-BE25B2891312}" destId="{EBEF9353-BD59-4B25-BB83-D621D6B27B8C}" srcOrd="1" destOrd="0" presId="urn:microsoft.com/office/officeart/2005/8/layout/hierarchy2"/>
    <dgm:cxn modelId="{86848805-7E75-4234-A399-1373C687ADE7}" type="presParOf" srcId="{EBEF9353-BD59-4B25-BB83-D621D6B27B8C}" destId="{8E897061-5524-49A2-81EF-5C469F9BD5EA}" srcOrd="0" destOrd="0" presId="urn:microsoft.com/office/officeart/2005/8/layout/hierarchy2"/>
    <dgm:cxn modelId="{706C2D27-1EAD-418E-B968-54F589C8D2AC}" type="presParOf" srcId="{8E897061-5524-49A2-81EF-5C469F9BD5EA}" destId="{967D874C-3F75-443A-B02A-EA322C07A149}" srcOrd="0" destOrd="0" presId="urn:microsoft.com/office/officeart/2005/8/layout/hierarchy2"/>
    <dgm:cxn modelId="{7AC60514-1505-4C2C-B0D5-34DEEF91013D}" type="presParOf" srcId="{EBEF9353-BD59-4B25-BB83-D621D6B27B8C}" destId="{60B637FB-0514-4A61-9EF1-EF963519799C}" srcOrd="1" destOrd="0" presId="urn:microsoft.com/office/officeart/2005/8/layout/hierarchy2"/>
    <dgm:cxn modelId="{8166C68C-01E9-4723-836C-A2DA1486163C}" type="presParOf" srcId="{60B637FB-0514-4A61-9EF1-EF963519799C}" destId="{F022524A-EF61-423E-A3BA-A4B509C37F6E}" srcOrd="0" destOrd="0" presId="urn:microsoft.com/office/officeart/2005/8/layout/hierarchy2"/>
    <dgm:cxn modelId="{CA99E55D-91B7-4CBB-A01A-F0A76953DCE5}" type="presParOf" srcId="{60B637FB-0514-4A61-9EF1-EF963519799C}" destId="{C95FD230-029D-4620-9E6D-FA98F90311EA}" srcOrd="1" destOrd="0" presId="urn:microsoft.com/office/officeart/2005/8/layout/hierarchy2"/>
  </dgm:cxnLst>
  <dgm:bg/>
  <dgm:whole>
    <a:ln>
      <a:no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custT="1"/>
      <dgm:spPr>
        <a:solidFill>
          <a:srgbClr val="02AAB4"/>
        </a:solidFill>
      </dgm:spPr>
      <dgm:t>
        <a:bodyPr/>
        <a:lstStyle/>
        <a:p>
          <a:r>
            <a:rPr lang="nl-BE" sz="2400" dirty="0"/>
            <a:t> </a:t>
          </a:r>
          <a:r>
            <a:rPr lang="nl-BE" sz="3200" dirty="0"/>
            <a:t>GC?</a:t>
          </a:r>
          <a:endParaRPr lang="nl-BE" sz="2400" dirty="0"/>
        </a:p>
      </dgm:t>
    </dgm:pt>
    <dgm:pt modelId="{E2954C4C-79B5-4882-9985-8137B73DDD22}" type="parTrans" cxnId="{819A74CF-491A-4790-9BDC-67B8E931C2AB}">
      <dgm:prSet/>
      <dgm:spPr/>
      <dgm:t>
        <a:bodyPr/>
        <a:lstStyle/>
        <a:p>
          <a:endParaRPr lang="nl-BE"/>
        </a:p>
      </dgm:t>
    </dgm:pt>
    <dgm:pt modelId="{0C75D310-0A50-4180-B953-4AC91AF529AE}" type="sibTrans" cxnId="{819A74CF-491A-4790-9BDC-67B8E931C2AB}">
      <dgm:prSet/>
      <dgm:spPr/>
      <dgm:t>
        <a:bodyPr/>
        <a:lstStyle/>
        <a:p>
          <a:endParaRPr lang="nl-BE"/>
        </a:p>
      </dgm:t>
    </dgm:pt>
    <dgm:pt modelId="{07E3431E-0664-4A35-A31E-9E190ACC84EF}">
      <dgm:prSet phldrT="[Tekst]" custT="1"/>
      <dgm:spPr>
        <a:solidFill>
          <a:srgbClr val="02AAB4"/>
        </a:solidFill>
      </dgm:spPr>
      <dgm:t>
        <a:bodyPr/>
        <a:lstStyle/>
        <a:p>
          <a:r>
            <a:rPr lang="nl-BE" sz="3200" dirty="0"/>
            <a:t>Functioneel</a:t>
          </a:r>
          <a:r>
            <a:rPr lang="nl-BE" sz="3200" baseline="0" dirty="0"/>
            <a:t> rekenen</a:t>
          </a:r>
          <a:endParaRPr lang="nl-BE" sz="3200" dirty="0"/>
        </a:p>
      </dgm:t>
    </dgm:pt>
    <dgm:pt modelId="{00A9FD7E-121D-4AB2-B435-AF9EBAC60EDC}" type="parTrans" cxnId="{32A0D45A-28B4-45BA-89D0-41B47869D4D3}">
      <dgm:prSet/>
      <dgm:spPr>
        <a:ln>
          <a:solidFill>
            <a:srgbClr val="049999"/>
          </a:solidFill>
        </a:ln>
      </dgm:spPr>
      <dgm:t>
        <a:bodyPr/>
        <a:lstStyle/>
        <a:p>
          <a:endParaRPr lang="nl-BE"/>
        </a:p>
      </dgm:t>
    </dgm:pt>
    <dgm:pt modelId="{992A8330-2EDB-49CF-BCD0-D8894BDE3728}" type="sibTrans" cxnId="{32A0D45A-28B4-45BA-89D0-41B47869D4D3}">
      <dgm:prSet/>
      <dgm:spPr/>
      <dgm:t>
        <a:bodyPr/>
        <a:lstStyle/>
        <a:p>
          <a:endParaRPr lang="nl-BE"/>
        </a:p>
      </dgm:t>
    </dgm:pt>
    <dgm:pt modelId="{B6B18668-B7F8-4780-8A6F-910F73128C63}">
      <dgm:prSet phldrT="[Tekst]" custT="1"/>
      <dgm:spPr>
        <a:solidFill>
          <a:srgbClr val="02AAB4"/>
        </a:solidFill>
      </dgm:spPr>
      <dgm:t>
        <a:bodyPr/>
        <a:lstStyle/>
        <a:p>
          <a:r>
            <a:rPr lang="nl-BE" sz="2800" dirty="0"/>
            <a:t>Opdrachten/FB afgestemd op </a:t>
          </a:r>
          <a:r>
            <a:rPr lang="nl-BE" sz="2800" dirty="0" err="1"/>
            <a:t>ll</a:t>
          </a:r>
          <a:r>
            <a:rPr lang="nl-BE" sz="2800" dirty="0"/>
            <a:t> en gradueel opgebouwd</a:t>
          </a:r>
        </a:p>
      </dgm:t>
    </dgm:pt>
    <dgm:pt modelId="{8CA9ECD4-76C1-44B1-8A60-B1F223772BF6}" type="parTrans" cxnId="{EAD327C8-A34E-45B3-99F3-652D07070E95}">
      <dgm:prSet/>
      <dgm:spPr>
        <a:ln>
          <a:solidFill>
            <a:srgbClr val="049999"/>
          </a:solidFill>
        </a:ln>
      </dgm:spPr>
      <dgm:t>
        <a:bodyPr/>
        <a:lstStyle/>
        <a:p>
          <a:endParaRPr lang="nl-BE"/>
        </a:p>
      </dgm:t>
    </dgm:pt>
    <dgm:pt modelId="{A69CE9BE-92B4-4FEA-ADA6-5DE774D0230D}" type="sibTrans" cxnId="{EAD327C8-A34E-45B3-99F3-652D07070E95}">
      <dgm:prSet/>
      <dgm:spPr/>
      <dgm:t>
        <a:bodyPr/>
        <a:lstStyle/>
        <a:p>
          <a:endParaRPr lang="nl-BE"/>
        </a:p>
      </dgm:t>
    </dgm:pt>
    <dgm:pt modelId="{3D165052-7EF9-440C-9C8B-372C779FCFF5}">
      <dgm:prSet phldrT="[Tekst]" custT="1"/>
      <dgm:spPr>
        <a:solidFill>
          <a:srgbClr val="02AAB4"/>
        </a:solidFill>
      </dgm:spPr>
      <dgm:t>
        <a:bodyPr/>
        <a:lstStyle/>
        <a:p>
          <a:r>
            <a:rPr lang="nl-BE" sz="2800" dirty="0"/>
            <a:t>Ouders: hulp bij huiswerkbegeleiding</a:t>
          </a:r>
        </a:p>
      </dgm:t>
    </dgm:pt>
    <dgm:pt modelId="{0E3DD59D-607C-4404-BD5E-D51A986AFBCA}" type="parTrans" cxnId="{F63C768B-3467-4862-8414-3C859F8C03A6}">
      <dgm:prSet/>
      <dgm:spPr>
        <a:ln>
          <a:solidFill>
            <a:srgbClr val="049999"/>
          </a:solidFill>
        </a:ln>
      </dgm:spPr>
      <dgm:t>
        <a:bodyPr/>
        <a:lstStyle/>
        <a:p>
          <a:endParaRPr lang="nl-BE"/>
        </a:p>
      </dgm:t>
    </dgm:pt>
    <dgm:pt modelId="{C2C4C0AE-A8E5-4B85-967A-02C15B75DAEC}" type="sibTrans" cxnId="{F63C768B-3467-4862-8414-3C859F8C03A6}">
      <dgm:prSet/>
      <dgm:spPr/>
      <dgm:t>
        <a:bodyPr/>
        <a:lstStyle/>
        <a:p>
          <a:endParaRPr lang="nl-BE"/>
        </a:p>
      </dgm:t>
    </dgm:pt>
    <dgm:pt modelId="{E2146218-320B-477D-811A-093B7F6A65D1}">
      <dgm:prSet phldrT="[Tekst]" custT="1"/>
      <dgm:spPr>
        <a:solidFill>
          <a:srgbClr val="02AAB4"/>
        </a:solidFill>
      </dgm:spPr>
      <dgm:t>
        <a:bodyPr/>
        <a:lstStyle/>
        <a:p>
          <a:r>
            <a:rPr lang="nl-BE" sz="3200" dirty="0"/>
            <a:t>Correct Nederlands schrijven</a:t>
          </a:r>
        </a:p>
      </dgm:t>
    </dgm:pt>
    <dgm:pt modelId="{E4B536E5-E1FA-47AC-8404-AB486A5EC3CB}" type="parTrans" cxnId="{A995C306-D0B2-4F7E-B408-4079CB4BEC86}">
      <dgm:prSet/>
      <dgm:spPr>
        <a:ln>
          <a:solidFill>
            <a:srgbClr val="049999"/>
          </a:solidFill>
        </a:ln>
      </dgm:spPr>
      <dgm:t>
        <a:bodyPr/>
        <a:lstStyle/>
        <a:p>
          <a:endParaRPr lang="nl-BE"/>
        </a:p>
      </dgm:t>
    </dgm:pt>
    <dgm:pt modelId="{019DE704-BFDF-49AD-9E1B-4940E454AA07}" type="sibTrans" cxnId="{A995C306-D0B2-4F7E-B408-4079CB4BEC86}">
      <dgm:prSet/>
      <dgm:spPr/>
      <dgm:t>
        <a:bodyPr/>
        <a:lstStyle/>
        <a:p>
          <a:endParaRPr lang="nl-BE"/>
        </a:p>
      </dgm:t>
    </dgm:pt>
    <dgm:pt modelId="{4122A709-921C-4C77-A528-A354D3BB022F}">
      <dgm:prSet phldrT="[Tekst]" custT="1"/>
      <dgm:spPr>
        <a:solidFill>
          <a:srgbClr val="02AAB4"/>
        </a:solidFill>
      </dgm:spPr>
      <dgm:t>
        <a:bodyPr/>
        <a:lstStyle/>
        <a:p>
          <a:r>
            <a:rPr lang="nl-BE" sz="2800" dirty="0"/>
            <a:t>Compensatie in niet-taalvakken</a:t>
          </a:r>
        </a:p>
      </dgm:t>
    </dgm:pt>
    <dgm:pt modelId="{ED94124D-D338-4B25-859B-BEDABE69BC32}" type="parTrans" cxnId="{8C5FD90B-8DC0-4218-A866-4A9C10533DEF}">
      <dgm:prSet/>
      <dgm:spPr>
        <a:ln>
          <a:solidFill>
            <a:srgbClr val="049999"/>
          </a:solidFill>
        </a:ln>
      </dgm:spPr>
      <dgm:t>
        <a:bodyPr/>
        <a:lstStyle/>
        <a:p>
          <a:endParaRPr lang="nl-BE"/>
        </a:p>
      </dgm:t>
    </dgm:pt>
    <dgm:pt modelId="{4F9BA4ED-617D-46FA-8B63-813563FB3CC5}" type="sibTrans" cxnId="{8C5FD90B-8DC0-4218-A866-4A9C10533DEF}">
      <dgm:prSet/>
      <dgm:spPr/>
      <dgm:t>
        <a:bodyPr/>
        <a:lstStyle/>
        <a:p>
          <a:endParaRPr lang="nl-BE"/>
        </a:p>
      </dgm:t>
    </dgm:pt>
    <dgm:pt modelId="{CAD55B9C-5AC8-4651-A779-AC939A731FEF}">
      <dgm:prSet custT="1"/>
      <dgm:spPr>
        <a:solidFill>
          <a:srgbClr val="02AAB4"/>
        </a:solidFill>
      </dgm:spPr>
      <dgm:t>
        <a:bodyPr/>
        <a:lstStyle/>
        <a:p>
          <a:r>
            <a:rPr lang="nl-BE" sz="2800" dirty="0"/>
            <a:t>Thuis oefenen  rekenvaardigheden</a:t>
          </a:r>
        </a:p>
      </dgm:t>
    </dgm:pt>
    <dgm:pt modelId="{8A1B25AC-A5C7-4EA5-8806-A0F071EB53E5}" type="parTrans" cxnId="{85728CCE-25C3-46C5-AE94-0DA1519ADE2D}">
      <dgm:prSet/>
      <dgm:spPr>
        <a:ln>
          <a:solidFill>
            <a:srgbClr val="049999"/>
          </a:solidFill>
        </a:ln>
      </dgm:spPr>
      <dgm:t>
        <a:bodyPr/>
        <a:lstStyle/>
        <a:p>
          <a:endParaRPr lang="nl-BE"/>
        </a:p>
      </dgm:t>
    </dgm:pt>
    <dgm:pt modelId="{77E6EE83-4494-43CF-BB2A-7724E1856E6C}" type="sibTrans" cxnId="{85728CCE-25C3-46C5-AE94-0DA1519ADE2D}">
      <dgm:prSet/>
      <dgm:spPr/>
      <dgm:t>
        <a:bodyPr/>
        <a:lstStyle/>
        <a:p>
          <a:endParaRPr lang="nl-BE"/>
        </a:p>
      </dgm:t>
    </dgm:pt>
    <dgm:pt modelId="{422CA765-8731-4B6F-813F-E02E47155BFF}">
      <dgm:prSet custT="1"/>
      <dgm:spPr>
        <a:solidFill>
          <a:srgbClr val="02AAB4"/>
        </a:solidFill>
      </dgm:spPr>
      <dgm:t>
        <a:bodyPr/>
        <a:lstStyle/>
        <a:p>
          <a:r>
            <a:rPr lang="nl-BE" sz="2800" dirty="0"/>
            <a:t>School: ondersteuning bij bepalen red aanpassingen</a:t>
          </a:r>
        </a:p>
      </dgm:t>
    </dgm:pt>
    <dgm:pt modelId="{5FF8701A-9014-4CBA-9948-47E7D4268731}" type="parTrans" cxnId="{A8D03167-EA68-4B50-852C-AC3C4C7912FA}">
      <dgm:prSet/>
      <dgm:spPr>
        <a:ln>
          <a:solidFill>
            <a:srgbClr val="049999"/>
          </a:solidFill>
        </a:ln>
      </dgm:spPr>
      <dgm:t>
        <a:bodyPr/>
        <a:lstStyle/>
        <a:p>
          <a:endParaRPr lang="nl-BE"/>
        </a:p>
      </dgm:t>
    </dgm:pt>
    <dgm:pt modelId="{31DEC98F-569B-4273-AA84-B9389EEA54AF}" type="sibTrans" cxnId="{A8D03167-EA68-4B50-852C-AC3C4C7912FA}">
      <dgm:prSet/>
      <dgm:spPr/>
      <dgm:t>
        <a:bodyPr/>
        <a:lstStyle/>
        <a:p>
          <a:endParaRPr lang="nl-BE"/>
        </a:p>
      </dgm:t>
    </dgm:pt>
    <dgm:pt modelId="{331525D8-4934-498F-BB69-8D95F85B07A6}">
      <dgm:prSet custT="1"/>
      <dgm:spPr>
        <a:solidFill>
          <a:srgbClr val="02AAB4"/>
        </a:solidFill>
      </dgm:spPr>
      <dgm:t>
        <a:bodyPr/>
        <a:lstStyle/>
        <a:p>
          <a:r>
            <a:rPr lang="nl-BE" sz="2800" dirty="0"/>
            <a:t>School: opvolgen van opdrachten en geven van feedback</a:t>
          </a:r>
        </a:p>
      </dgm:t>
    </dgm:pt>
    <dgm:pt modelId="{34A9BA25-2CDF-404C-95E8-D9B74E30BA3D}" type="parTrans" cxnId="{622268CB-D2F4-483A-BF54-171964B8CFA1}">
      <dgm:prSet/>
      <dgm:spPr>
        <a:ln>
          <a:solidFill>
            <a:srgbClr val="049999"/>
          </a:solidFill>
        </a:ln>
      </dgm:spPr>
      <dgm:t>
        <a:bodyPr/>
        <a:lstStyle/>
        <a:p>
          <a:endParaRPr lang="nl-BE"/>
        </a:p>
      </dgm:t>
    </dgm:pt>
    <dgm:pt modelId="{B98DA031-20AF-497C-B14C-FD34C7E939A5}" type="sibTrans" cxnId="{622268CB-D2F4-483A-BF54-171964B8CFA1}">
      <dgm:prSet/>
      <dgm:spPr/>
      <dgm:t>
        <a:bodyPr/>
        <a:lstStyle/>
        <a:p>
          <a:endParaRPr lang="nl-BE"/>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custScaleX="73792" custScaleY="167021" custLinFactX="-3591" custLinFactNeighborX="-100000" custLinFactNeighborY="-4075">
        <dgm:presLayoutVars>
          <dgm:chPref val="3"/>
        </dgm:presLayoutVars>
      </dgm:prSet>
      <dgm:spPr/>
    </dgm:pt>
    <dgm:pt modelId="{A034E81C-5DD8-475B-915D-5C9FCCD024C7}" type="pres">
      <dgm:prSet presAssocID="{A2E69CCB-41E9-4542-9CBA-D73066CA4448}" presName="level2hierChild" presStyleCnt="0"/>
      <dgm:spPr/>
    </dgm:pt>
    <dgm:pt modelId="{B234FCBB-E2B2-4FE6-8CB5-4F847278EA79}" type="pres">
      <dgm:prSet presAssocID="{00A9FD7E-121D-4AB2-B435-AF9EBAC60EDC}" presName="conn2-1" presStyleLbl="parChTrans1D2" presStyleIdx="0" presStyleCnt="2"/>
      <dgm:spPr/>
    </dgm:pt>
    <dgm:pt modelId="{0B56D0E2-424E-4849-9064-482E90E10C31}" type="pres">
      <dgm:prSet presAssocID="{00A9FD7E-121D-4AB2-B435-AF9EBAC60EDC}" presName="connTx" presStyleLbl="parChTrans1D2" presStyleIdx="0" presStyleCnt="2"/>
      <dgm:spPr/>
    </dgm:pt>
    <dgm:pt modelId="{25696DD7-A7F4-45BA-93FA-8A91908F06D3}" type="pres">
      <dgm:prSet presAssocID="{07E3431E-0664-4A35-A31E-9E190ACC84EF}" presName="root2" presStyleCnt="0"/>
      <dgm:spPr/>
    </dgm:pt>
    <dgm:pt modelId="{3BAD4916-97DE-4D5B-8CAF-E4DAEA8D5947}" type="pres">
      <dgm:prSet presAssocID="{07E3431E-0664-4A35-A31E-9E190ACC84EF}" presName="LevelTwoTextNode" presStyleLbl="node2" presStyleIdx="0" presStyleCnt="2" custScaleX="115074" custScaleY="154649" custLinFactNeighborX="41379" custLinFactNeighborY="38168">
        <dgm:presLayoutVars>
          <dgm:chPref val="3"/>
        </dgm:presLayoutVars>
      </dgm:prSet>
      <dgm:spPr/>
    </dgm:pt>
    <dgm:pt modelId="{5007D473-59C5-4EDF-9170-01AD7F99324F}" type="pres">
      <dgm:prSet presAssocID="{07E3431E-0664-4A35-A31E-9E190ACC84EF}" presName="level3hierChild" presStyleCnt="0"/>
      <dgm:spPr/>
    </dgm:pt>
    <dgm:pt modelId="{E5E62731-4837-412D-9129-29822118AE88}" type="pres">
      <dgm:prSet presAssocID="{8CA9ECD4-76C1-44B1-8A60-B1F223772BF6}" presName="conn2-1" presStyleLbl="parChTrans1D3" presStyleIdx="0" presStyleCnt="6"/>
      <dgm:spPr/>
    </dgm:pt>
    <dgm:pt modelId="{CEE74513-6C3B-4DE5-A7E7-18B71E7F47A7}" type="pres">
      <dgm:prSet presAssocID="{8CA9ECD4-76C1-44B1-8A60-B1F223772BF6}" presName="connTx" presStyleLbl="parChTrans1D3" presStyleIdx="0" presStyleCnt="6"/>
      <dgm:spPr/>
    </dgm:pt>
    <dgm:pt modelId="{A80282A8-C2BB-43B5-AE46-41D1FEC1B1F1}" type="pres">
      <dgm:prSet presAssocID="{B6B18668-B7F8-4780-8A6F-910F73128C63}" presName="root2" presStyleCnt="0"/>
      <dgm:spPr/>
    </dgm:pt>
    <dgm:pt modelId="{6BE8E28B-F853-4DE4-BA72-296F344736F4}" type="pres">
      <dgm:prSet presAssocID="{B6B18668-B7F8-4780-8A6F-910F73128C63}" presName="LevelTwoTextNode" presStyleLbl="node3" presStyleIdx="0" presStyleCnt="6" custScaleX="243708" custScaleY="103977" custLinFactNeighborX="60965" custLinFactNeighborY="15286">
        <dgm:presLayoutVars>
          <dgm:chPref val="3"/>
        </dgm:presLayoutVars>
      </dgm:prSet>
      <dgm:spPr/>
    </dgm:pt>
    <dgm:pt modelId="{8621D3A5-0962-4584-9ADE-39EF62BB3D8B}" type="pres">
      <dgm:prSet presAssocID="{B6B18668-B7F8-4780-8A6F-910F73128C63}" presName="level3hierChild" presStyleCnt="0"/>
      <dgm:spPr/>
    </dgm:pt>
    <dgm:pt modelId="{D3055F85-B4B7-49E6-BA21-DA1A4CBD59D0}" type="pres">
      <dgm:prSet presAssocID="{8A1B25AC-A5C7-4EA5-8806-A0F071EB53E5}" presName="conn2-1" presStyleLbl="parChTrans1D3" presStyleIdx="1" presStyleCnt="6"/>
      <dgm:spPr/>
    </dgm:pt>
    <dgm:pt modelId="{4DD74330-EC06-4457-ADA2-7ABF11A246BC}" type="pres">
      <dgm:prSet presAssocID="{8A1B25AC-A5C7-4EA5-8806-A0F071EB53E5}" presName="connTx" presStyleLbl="parChTrans1D3" presStyleIdx="1" presStyleCnt="6"/>
      <dgm:spPr/>
    </dgm:pt>
    <dgm:pt modelId="{050DBEB9-B9B3-4290-93E9-ABE7B11F0F10}" type="pres">
      <dgm:prSet presAssocID="{CAD55B9C-5AC8-4651-A779-AC939A731FEF}" presName="root2" presStyleCnt="0"/>
      <dgm:spPr/>
    </dgm:pt>
    <dgm:pt modelId="{012C4017-F7B0-4D4C-9419-300607E2F25A}" type="pres">
      <dgm:prSet presAssocID="{CAD55B9C-5AC8-4651-A779-AC939A731FEF}" presName="LevelTwoTextNode" presStyleLbl="node3" presStyleIdx="1" presStyleCnt="6" custScaleX="249422" custScaleY="85263" custLinFactNeighborX="58429" custLinFactNeighborY="20086">
        <dgm:presLayoutVars>
          <dgm:chPref val="3"/>
        </dgm:presLayoutVars>
      </dgm:prSet>
      <dgm:spPr/>
    </dgm:pt>
    <dgm:pt modelId="{14FD6DC2-996F-4ED2-B5C4-F95A01BDD8B9}" type="pres">
      <dgm:prSet presAssocID="{CAD55B9C-5AC8-4651-A779-AC939A731FEF}" presName="level3hierChild" presStyleCnt="0"/>
      <dgm:spPr/>
    </dgm:pt>
    <dgm:pt modelId="{E9C7E982-B2CF-4A41-ADD9-473871355AF0}" type="pres">
      <dgm:prSet presAssocID="{0E3DD59D-607C-4404-BD5E-D51A986AFBCA}" presName="conn2-1" presStyleLbl="parChTrans1D3" presStyleIdx="2" presStyleCnt="6"/>
      <dgm:spPr/>
    </dgm:pt>
    <dgm:pt modelId="{BB9A7057-5429-4D47-8689-719C77EF3A26}" type="pres">
      <dgm:prSet presAssocID="{0E3DD59D-607C-4404-BD5E-D51A986AFBCA}" presName="connTx" presStyleLbl="parChTrans1D3" presStyleIdx="2" presStyleCnt="6"/>
      <dgm:spPr/>
    </dgm:pt>
    <dgm:pt modelId="{52CEC99E-17C9-4754-A052-EDF7E8B96E4A}" type="pres">
      <dgm:prSet presAssocID="{3D165052-7EF9-440C-9C8B-372C779FCFF5}" presName="root2" presStyleCnt="0"/>
      <dgm:spPr/>
    </dgm:pt>
    <dgm:pt modelId="{FAA8E9D2-F45A-40B8-B435-16075A543655}" type="pres">
      <dgm:prSet presAssocID="{3D165052-7EF9-440C-9C8B-372C779FCFF5}" presName="LevelTwoTextNode" presStyleLbl="node3" presStyleIdx="2" presStyleCnt="6" custScaleX="244071" custLinFactNeighborX="60117" custLinFactNeighborY="13227">
        <dgm:presLayoutVars>
          <dgm:chPref val="3"/>
        </dgm:presLayoutVars>
      </dgm:prSet>
      <dgm:spPr/>
    </dgm:pt>
    <dgm:pt modelId="{6F9D758F-B050-4CC4-8B01-EC5DCD669F04}" type="pres">
      <dgm:prSet presAssocID="{3D165052-7EF9-440C-9C8B-372C779FCFF5}" presName="level3hierChild" presStyleCnt="0"/>
      <dgm:spPr/>
    </dgm:pt>
    <dgm:pt modelId="{3CD4C03B-47E0-4F4A-8AC6-DFA71766C290}" type="pres">
      <dgm:prSet presAssocID="{E4B536E5-E1FA-47AC-8404-AB486A5EC3CB}" presName="conn2-1" presStyleLbl="parChTrans1D2" presStyleIdx="1" presStyleCnt="2"/>
      <dgm:spPr/>
    </dgm:pt>
    <dgm:pt modelId="{CE2FFE10-5296-49EA-BD7B-E66BEBA55A30}" type="pres">
      <dgm:prSet presAssocID="{E4B536E5-E1FA-47AC-8404-AB486A5EC3CB}" presName="connTx" presStyleLbl="parChTrans1D2" presStyleIdx="1" presStyleCnt="2"/>
      <dgm:spPr/>
    </dgm:pt>
    <dgm:pt modelId="{A419EB6B-2BF2-42C8-A7C0-5F6F36BD107B}" type="pres">
      <dgm:prSet presAssocID="{E2146218-320B-477D-811A-093B7F6A65D1}" presName="root2" presStyleCnt="0"/>
      <dgm:spPr/>
    </dgm:pt>
    <dgm:pt modelId="{6353A636-AA0E-45F7-A44C-77EB3DB50493}" type="pres">
      <dgm:prSet presAssocID="{E2146218-320B-477D-811A-093B7F6A65D1}" presName="LevelTwoTextNode" presStyleLbl="node2" presStyleIdx="1" presStyleCnt="2" custScaleX="118246" custScaleY="154812" custLinFactNeighborX="39887" custLinFactNeighborY="25883">
        <dgm:presLayoutVars>
          <dgm:chPref val="3"/>
        </dgm:presLayoutVars>
      </dgm:prSet>
      <dgm:spPr/>
    </dgm:pt>
    <dgm:pt modelId="{39056931-9F4D-46ED-981B-2AF0BEEA3E67}" type="pres">
      <dgm:prSet presAssocID="{E2146218-320B-477D-811A-093B7F6A65D1}" presName="level3hierChild" presStyleCnt="0"/>
      <dgm:spPr/>
    </dgm:pt>
    <dgm:pt modelId="{58976E6A-7D45-4B47-A74D-8FE4E9374E49}" type="pres">
      <dgm:prSet presAssocID="{ED94124D-D338-4B25-859B-BEDABE69BC32}" presName="conn2-1" presStyleLbl="parChTrans1D3" presStyleIdx="3" presStyleCnt="6"/>
      <dgm:spPr/>
    </dgm:pt>
    <dgm:pt modelId="{766BF512-EC76-425D-88D0-261C63C7D865}" type="pres">
      <dgm:prSet presAssocID="{ED94124D-D338-4B25-859B-BEDABE69BC32}" presName="connTx" presStyleLbl="parChTrans1D3" presStyleIdx="3" presStyleCnt="6"/>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3" presStyleCnt="6" custScaleX="256474" custLinFactNeighborX="79428" custLinFactNeighborY="10492">
        <dgm:presLayoutVars>
          <dgm:chPref val="3"/>
        </dgm:presLayoutVars>
      </dgm:prSet>
      <dgm:spPr/>
    </dgm:pt>
    <dgm:pt modelId="{EBEF9353-BD59-4B25-BB83-D621D6B27B8C}" type="pres">
      <dgm:prSet presAssocID="{4122A709-921C-4C77-A528-A354D3BB022F}" presName="level3hierChild" presStyleCnt="0"/>
      <dgm:spPr/>
    </dgm:pt>
    <dgm:pt modelId="{F768E66C-EE93-4EA3-A22A-3B9FE9445F79}" type="pres">
      <dgm:prSet presAssocID="{5FF8701A-9014-4CBA-9948-47E7D4268731}" presName="conn2-1" presStyleLbl="parChTrans1D3" presStyleIdx="4" presStyleCnt="6"/>
      <dgm:spPr/>
    </dgm:pt>
    <dgm:pt modelId="{46257558-251C-4E0A-B43D-5E45947ED180}" type="pres">
      <dgm:prSet presAssocID="{5FF8701A-9014-4CBA-9948-47E7D4268731}" presName="connTx" presStyleLbl="parChTrans1D3" presStyleIdx="4" presStyleCnt="6"/>
      <dgm:spPr/>
    </dgm:pt>
    <dgm:pt modelId="{F964CFC1-1E10-4C6A-826F-5FFAEB8805DD}" type="pres">
      <dgm:prSet presAssocID="{422CA765-8731-4B6F-813F-E02E47155BFF}" presName="root2" presStyleCnt="0"/>
      <dgm:spPr/>
    </dgm:pt>
    <dgm:pt modelId="{7BAFB40A-3CD3-4738-824A-229EBA132805}" type="pres">
      <dgm:prSet presAssocID="{422CA765-8731-4B6F-813F-E02E47155BFF}" presName="LevelTwoTextNode" presStyleLbl="node3" presStyleIdx="4" presStyleCnt="6" custScaleX="252301" custScaleY="125522" custLinFactNeighborX="48939" custLinFactNeighborY="4513">
        <dgm:presLayoutVars>
          <dgm:chPref val="3"/>
        </dgm:presLayoutVars>
      </dgm:prSet>
      <dgm:spPr/>
    </dgm:pt>
    <dgm:pt modelId="{9AC5A0F4-C490-4575-A85F-01C04046EF7B}" type="pres">
      <dgm:prSet presAssocID="{422CA765-8731-4B6F-813F-E02E47155BFF}" presName="level3hierChild" presStyleCnt="0"/>
      <dgm:spPr/>
    </dgm:pt>
    <dgm:pt modelId="{E9AA5010-FD54-46B2-A9BA-EF3E30E67915}" type="pres">
      <dgm:prSet presAssocID="{34A9BA25-2CDF-404C-95E8-D9B74E30BA3D}" presName="conn2-1" presStyleLbl="parChTrans1D3" presStyleIdx="5" presStyleCnt="6"/>
      <dgm:spPr/>
    </dgm:pt>
    <dgm:pt modelId="{7DA4108F-38FF-4DFE-A1AD-95027A3A85EC}" type="pres">
      <dgm:prSet presAssocID="{34A9BA25-2CDF-404C-95E8-D9B74E30BA3D}" presName="connTx" presStyleLbl="parChTrans1D3" presStyleIdx="5" presStyleCnt="6"/>
      <dgm:spPr/>
    </dgm:pt>
    <dgm:pt modelId="{0A618114-49E8-4530-9591-F3E3CDCE6118}" type="pres">
      <dgm:prSet presAssocID="{331525D8-4934-498F-BB69-8D95F85B07A6}" presName="root2" presStyleCnt="0"/>
      <dgm:spPr/>
    </dgm:pt>
    <dgm:pt modelId="{AEE6FBEC-34B6-46CB-99EE-7F235EE429D5}" type="pres">
      <dgm:prSet presAssocID="{331525D8-4934-498F-BB69-8D95F85B07A6}" presName="LevelTwoTextNode" presStyleLbl="node3" presStyleIdx="5" presStyleCnt="6" custScaleX="262627" custScaleY="119369" custLinFactNeighborX="81817" custLinFactNeighborY="2297">
        <dgm:presLayoutVars>
          <dgm:chPref val="3"/>
        </dgm:presLayoutVars>
      </dgm:prSet>
      <dgm:spPr/>
    </dgm:pt>
    <dgm:pt modelId="{D1B45187-BE22-41A3-9AAB-C180C3AB5545}" type="pres">
      <dgm:prSet presAssocID="{331525D8-4934-498F-BB69-8D95F85B07A6}" presName="level3hierChild" presStyleCnt="0"/>
      <dgm:spPr/>
    </dgm:pt>
  </dgm:ptLst>
  <dgm:cxnLst>
    <dgm:cxn modelId="{C2F85D00-9B19-488A-A260-E68C2F007C07}" type="presOf" srcId="{4122A709-921C-4C77-A528-A354D3BB022F}" destId="{D934D775-AD6C-48BF-B608-BA1FB651C3A4}" srcOrd="0" destOrd="0" presId="urn:microsoft.com/office/officeart/2005/8/layout/hierarchy2"/>
    <dgm:cxn modelId="{A995C306-D0B2-4F7E-B408-4079CB4BEC86}" srcId="{A2E69CCB-41E9-4542-9CBA-D73066CA4448}" destId="{E2146218-320B-477D-811A-093B7F6A65D1}" srcOrd="1" destOrd="0" parTransId="{E4B536E5-E1FA-47AC-8404-AB486A5EC3CB}" sibTransId="{019DE704-BFDF-49AD-9E1B-4940E454AA07}"/>
    <dgm:cxn modelId="{931C5A07-9DB8-4630-AE75-A2C3CFDE62B0}" type="presOf" srcId="{5FF8701A-9014-4CBA-9948-47E7D4268731}" destId="{46257558-251C-4E0A-B43D-5E45947ED180}" srcOrd="1" destOrd="0" presId="urn:microsoft.com/office/officeart/2005/8/layout/hierarchy2"/>
    <dgm:cxn modelId="{8C5FD90B-8DC0-4218-A866-4A9C10533DEF}" srcId="{E2146218-320B-477D-811A-093B7F6A65D1}" destId="{4122A709-921C-4C77-A528-A354D3BB022F}" srcOrd="0" destOrd="0" parTransId="{ED94124D-D338-4B25-859B-BEDABE69BC32}" sibTransId="{4F9BA4ED-617D-46FA-8B63-813563FB3CC5}"/>
    <dgm:cxn modelId="{EF4AE019-0DD4-4876-879B-80BADE5943A1}" type="presOf" srcId="{5FF8701A-9014-4CBA-9948-47E7D4268731}" destId="{F768E66C-EE93-4EA3-A22A-3B9FE9445F79}" srcOrd="0" destOrd="0" presId="urn:microsoft.com/office/officeart/2005/8/layout/hierarchy2"/>
    <dgm:cxn modelId="{79D2D427-E5CB-4B6F-9EED-00A306F2A80D}" type="presOf" srcId="{422CA765-8731-4B6F-813F-E02E47155BFF}" destId="{7BAFB40A-3CD3-4738-824A-229EBA132805}" srcOrd="0" destOrd="0" presId="urn:microsoft.com/office/officeart/2005/8/layout/hierarchy2"/>
    <dgm:cxn modelId="{9D9A5338-B28E-4283-97D9-FE6B8B3D4134}" type="presOf" srcId="{A52B133B-845D-4C94-846D-EB3B152E6452}" destId="{DF3EBEB3-5857-4815-8055-87D6A0F27BE5}" srcOrd="0" destOrd="0" presId="urn:microsoft.com/office/officeart/2005/8/layout/hierarchy2"/>
    <dgm:cxn modelId="{B7D4575C-69EB-4F02-A691-0E4D7BB6B873}" type="presOf" srcId="{A2E69CCB-41E9-4542-9CBA-D73066CA4448}" destId="{8D0C6B99-1FC9-4AD8-B6D0-36769F8526F0}" srcOrd="0" destOrd="0" presId="urn:microsoft.com/office/officeart/2005/8/layout/hierarchy2"/>
    <dgm:cxn modelId="{FECDBA64-7A9B-43E2-8375-F20D9CD7161E}" type="presOf" srcId="{B6B18668-B7F8-4780-8A6F-910F73128C63}" destId="{6BE8E28B-F853-4DE4-BA72-296F344736F4}" srcOrd="0" destOrd="0" presId="urn:microsoft.com/office/officeart/2005/8/layout/hierarchy2"/>
    <dgm:cxn modelId="{A7663B65-F88B-45E5-B59A-6374D068E686}" type="presOf" srcId="{E4B536E5-E1FA-47AC-8404-AB486A5EC3CB}" destId="{CE2FFE10-5296-49EA-BD7B-E66BEBA55A30}" srcOrd="1" destOrd="0" presId="urn:microsoft.com/office/officeart/2005/8/layout/hierarchy2"/>
    <dgm:cxn modelId="{A8D03167-EA68-4B50-852C-AC3C4C7912FA}" srcId="{E2146218-320B-477D-811A-093B7F6A65D1}" destId="{422CA765-8731-4B6F-813F-E02E47155BFF}" srcOrd="1" destOrd="0" parTransId="{5FF8701A-9014-4CBA-9948-47E7D4268731}" sibTransId="{31DEC98F-569B-4273-AA84-B9389EEA54AF}"/>
    <dgm:cxn modelId="{0B50D948-DB07-4CB6-A93A-0CB808AA9E8D}" type="presOf" srcId="{ED94124D-D338-4B25-859B-BEDABE69BC32}" destId="{766BF512-EC76-425D-88D0-261C63C7D865}" srcOrd="1" destOrd="0" presId="urn:microsoft.com/office/officeart/2005/8/layout/hierarchy2"/>
    <dgm:cxn modelId="{E44F8052-4830-4C70-AF3E-6372074C0D5D}" type="presOf" srcId="{0E3DD59D-607C-4404-BD5E-D51A986AFBCA}" destId="{E9C7E982-B2CF-4A41-ADD9-473871355AF0}" srcOrd="0" destOrd="0" presId="urn:microsoft.com/office/officeart/2005/8/layout/hierarchy2"/>
    <dgm:cxn modelId="{A5D09857-8282-4488-B9B5-9BF245612B5F}" type="presOf" srcId="{00A9FD7E-121D-4AB2-B435-AF9EBAC60EDC}" destId="{0B56D0E2-424E-4849-9064-482E90E10C31}" srcOrd="1" destOrd="0" presId="urn:microsoft.com/office/officeart/2005/8/layout/hierarchy2"/>
    <dgm:cxn modelId="{32A0D45A-28B4-45BA-89D0-41B47869D4D3}" srcId="{A2E69CCB-41E9-4542-9CBA-D73066CA4448}" destId="{07E3431E-0664-4A35-A31E-9E190ACC84EF}" srcOrd="0" destOrd="0" parTransId="{00A9FD7E-121D-4AB2-B435-AF9EBAC60EDC}" sibTransId="{992A8330-2EDB-49CF-BCD0-D8894BDE3728}"/>
    <dgm:cxn modelId="{B4E2F581-6F3A-4354-AC14-97D6A503B9DF}" type="presOf" srcId="{331525D8-4934-498F-BB69-8D95F85B07A6}" destId="{AEE6FBEC-34B6-46CB-99EE-7F235EE429D5}" srcOrd="0" destOrd="0" presId="urn:microsoft.com/office/officeart/2005/8/layout/hierarchy2"/>
    <dgm:cxn modelId="{45BD8388-E099-4786-816E-23D679271006}" type="presOf" srcId="{8A1B25AC-A5C7-4EA5-8806-A0F071EB53E5}" destId="{4DD74330-EC06-4457-ADA2-7ABF11A246BC}" srcOrd="1" destOrd="0" presId="urn:microsoft.com/office/officeart/2005/8/layout/hierarchy2"/>
    <dgm:cxn modelId="{F699E889-93D8-4683-B313-133C1D84A485}" type="presOf" srcId="{34A9BA25-2CDF-404C-95E8-D9B74E30BA3D}" destId="{E9AA5010-FD54-46B2-A9BA-EF3E30E67915}" srcOrd="0" destOrd="0" presId="urn:microsoft.com/office/officeart/2005/8/layout/hierarchy2"/>
    <dgm:cxn modelId="{F63C768B-3467-4862-8414-3C859F8C03A6}" srcId="{07E3431E-0664-4A35-A31E-9E190ACC84EF}" destId="{3D165052-7EF9-440C-9C8B-372C779FCFF5}" srcOrd="2" destOrd="0" parTransId="{0E3DD59D-607C-4404-BD5E-D51A986AFBCA}" sibTransId="{C2C4C0AE-A8E5-4B85-967A-02C15B75DAEC}"/>
    <dgm:cxn modelId="{B205EB8C-0ACC-4D4A-9169-F0AD72B05921}" type="presOf" srcId="{0E3DD59D-607C-4404-BD5E-D51A986AFBCA}" destId="{BB9A7057-5429-4D47-8689-719C77EF3A26}" srcOrd="1" destOrd="0" presId="urn:microsoft.com/office/officeart/2005/8/layout/hierarchy2"/>
    <dgm:cxn modelId="{40A96E91-ED8B-4412-A2DC-E58AD874587A}" type="presOf" srcId="{00A9FD7E-121D-4AB2-B435-AF9EBAC60EDC}" destId="{B234FCBB-E2B2-4FE6-8CB5-4F847278EA79}" srcOrd="0" destOrd="0" presId="urn:microsoft.com/office/officeart/2005/8/layout/hierarchy2"/>
    <dgm:cxn modelId="{8608999D-95FB-4A04-B05D-50A22296AA9B}" type="presOf" srcId="{E4B536E5-E1FA-47AC-8404-AB486A5EC3CB}" destId="{3CD4C03B-47E0-4F4A-8AC6-DFA71766C290}" srcOrd="0" destOrd="0" presId="urn:microsoft.com/office/officeart/2005/8/layout/hierarchy2"/>
    <dgm:cxn modelId="{628924A9-212F-4503-A5DB-7AA002008229}" type="presOf" srcId="{07E3431E-0664-4A35-A31E-9E190ACC84EF}" destId="{3BAD4916-97DE-4D5B-8CAF-E4DAEA8D5947}" srcOrd="0" destOrd="0" presId="urn:microsoft.com/office/officeart/2005/8/layout/hierarchy2"/>
    <dgm:cxn modelId="{17EFACB0-9A6C-43EB-BDE6-D38E58833C89}" type="presOf" srcId="{3D165052-7EF9-440C-9C8B-372C779FCFF5}" destId="{FAA8E9D2-F45A-40B8-B435-16075A543655}" srcOrd="0" destOrd="0" presId="urn:microsoft.com/office/officeart/2005/8/layout/hierarchy2"/>
    <dgm:cxn modelId="{2EC448B7-BFF6-4F9F-8F53-3E1C42C05475}" type="presOf" srcId="{ED94124D-D338-4B25-859B-BEDABE69BC32}" destId="{58976E6A-7D45-4B47-A74D-8FE4E9374E49}" srcOrd="0" destOrd="0" presId="urn:microsoft.com/office/officeart/2005/8/layout/hierarchy2"/>
    <dgm:cxn modelId="{516BB9BC-93EA-45A9-90AB-B77F15C2DD7E}" type="presOf" srcId="{E2146218-320B-477D-811A-093B7F6A65D1}" destId="{6353A636-AA0E-45F7-A44C-77EB3DB50493}" srcOrd="0" destOrd="0" presId="urn:microsoft.com/office/officeart/2005/8/layout/hierarchy2"/>
    <dgm:cxn modelId="{EAD327C8-A34E-45B3-99F3-652D07070E95}" srcId="{07E3431E-0664-4A35-A31E-9E190ACC84EF}" destId="{B6B18668-B7F8-4780-8A6F-910F73128C63}" srcOrd="0" destOrd="0" parTransId="{8CA9ECD4-76C1-44B1-8A60-B1F223772BF6}" sibTransId="{A69CE9BE-92B4-4FEA-ADA6-5DE774D0230D}"/>
    <dgm:cxn modelId="{622268CB-D2F4-483A-BF54-171964B8CFA1}" srcId="{E2146218-320B-477D-811A-093B7F6A65D1}" destId="{331525D8-4934-498F-BB69-8D95F85B07A6}" srcOrd="2" destOrd="0" parTransId="{34A9BA25-2CDF-404C-95E8-D9B74E30BA3D}" sibTransId="{B98DA031-20AF-497C-B14C-FD34C7E939A5}"/>
    <dgm:cxn modelId="{85728CCE-25C3-46C5-AE94-0DA1519ADE2D}" srcId="{07E3431E-0664-4A35-A31E-9E190ACC84EF}" destId="{CAD55B9C-5AC8-4651-A779-AC939A731FEF}" srcOrd="1" destOrd="0" parTransId="{8A1B25AC-A5C7-4EA5-8806-A0F071EB53E5}" sibTransId="{77E6EE83-4494-43CF-BB2A-7724E1856E6C}"/>
    <dgm:cxn modelId="{819A74CF-491A-4790-9BDC-67B8E931C2AB}" srcId="{A52B133B-845D-4C94-846D-EB3B152E6452}" destId="{A2E69CCB-41E9-4542-9CBA-D73066CA4448}" srcOrd="0" destOrd="0" parTransId="{E2954C4C-79B5-4882-9985-8137B73DDD22}" sibTransId="{0C75D310-0A50-4180-B953-4AC91AF529AE}"/>
    <dgm:cxn modelId="{2312E5D1-A608-46B9-B26B-B07F4C23671D}" type="presOf" srcId="{34A9BA25-2CDF-404C-95E8-D9B74E30BA3D}" destId="{7DA4108F-38FF-4DFE-A1AD-95027A3A85EC}" srcOrd="1" destOrd="0" presId="urn:microsoft.com/office/officeart/2005/8/layout/hierarchy2"/>
    <dgm:cxn modelId="{AD60F0D7-748E-43EC-B198-31B739F55521}" type="presOf" srcId="{CAD55B9C-5AC8-4651-A779-AC939A731FEF}" destId="{012C4017-F7B0-4D4C-9419-300607E2F25A}" srcOrd="0" destOrd="0" presId="urn:microsoft.com/office/officeart/2005/8/layout/hierarchy2"/>
    <dgm:cxn modelId="{856869E8-92C7-4FC2-B11C-D90C41096056}" type="presOf" srcId="{8A1B25AC-A5C7-4EA5-8806-A0F071EB53E5}" destId="{D3055F85-B4B7-49E6-BA21-DA1A4CBD59D0}" srcOrd="0" destOrd="0" presId="urn:microsoft.com/office/officeart/2005/8/layout/hierarchy2"/>
    <dgm:cxn modelId="{29A884ED-4120-44FE-A532-B04A08D9226F}" type="presOf" srcId="{8CA9ECD4-76C1-44B1-8A60-B1F223772BF6}" destId="{CEE74513-6C3B-4DE5-A7E7-18B71E7F47A7}" srcOrd="1" destOrd="0" presId="urn:microsoft.com/office/officeart/2005/8/layout/hierarchy2"/>
    <dgm:cxn modelId="{DDB3B5FE-BA6D-48B0-8227-7423624628CB}" type="presOf" srcId="{8CA9ECD4-76C1-44B1-8A60-B1F223772BF6}" destId="{E5E62731-4837-412D-9129-29822118AE88}" srcOrd="0" destOrd="0" presId="urn:microsoft.com/office/officeart/2005/8/layout/hierarchy2"/>
    <dgm:cxn modelId="{267475CD-ED7C-44AB-8B71-EA19E739CA9D}" type="presParOf" srcId="{DF3EBEB3-5857-4815-8055-87D6A0F27BE5}" destId="{ED5468CA-89A8-4004-AC4A-346B44AF0EA0}" srcOrd="0" destOrd="0" presId="urn:microsoft.com/office/officeart/2005/8/layout/hierarchy2"/>
    <dgm:cxn modelId="{F4FB8F06-5C92-42AF-AECD-605EADFB4B5D}" type="presParOf" srcId="{ED5468CA-89A8-4004-AC4A-346B44AF0EA0}" destId="{8D0C6B99-1FC9-4AD8-B6D0-36769F8526F0}" srcOrd="0" destOrd="0" presId="urn:microsoft.com/office/officeart/2005/8/layout/hierarchy2"/>
    <dgm:cxn modelId="{BE998E1F-B1A1-4050-8D44-81E32325361E}" type="presParOf" srcId="{ED5468CA-89A8-4004-AC4A-346B44AF0EA0}" destId="{A034E81C-5DD8-475B-915D-5C9FCCD024C7}" srcOrd="1" destOrd="0" presId="urn:microsoft.com/office/officeart/2005/8/layout/hierarchy2"/>
    <dgm:cxn modelId="{B1472C19-334C-42EC-B7A9-CB070A50C828}" type="presParOf" srcId="{A034E81C-5DD8-475B-915D-5C9FCCD024C7}" destId="{B234FCBB-E2B2-4FE6-8CB5-4F847278EA79}" srcOrd="0" destOrd="0" presId="urn:microsoft.com/office/officeart/2005/8/layout/hierarchy2"/>
    <dgm:cxn modelId="{0CF6DE4C-503E-40F6-815B-737A145FD92A}" type="presParOf" srcId="{B234FCBB-E2B2-4FE6-8CB5-4F847278EA79}" destId="{0B56D0E2-424E-4849-9064-482E90E10C31}" srcOrd="0" destOrd="0" presId="urn:microsoft.com/office/officeart/2005/8/layout/hierarchy2"/>
    <dgm:cxn modelId="{FB9535F8-7483-4CE7-B17A-8DBB920CBD93}" type="presParOf" srcId="{A034E81C-5DD8-475B-915D-5C9FCCD024C7}" destId="{25696DD7-A7F4-45BA-93FA-8A91908F06D3}" srcOrd="1" destOrd="0" presId="urn:microsoft.com/office/officeart/2005/8/layout/hierarchy2"/>
    <dgm:cxn modelId="{667AEF92-077A-483B-B5A5-BC189458A4F8}" type="presParOf" srcId="{25696DD7-A7F4-45BA-93FA-8A91908F06D3}" destId="{3BAD4916-97DE-4D5B-8CAF-E4DAEA8D5947}" srcOrd="0" destOrd="0" presId="urn:microsoft.com/office/officeart/2005/8/layout/hierarchy2"/>
    <dgm:cxn modelId="{E4FAED4E-6D40-4218-A103-EFBDF7095DAC}" type="presParOf" srcId="{25696DD7-A7F4-45BA-93FA-8A91908F06D3}" destId="{5007D473-59C5-4EDF-9170-01AD7F99324F}" srcOrd="1" destOrd="0" presId="urn:microsoft.com/office/officeart/2005/8/layout/hierarchy2"/>
    <dgm:cxn modelId="{2155F03C-434F-49A9-AA95-0155A02EF83D}" type="presParOf" srcId="{5007D473-59C5-4EDF-9170-01AD7F99324F}" destId="{E5E62731-4837-412D-9129-29822118AE88}" srcOrd="0" destOrd="0" presId="urn:microsoft.com/office/officeart/2005/8/layout/hierarchy2"/>
    <dgm:cxn modelId="{BF67C618-4C6B-4346-8465-554AA9DB752B}" type="presParOf" srcId="{E5E62731-4837-412D-9129-29822118AE88}" destId="{CEE74513-6C3B-4DE5-A7E7-18B71E7F47A7}" srcOrd="0" destOrd="0" presId="urn:microsoft.com/office/officeart/2005/8/layout/hierarchy2"/>
    <dgm:cxn modelId="{CC2EC7F6-7625-4DEA-AACF-8B42166EA05E}" type="presParOf" srcId="{5007D473-59C5-4EDF-9170-01AD7F99324F}" destId="{A80282A8-C2BB-43B5-AE46-41D1FEC1B1F1}" srcOrd="1" destOrd="0" presId="urn:microsoft.com/office/officeart/2005/8/layout/hierarchy2"/>
    <dgm:cxn modelId="{019F37C5-B18B-4616-84CF-9A378416F517}" type="presParOf" srcId="{A80282A8-C2BB-43B5-AE46-41D1FEC1B1F1}" destId="{6BE8E28B-F853-4DE4-BA72-296F344736F4}" srcOrd="0" destOrd="0" presId="urn:microsoft.com/office/officeart/2005/8/layout/hierarchy2"/>
    <dgm:cxn modelId="{7C3B650A-33F5-4578-B5BB-67DFFE7A6AE5}" type="presParOf" srcId="{A80282A8-C2BB-43B5-AE46-41D1FEC1B1F1}" destId="{8621D3A5-0962-4584-9ADE-39EF62BB3D8B}" srcOrd="1" destOrd="0" presId="urn:microsoft.com/office/officeart/2005/8/layout/hierarchy2"/>
    <dgm:cxn modelId="{083CE2BE-23E2-4CA8-953A-D7B1C1DDADDF}" type="presParOf" srcId="{5007D473-59C5-4EDF-9170-01AD7F99324F}" destId="{D3055F85-B4B7-49E6-BA21-DA1A4CBD59D0}" srcOrd="2" destOrd="0" presId="urn:microsoft.com/office/officeart/2005/8/layout/hierarchy2"/>
    <dgm:cxn modelId="{90822920-D1D8-4FB0-AF31-FBEBB2F2F670}" type="presParOf" srcId="{D3055F85-B4B7-49E6-BA21-DA1A4CBD59D0}" destId="{4DD74330-EC06-4457-ADA2-7ABF11A246BC}" srcOrd="0" destOrd="0" presId="urn:microsoft.com/office/officeart/2005/8/layout/hierarchy2"/>
    <dgm:cxn modelId="{59F72D86-9C1E-4236-AE51-DF41DD39AD63}" type="presParOf" srcId="{5007D473-59C5-4EDF-9170-01AD7F99324F}" destId="{050DBEB9-B9B3-4290-93E9-ABE7B11F0F10}" srcOrd="3" destOrd="0" presId="urn:microsoft.com/office/officeart/2005/8/layout/hierarchy2"/>
    <dgm:cxn modelId="{F3144EB2-B83A-41CF-9238-F83C7D50D0AD}" type="presParOf" srcId="{050DBEB9-B9B3-4290-93E9-ABE7B11F0F10}" destId="{012C4017-F7B0-4D4C-9419-300607E2F25A}" srcOrd="0" destOrd="0" presId="urn:microsoft.com/office/officeart/2005/8/layout/hierarchy2"/>
    <dgm:cxn modelId="{998D26C0-B482-4004-9537-B5F249E3A632}" type="presParOf" srcId="{050DBEB9-B9B3-4290-93E9-ABE7B11F0F10}" destId="{14FD6DC2-996F-4ED2-B5C4-F95A01BDD8B9}" srcOrd="1" destOrd="0" presId="urn:microsoft.com/office/officeart/2005/8/layout/hierarchy2"/>
    <dgm:cxn modelId="{39038228-0053-40BE-8A1C-313A2E3B60F4}" type="presParOf" srcId="{5007D473-59C5-4EDF-9170-01AD7F99324F}" destId="{E9C7E982-B2CF-4A41-ADD9-473871355AF0}" srcOrd="4" destOrd="0" presId="urn:microsoft.com/office/officeart/2005/8/layout/hierarchy2"/>
    <dgm:cxn modelId="{AA455127-3841-46B2-AFC0-52ADD11EC90C}" type="presParOf" srcId="{E9C7E982-B2CF-4A41-ADD9-473871355AF0}" destId="{BB9A7057-5429-4D47-8689-719C77EF3A26}" srcOrd="0" destOrd="0" presId="urn:microsoft.com/office/officeart/2005/8/layout/hierarchy2"/>
    <dgm:cxn modelId="{B88DEECB-06D8-42C0-8CE1-103FD786FC4A}" type="presParOf" srcId="{5007D473-59C5-4EDF-9170-01AD7F99324F}" destId="{52CEC99E-17C9-4754-A052-EDF7E8B96E4A}" srcOrd="5" destOrd="0" presId="urn:microsoft.com/office/officeart/2005/8/layout/hierarchy2"/>
    <dgm:cxn modelId="{DBE7E8E4-A09E-46CC-9F29-F8495F4EF3C2}" type="presParOf" srcId="{52CEC99E-17C9-4754-A052-EDF7E8B96E4A}" destId="{FAA8E9D2-F45A-40B8-B435-16075A543655}" srcOrd="0" destOrd="0" presId="urn:microsoft.com/office/officeart/2005/8/layout/hierarchy2"/>
    <dgm:cxn modelId="{03086FBD-D96F-4296-A5B8-F10FF6812CAD}" type="presParOf" srcId="{52CEC99E-17C9-4754-A052-EDF7E8B96E4A}" destId="{6F9D758F-B050-4CC4-8B01-EC5DCD669F04}" srcOrd="1" destOrd="0" presId="urn:microsoft.com/office/officeart/2005/8/layout/hierarchy2"/>
    <dgm:cxn modelId="{917A2A29-F1F2-4258-BADB-237115D171E7}" type="presParOf" srcId="{A034E81C-5DD8-475B-915D-5C9FCCD024C7}" destId="{3CD4C03B-47E0-4F4A-8AC6-DFA71766C290}" srcOrd="2" destOrd="0" presId="urn:microsoft.com/office/officeart/2005/8/layout/hierarchy2"/>
    <dgm:cxn modelId="{B72C42BC-1A45-417D-AEE4-E4C300F6C9D3}" type="presParOf" srcId="{3CD4C03B-47E0-4F4A-8AC6-DFA71766C290}" destId="{CE2FFE10-5296-49EA-BD7B-E66BEBA55A30}" srcOrd="0" destOrd="0" presId="urn:microsoft.com/office/officeart/2005/8/layout/hierarchy2"/>
    <dgm:cxn modelId="{E2B7FEF2-9FCD-4B41-914E-955D740DE2C2}" type="presParOf" srcId="{A034E81C-5DD8-475B-915D-5C9FCCD024C7}" destId="{A419EB6B-2BF2-42C8-A7C0-5F6F36BD107B}" srcOrd="3" destOrd="0" presId="urn:microsoft.com/office/officeart/2005/8/layout/hierarchy2"/>
    <dgm:cxn modelId="{D1E5E352-CBFB-4F6F-BB37-3FFC8341D025}" type="presParOf" srcId="{A419EB6B-2BF2-42C8-A7C0-5F6F36BD107B}" destId="{6353A636-AA0E-45F7-A44C-77EB3DB50493}" srcOrd="0" destOrd="0" presId="urn:microsoft.com/office/officeart/2005/8/layout/hierarchy2"/>
    <dgm:cxn modelId="{E99CEF7D-B257-4CA1-8BE2-266B4E0304FD}" type="presParOf" srcId="{A419EB6B-2BF2-42C8-A7C0-5F6F36BD107B}" destId="{39056931-9F4D-46ED-981B-2AF0BEEA3E67}" srcOrd="1" destOrd="0" presId="urn:microsoft.com/office/officeart/2005/8/layout/hierarchy2"/>
    <dgm:cxn modelId="{FF9C2C6B-43DC-4B63-ABFF-73A7E9793984}" type="presParOf" srcId="{39056931-9F4D-46ED-981B-2AF0BEEA3E67}" destId="{58976E6A-7D45-4B47-A74D-8FE4E9374E49}" srcOrd="0" destOrd="0" presId="urn:microsoft.com/office/officeart/2005/8/layout/hierarchy2"/>
    <dgm:cxn modelId="{B6CC5E31-6C25-4F3E-9A55-6B4FC4969CBE}" type="presParOf" srcId="{58976E6A-7D45-4B47-A74D-8FE4E9374E49}" destId="{766BF512-EC76-425D-88D0-261C63C7D865}" srcOrd="0" destOrd="0" presId="urn:microsoft.com/office/officeart/2005/8/layout/hierarchy2"/>
    <dgm:cxn modelId="{F5873A28-39FA-4CB5-8961-D65D1F201B72}" type="presParOf" srcId="{39056931-9F4D-46ED-981B-2AF0BEEA3E67}" destId="{602A5F58-EFDB-4A9F-BB71-BE25B2891312}" srcOrd="1" destOrd="0" presId="urn:microsoft.com/office/officeart/2005/8/layout/hierarchy2"/>
    <dgm:cxn modelId="{058E5E64-54A7-4342-8FD2-F002BDBFA49A}" type="presParOf" srcId="{602A5F58-EFDB-4A9F-BB71-BE25B2891312}" destId="{D934D775-AD6C-48BF-B608-BA1FB651C3A4}" srcOrd="0" destOrd="0" presId="urn:microsoft.com/office/officeart/2005/8/layout/hierarchy2"/>
    <dgm:cxn modelId="{549DE00F-FC0F-4FA2-AD2B-8E388B2E2A82}" type="presParOf" srcId="{602A5F58-EFDB-4A9F-BB71-BE25B2891312}" destId="{EBEF9353-BD59-4B25-BB83-D621D6B27B8C}" srcOrd="1" destOrd="0" presId="urn:microsoft.com/office/officeart/2005/8/layout/hierarchy2"/>
    <dgm:cxn modelId="{71E454D8-5496-4E19-ACA6-61B5117B96EF}" type="presParOf" srcId="{39056931-9F4D-46ED-981B-2AF0BEEA3E67}" destId="{F768E66C-EE93-4EA3-A22A-3B9FE9445F79}" srcOrd="2" destOrd="0" presId="urn:microsoft.com/office/officeart/2005/8/layout/hierarchy2"/>
    <dgm:cxn modelId="{06193943-C542-4164-9C03-372B678DCE28}" type="presParOf" srcId="{F768E66C-EE93-4EA3-A22A-3B9FE9445F79}" destId="{46257558-251C-4E0A-B43D-5E45947ED180}" srcOrd="0" destOrd="0" presId="urn:microsoft.com/office/officeart/2005/8/layout/hierarchy2"/>
    <dgm:cxn modelId="{7A68A69B-4EB8-4758-AE80-9A74754F3DB0}" type="presParOf" srcId="{39056931-9F4D-46ED-981B-2AF0BEEA3E67}" destId="{F964CFC1-1E10-4C6A-826F-5FFAEB8805DD}" srcOrd="3" destOrd="0" presId="urn:microsoft.com/office/officeart/2005/8/layout/hierarchy2"/>
    <dgm:cxn modelId="{B81A1F98-C949-47D4-AC3C-C3D6F6BD6DA7}" type="presParOf" srcId="{F964CFC1-1E10-4C6A-826F-5FFAEB8805DD}" destId="{7BAFB40A-3CD3-4738-824A-229EBA132805}" srcOrd="0" destOrd="0" presId="urn:microsoft.com/office/officeart/2005/8/layout/hierarchy2"/>
    <dgm:cxn modelId="{0CCBE035-9D25-4D08-89DD-7D801D14EF3E}" type="presParOf" srcId="{F964CFC1-1E10-4C6A-826F-5FFAEB8805DD}" destId="{9AC5A0F4-C490-4575-A85F-01C04046EF7B}" srcOrd="1" destOrd="0" presId="urn:microsoft.com/office/officeart/2005/8/layout/hierarchy2"/>
    <dgm:cxn modelId="{0E8B1C4B-7E5B-4C58-8A0B-9D8CFBDEED57}" type="presParOf" srcId="{39056931-9F4D-46ED-981B-2AF0BEEA3E67}" destId="{E9AA5010-FD54-46B2-A9BA-EF3E30E67915}" srcOrd="4" destOrd="0" presId="urn:microsoft.com/office/officeart/2005/8/layout/hierarchy2"/>
    <dgm:cxn modelId="{7B44F705-3BEF-4644-A0F7-50006FEF072C}" type="presParOf" srcId="{E9AA5010-FD54-46B2-A9BA-EF3E30E67915}" destId="{7DA4108F-38FF-4DFE-A1AD-95027A3A85EC}" srcOrd="0" destOrd="0" presId="urn:microsoft.com/office/officeart/2005/8/layout/hierarchy2"/>
    <dgm:cxn modelId="{1AD169E5-D858-41C0-9F3A-6819DF4C371F}" type="presParOf" srcId="{39056931-9F4D-46ED-981B-2AF0BEEA3E67}" destId="{0A618114-49E8-4530-9591-F3E3CDCE6118}" srcOrd="5" destOrd="0" presId="urn:microsoft.com/office/officeart/2005/8/layout/hierarchy2"/>
    <dgm:cxn modelId="{79D8C35C-53EC-48C8-A476-D22CAEF0C77C}" type="presParOf" srcId="{0A618114-49E8-4530-9591-F3E3CDCE6118}" destId="{AEE6FBEC-34B6-46CB-99EE-7F235EE429D5}" srcOrd="0" destOrd="0" presId="urn:microsoft.com/office/officeart/2005/8/layout/hierarchy2"/>
    <dgm:cxn modelId="{5B919F8B-D300-4248-9737-554819B407F7}" type="presParOf" srcId="{0A618114-49E8-4530-9591-F3E3CDCE6118}" destId="{D1B45187-BE22-41A3-9AAB-C180C3AB554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8EB5A-F632-49F0-8574-1D28897CC731}">
      <dsp:nvSpPr>
        <dsp:cNvPr id="0" name=""/>
        <dsp:cNvSpPr/>
      </dsp:nvSpPr>
      <dsp:spPr>
        <a:xfrm>
          <a:off x="2099532" y="792098"/>
          <a:ext cx="2222725" cy="732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nl-NL" sz="3300" kern="1200" dirty="0"/>
        </a:p>
      </dsp:txBody>
      <dsp:txXfrm>
        <a:off x="2099532" y="792098"/>
        <a:ext cx="2222725" cy="732489"/>
      </dsp:txXfrm>
    </dsp:sp>
    <dsp:sp modelId="{E578B1B0-A709-4486-B6DE-6AF74D2081D4}">
      <dsp:nvSpPr>
        <dsp:cNvPr id="0" name=""/>
        <dsp:cNvSpPr/>
      </dsp:nvSpPr>
      <dsp:spPr>
        <a:xfrm>
          <a:off x="2099532" y="2336665"/>
          <a:ext cx="2222725" cy="137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nl-NL" sz="2700" kern="1200" dirty="0">
              <a:solidFill>
                <a:srgbClr val="016666"/>
              </a:solidFill>
            </a:rPr>
            <a:t>Kwalitatief en kwantitatief</a:t>
          </a:r>
        </a:p>
      </dsp:txBody>
      <dsp:txXfrm>
        <a:off x="2099532" y="2336665"/>
        <a:ext cx="2222725" cy="1372327"/>
      </dsp:txXfrm>
    </dsp:sp>
    <dsp:sp modelId="{EF60B607-C119-469D-8A6F-F23728D67D59}">
      <dsp:nvSpPr>
        <dsp:cNvPr id="0" name=""/>
        <dsp:cNvSpPr/>
      </dsp:nvSpPr>
      <dsp:spPr>
        <a:xfrm>
          <a:off x="2097006" y="569320"/>
          <a:ext cx="176807" cy="17680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8CA80-F56F-4368-8CE8-85A9C95262F3}">
      <dsp:nvSpPr>
        <dsp:cNvPr id="0" name=""/>
        <dsp:cNvSpPr/>
      </dsp:nvSpPr>
      <dsp:spPr>
        <a:xfrm>
          <a:off x="2220771" y="321790"/>
          <a:ext cx="176807" cy="17680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23DFD-56DA-432D-912D-4C2B6EC286A0}">
      <dsp:nvSpPr>
        <dsp:cNvPr id="0" name=""/>
        <dsp:cNvSpPr/>
      </dsp:nvSpPr>
      <dsp:spPr>
        <a:xfrm>
          <a:off x="2517808" y="371296"/>
          <a:ext cx="277840" cy="277840"/>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F2E3D-E3F4-475F-AC79-62928FE1DD63}">
      <dsp:nvSpPr>
        <dsp:cNvPr id="0" name=""/>
        <dsp:cNvSpPr/>
      </dsp:nvSpPr>
      <dsp:spPr>
        <a:xfrm>
          <a:off x="2765339" y="99012"/>
          <a:ext cx="176807" cy="176807"/>
        </a:xfrm>
        <a:prstGeom prst="ellipse">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BEE44-48DA-40D0-838B-54E22CDF2EE2}">
      <dsp:nvSpPr>
        <dsp:cNvPr id="0" name=""/>
        <dsp:cNvSpPr/>
      </dsp:nvSpPr>
      <dsp:spPr>
        <a:xfrm>
          <a:off x="3087129" y="0"/>
          <a:ext cx="176807" cy="176807"/>
        </a:xfrm>
        <a:prstGeom prst="ellipse">
          <a:avLst/>
        </a:prstGeom>
        <a:solidFill>
          <a:srgbClr val="01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C4454-C50C-4800-BD8C-3A7B02377995}">
      <dsp:nvSpPr>
        <dsp:cNvPr id="0" name=""/>
        <dsp:cNvSpPr/>
      </dsp:nvSpPr>
      <dsp:spPr>
        <a:xfrm>
          <a:off x="3483178" y="173271"/>
          <a:ext cx="176807" cy="17680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04A8B-6908-407B-B656-AF72858D6C56}">
      <dsp:nvSpPr>
        <dsp:cNvPr id="0" name=""/>
        <dsp:cNvSpPr/>
      </dsp:nvSpPr>
      <dsp:spPr>
        <a:xfrm>
          <a:off x="3730709" y="297036"/>
          <a:ext cx="277840" cy="2778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83AF4-696B-4C13-A6E3-7E34964E25FC}">
      <dsp:nvSpPr>
        <dsp:cNvPr id="0" name=""/>
        <dsp:cNvSpPr/>
      </dsp:nvSpPr>
      <dsp:spPr>
        <a:xfrm>
          <a:off x="4077252" y="569320"/>
          <a:ext cx="176807" cy="17680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ACFD0-042D-4554-AAFC-70EE4FE2AB19}">
      <dsp:nvSpPr>
        <dsp:cNvPr id="0" name=""/>
        <dsp:cNvSpPr/>
      </dsp:nvSpPr>
      <dsp:spPr>
        <a:xfrm>
          <a:off x="4225770" y="841604"/>
          <a:ext cx="176807" cy="176807"/>
        </a:xfrm>
        <a:prstGeom prst="ellipse">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B5267-9809-45EA-BE3C-3B31C46AE37D}">
      <dsp:nvSpPr>
        <dsp:cNvPr id="0" name=""/>
        <dsp:cNvSpPr/>
      </dsp:nvSpPr>
      <dsp:spPr>
        <a:xfrm>
          <a:off x="2938610" y="321790"/>
          <a:ext cx="454648" cy="454648"/>
        </a:xfrm>
        <a:prstGeom prst="ellipse">
          <a:avLst/>
        </a:prstGeom>
        <a:solidFill>
          <a:srgbClr val="01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5A2A86-AAC8-421B-BBE2-42CAD74337A7}">
      <dsp:nvSpPr>
        <dsp:cNvPr id="0" name=""/>
        <dsp:cNvSpPr/>
      </dsp:nvSpPr>
      <dsp:spPr>
        <a:xfrm>
          <a:off x="1973240" y="1262406"/>
          <a:ext cx="176807" cy="17680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81DAC-05F8-43BD-AAA3-76754379F5CA}">
      <dsp:nvSpPr>
        <dsp:cNvPr id="0" name=""/>
        <dsp:cNvSpPr/>
      </dsp:nvSpPr>
      <dsp:spPr>
        <a:xfrm>
          <a:off x="2121759" y="1485184"/>
          <a:ext cx="277840" cy="2778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C5F84-1BC0-4329-997C-99E30B821E60}">
      <dsp:nvSpPr>
        <dsp:cNvPr id="0" name=""/>
        <dsp:cNvSpPr/>
      </dsp:nvSpPr>
      <dsp:spPr>
        <a:xfrm>
          <a:off x="2493055" y="1683209"/>
          <a:ext cx="404131" cy="40413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BBCFD-335C-430C-BC90-4F52D54FE89A}">
      <dsp:nvSpPr>
        <dsp:cNvPr id="0" name=""/>
        <dsp:cNvSpPr/>
      </dsp:nvSpPr>
      <dsp:spPr>
        <a:xfrm>
          <a:off x="3012870" y="2004999"/>
          <a:ext cx="176807" cy="176807"/>
        </a:xfrm>
        <a:prstGeom prst="ellipse">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101C6-0840-4B26-9005-3069F154E95E}">
      <dsp:nvSpPr>
        <dsp:cNvPr id="0" name=""/>
        <dsp:cNvSpPr/>
      </dsp:nvSpPr>
      <dsp:spPr>
        <a:xfrm>
          <a:off x="3111882" y="1683209"/>
          <a:ext cx="277840" cy="277840"/>
        </a:xfrm>
        <a:prstGeom prst="ellipse">
          <a:avLst/>
        </a:prstGeom>
        <a:solidFill>
          <a:srgbClr val="01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8BFDCD-72B7-4E1C-820A-3F63F80B7AD5}">
      <dsp:nvSpPr>
        <dsp:cNvPr id="0" name=""/>
        <dsp:cNvSpPr/>
      </dsp:nvSpPr>
      <dsp:spPr>
        <a:xfrm>
          <a:off x="3359413" y="2029752"/>
          <a:ext cx="176807" cy="17680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50C4E-F3C9-4DE5-925C-A59BBA95F9AA}">
      <dsp:nvSpPr>
        <dsp:cNvPr id="0" name=""/>
        <dsp:cNvSpPr/>
      </dsp:nvSpPr>
      <dsp:spPr>
        <a:xfrm>
          <a:off x="3582190" y="1633703"/>
          <a:ext cx="404131" cy="40413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AC922-62F0-4B72-A3D6-6AFD5AFF6C75}">
      <dsp:nvSpPr>
        <dsp:cNvPr id="0" name=""/>
        <dsp:cNvSpPr/>
      </dsp:nvSpPr>
      <dsp:spPr>
        <a:xfrm>
          <a:off x="4126758" y="1534690"/>
          <a:ext cx="277840" cy="277840"/>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62BFB-7DE1-4FEA-A10C-26C574D189E8}">
      <dsp:nvSpPr>
        <dsp:cNvPr id="0" name=""/>
        <dsp:cNvSpPr/>
      </dsp:nvSpPr>
      <dsp:spPr>
        <a:xfrm>
          <a:off x="4404599" y="370884"/>
          <a:ext cx="815978" cy="1557791"/>
        </a:xfrm>
        <a:prstGeom prst="chevron">
          <a:avLst>
            <a:gd name="adj" fmla="val 6231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3DEA5D5D-D38D-4B27-B69A-86FE3F0A8331}">
      <dsp:nvSpPr>
        <dsp:cNvPr id="0" name=""/>
        <dsp:cNvSpPr/>
      </dsp:nvSpPr>
      <dsp:spPr>
        <a:xfrm>
          <a:off x="5072217" y="370884"/>
          <a:ext cx="815978" cy="1557791"/>
        </a:xfrm>
        <a:prstGeom prst="chevron">
          <a:avLst>
            <a:gd name="adj" fmla="val 62310"/>
          </a:avLst>
        </a:prstGeom>
        <a:solidFill>
          <a:srgbClr val="016666"/>
        </a:solidFill>
        <a:ln>
          <a:noFill/>
        </a:ln>
        <a:effectLst/>
      </dsp:spPr>
      <dsp:style>
        <a:lnRef idx="0">
          <a:scrgbClr r="0" g="0" b="0"/>
        </a:lnRef>
        <a:fillRef idx="1">
          <a:scrgbClr r="0" g="0" b="0"/>
        </a:fillRef>
        <a:effectRef idx="0">
          <a:scrgbClr r="0" g="0" b="0"/>
        </a:effectRef>
        <a:fontRef idx="minor">
          <a:schemeClr val="lt1"/>
        </a:fontRef>
      </dsp:style>
    </dsp:sp>
    <dsp:sp modelId="{5C8C2CAD-5165-43FA-85D6-2F9B1E763D04}">
      <dsp:nvSpPr>
        <dsp:cNvPr id="0" name=""/>
        <dsp:cNvSpPr/>
      </dsp:nvSpPr>
      <dsp:spPr>
        <a:xfrm>
          <a:off x="6055101" y="260371"/>
          <a:ext cx="1891586" cy="1891586"/>
        </a:xfrm>
        <a:prstGeom prst="ellipse">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nl-NL" sz="3300" kern="1200" dirty="0"/>
            <a:t>Klinisch oordeel</a:t>
          </a:r>
        </a:p>
      </dsp:txBody>
      <dsp:txXfrm>
        <a:off x="6332117" y="537387"/>
        <a:ext cx="1337554" cy="1337554"/>
      </dsp:txXfrm>
    </dsp:sp>
    <dsp:sp modelId="{F2B72BB8-2F77-456C-B72A-C47658DE452B}">
      <dsp:nvSpPr>
        <dsp:cNvPr id="0" name=""/>
        <dsp:cNvSpPr/>
      </dsp:nvSpPr>
      <dsp:spPr>
        <a:xfrm>
          <a:off x="5888196" y="2336665"/>
          <a:ext cx="2225395" cy="137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nl-NL" sz="2700" kern="1200" dirty="0">
              <a:solidFill>
                <a:srgbClr val="016666"/>
              </a:solidFill>
            </a:rPr>
            <a:t>Gedegen besluitvorming</a:t>
          </a:r>
        </a:p>
      </dsp:txBody>
      <dsp:txXfrm>
        <a:off x="5888196" y="2336665"/>
        <a:ext cx="2225395" cy="1372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4982" y="2696140"/>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Hulpvraag</a:t>
          </a:r>
        </a:p>
      </dsp:txBody>
      <dsp:txXfrm>
        <a:off x="35391" y="2726549"/>
        <a:ext cx="2015669" cy="977425"/>
      </dsp:txXfrm>
    </dsp:sp>
    <dsp:sp modelId="{B234FCBB-E2B2-4FE6-8CB5-4F847278EA79}">
      <dsp:nvSpPr>
        <dsp:cNvPr id="0" name=""/>
        <dsp:cNvSpPr/>
      </dsp:nvSpPr>
      <dsp:spPr>
        <a:xfrm rot="17945813">
          <a:off x="1642751" y="2453006"/>
          <a:ext cx="1708031" cy="32036"/>
        </a:xfrm>
        <a:custGeom>
          <a:avLst/>
          <a:gdLst/>
          <a:ahLst/>
          <a:cxnLst/>
          <a:rect l="0" t="0" r="0" b="0"/>
          <a:pathLst>
            <a:path>
              <a:moveTo>
                <a:pt x="0" y="16018"/>
              </a:moveTo>
              <a:lnTo>
                <a:pt x="1708031" y="16018"/>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BE" sz="600" kern="1200"/>
        </a:p>
      </dsp:txBody>
      <dsp:txXfrm>
        <a:off x="2454066" y="2426323"/>
        <a:ext cx="85401" cy="85401"/>
      </dsp:txXfrm>
    </dsp:sp>
    <dsp:sp modelId="{3BAD4916-97DE-4D5B-8CAF-E4DAEA8D5947}">
      <dsp:nvSpPr>
        <dsp:cNvPr id="0" name=""/>
        <dsp:cNvSpPr/>
      </dsp:nvSpPr>
      <dsp:spPr>
        <a:xfrm>
          <a:off x="2912065" y="1203664"/>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Doel</a:t>
          </a:r>
        </a:p>
      </dsp:txBody>
      <dsp:txXfrm>
        <a:off x="2942474" y="1234073"/>
        <a:ext cx="2015669" cy="977425"/>
      </dsp:txXfrm>
    </dsp:sp>
    <dsp:sp modelId="{E5E62731-4837-412D-9129-29822118AE88}">
      <dsp:nvSpPr>
        <dsp:cNvPr id="0" name=""/>
        <dsp:cNvSpPr/>
      </dsp:nvSpPr>
      <dsp:spPr>
        <a:xfrm rot="18289469">
          <a:off x="4676616" y="1109778"/>
          <a:ext cx="1454467" cy="32036"/>
        </a:xfrm>
        <a:custGeom>
          <a:avLst/>
          <a:gdLst/>
          <a:ahLst/>
          <a:cxnLst/>
          <a:rect l="0" t="0" r="0" b="0"/>
          <a:pathLst>
            <a:path>
              <a:moveTo>
                <a:pt x="0" y="16018"/>
              </a:moveTo>
              <a:lnTo>
                <a:pt x="1454467" y="16018"/>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367488" y="1089434"/>
        <a:ext cx="72723" cy="72723"/>
      </dsp:txXfrm>
    </dsp:sp>
    <dsp:sp modelId="{6BE8E28B-F853-4DE4-BA72-296F344736F4}">
      <dsp:nvSpPr>
        <dsp:cNvPr id="0" name=""/>
        <dsp:cNvSpPr/>
      </dsp:nvSpPr>
      <dsp:spPr>
        <a:xfrm>
          <a:off x="5819147" y="9684"/>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Behoefte</a:t>
          </a:r>
        </a:p>
      </dsp:txBody>
      <dsp:txXfrm>
        <a:off x="5849556" y="40093"/>
        <a:ext cx="2015669" cy="977425"/>
      </dsp:txXfrm>
    </dsp:sp>
    <dsp:sp modelId="{EC4ACC00-10DF-469C-9979-5A30920DB67A}">
      <dsp:nvSpPr>
        <dsp:cNvPr id="0" name=""/>
        <dsp:cNvSpPr/>
      </dsp:nvSpPr>
      <dsp:spPr>
        <a:xfrm>
          <a:off x="7895634" y="512788"/>
          <a:ext cx="830594" cy="32036"/>
        </a:xfrm>
        <a:custGeom>
          <a:avLst/>
          <a:gdLst/>
          <a:ahLst/>
          <a:cxnLst/>
          <a:rect l="0" t="0" r="0" b="0"/>
          <a:pathLst>
            <a:path>
              <a:moveTo>
                <a:pt x="0" y="16018"/>
              </a:moveTo>
              <a:lnTo>
                <a:pt x="830594" y="16018"/>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8290167" y="508041"/>
        <a:ext cx="41529" cy="41529"/>
      </dsp:txXfrm>
    </dsp:sp>
    <dsp:sp modelId="{D67AEF37-3EF1-4451-A55F-6BAB673692E4}">
      <dsp:nvSpPr>
        <dsp:cNvPr id="0" name=""/>
        <dsp:cNvSpPr/>
      </dsp:nvSpPr>
      <dsp:spPr>
        <a:xfrm>
          <a:off x="8726229" y="9684"/>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Aanbevelingen</a:t>
          </a:r>
        </a:p>
      </dsp:txBody>
      <dsp:txXfrm>
        <a:off x="8756638" y="40093"/>
        <a:ext cx="2015669" cy="977425"/>
      </dsp:txXfrm>
    </dsp:sp>
    <dsp:sp modelId="{D3055F85-B4B7-49E6-BA21-DA1A4CBD59D0}">
      <dsp:nvSpPr>
        <dsp:cNvPr id="0" name=""/>
        <dsp:cNvSpPr/>
      </dsp:nvSpPr>
      <dsp:spPr>
        <a:xfrm>
          <a:off x="4988552" y="1706768"/>
          <a:ext cx="830594" cy="32036"/>
        </a:xfrm>
        <a:custGeom>
          <a:avLst/>
          <a:gdLst/>
          <a:ahLst/>
          <a:cxnLst/>
          <a:rect l="0" t="0" r="0" b="0"/>
          <a:pathLst>
            <a:path>
              <a:moveTo>
                <a:pt x="0" y="16018"/>
              </a:moveTo>
              <a:lnTo>
                <a:pt x="830594" y="16018"/>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383085" y="1702021"/>
        <a:ext cx="41529" cy="41529"/>
      </dsp:txXfrm>
    </dsp:sp>
    <dsp:sp modelId="{012C4017-F7B0-4D4C-9419-300607E2F25A}">
      <dsp:nvSpPr>
        <dsp:cNvPr id="0" name=""/>
        <dsp:cNvSpPr/>
      </dsp:nvSpPr>
      <dsp:spPr>
        <a:xfrm>
          <a:off x="5819147" y="1203664"/>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Behoefte</a:t>
          </a:r>
        </a:p>
      </dsp:txBody>
      <dsp:txXfrm>
        <a:off x="5849556" y="1234073"/>
        <a:ext cx="2015669" cy="977425"/>
      </dsp:txXfrm>
    </dsp:sp>
    <dsp:sp modelId="{E9C7E982-B2CF-4A41-ADD9-473871355AF0}">
      <dsp:nvSpPr>
        <dsp:cNvPr id="0" name=""/>
        <dsp:cNvSpPr/>
      </dsp:nvSpPr>
      <dsp:spPr>
        <a:xfrm rot="3310531">
          <a:off x="4676616" y="2303758"/>
          <a:ext cx="1454467" cy="32036"/>
        </a:xfrm>
        <a:custGeom>
          <a:avLst/>
          <a:gdLst/>
          <a:ahLst/>
          <a:cxnLst/>
          <a:rect l="0" t="0" r="0" b="0"/>
          <a:pathLst>
            <a:path>
              <a:moveTo>
                <a:pt x="0" y="16018"/>
              </a:moveTo>
              <a:lnTo>
                <a:pt x="1454467" y="16018"/>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367488" y="2283415"/>
        <a:ext cx="72723" cy="72723"/>
      </dsp:txXfrm>
    </dsp:sp>
    <dsp:sp modelId="{FAA8E9D2-F45A-40B8-B435-16075A543655}">
      <dsp:nvSpPr>
        <dsp:cNvPr id="0" name=""/>
        <dsp:cNvSpPr/>
      </dsp:nvSpPr>
      <dsp:spPr>
        <a:xfrm>
          <a:off x="5819147" y="2397645"/>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Behoefte</a:t>
          </a:r>
        </a:p>
      </dsp:txBody>
      <dsp:txXfrm>
        <a:off x="5849556" y="2428054"/>
        <a:ext cx="2015669" cy="977425"/>
      </dsp:txXfrm>
    </dsp:sp>
    <dsp:sp modelId="{3CD4C03B-47E0-4F4A-8AC6-DFA71766C290}">
      <dsp:nvSpPr>
        <dsp:cNvPr id="0" name=""/>
        <dsp:cNvSpPr/>
      </dsp:nvSpPr>
      <dsp:spPr>
        <a:xfrm rot="3654187">
          <a:off x="1642751" y="3945481"/>
          <a:ext cx="1708031" cy="32036"/>
        </a:xfrm>
        <a:custGeom>
          <a:avLst/>
          <a:gdLst/>
          <a:ahLst/>
          <a:cxnLst/>
          <a:rect l="0" t="0" r="0" b="0"/>
          <a:pathLst>
            <a:path>
              <a:moveTo>
                <a:pt x="0" y="16018"/>
              </a:moveTo>
              <a:lnTo>
                <a:pt x="1708031" y="16018"/>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BE" sz="600" kern="1200"/>
        </a:p>
      </dsp:txBody>
      <dsp:txXfrm>
        <a:off x="2454066" y="3918798"/>
        <a:ext cx="85401" cy="85401"/>
      </dsp:txXfrm>
    </dsp:sp>
    <dsp:sp modelId="{6353A636-AA0E-45F7-A44C-77EB3DB50493}">
      <dsp:nvSpPr>
        <dsp:cNvPr id="0" name=""/>
        <dsp:cNvSpPr/>
      </dsp:nvSpPr>
      <dsp:spPr>
        <a:xfrm>
          <a:off x="2912065" y="4188615"/>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Doel</a:t>
          </a:r>
        </a:p>
      </dsp:txBody>
      <dsp:txXfrm>
        <a:off x="2942474" y="4219024"/>
        <a:ext cx="2015669" cy="977425"/>
      </dsp:txXfrm>
    </dsp:sp>
    <dsp:sp modelId="{58976E6A-7D45-4B47-A74D-8FE4E9374E49}">
      <dsp:nvSpPr>
        <dsp:cNvPr id="0" name=""/>
        <dsp:cNvSpPr/>
      </dsp:nvSpPr>
      <dsp:spPr>
        <a:xfrm rot="19457599">
          <a:off x="4892409" y="4393224"/>
          <a:ext cx="1022880" cy="32036"/>
        </a:xfrm>
        <a:custGeom>
          <a:avLst/>
          <a:gdLst/>
          <a:ahLst/>
          <a:cxnLst/>
          <a:rect l="0" t="0" r="0" b="0"/>
          <a:pathLst>
            <a:path>
              <a:moveTo>
                <a:pt x="0" y="16018"/>
              </a:moveTo>
              <a:lnTo>
                <a:pt x="1022880" y="16018"/>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378277" y="4383670"/>
        <a:ext cx="51144" cy="51144"/>
      </dsp:txXfrm>
    </dsp:sp>
    <dsp:sp modelId="{D934D775-AD6C-48BF-B608-BA1FB651C3A4}">
      <dsp:nvSpPr>
        <dsp:cNvPr id="0" name=""/>
        <dsp:cNvSpPr/>
      </dsp:nvSpPr>
      <dsp:spPr>
        <a:xfrm>
          <a:off x="5819147" y="3591625"/>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Behoefte</a:t>
          </a:r>
        </a:p>
      </dsp:txBody>
      <dsp:txXfrm>
        <a:off x="5849556" y="3622034"/>
        <a:ext cx="2015669" cy="977425"/>
      </dsp:txXfrm>
    </dsp:sp>
    <dsp:sp modelId="{8E897061-5524-49A2-81EF-5C469F9BD5EA}">
      <dsp:nvSpPr>
        <dsp:cNvPr id="0" name=""/>
        <dsp:cNvSpPr/>
      </dsp:nvSpPr>
      <dsp:spPr>
        <a:xfrm>
          <a:off x="7895634" y="4094729"/>
          <a:ext cx="830594" cy="32036"/>
        </a:xfrm>
        <a:custGeom>
          <a:avLst/>
          <a:gdLst/>
          <a:ahLst/>
          <a:cxnLst/>
          <a:rect l="0" t="0" r="0" b="0"/>
          <a:pathLst>
            <a:path>
              <a:moveTo>
                <a:pt x="0" y="16018"/>
              </a:moveTo>
              <a:lnTo>
                <a:pt x="830594" y="16018"/>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8290167" y="4089982"/>
        <a:ext cx="41529" cy="41529"/>
      </dsp:txXfrm>
    </dsp:sp>
    <dsp:sp modelId="{F022524A-EF61-423E-A3BA-A4B509C37F6E}">
      <dsp:nvSpPr>
        <dsp:cNvPr id="0" name=""/>
        <dsp:cNvSpPr/>
      </dsp:nvSpPr>
      <dsp:spPr>
        <a:xfrm>
          <a:off x="8726229" y="3591625"/>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Aanbevelingen</a:t>
          </a:r>
        </a:p>
      </dsp:txBody>
      <dsp:txXfrm>
        <a:off x="8756638" y="3622034"/>
        <a:ext cx="2015669" cy="977425"/>
      </dsp:txXfrm>
    </dsp:sp>
    <dsp:sp modelId="{F768E66C-EE93-4EA3-A22A-3B9FE9445F79}">
      <dsp:nvSpPr>
        <dsp:cNvPr id="0" name=""/>
        <dsp:cNvSpPr/>
      </dsp:nvSpPr>
      <dsp:spPr>
        <a:xfrm rot="2142401">
          <a:off x="4892409" y="4990214"/>
          <a:ext cx="1022880" cy="32036"/>
        </a:xfrm>
        <a:custGeom>
          <a:avLst/>
          <a:gdLst/>
          <a:ahLst/>
          <a:cxnLst/>
          <a:rect l="0" t="0" r="0" b="0"/>
          <a:pathLst>
            <a:path>
              <a:moveTo>
                <a:pt x="0" y="16018"/>
              </a:moveTo>
              <a:lnTo>
                <a:pt x="1022880" y="16018"/>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378277" y="4980660"/>
        <a:ext cx="51144" cy="51144"/>
      </dsp:txXfrm>
    </dsp:sp>
    <dsp:sp modelId="{7BAFB40A-3CD3-4738-824A-229EBA132805}">
      <dsp:nvSpPr>
        <dsp:cNvPr id="0" name=""/>
        <dsp:cNvSpPr/>
      </dsp:nvSpPr>
      <dsp:spPr>
        <a:xfrm>
          <a:off x="5819147" y="4785605"/>
          <a:ext cx="2076487" cy="103824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BE" sz="2500" kern="1200" dirty="0"/>
            <a:t>Behoefte</a:t>
          </a:r>
        </a:p>
      </dsp:txBody>
      <dsp:txXfrm>
        <a:off x="5849556" y="4816014"/>
        <a:ext cx="2015669" cy="977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6634" y="678347"/>
          <a:ext cx="1887319" cy="1455085"/>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latin typeface="Open Sans"/>
            </a:rPr>
            <a:t>Welke richting?</a:t>
          </a:r>
        </a:p>
      </dsp:txBody>
      <dsp:txXfrm>
        <a:off x="49252" y="720965"/>
        <a:ext cx="1802083" cy="1369849"/>
      </dsp:txXfrm>
    </dsp:sp>
    <dsp:sp modelId="{580B65E1-B2C1-449F-9ADF-02CD0760CAD9}">
      <dsp:nvSpPr>
        <dsp:cNvPr id="0" name=""/>
        <dsp:cNvSpPr/>
      </dsp:nvSpPr>
      <dsp:spPr>
        <a:xfrm>
          <a:off x="1893954" y="1375685"/>
          <a:ext cx="754927" cy="60409"/>
        </a:xfrm>
        <a:custGeom>
          <a:avLst/>
          <a:gdLst/>
          <a:ahLst/>
          <a:cxnLst/>
          <a:rect l="0" t="0" r="0" b="0"/>
          <a:pathLst>
            <a:path>
              <a:moveTo>
                <a:pt x="0" y="30204"/>
              </a:moveTo>
              <a:lnTo>
                <a:pt x="754927" y="30204"/>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252544" y="1387016"/>
        <a:ext cx="37746" cy="37746"/>
      </dsp:txXfrm>
    </dsp:sp>
    <dsp:sp modelId="{C770DEDD-FD06-42A7-B248-5FB46A2B5D16}">
      <dsp:nvSpPr>
        <dsp:cNvPr id="0" name=""/>
        <dsp:cNvSpPr/>
      </dsp:nvSpPr>
      <dsp:spPr>
        <a:xfrm>
          <a:off x="2648882" y="274583"/>
          <a:ext cx="1887319" cy="226261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latin typeface="Open Sans"/>
            </a:rPr>
            <a:t>Begeleid zelfstandig wonen en werken</a:t>
          </a:r>
        </a:p>
      </dsp:txBody>
      <dsp:txXfrm>
        <a:off x="2704160" y="329861"/>
        <a:ext cx="1776763" cy="2152057"/>
      </dsp:txXfrm>
    </dsp:sp>
    <dsp:sp modelId="{58976E6A-7D45-4B47-A74D-8FE4E9374E49}">
      <dsp:nvSpPr>
        <dsp:cNvPr id="0" name=""/>
        <dsp:cNvSpPr/>
      </dsp:nvSpPr>
      <dsp:spPr>
        <a:xfrm>
          <a:off x="4536201" y="1375685"/>
          <a:ext cx="754927" cy="60409"/>
        </a:xfrm>
        <a:custGeom>
          <a:avLst/>
          <a:gdLst/>
          <a:ahLst/>
          <a:cxnLst/>
          <a:rect l="0" t="0" r="0" b="0"/>
          <a:pathLst>
            <a:path>
              <a:moveTo>
                <a:pt x="0" y="30204"/>
              </a:moveTo>
              <a:lnTo>
                <a:pt x="754927" y="30204"/>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4894792" y="1387016"/>
        <a:ext cx="37746" cy="37746"/>
      </dsp:txXfrm>
    </dsp:sp>
    <dsp:sp modelId="{D934D775-AD6C-48BF-B608-BA1FB651C3A4}">
      <dsp:nvSpPr>
        <dsp:cNvPr id="0" name=""/>
        <dsp:cNvSpPr/>
      </dsp:nvSpPr>
      <dsp:spPr>
        <a:xfrm>
          <a:off x="5291129" y="462423"/>
          <a:ext cx="2454025" cy="188693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latin typeface="Open Sans"/>
            </a:rPr>
            <a:t>Begeleiding rond zelfverzorging</a:t>
          </a:r>
        </a:p>
      </dsp:txBody>
      <dsp:txXfrm>
        <a:off x="5346395" y="517689"/>
        <a:ext cx="2343493" cy="1776400"/>
      </dsp:txXfrm>
    </dsp:sp>
    <dsp:sp modelId="{8E897061-5524-49A2-81EF-5C469F9BD5EA}">
      <dsp:nvSpPr>
        <dsp:cNvPr id="0" name=""/>
        <dsp:cNvSpPr/>
      </dsp:nvSpPr>
      <dsp:spPr>
        <a:xfrm>
          <a:off x="7745155" y="1375685"/>
          <a:ext cx="754927" cy="60409"/>
        </a:xfrm>
        <a:custGeom>
          <a:avLst/>
          <a:gdLst/>
          <a:ahLst/>
          <a:cxnLst/>
          <a:rect l="0" t="0" r="0" b="0"/>
          <a:pathLst>
            <a:path>
              <a:moveTo>
                <a:pt x="0" y="30204"/>
              </a:moveTo>
              <a:lnTo>
                <a:pt x="754927" y="30204"/>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8103745" y="1387016"/>
        <a:ext cx="37746" cy="37746"/>
      </dsp:txXfrm>
    </dsp:sp>
    <dsp:sp modelId="{F022524A-EF61-423E-A3BA-A4B509C37F6E}">
      <dsp:nvSpPr>
        <dsp:cNvPr id="0" name=""/>
        <dsp:cNvSpPr/>
      </dsp:nvSpPr>
      <dsp:spPr>
        <a:xfrm>
          <a:off x="8500083" y="256620"/>
          <a:ext cx="2300982" cy="2298538"/>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latin typeface="Open Sans"/>
            </a:rPr>
            <a:t>Visueel stappenplan voor thuis &amp; school </a:t>
          </a:r>
        </a:p>
      </dsp:txBody>
      <dsp:txXfrm>
        <a:off x="8567405" y="323942"/>
        <a:ext cx="2166338" cy="2163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1616" y="1343644"/>
          <a:ext cx="2077782" cy="1038891"/>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ln>
                <a:noFill/>
              </a:ln>
              <a:latin typeface="Open Sans" panose="020B0606030504020204"/>
            </a:rPr>
            <a:t>Hulpvraag</a:t>
          </a:r>
        </a:p>
      </dsp:txBody>
      <dsp:txXfrm>
        <a:off x="32044" y="1374072"/>
        <a:ext cx="2016926" cy="978035"/>
      </dsp:txXfrm>
    </dsp:sp>
    <dsp:sp modelId="{580B65E1-B2C1-449F-9ADF-02CD0760CAD9}">
      <dsp:nvSpPr>
        <dsp:cNvPr id="0" name=""/>
        <dsp:cNvSpPr/>
      </dsp:nvSpPr>
      <dsp:spPr>
        <a:xfrm>
          <a:off x="2079398" y="1837997"/>
          <a:ext cx="831112" cy="50185"/>
        </a:xfrm>
        <a:custGeom>
          <a:avLst/>
          <a:gdLst/>
          <a:ahLst/>
          <a:cxnLst/>
          <a:rect l="0" t="0" r="0" b="0"/>
          <a:pathLst>
            <a:path>
              <a:moveTo>
                <a:pt x="0" y="25092"/>
              </a:moveTo>
              <a:lnTo>
                <a:pt x="831112" y="2509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2474177" y="1842312"/>
        <a:ext cx="41555" cy="41555"/>
      </dsp:txXfrm>
    </dsp:sp>
    <dsp:sp modelId="{C770DEDD-FD06-42A7-B248-5FB46A2B5D16}">
      <dsp:nvSpPr>
        <dsp:cNvPr id="0" name=""/>
        <dsp:cNvSpPr/>
      </dsp:nvSpPr>
      <dsp:spPr>
        <a:xfrm>
          <a:off x="2910511" y="1343644"/>
          <a:ext cx="2077782" cy="1038891"/>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ln>
                <a:noFill/>
              </a:ln>
              <a:latin typeface="Open Sans" panose="020B0606030504020204"/>
            </a:rPr>
            <a:t>Doel</a:t>
          </a:r>
        </a:p>
      </dsp:txBody>
      <dsp:txXfrm>
        <a:off x="2940939" y="1374072"/>
        <a:ext cx="2016926" cy="978035"/>
      </dsp:txXfrm>
    </dsp:sp>
    <dsp:sp modelId="{58976E6A-7D45-4B47-A74D-8FE4E9374E49}">
      <dsp:nvSpPr>
        <dsp:cNvPr id="0" name=""/>
        <dsp:cNvSpPr/>
      </dsp:nvSpPr>
      <dsp:spPr>
        <a:xfrm>
          <a:off x="4988293" y="1837997"/>
          <a:ext cx="831112" cy="50185"/>
        </a:xfrm>
        <a:custGeom>
          <a:avLst/>
          <a:gdLst/>
          <a:ahLst/>
          <a:cxnLst/>
          <a:rect l="0" t="0" r="0" b="0"/>
          <a:pathLst>
            <a:path>
              <a:moveTo>
                <a:pt x="0" y="25092"/>
              </a:moveTo>
              <a:lnTo>
                <a:pt x="831112" y="2509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5383072" y="1842312"/>
        <a:ext cx="41555" cy="41555"/>
      </dsp:txXfrm>
    </dsp:sp>
    <dsp:sp modelId="{D934D775-AD6C-48BF-B608-BA1FB651C3A4}">
      <dsp:nvSpPr>
        <dsp:cNvPr id="0" name=""/>
        <dsp:cNvSpPr/>
      </dsp:nvSpPr>
      <dsp:spPr>
        <a:xfrm>
          <a:off x="5819406" y="1343644"/>
          <a:ext cx="2077782" cy="1038891"/>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ln>
                <a:noFill/>
              </a:ln>
              <a:latin typeface="Open Sans" panose="020B0606030504020204"/>
            </a:rPr>
            <a:t>Behoefte</a:t>
          </a:r>
        </a:p>
      </dsp:txBody>
      <dsp:txXfrm>
        <a:off x="5849834" y="1374072"/>
        <a:ext cx="2016926" cy="978035"/>
      </dsp:txXfrm>
    </dsp:sp>
    <dsp:sp modelId="{8E897061-5524-49A2-81EF-5C469F9BD5EA}">
      <dsp:nvSpPr>
        <dsp:cNvPr id="0" name=""/>
        <dsp:cNvSpPr/>
      </dsp:nvSpPr>
      <dsp:spPr>
        <a:xfrm>
          <a:off x="7897188" y="1837997"/>
          <a:ext cx="831112" cy="50185"/>
        </a:xfrm>
        <a:custGeom>
          <a:avLst/>
          <a:gdLst/>
          <a:ahLst/>
          <a:cxnLst/>
          <a:rect l="0" t="0" r="0" b="0"/>
          <a:pathLst>
            <a:path>
              <a:moveTo>
                <a:pt x="0" y="25092"/>
              </a:moveTo>
              <a:lnTo>
                <a:pt x="831112" y="2509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8291966" y="1842312"/>
        <a:ext cx="41555" cy="41555"/>
      </dsp:txXfrm>
    </dsp:sp>
    <dsp:sp modelId="{F022524A-EF61-423E-A3BA-A4B509C37F6E}">
      <dsp:nvSpPr>
        <dsp:cNvPr id="0" name=""/>
        <dsp:cNvSpPr/>
      </dsp:nvSpPr>
      <dsp:spPr>
        <a:xfrm>
          <a:off x="8728301" y="1343644"/>
          <a:ext cx="2077782" cy="1038891"/>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ln>
                <a:noFill/>
              </a:ln>
              <a:latin typeface="Open Sans" panose="020B0606030504020204"/>
            </a:rPr>
            <a:t>Aanbeveling </a:t>
          </a:r>
        </a:p>
      </dsp:txBody>
      <dsp:txXfrm>
        <a:off x="8758729" y="1374072"/>
        <a:ext cx="2016926" cy="978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0" y="2406381"/>
          <a:ext cx="1399145" cy="1583414"/>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BE" sz="2400" kern="1200" dirty="0"/>
            <a:t> </a:t>
          </a:r>
          <a:r>
            <a:rPr lang="nl-BE" sz="3200" kern="1200" dirty="0"/>
            <a:t>GC?</a:t>
          </a:r>
          <a:endParaRPr lang="nl-BE" sz="2400" kern="1200" dirty="0"/>
        </a:p>
      </dsp:txBody>
      <dsp:txXfrm>
        <a:off x="40980" y="2447361"/>
        <a:ext cx="1317185" cy="1501454"/>
      </dsp:txXfrm>
    </dsp:sp>
    <dsp:sp modelId="{B234FCBB-E2B2-4FE6-8CB5-4F847278EA79}">
      <dsp:nvSpPr>
        <dsp:cNvPr id="0" name=""/>
        <dsp:cNvSpPr/>
      </dsp:nvSpPr>
      <dsp:spPr>
        <a:xfrm rot="19821551">
          <a:off x="1225022" y="2527343"/>
          <a:ext cx="2661268" cy="25331"/>
        </a:xfrm>
        <a:custGeom>
          <a:avLst/>
          <a:gdLst/>
          <a:ahLst/>
          <a:cxnLst/>
          <a:rect l="0" t="0" r="0" b="0"/>
          <a:pathLst>
            <a:path>
              <a:moveTo>
                <a:pt x="0" y="12665"/>
              </a:moveTo>
              <a:lnTo>
                <a:pt x="2661268" y="12665"/>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nl-BE" sz="900" kern="1200"/>
        </a:p>
      </dsp:txBody>
      <dsp:txXfrm>
        <a:off x="2489125" y="2473477"/>
        <a:ext cx="133063" cy="133063"/>
      </dsp:txXfrm>
    </dsp:sp>
    <dsp:sp modelId="{3BAD4916-97DE-4D5B-8CAF-E4DAEA8D5947}">
      <dsp:nvSpPr>
        <dsp:cNvPr id="0" name=""/>
        <dsp:cNvSpPr/>
      </dsp:nvSpPr>
      <dsp:spPr>
        <a:xfrm>
          <a:off x="3712167" y="1148867"/>
          <a:ext cx="2181880" cy="1466124"/>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BE" sz="3200" kern="1200" dirty="0"/>
            <a:t>Functioneel</a:t>
          </a:r>
          <a:r>
            <a:rPr lang="nl-BE" sz="3200" kern="1200" baseline="0" dirty="0"/>
            <a:t> rekenen</a:t>
          </a:r>
          <a:endParaRPr lang="nl-BE" sz="3200" kern="1200" dirty="0"/>
        </a:p>
      </dsp:txBody>
      <dsp:txXfrm>
        <a:off x="3755108" y="1191808"/>
        <a:ext cx="2095998" cy="1380242"/>
      </dsp:txXfrm>
    </dsp:sp>
    <dsp:sp modelId="{E5E62731-4837-412D-9129-29822118AE88}">
      <dsp:nvSpPr>
        <dsp:cNvPr id="0" name=""/>
        <dsp:cNvSpPr/>
      </dsp:nvSpPr>
      <dsp:spPr>
        <a:xfrm rot="18743954">
          <a:off x="5621183" y="1250608"/>
          <a:ext cx="1675519" cy="25331"/>
        </a:xfrm>
        <a:custGeom>
          <a:avLst/>
          <a:gdLst/>
          <a:ahLst/>
          <a:cxnLst/>
          <a:rect l="0" t="0" r="0" b="0"/>
          <a:pathLst>
            <a:path>
              <a:moveTo>
                <a:pt x="0" y="12665"/>
              </a:moveTo>
              <a:lnTo>
                <a:pt x="1675519" y="12665"/>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BE" sz="600" kern="1200"/>
        </a:p>
      </dsp:txBody>
      <dsp:txXfrm>
        <a:off x="6417055" y="1221386"/>
        <a:ext cx="83775" cy="83775"/>
      </dsp:txXfrm>
    </dsp:sp>
    <dsp:sp modelId="{6BE8E28B-F853-4DE4-BA72-296F344736F4}">
      <dsp:nvSpPr>
        <dsp:cNvPr id="0" name=""/>
        <dsp:cNvSpPr/>
      </dsp:nvSpPr>
      <dsp:spPr>
        <a:xfrm>
          <a:off x="7023838" y="151749"/>
          <a:ext cx="4620866" cy="985736"/>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Opdrachten/FB afgestemd op </a:t>
          </a:r>
          <a:r>
            <a:rPr lang="nl-BE" sz="2800" kern="1200" dirty="0" err="1"/>
            <a:t>ll</a:t>
          </a:r>
          <a:r>
            <a:rPr lang="nl-BE" sz="2800" kern="1200" dirty="0"/>
            <a:t> en gradueel opgebouwd</a:t>
          </a:r>
        </a:p>
      </dsp:txBody>
      <dsp:txXfrm>
        <a:off x="7052709" y="180620"/>
        <a:ext cx="4563124" cy="927994"/>
      </dsp:txXfrm>
    </dsp:sp>
    <dsp:sp modelId="{D3055F85-B4B7-49E6-BA21-DA1A4CBD59D0}">
      <dsp:nvSpPr>
        <dsp:cNvPr id="0" name=""/>
        <dsp:cNvSpPr/>
      </dsp:nvSpPr>
      <dsp:spPr>
        <a:xfrm rot="21105984">
          <a:off x="5888557" y="1792978"/>
          <a:ext cx="1065375" cy="25331"/>
        </a:xfrm>
        <a:custGeom>
          <a:avLst/>
          <a:gdLst/>
          <a:ahLst/>
          <a:cxnLst/>
          <a:rect l="0" t="0" r="0" b="0"/>
          <a:pathLst>
            <a:path>
              <a:moveTo>
                <a:pt x="0" y="12665"/>
              </a:moveTo>
              <a:lnTo>
                <a:pt x="1065375" y="12665"/>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6394610" y="1779009"/>
        <a:ext cx="53268" cy="53268"/>
      </dsp:txXfrm>
    </dsp:sp>
    <dsp:sp modelId="{012C4017-F7B0-4D4C-9419-300607E2F25A}">
      <dsp:nvSpPr>
        <dsp:cNvPr id="0" name=""/>
        <dsp:cNvSpPr/>
      </dsp:nvSpPr>
      <dsp:spPr>
        <a:xfrm>
          <a:off x="6948441" y="1325197"/>
          <a:ext cx="4729208" cy="808321"/>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Thuis oefenen  rekenvaardigheden</a:t>
          </a:r>
        </a:p>
      </dsp:txBody>
      <dsp:txXfrm>
        <a:off x="6972116" y="1348872"/>
        <a:ext cx="4681858" cy="760971"/>
      </dsp:txXfrm>
    </dsp:sp>
    <dsp:sp modelId="{E9C7E982-B2CF-4A41-ADD9-473871355AF0}">
      <dsp:nvSpPr>
        <dsp:cNvPr id="0" name=""/>
        <dsp:cNvSpPr/>
      </dsp:nvSpPr>
      <dsp:spPr>
        <a:xfrm rot="2147088">
          <a:off x="5764460" y="2270656"/>
          <a:ext cx="1372886" cy="25331"/>
        </a:xfrm>
        <a:custGeom>
          <a:avLst/>
          <a:gdLst/>
          <a:ahLst/>
          <a:cxnLst/>
          <a:rect l="0" t="0" r="0" b="0"/>
          <a:pathLst>
            <a:path>
              <a:moveTo>
                <a:pt x="0" y="12665"/>
              </a:moveTo>
              <a:lnTo>
                <a:pt x="1372886" y="12665"/>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6416581" y="2249000"/>
        <a:ext cx="68644" cy="68644"/>
      </dsp:txXfrm>
    </dsp:sp>
    <dsp:sp modelId="{FAA8E9D2-F45A-40B8-B435-16075A543655}">
      <dsp:nvSpPr>
        <dsp:cNvPr id="0" name=""/>
        <dsp:cNvSpPr/>
      </dsp:nvSpPr>
      <dsp:spPr>
        <a:xfrm>
          <a:off x="7007759" y="2210698"/>
          <a:ext cx="4627749" cy="94803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Ouders: hulp bij huiswerkbegeleiding</a:t>
          </a:r>
        </a:p>
      </dsp:txBody>
      <dsp:txXfrm>
        <a:off x="7035526" y="2238465"/>
        <a:ext cx="4572215" cy="892499"/>
      </dsp:txXfrm>
    </dsp:sp>
    <dsp:sp modelId="{3CD4C03B-47E0-4F4A-8AC6-DFA71766C290}">
      <dsp:nvSpPr>
        <dsp:cNvPr id="0" name=""/>
        <dsp:cNvSpPr/>
      </dsp:nvSpPr>
      <dsp:spPr>
        <a:xfrm rot="2471782">
          <a:off x="1023329" y="4185361"/>
          <a:ext cx="3036364" cy="25331"/>
        </a:xfrm>
        <a:custGeom>
          <a:avLst/>
          <a:gdLst/>
          <a:ahLst/>
          <a:cxnLst/>
          <a:rect l="0" t="0" r="0" b="0"/>
          <a:pathLst>
            <a:path>
              <a:moveTo>
                <a:pt x="0" y="12665"/>
              </a:moveTo>
              <a:lnTo>
                <a:pt x="3036364" y="12665"/>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nl-BE" sz="1000" kern="1200"/>
        </a:p>
      </dsp:txBody>
      <dsp:txXfrm>
        <a:off x="2465603" y="4122118"/>
        <a:ext cx="151818" cy="151818"/>
      </dsp:txXfrm>
    </dsp:sp>
    <dsp:sp modelId="{6353A636-AA0E-45F7-A44C-77EB3DB50493}">
      <dsp:nvSpPr>
        <dsp:cNvPr id="0" name=""/>
        <dsp:cNvSpPr/>
      </dsp:nvSpPr>
      <dsp:spPr>
        <a:xfrm>
          <a:off x="3683878" y="4464131"/>
          <a:ext cx="2242023" cy="1467669"/>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BE" sz="3200" kern="1200" dirty="0"/>
            <a:t>Correct Nederlands schrijven</a:t>
          </a:r>
        </a:p>
      </dsp:txBody>
      <dsp:txXfrm>
        <a:off x="3726865" y="4507118"/>
        <a:ext cx="2156049" cy="1381695"/>
      </dsp:txXfrm>
    </dsp:sp>
    <dsp:sp modelId="{58976E6A-7D45-4B47-A74D-8FE4E9374E49}">
      <dsp:nvSpPr>
        <dsp:cNvPr id="0" name=""/>
        <dsp:cNvSpPr/>
      </dsp:nvSpPr>
      <dsp:spPr>
        <a:xfrm rot="18091582">
          <a:off x="5520397" y="4460829"/>
          <a:ext cx="1699837" cy="25331"/>
        </a:xfrm>
        <a:custGeom>
          <a:avLst/>
          <a:gdLst/>
          <a:ahLst/>
          <a:cxnLst/>
          <a:rect l="0" t="0" r="0" b="0"/>
          <a:pathLst>
            <a:path>
              <a:moveTo>
                <a:pt x="0" y="12665"/>
              </a:moveTo>
              <a:lnTo>
                <a:pt x="1699837" y="12665"/>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BE" sz="600" kern="1200"/>
        </a:p>
      </dsp:txBody>
      <dsp:txXfrm>
        <a:off x="6327820" y="4430999"/>
        <a:ext cx="84991" cy="84991"/>
      </dsp:txXfrm>
    </dsp:sp>
    <dsp:sp modelId="{D934D775-AD6C-48BF-B608-BA1FB651C3A4}">
      <dsp:nvSpPr>
        <dsp:cNvPr id="0" name=""/>
        <dsp:cNvSpPr/>
      </dsp:nvSpPr>
      <dsp:spPr>
        <a:xfrm>
          <a:off x="6814731" y="3275008"/>
          <a:ext cx="4862918" cy="94803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Compensatie in niet-taalvakken</a:t>
          </a:r>
        </a:p>
      </dsp:txBody>
      <dsp:txXfrm>
        <a:off x="6842498" y="3302775"/>
        <a:ext cx="4807384" cy="892499"/>
      </dsp:txXfrm>
    </dsp:sp>
    <dsp:sp modelId="{F768E66C-EE93-4EA3-A22A-3B9FE9445F79}">
      <dsp:nvSpPr>
        <dsp:cNvPr id="0" name=""/>
        <dsp:cNvSpPr/>
      </dsp:nvSpPr>
      <dsp:spPr>
        <a:xfrm rot="20546099">
          <a:off x="5903159" y="5038096"/>
          <a:ext cx="975543" cy="25331"/>
        </a:xfrm>
        <a:custGeom>
          <a:avLst/>
          <a:gdLst/>
          <a:ahLst/>
          <a:cxnLst/>
          <a:rect l="0" t="0" r="0" b="0"/>
          <a:pathLst>
            <a:path>
              <a:moveTo>
                <a:pt x="0" y="12665"/>
              </a:moveTo>
              <a:lnTo>
                <a:pt x="975543" y="12665"/>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6366542" y="5026373"/>
        <a:ext cx="48777" cy="48777"/>
      </dsp:txXfrm>
    </dsp:sp>
    <dsp:sp modelId="{7BAFB40A-3CD3-4738-824A-229EBA132805}">
      <dsp:nvSpPr>
        <dsp:cNvPr id="0" name=""/>
        <dsp:cNvSpPr/>
      </dsp:nvSpPr>
      <dsp:spPr>
        <a:xfrm>
          <a:off x="6855960" y="4308563"/>
          <a:ext cx="4783795" cy="1189990"/>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School: ondersteuning bij bepalen red aanpassingen</a:t>
          </a:r>
        </a:p>
      </dsp:txBody>
      <dsp:txXfrm>
        <a:off x="6890814" y="4343417"/>
        <a:ext cx="4714087" cy="1120282"/>
      </dsp:txXfrm>
    </dsp:sp>
    <dsp:sp modelId="{E9AA5010-FD54-46B2-A9BA-EF3E30E67915}">
      <dsp:nvSpPr>
        <dsp:cNvPr id="0" name=""/>
        <dsp:cNvSpPr/>
      </dsp:nvSpPr>
      <dsp:spPr>
        <a:xfrm rot="3093321">
          <a:off x="5691031" y="5671635"/>
          <a:ext cx="1241904" cy="25331"/>
        </a:xfrm>
        <a:custGeom>
          <a:avLst/>
          <a:gdLst/>
          <a:ahLst/>
          <a:cxnLst/>
          <a:rect l="0" t="0" r="0" b="0"/>
          <a:pathLst>
            <a:path>
              <a:moveTo>
                <a:pt x="0" y="12665"/>
              </a:moveTo>
              <a:lnTo>
                <a:pt x="1241904" y="12665"/>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6280936" y="5653253"/>
        <a:ext cx="62095" cy="62095"/>
      </dsp:txXfrm>
    </dsp:sp>
    <dsp:sp modelId="{AEE6FBEC-34B6-46CB-99EE-7F235EE429D5}">
      <dsp:nvSpPr>
        <dsp:cNvPr id="0" name=""/>
        <dsp:cNvSpPr/>
      </dsp:nvSpPr>
      <dsp:spPr>
        <a:xfrm>
          <a:off x="6698066" y="5604807"/>
          <a:ext cx="4979583" cy="1131658"/>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School: opvolgen van opdrachten en geven van feedback</a:t>
          </a:r>
        </a:p>
      </dsp:txBody>
      <dsp:txXfrm>
        <a:off x="6731211" y="5637952"/>
        <a:ext cx="4913293" cy="1065368"/>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47F063-4D4D-4369-8B6F-7895940C644F}" type="datetimeFigureOut">
              <a:rPr lang="nl-BE" smtClean="0"/>
              <a:t>20/03/2020</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209A166-D3AD-4EA8-B88E-600595EFE2B0}" type="slidenum">
              <a:rPr lang="nl-BE" smtClean="0"/>
              <a:t>‹nr.›</a:t>
            </a:fld>
            <a:endParaRPr lang="nl-BE"/>
          </a:p>
        </p:txBody>
      </p:sp>
    </p:spTree>
    <p:extLst>
      <p:ext uri="{BB962C8B-B14F-4D97-AF65-F5344CB8AC3E}">
        <p14:creationId xmlns:p14="http://schemas.microsoft.com/office/powerpoint/2010/main" val="244273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www.prodiagnostiek.be/sites/default/files/Prodiabrief%2011%20-%20Succesfactoren%20Professionalisering.pdf"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l.wikipedia.org/wiki/Acculturati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smartsign.com/Office-Courtesy/Do-Not-Disturb-Brilliant-Minds-At-Work/SKU-S-5271.aspx"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1</a:t>
            </a:fld>
            <a:endParaRPr lang="nl-BE"/>
          </a:p>
        </p:txBody>
      </p:sp>
    </p:spTree>
    <p:extLst>
      <p:ext uri="{BB962C8B-B14F-4D97-AF65-F5344CB8AC3E}">
        <p14:creationId xmlns:p14="http://schemas.microsoft.com/office/powerpoint/2010/main" val="4387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ander aspect dat sterker in de verf wordt gezet in deze herwerkte protocollen is de rol van ouders en leerlingen </a:t>
            </a:r>
          </a:p>
          <a:p>
            <a:endParaRPr lang="nl-BE" dirty="0"/>
          </a:p>
          <a:p>
            <a:r>
              <a:rPr lang="nl-BE" dirty="0"/>
              <a:t>Bij herwerking van het Algemeen Diagnostisch Protocol hebben we er extra aandacht aan besteed om de rol van de cliënt zo actief mogelijk te formuleren als vertaling van het belang van het constructief samenwerken. In de protocollen cognitief functioneren gaan we op dat elan verder.</a:t>
            </a:r>
          </a:p>
          <a:p>
            <a:r>
              <a:rPr lang="nl-BE" dirty="0"/>
              <a:t>Bijvoorbeeld (geen volledige </a:t>
            </a:r>
            <a:r>
              <a:rPr lang="nl-BE" dirty="0" err="1"/>
              <a:t>oplijsting</a:t>
            </a:r>
            <a:r>
              <a:rPr lang="nl-BE" dirty="0"/>
              <a:t>)</a:t>
            </a:r>
          </a:p>
          <a:p>
            <a:pPr marL="173336" indent="-173336">
              <a:buFontTx/>
              <a:buChar char="-"/>
            </a:pPr>
            <a:r>
              <a:rPr lang="nl-BE" dirty="0"/>
              <a:t>Bij inschrijving: explicieter aangegeven dat het belangrijk is om informatie waarover ouders en leerling zelf beschikken te bevragen (bv. vragen naar opvallende sterktes/zwaktes)</a:t>
            </a:r>
          </a:p>
          <a:p>
            <a:pPr marL="173336" indent="-173336">
              <a:buFontTx/>
              <a:buChar char="-"/>
            </a:pPr>
            <a:r>
              <a:rPr lang="nl-BE" dirty="0"/>
              <a:t>Samenwerking met ouders: Samenwerken gaat over het samen verantwoordelijk zijn voor het schoolsucces van leerlingen. Het gaat verder dan het elkaar informeren. Door in te zetten op het constructief samenwerken met ouders versterkt de school de ouderbetrokkenheid en ander onderwijsondersteunend gedrag.</a:t>
            </a:r>
          </a:p>
          <a:p>
            <a:endParaRPr lang="nl-BE" i="1" dirty="0"/>
          </a:p>
          <a:p>
            <a:r>
              <a:rPr lang="nl-BE" i="1" dirty="0"/>
              <a:t>Noot: </a:t>
            </a:r>
          </a:p>
          <a:p>
            <a:r>
              <a:rPr lang="nl-BE" i="1" dirty="0"/>
              <a:t>=&gt; hier aandacht voor wat anders is </a:t>
            </a:r>
            <a:r>
              <a:rPr lang="nl-BE" i="1" dirty="0" err="1"/>
              <a:t>tov</a:t>
            </a:r>
            <a:r>
              <a:rPr lang="nl-BE" i="1" dirty="0"/>
              <a:t> ADP (wijzigingen nog meer opvallend als je vergelijkt met de vorige protocollen, bv. daar nog ‘communicatie met ouders’ </a:t>
            </a:r>
            <a:r>
              <a:rPr lang="nl-BE" i="1" dirty="0" err="1"/>
              <a:t>ipv</a:t>
            </a:r>
            <a:r>
              <a:rPr lang="nl-BE" i="1" dirty="0"/>
              <a:t> ‘samenwerken met ouders’)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=&gt; als hier staat ‘leerling en ouders’ bedoelen we leerling, ouders als cliënt uiteraard in samenwerking met alle andere partners (school, CLB en ev. externe partners)</a:t>
            </a:r>
          </a:p>
          <a:p>
            <a:endParaRPr lang="nl-BE" dirty="0"/>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11</a:t>
            </a:fld>
            <a:endParaRPr lang="nl-BE"/>
          </a:p>
        </p:txBody>
      </p:sp>
    </p:spTree>
    <p:extLst>
      <p:ext uri="{BB962C8B-B14F-4D97-AF65-F5344CB8AC3E}">
        <p14:creationId xmlns:p14="http://schemas.microsoft.com/office/powerpoint/2010/main" val="31465364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102</a:t>
            </a:fld>
            <a:endParaRPr lang="nl-BE"/>
          </a:p>
        </p:txBody>
      </p:sp>
    </p:spTree>
    <p:extLst>
      <p:ext uri="{BB962C8B-B14F-4D97-AF65-F5344CB8AC3E}">
        <p14:creationId xmlns:p14="http://schemas.microsoft.com/office/powerpoint/2010/main" val="35414314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103</a:t>
            </a:fld>
            <a:endParaRPr lang="nl-BE"/>
          </a:p>
        </p:txBody>
      </p:sp>
    </p:spTree>
    <p:extLst>
      <p:ext uri="{BB962C8B-B14F-4D97-AF65-F5344CB8AC3E}">
        <p14:creationId xmlns:p14="http://schemas.microsoft.com/office/powerpoint/2010/main" val="40802091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104</a:t>
            </a:fld>
            <a:endParaRPr lang="nl-BE"/>
          </a:p>
        </p:txBody>
      </p:sp>
    </p:spTree>
    <p:extLst>
      <p:ext uri="{BB962C8B-B14F-4D97-AF65-F5344CB8AC3E}">
        <p14:creationId xmlns:p14="http://schemas.microsoft.com/office/powerpoint/2010/main" val="24462999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Meer info rond</a:t>
            </a:r>
            <a:r>
              <a:rPr lang="nl-NL" baseline="0" dirty="0"/>
              <a:t> succesfactoren professionaliseringsinitiatieven in CLB zie </a:t>
            </a:r>
            <a:r>
              <a:rPr lang="nl-BE" dirty="0">
                <a:hlinkClick r:id="rId3"/>
              </a:rPr>
              <a:t>http://www.prodiagnostiek.be/sites/default/files/Prodiabrief%2011%20-%20Succesfactoren%20Professionalisering.pdf</a:t>
            </a:r>
            <a:endParaRPr lang="nl-NL"/>
          </a:p>
          <a:p>
            <a:endParaRPr lang="nl-NL" baseline="0" dirty="0"/>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105</a:t>
            </a:fld>
            <a:endParaRPr lang="nl-BE"/>
          </a:p>
        </p:txBody>
      </p:sp>
    </p:spTree>
    <p:extLst>
      <p:ext uri="{BB962C8B-B14F-4D97-AF65-F5344CB8AC3E}">
        <p14:creationId xmlns:p14="http://schemas.microsoft.com/office/powerpoint/2010/main" val="404643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BE" sz="1100" b="0" i="0" u="none" strike="noStrike" cap="none" baseline="0" dirty="0">
                <a:solidFill>
                  <a:schemeClr val="dk1"/>
                </a:solidFill>
                <a:latin typeface="Arial"/>
                <a:ea typeface="Arial"/>
                <a:cs typeface="Arial"/>
                <a:sym typeface="Arial"/>
              </a:rPr>
              <a:t>Klikken op afbeelding =&gt; tekst Verhoogde zorg CZF</a:t>
            </a: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13</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in fase 1 zijn er voorbeelden te vinden van </a:t>
            </a:r>
            <a:r>
              <a:rPr lang="nl-BE" b="1" dirty="0"/>
              <a:t>gemeenschappelijke vragen/aandachtspunten </a:t>
            </a:r>
            <a:r>
              <a:rPr lang="nl-BE" dirty="0"/>
              <a:t>voor CSF/CZF (en ook ruimer voor andere protocollen).</a:t>
            </a:r>
          </a:p>
          <a:p>
            <a:pPr marL="173336" indent="-173336">
              <a:buFontTx/>
              <a:buChar char="-"/>
            </a:pPr>
            <a:r>
              <a:rPr lang="nl-BE" b="0" dirty="0"/>
              <a:t>in eerste instantie van </a:t>
            </a:r>
            <a:r>
              <a:rPr lang="nl-BE" b="1" dirty="0"/>
              <a:t>belang om leerlingen te signaleren</a:t>
            </a:r>
            <a:r>
              <a:rPr lang="nl-BE" dirty="0"/>
              <a:t> op het zorgoverleg!</a:t>
            </a:r>
          </a:p>
          <a:p>
            <a:pPr marL="173336" indent="-173336">
              <a:buFontTx/>
              <a:buChar char="-"/>
            </a:pPr>
            <a:r>
              <a:rPr lang="nl-BE" dirty="0"/>
              <a:t>Specifiek aandacht voor de </a:t>
            </a:r>
            <a:r>
              <a:rPr lang="nl-BE" b="1" dirty="0"/>
              <a:t>verschillende manieren</a:t>
            </a:r>
            <a:r>
              <a:rPr lang="nl-BE" dirty="0"/>
              <a:t> waarop het zorgteam informatie kan verzamelen om zicht te krijgen op de onderwijs- of opvoedingsbehoeften van de leerling(</a:t>
            </a:r>
            <a:r>
              <a:rPr lang="nl-BE" dirty="0" err="1"/>
              <a:t>engroep</a:t>
            </a:r>
            <a:r>
              <a:rPr lang="nl-BE" dirty="0"/>
              <a:t>)</a:t>
            </a:r>
          </a:p>
          <a:p>
            <a:pPr marL="173336" indent="-173336">
              <a:buFontTx/>
              <a:buChar char="-"/>
            </a:pPr>
            <a:r>
              <a:rPr lang="nl-BE" dirty="0"/>
              <a:t>vervolgens meer gepaste aanpak uitwerken om </a:t>
            </a:r>
            <a:r>
              <a:rPr lang="nl-BE" b="1" dirty="0"/>
              <a:t>verdere ontwikkeling en participatie </a:t>
            </a:r>
            <a:r>
              <a:rPr lang="nl-BE" dirty="0"/>
              <a:t>van een of meerdere leerlingen te bevorderen</a:t>
            </a:r>
          </a:p>
          <a:p>
            <a:pPr marL="173336" indent="-173336">
              <a:buFontTx/>
              <a:buChar char="-"/>
            </a:pPr>
            <a:endParaRPr lang="nl-BE" dirty="0"/>
          </a:p>
          <a:p>
            <a:r>
              <a:rPr lang="nl-BE" dirty="0"/>
              <a:t>CLB (en PBD) treedt op als </a:t>
            </a:r>
            <a:r>
              <a:rPr lang="nl-BE" b="1" dirty="0"/>
              <a:t>coach</a:t>
            </a:r>
            <a:r>
              <a:rPr lang="nl-BE" dirty="0"/>
              <a:t>!!</a:t>
            </a:r>
          </a:p>
          <a:p>
            <a:r>
              <a:rPr lang="nl-BE" dirty="0"/>
              <a:t>= consultatieve leerlingenbegeleiding!?</a:t>
            </a:r>
          </a:p>
          <a:p>
            <a:r>
              <a:rPr lang="nl-BE" dirty="0"/>
              <a:t>=&gt; aandacht vestigen op hele spectrum van cognitief functioneren</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14</a:t>
            </a:fld>
            <a:endParaRPr lang="nl-BE"/>
          </a:p>
        </p:txBody>
      </p:sp>
    </p:spTree>
    <p:extLst>
      <p:ext uri="{BB962C8B-B14F-4D97-AF65-F5344CB8AC3E}">
        <p14:creationId xmlns:p14="http://schemas.microsoft.com/office/powerpoint/2010/main" val="161956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CLB (en PBD) treedt op als </a:t>
            </a:r>
            <a:r>
              <a:rPr lang="nl-BE" b="1" dirty="0"/>
              <a:t>coach</a:t>
            </a:r>
            <a:r>
              <a:rPr lang="nl-BE" dirty="0"/>
              <a:t>!!</a:t>
            </a:r>
          </a:p>
          <a:p>
            <a:r>
              <a:rPr lang="nl-BE" dirty="0"/>
              <a:t>= consultatieve leerlingenbegeleiding!?</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15</a:t>
            </a:fld>
            <a:endParaRPr lang="nl-BE"/>
          </a:p>
        </p:txBody>
      </p:sp>
    </p:spTree>
    <p:extLst>
      <p:ext uri="{BB962C8B-B14F-4D97-AF65-F5344CB8AC3E}">
        <p14:creationId xmlns:p14="http://schemas.microsoft.com/office/powerpoint/2010/main" val="65257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Belang van praten met leerlingen, zowel (zeer) sterke als (zeer) zwakke leerlingen, wordt nog te vaak vergeten.</a:t>
            </a:r>
          </a:p>
          <a:p>
            <a:endParaRPr lang="nl-BE" dirty="0"/>
          </a:p>
          <a:p>
            <a:r>
              <a:rPr lang="nl-BE" dirty="0"/>
              <a:t>Met name bij het opstellen van doelen en het uitwerken van manieren om die doelen te bereiken, is de inbreng van leerlingen cruciaal voor hun motivatie.</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16</a:t>
            </a:fld>
            <a:endParaRPr lang="nl-BE"/>
          </a:p>
        </p:txBody>
      </p:sp>
    </p:spTree>
    <p:extLst>
      <p:ext uri="{BB962C8B-B14F-4D97-AF65-F5344CB8AC3E}">
        <p14:creationId xmlns:p14="http://schemas.microsoft.com/office/powerpoint/2010/main" val="75836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Observatie door leerkracht zelf, zorgcoördinator/leerlingenbegeleider of andere collega</a:t>
            </a:r>
          </a:p>
          <a:p>
            <a:endParaRPr lang="nl-BE" dirty="0"/>
          </a:p>
          <a:p>
            <a:r>
              <a:rPr lang="nl-BE" dirty="0"/>
              <a:t>Belangrijk om meteen in fase 1 al verschillende onderzoeksmethoden in te zetten om informatie te verzamelen</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17</a:t>
            </a:fld>
            <a:endParaRPr lang="nl-BE"/>
          </a:p>
        </p:txBody>
      </p:sp>
    </p:spTree>
    <p:extLst>
      <p:ext uri="{BB962C8B-B14F-4D97-AF65-F5344CB8AC3E}">
        <p14:creationId xmlns:p14="http://schemas.microsoft.com/office/powerpoint/2010/main" val="286147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dit in fase 1 gebeurt, kan onderwijs al aan onderwijsbehoeften van heel wat leerlingen tegemoetkomen!</a:t>
            </a:r>
          </a:p>
        </p:txBody>
      </p:sp>
      <p:sp>
        <p:nvSpPr>
          <p:cNvPr id="4" name="Tijdelijke aanduiding voor dianummer 3"/>
          <p:cNvSpPr>
            <a:spLocks noGrp="1"/>
          </p:cNvSpPr>
          <p:nvPr>
            <p:ph type="sldNum" sz="quarter" idx="5"/>
          </p:nvPr>
        </p:nvSpPr>
        <p:spPr/>
        <p:txBody>
          <a:bodyPr/>
          <a:lstStyle/>
          <a:p>
            <a:fld id="{37A7D974-A908-49A0-B8A4-07A4BC123D1F}" type="slidenum">
              <a:rPr lang="nl-BE" smtClean="0"/>
              <a:t>18</a:t>
            </a:fld>
            <a:endParaRPr lang="nl-BE"/>
          </a:p>
        </p:txBody>
      </p:sp>
    </p:spTree>
    <p:extLst>
      <p:ext uri="{BB962C8B-B14F-4D97-AF65-F5344CB8AC3E}">
        <p14:creationId xmlns:p14="http://schemas.microsoft.com/office/powerpoint/2010/main" val="3567989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19</a:t>
            </a:fld>
            <a:endParaRPr lang="nl-BE"/>
          </a:p>
        </p:txBody>
      </p:sp>
    </p:spTree>
    <p:extLst>
      <p:ext uri="{BB962C8B-B14F-4D97-AF65-F5344CB8AC3E}">
        <p14:creationId xmlns:p14="http://schemas.microsoft.com/office/powerpoint/2010/main" val="3001121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Gesprekken met ouders: In een gesprek met ouders bevraagt een (zorg)leerkracht aanvullende informatie om samen doelen, onderwijs- en opvoedingsbehoeften en een geschikte aanpak te bepalen. Het beeld van de ouders over hun kind samenleggen met het beeld van het schoolteam over de leerling zorgt voor een beter zicht op zijn functioneren en op zijn onderwijs- en opvoedingsbehoeften. Als een kind thuis anders functioneert dan op school, kan nadenken over de oorzaken hiervan bijdragen tot een beter afgestemde aanpak, zowel thuis als op school. Indien ouders thuis een succesvolle aanpak hebben voor bepaalde moeilijkheden, is dit zeer waardevolle informatie voor de school.</a:t>
            </a:r>
          </a:p>
          <a:p>
            <a:endParaRPr lang="nl-BE" dirty="0"/>
          </a:p>
          <a:p>
            <a:r>
              <a:rPr lang="nl-BE" dirty="0"/>
              <a:t>Onderwijs-, opvoedings- en ondersteuningsbehoeften en aanpak bepalen: Bij het bepalen van de aanpak houdt het zorgteam rekening met een aantal factoren zoals de hulpvraag van de leerling, de motivatie en verwachtingen van de leerling en zijn/haar ouders, het socio-emotioneel functioneren van de leerling, informatie over eerdere remediëring en contextfactoren waaronder de ondersteuningsbehoeften van leerkrachten en ouders om de aanpak te realiseren.</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20</a:t>
            </a:fld>
            <a:endParaRPr lang="nl-BE"/>
          </a:p>
        </p:txBody>
      </p:sp>
    </p:spTree>
    <p:extLst>
      <p:ext uri="{BB962C8B-B14F-4D97-AF65-F5344CB8AC3E}">
        <p14:creationId xmlns:p14="http://schemas.microsoft.com/office/powerpoint/2010/main" val="273990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Gezien de heterogeniteit van de doelgroep houdt men bij de keuze van de leer- en ontwikkelingsdoelen steeds rekening met de mogelijkheden en de beperkingen van de leerling, zijn individuele interesses, zijn leefwereld en onderwijsloopbaanperspectief. </a:t>
            </a:r>
          </a:p>
          <a:p>
            <a:endParaRPr lang="nl-BE" dirty="0"/>
          </a:p>
          <a:p>
            <a:r>
              <a:rPr lang="nl-BE" dirty="0"/>
              <a:t>Vanuit een aantal belangrijke principes over de cognitieve ontwikkeling en de ontwikkeling van adaptieve vaardigheden wordt een aantal bruikbare strategieën en materialen aangehaald. De leerkracht zet extra differentiërende maatregelen in en stimuleert zo elke leerling binnen zijn zone van naaste ontwikkeling</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21</a:t>
            </a:fld>
            <a:endParaRPr lang="nl-BE"/>
          </a:p>
        </p:txBody>
      </p:sp>
    </p:spTree>
    <p:extLst>
      <p:ext uri="{BB962C8B-B14F-4D97-AF65-F5344CB8AC3E}">
        <p14:creationId xmlns:p14="http://schemas.microsoft.com/office/powerpoint/2010/main" val="170985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pPr marL="173336" indent="-173336">
              <a:buFontTx/>
              <a:buChar char="-"/>
            </a:pPr>
            <a:endParaRPr lang="nl-NL" baseline="0" dirty="0"/>
          </a:p>
          <a:p>
            <a:endParaRPr lang="nl-BE" dirty="0"/>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2</a:t>
            </a:fld>
            <a:endParaRPr lang="nl-BE"/>
          </a:p>
        </p:txBody>
      </p:sp>
    </p:spTree>
    <p:extLst>
      <p:ext uri="{BB962C8B-B14F-4D97-AF65-F5344CB8AC3E}">
        <p14:creationId xmlns:p14="http://schemas.microsoft.com/office/powerpoint/2010/main" val="3442300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endParaRPr lang="nl-BE" sz="800" dirty="0"/>
          </a:p>
        </p:txBody>
      </p:sp>
      <p:sp>
        <p:nvSpPr>
          <p:cNvPr id="4" name="Tijdelijke aanduiding voor datum 3"/>
          <p:cNvSpPr>
            <a:spLocks noGrp="1"/>
          </p:cNvSpPr>
          <p:nvPr>
            <p:ph type="dt" idx="1"/>
          </p:nvPr>
        </p:nvSpPr>
        <p:spPr/>
        <p:txBody>
          <a:bodyPr/>
          <a:lstStyle/>
          <a:p>
            <a:pPr defTabSz="924458">
              <a:defRPr/>
            </a:pPr>
            <a:r>
              <a:rPr lang="nl-BE" sz="1300">
                <a:solidFill>
                  <a:prstClr val="black"/>
                </a:solidFill>
                <a:latin typeface="Calibri"/>
              </a:rPr>
              <a:t>19/03/2019</a:t>
            </a:r>
          </a:p>
        </p:txBody>
      </p:sp>
      <p:sp>
        <p:nvSpPr>
          <p:cNvPr id="5" name="Tijdelijke aanduiding voor voettekst 4"/>
          <p:cNvSpPr>
            <a:spLocks noGrp="1"/>
          </p:cNvSpPr>
          <p:nvPr>
            <p:ph type="ftr" sz="quarter" idx="4"/>
          </p:nvPr>
        </p:nvSpPr>
        <p:spPr/>
        <p:txBody>
          <a:bodyPr/>
          <a:lstStyle/>
          <a:p>
            <a:pPr defTabSz="924458">
              <a:defRPr/>
            </a:pPr>
            <a:r>
              <a:rPr lang="nl-BE" sz="1300">
                <a:solidFill>
                  <a:prstClr val="black"/>
                </a:solidFill>
                <a:latin typeface="Calibri"/>
              </a:rPr>
              <a:t>Prodia - CLB GO! Antwerpen</a:t>
            </a:r>
          </a:p>
        </p:txBody>
      </p:sp>
      <p:sp>
        <p:nvSpPr>
          <p:cNvPr id="6" name="Tijdelijke aanduiding voor dianummer 5"/>
          <p:cNvSpPr>
            <a:spLocks noGrp="1"/>
          </p:cNvSpPr>
          <p:nvPr>
            <p:ph type="sldNum" sz="quarter" idx="5"/>
          </p:nvPr>
        </p:nvSpPr>
        <p:spPr/>
        <p:txBody>
          <a:bodyPr/>
          <a:lstStyle/>
          <a:p>
            <a:pPr defTabSz="924458">
              <a:defRPr/>
            </a:pPr>
            <a:fld id="{EA224813-A82A-492C-B5A7-777BFB5857BA}" type="slidenum">
              <a:rPr lang="nl-BE" sz="1300">
                <a:solidFill>
                  <a:prstClr val="black"/>
                </a:solidFill>
                <a:latin typeface="Calibri"/>
              </a:rPr>
              <a:pPr defTabSz="924458">
                <a:defRPr/>
              </a:pPr>
              <a:t>22</a:t>
            </a:fld>
            <a:endParaRPr lang="nl-BE" sz="1300">
              <a:solidFill>
                <a:prstClr val="black"/>
              </a:solidFill>
              <a:latin typeface="Calibri"/>
            </a:endParaRPr>
          </a:p>
        </p:txBody>
      </p:sp>
    </p:spTree>
    <p:extLst>
      <p:ext uri="{BB962C8B-B14F-4D97-AF65-F5344CB8AC3E}">
        <p14:creationId xmlns:p14="http://schemas.microsoft.com/office/powerpoint/2010/main" val="4244622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meest uitgewerkte stuk in het protocol, is het HGD-traject waar CLB-medewerker/team aan de knoppen zit, de regie heeft.</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23</a:t>
            </a:fld>
            <a:endParaRPr lang="nl-BE"/>
          </a:p>
        </p:txBody>
      </p:sp>
    </p:spTree>
    <p:extLst>
      <p:ext uri="{BB962C8B-B14F-4D97-AF65-F5344CB8AC3E}">
        <p14:creationId xmlns:p14="http://schemas.microsoft.com/office/powerpoint/2010/main" val="1372281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Klikken op afbeelding =&gt; F2 Protocol CZF</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24</a:t>
            </a:fld>
            <a:endParaRPr lang="nl-BE"/>
          </a:p>
        </p:txBody>
      </p:sp>
    </p:spTree>
    <p:extLst>
      <p:ext uri="{BB962C8B-B14F-4D97-AF65-F5344CB8AC3E}">
        <p14:creationId xmlns:p14="http://schemas.microsoft.com/office/powerpoint/2010/main" val="4250152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25</a:t>
            </a:fld>
            <a:endParaRPr lang="nl-BE"/>
          </a:p>
        </p:txBody>
      </p:sp>
    </p:spTree>
    <p:extLst>
      <p:ext uri="{BB962C8B-B14F-4D97-AF65-F5344CB8AC3E}">
        <p14:creationId xmlns:p14="http://schemas.microsoft.com/office/powerpoint/2010/main" val="2976326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26</a:t>
            </a:fld>
            <a:endParaRPr lang="nl-BE"/>
          </a:p>
        </p:txBody>
      </p:sp>
    </p:spTree>
    <p:extLst>
      <p:ext uri="{BB962C8B-B14F-4D97-AF65-F5344CB8AC3E}">
        <p14:creationId xmlns:p14="http://schemas.microsoft.com/office/powerpoint/2010/main" val="2504367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nl-BE" dirty="0"/>
              <a:t>Verstandelijke beperking is een beschrijvende term die een bepaalde wijze van functioneren van een leerling in zijn dagelijkse leefsituatie aanduidt. Dat functioneren vindt steeds plaats in een interactie tussen de leerling en zijn omgeving. Aangepaste en voldoende ondersteuning vanuit de omgeving beïnvloedt het functioneren van de leerling positief. ICF-CY biedt een kader om dit samenspel van componenten, van leerling en omgeving, in kaart te brengen.</a:t>
            </a:r>
            <a:r>
              <a:rPr lang="en-GB" dirty="0">
                <a:effectLst/>
              </a:rPr>
              <a:t> </a:t>
            </a:r>
          </a:p>
          <a:p>
            <a:pPr defTabSz="924458">
              <a:defRPr/>
            </a:pPr>
            <a:endParaRPr lang="en-GB" dirty="0"/>
          </a:p>
          <a:p>
            <a:endParaRPr lang="en-US" dirty="0"/>
          </a:p>
        </p:txBody>
      </p:sp>
      <p:sp>
        <p:nvSpPr>
          <p:cNvPr id="4" name="Slide Number Placeholder 3"/>
          <p:cNvSpPr>
            <a:spLocks noGrp="1"/>
          </p:cNvSpPr>
          <p:nvPr>
            <p:ph type="sldNum" sz="quarter" idx="10"/>
          </p:nvPr>
        </p:nvSpPr>
        <p:spPr/>
        <p:txBody>
          <a:bodyPr/>
          <a:lstStyle/>
          <a:p>
            <a:fld id="{14DC514E-AD7F-434D-866B-77D80BBE80CA}" type="slidenum">
              <a:rPr lang="nl-BE" smtClean="0"/>
              <a:pPr/>
              <a:t>27</a:t>
            </a:fld>
            <a:endParaRPr lang="nl-BE"/>
          </a:p>
        </p:txBody>
      </p:sp>
    </p:spTree>
    <p:extLst>
      <p:ext uri="{BB962C8B-B14F-4D97-AF65-F5344CB8AC3E}">
        <p14:creationId xmlns:p14="http://schemas.microsoft.com/office/powerpoint/2010/main" val="2608423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Buntinx</a:t>
            </a:r>
            <a:r>
              <a:rPr lang="nl-BE" dirty="0"/>
              <a:t> et al. (2010) geeft ook het procesmatige en het doelmatige van diagnostiek naar begeleiding aan.</a:t>
            </a:r>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28</a:t>
            </a:fld>
            <a:endParaRPr lang="nl-BE"/>
          </a:p>
        </p:txBody>
      </p:sp>
    </p:spTree>
    <p:extLst>
      <p:ext uri="{BB962C8B-B14F-4D97-AF65-F5344CB8AC3E}">
        <p14:creationId xmlns:p14="http://schemas.microsoft.com/office/powerpoint/2010/main" val="1109098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het protocol kiezen we voor de indeling van </a:t>
            </a:r>
            <a:r>
              <a:rPr lang="nl-BE" dirty="0" err="1"/>
              <a:t>Schalock</a:t>
            </a:r>
            <a:r>
              <a:rPr lang="nl-BE" dirty="0"/>
              <a:t> in 3 factoren (onafhankelijkheid, sociale participatie en welbevinden). Deze factoren worden verder </a:t>
            </a:r>
            <a:r>
              <a:rPr lang="nl-BE" dirty="0" err="1"/>
              <a:t>opgeplitst</a:t>
            </a:r>
            <a:r>
              <a:rPr lang="nl-BE" dirty="0"/>
              <a:t> in 8 domeinen. Die domeinen worden geconcretiseerd met indicatoren.</a:t>
            </a:r>
          </a:p>
          <a:p>
            <a:pPr>
              <a:buFont typeface="Symbol" panose="05050102010706020507" pitchFamily="18" charset="2"/>
              <a:buNone/>
            </a:pPr>
            <a:r>
              <a:rPr lang="nl-BE" dirty="0"/>
              <a:t>Belangrijk bij het zicht krijgen op de domeinen: indicatoren laten inschatten zowel door de persoon zelf als door omgeving (combinatie van subjectieve en meer objectieve beeldvorming)</a:t>
            </a:r>
          </a:p>
          <a:p>
            <a:pPr>
              <a:buFont typeface="Symbol" panose="05050102010706020507" pitchFamily="18" charset="2"/>
              <a:buNone/>
            </a:pPr>
            <a:endParaRPr lang="nl-BE" dirty="0"/>
          </a:p>
          <a:p>
            <a:pPr defTabSz="924458">
              <a:defRPr/>
            </a:pPr>
            <a:r>
              <a:rPr lang="nl-BE" dirty="0">
                <a:highlight>
                  <a:srgbClr val="FFFF00"/>
                </a:highlight>
              </a:rPr>
              <a:t>Een mogelijke opdracht aansluitend bij deze slide: </a:t>
            </a:r>
            <a:r>
              <a:rPr lang="nl-BE" dirty="0"/>
              <a:t>tabel met indicatoren (zie Bijlage) erbij nemen en inschatting proberen maken voor verschillende factoren bv. in eigen leven, voor een casus</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29</a:t>
            </a:fld>
            <a:endParaRPr lang="nl-BE"/>
          </a:p>
        </p:txBody>
      </p:sp>
    </p:spTree>
    <p:extLst>
      <p:ext uri="{BB962C8B-B14F-4D97-AF65-F5344CB8AC3E}">
        <p14:creationId xmlns:p14="http://schemas.microsoft.com/office/powerpoint/2010/main" val="1746524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doorlopen van een HGD-traject gebeurt kort als het kan, uitgebreid als het moet. </a:t>
            </a:r>
          </a:p>
          <a:p>
            <a:r>
              <a:rPr lang="nl-BE" dirty="0"/>
              <a:t>Wel essentieel</a:t>
            </a:r>
            <a:r>
              <a:rPr lang="nl-BE" baseline="0" dirty="0"/>
              <a:t> om het denkproces van het HGD-traject te doorlopen.</a:t>
            </a:r>
          </a:p>
          <a:p>
            <a:r>
              <a:rPr lang="nl-BE" baseline="0" dirty="0"/>
              <a:t>De vraag naar GV/V komt op het einde van het HGD-traject.</a:t>
            </a:r>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30</a:t>
            </a:fld>
            <a:endParaRPr lang="nl-BE"/>
          </a:p>
        </p:txBody>
      </p:sp>
    </p:spTree>
    <p:extLst>
      <p:ext uri="{BB962C8B-B14F-4D97-AF65-F5344CB8AC3E}">
        <p14:creationId xmlns:p14="http://schemas.microsoft.com/office/powerpoint/2010/main" val="1995771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in F2 is bij de herwerking nagegaan hoe de rol van leerling en ouders meer in de verf kon worden gezet.</a:t>
            </a:r>
          </a:p>
          <a:p>
            <a:r>
              <a:rPr lang="nl-BE" dirty="0"/>
              <a:t>F2: ouders en leerling werden al vaak en expliciet vermeld, het gaat minder om aanvullingen, maar eerder om het scherper formuleren van de mogelijk actieve rol van leerling en ouders</a:t>
            </a:r>
          </a:p>
          <a:p>
            <a:r>
              <a:rPr lang="nl-BE" dirty="0"/>
              <a:t>=&gt; We geven hier </a:t>
            </a:r>
            <a:r>
              <a:rPr lang="nl-BE" dirty="0">
                <a:highlight>
                  <a:srgbClr val="FFFF00"/>
                </a:highlight>
              </a:rPr>
              <a:t>enkele voorbeelden</a:t>
            </a:r>
            <a:r>
              <a:rPr lang="nl-BE" dirty="0"/>
              <a:t>, geen volledige </a:t>
            </a:r>
            <a:r>
              <a:rPr lang="nl-BE" dirty="0" err="1"/>
              <a:t>oplijsting</a:t>
            </a:r>
            <a:endParaRPr lang="nl-BE" dirty="0"/>
          </a:p>
          <a:p>
            <a:endParaRPr lang="nl-BE" dirty="0"/>
          </a:p>
          <a:p>
            <a:r>
              <a:rPr lang="nl-BE" dirty="0"/>
              <a:t>Intake, 1,4 afstemmen: Soms doen ouders in hun zoektocht naar gepaste hulp een beroep op externe partners. In samenspraak met ouders kan het CLB-team gebruikmaken van deze input om in samenwerking een of meerdere hypotheses te checken. Ouders kunnen bijvoorbeeld veel vertrouwen hebben in een bepaalde hulpverlener of een dienst die zich specialiseert in de diagnostiek bij en/of begeleiding van </a:t>
            </a:r>
            <a:r>
              <a:rPr lang="nl-BE" dirty="0">
                <a:highlight>
                  <a:srgbClr val="FFFF00"/>
                </a:highlight>
              </a:rPr>
              <a:t>leerlingen</a:t>
            </a:r>
            <a:r>
              <a:rPr lang="nl-BE" dirty="0"/>
              <a:t> met ontwikkelingsproblemen. De CLB-medewerker gaat dan samen met de ouders en de externe partner na hoe deze expertise op een doelgerichte manier ingezet kan worden in het HGD-traject.</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31</a:t>
            </a:fld>
            <a:endParaRPr lang="nl-BE"/>
          </a:p>
        </p:txBody>
      </p:sp>
    </p:spTree>
    <p:extLst>
      <p:ext uri="{BB962C8B-B14F-4D97-AF65-F5344CB8AC3E}">
        <p14:creationId xmlns:p14="http://schemas.microsoft.com/office/powerpoint/2010/main" val="135668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endParaRPr lang="nl-BE" sz="800" dirty="0"/>
          </a:p>
          <a:p>
            <a:endParaRPr lang="nl-BE" dirty="0"/>
          </a:p>
        </p:txBody>
      </p:sp>
      <p:sp>
        <p:nvSpPr>
          <p:cNvPr id="4" name="Tijdelijke aanduiding voor datum 3"/>
          <p:cNvSpPr>
            <a:spLocks noGrp="1"/>
          </p:cNvSpPr>
          <p:nvPr>
            <p:ph type="dt" idx="1"/>
          </p:nvPr>
        </p:nvSpPr>
        <p:spPr/>
        <p:txBody>
          <a:bodyPr/>
          <a:lstStyle/>
          <a:p>
            <a:pPr defTabSz="924458">
              <a:defRPr/>
            </a:pPr>
            <a:r>
              <a:rPr lang="nl-BE" sz="1300">
                <a:solidFill>
                  <a:prstClr val="black"/>
                </a:solidFill>
                <a:latin typeface="Calibri"/>
              </a:rPr>
              <a:t>19/03/2019</a:t>
            </a:r>
          </a:p>
        </p:txBody>
      </p:sp>
      <p:sp>
        <p:nvSpPr>
          <p:cNvPr id="5" name="Tijdelijke aanduiding voor voettekst 4"/>
          <p:cNvSpPr>
            <a:spLocks noGrp="1"/>
          </p:cNvSpPr>
          <p:nvPr>
            <p:ph type="ftr" sz="quarter" idx="4"/>
          </p:nvPr>
        </p:nvSpPr>
        <p:spPr/>
        <p:txBody>
          <a:bodyPr/>
          <a:lstStyle/>
          <a:p>
            <a:pPr defTabSz="924458">
              <a:defRPr/>
            </a:pPr>
            <a:r>
              <a:rPr lang="nl-BE" sz="1300">
                <a:solidFill>
                  <a:prstClr val="black"/>
                </a:solidFill>
                <a:latin typeface="Calibri"/>
              </a:rPr>
              <a:t>Prodia - CLB GO! Antwerpen</a:t>
            </a:r>
          </a:p>
        </p:txBody>
      </p:sp>
      <p:sp>
        <p:nvSpPr>
          <p:cNvPr id="6" name="Tijdelijke aanduiding voor dianummer 5"/>
          <p:cNvSpPr>
            <a:spLocks noGrp="1"/>
          </p:cNvSpPr>
          <p:nvPr>
            <p:ph type="sldNum" sz="quarter" idx="5"/>
          </p:nvPr>
        </p:nvSpPr>
        <p:spPr/>
        <p:txBody>
          <a:bodyPr/>
          <a:lstStyle/>
          <a:p>
            <a:pPr defTabSz="924458">
              <a:defRPr/>
            </a:pPr>
            <a:fld id="{EA224813-A82A-492C-B5A7-777BFB5857BA}" type="slidenum">
              <a:rPr lang="nl-BE" sz="1300">
                <a:solidFill>
                  <a:prstClr val="black"/>
                </a:solidFill>
                <a:latin typeface="Calibri"/>
              </a:rPr>
              <a:pPr defTabSz="924458">
                <a:defRPr/>
              </a:pPr>
              <a:t>3</a:t>
            </a:fld>
            <a:endParaRPr lang="nl-BE" sz="1300">
              <a:solidFill>
                <a:prstClr val="black"/>
              </a:solidFill>
              <a:latin typeface="Calibri"/>
            </a:endParaRPr>
          </a:p>
        </p:txBody>
      </p:sp>
    </p:spTree>
    <p:extLst>
      <p:ext uri="{BB962C8B-B14F-4D97-AF65-F5344CB8AC3E}">
        <p14:creationId xmlns:p14="http://schemas.microsoft.com/office/powerpoint/2010/main" val="3500714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marL="0" lvl="0" indent="0">
              <a:buFontTx/>
              <a:buNone/>
            </a:pPr>
            <a:r>
              <a:rPr lang="nl-BE" sz="1200" kern="1200" dirty="0">
                <a:solidFill>
                  <a:schemeClr val="tx1"/>
                </a:solidFill>
                <a:effectLst/>
                <a:latin typeface="+mn-lt"/>
                <a:ea typeface="+mn-ea"/>
                <a:cs typeface="+mn-cs"/>
              </a:rPr>
              <a:t>In Prodia-protocollen is Faire diagnostiek een van de denkkaders. </a:t>
            </a:r>
          </a:p>
          <a:p>
            <a:pPr marL="0" lvl="0" indent="0">
              <a:buFontTx/>
              <a:buNone/>
            </a:pPr>
            <a:r>
              <a:rPr lang="nl-BE" sz="1200" kern="1200" dirty="0">
                <a:solidFill>
                  <a:schemeClr val="tx1"/>
                </a:solidFill>
                <a:effectLst/>
                <a:latin typeface="+mn-lt"/>
                <a:ea typeface="+mn-ea"/>
                <a:cs typeface="+mn-cs"/>
              </a:rPr>
              <a:t>Voor Protocol CZF is er een </a:t>
            </a:r>
          </a:p>
          <a:p>
            <a:pPr marL="171450" lvl="0" indent="-171450">
              <a:buFontTx/>
              <a:buChar char="-"/>
            </a:pPr>
            <a:r>
              <a:rPr lang="nl-BE" sz="1200" kern="1200" dirty="0">
                <a:solidFill>
                  <a:schemeClr val="tx1"/>
                </a:solidFill>
                <a:effectLst/>
                <a:latin typeface="+mn-lt"/>
                <a:ea typeface="+mn-ea"/>
                <a:cs typeface="+mn-cs"/>
              </a:rPr>
              <a:t>Bijlage rond IQ (ook voor CSF)</a:t>
            </a:r>
          </a:p>
          <a:p>
            <a:pPr marL="171450" lvl="0" indent="-171450">
              <a:buFontTx/>
              <a:buChar char="-"/>
            </a:pPr>
            <a:r>
              <a:rPr lang="nl-BE" sz="1200" kern="1200" dirty="0">
                <a:solidFill>
                  <a:schemeClr val="tx1"/>
                </a:solidFill>
                <a:effectLst/>
                <a:latin typeface="+mn-lt"/>
                <a:ea typeface="+mn-ea"/>
                <a:cs typeface="+mn-cs"/>
              </a:rPr>
              <a:t>Bijlage rond adaptief gedrag, daarin aandachtspunten doorheen HGD-traject. In de volgende slides wordt deze bijlage verwerkt in de slides. Slides met aandachtspunten zijn voorzien van het logo van de </a:t>
            </a:r>
            <a:r>
              <a:rPr lang="nl-BE" sz="1200" kern="1200" dirty="0" err="1">
                <a:solidFill>
                  <a:schemeClr val="tx1"/>
                </a:solidFill>
                <a:effectLst/>
                <a:latin typeface="+mn-lt"/>
                <a:ea typeface="+mn-ea"/>
                <a:cs typeface="+mn-cs"/>
              </a:rPr>
              <a:t>Netoverstijgende</a:t>
            </a:r>
            <a:r>
              <a:rPr lang="nl-BE" sz="1200" kern="1200" dirty="0">
                <a:solidFill>
                  <a:schemeClr val="tx1"/>
                </a:solidFill>
                <a:effectLst/>
                <a:latin typeface="+mn-lt"/>
                <a:ea typeface="+mn-ea"/>
                <a:cs typeface="+mn-cs"/>
              </a:rPr>
              <a:t> WG Faire Diagnostiek</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33905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57163" y="1476375"/>
            <a:ext cx="7083426" cy="3984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0" name="Shape 430"/>
          <p:cNvSpPr txBox="1">
            <a:spLocks noGrp="1"/>
          </p:cNvSpPr>
          <p:nvPr>
            <p:ph type="body" idx="1"/>
          </p:nvPr>
        </p:nvSpPr>
        <p:spPr>
          <a:xfrm>
            <a:off x="676909" y="5683976"/>
            <a:ext cx="5415260" cy="4650527"/>
          </a:xfrm>
          <a:prstGeom prst="rect">
            <a:avLst/>
          </a:prstGeom>
          <a:noFill/>
          <a:ln>
            <a:noFill/>
          </a:ln>
        </p:spPr>
        <p:txBody>
          <a:bodyPr lIns="92449" tIns="46212" rIns="92449" bIns="46212" anchor="t" anchorCtr="0">
            <a:noAutofit/>
          </a:bodyPr>
          <a:lstStyle/>
          <a:p>
            <a:pPr>
              <a:buSzPct val="25000"/>
            </a:pPr>
            <a:r>
              <a:rPr lang="nl-BE" dirty="0">
                <a:solidFill>
                  <a:schemeClr val="dk1"/>
                </a:solidFill>
                <a:latin typeface="Calibri"/>
                <a:ea typeface="Calibri"/>
                <a:cs typeface="Calibri"/>
                <a:sym typeface="Calibri"/>
              </a:rPr>
              <a:t>Structuur van Uitbreiding van zorg is gebaseerd op de fasen van het HGD-traject</a:t>
            </a:r>
          </a:p>
        </p:txBody>
      </p:sp>
      <p:sp>
        <p:nvSpPr>
          <p:cNvPr id="431" name="Shape 431"/>
          <p:cNvSpPr txBox="1">
            <a:spLocks noGrp="1"/>
          </p:cNvSpPr>
          <p:nvPr>
            <p:ph type="sldNum" idx="12"/>
          </p:nvPr>
        </p:nvSpPr>
        <p:spPr>
          <a:xfrm>
            <a:off x="3834243" y="11218267"/>
            <a:ext cx="2933264" cy="592593"/>
          </a:xfrm>
          <a:prstGeom prst="rect">
            <a:avLst/>
          </a:prstGeom>
          <a:noFill/>
          <a:ln>
            <a:noFill/>
          </a:ln>
        </p:spPr>
        <p:txBody>
          <a:bodyPr lIns="92449" tIns="46212" rIns="92449" bIns="46212" anchor="b" anchorCtr="0">
            <a:noAutofit/>
          </a:bodyPr>
          <a:lstStyle/>
          <a:p>
            <a:pPr>
              <a:buSzPct val="25000"/>
            </a:pPr>
            <a:fld id="{00000000-1234-1234-1234-123412341234}" type="slidenum">
              <a:rPr lang="nl-BE">
                <a:solidFill>
                  <a:srgbClr val="000000"/>
                </a:solidFill>
              </a:rPr>
              <a:pPr>
                <a:buSzPct val="25000"/>
              </a:pPr>
              <a:t>33</a:t>
            </a:fld>
            <a:endParaRPr lang="nl-BE" dirty="0">
              <a:solidFill>
                <a:srgbClr val="000000"/>
              </a:solidFill>
            </a:endParaRPr>
          </a:p>
        </p:txBody>
      </p:sp>
    </p:spTree>
    <p:extLst>
      <p:ext uri="{BB962C8B-B14F-4D97-AF65-F5344CB8AC3E}">
        <p14:creationId xmlns:p14="http://schemas.microsoft.com/office/powerpoint/2010/main" val="13118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Bv. ouders komen met vraag ‘kan er ondersteuning zijn?’ en waarbij je merkt dat ouders denken dat voor extra (verhoogde) zorg op school, er een gemotiveerd verslag (en ondersteuning) nodig is</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34</a:t>
            </a:fld>
            <a:endParaRPr lang="nl-BE"/>
          </a:p>
        </p:txBody>
      </p:sp>
    </p:spTree>
    <p:extLst>
      <p:ext uri="{BB962C8B-B14F-4D97-AF65-F5344CB8AC3E}">
        <p14:creationId xmlns:p14="http://schemas.microsoft.com/office/powerpoint/2010/main" val="1479425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marL="0" lvl="0" indent="0">
              <a:buFontTx/>
              <a:buNone/>
            </a:pPr>
            <a:r>
              <a:rPr lang="nl-BE" dirty="0"/>
              <a:t>Intakefase is belangrijk </a:t>
            </a:r>
            <a:r>
              <a:rPr lang="nl-BE" dirty="0" err="1"/>
              <a:t>i.k.v</a:t>
            </a:r>
            <a:r>
              <a:rPr lang="nl-BE" dirty="0"/>
              <a:t>.</a:t>
            </a:r>
            <a:r>
              <a:rPr lang="nl-BE" baseline="0" dirty="0"/>
              <a:t> </a:t>
            </a:r>
            <a:r>
              <a:rPr lang="nl-BE" dirty="0"/>
              <a:t>opbouwen van een vertrouwensrelatie. Het opbouwen daarvan vergt extra inspanningen en tijd. Het is cruciaal om mogelijke storende factoren in kaart te kunnen brengen en om een goed zicht te krijgen op het functioneren van leerlingen in verschillende contexten en op hun eigen verwachtingen ten aanzien van het schoolse leren.</a:t>
            </a:r>
          </a:p>
          <a:p>
            <a:pPr marL="0" lvl="0" indent="0">
              <a:buFontTx/>
              <a:buNone/>
            </a:pPr>
            <a:endParaRPr lang="nl-BE" sz="1200" kern="1200" dirty="0">
              <a:solidFill>
                <a:schemeClr val="tx1"/>
              </a:solidFill>
              <a:effectLst/>
              <a:latin typeface="+mn-lt"/>
              <a:ea typeface="+mn-ea"/>
              <a:cs typeface="+mn-cs"/>
            </a:endParaRPr>
          </a:p>
          <a:p>
            <a:pPr marL="0" lvl="0" indent="0">
              <a:buFontTx/>
              <a:buNone/>
            </a:pPr>
            <a:r>
              <a:rPr lang="nl-BE" sz="1200" kern="1200" dirty="0">
                <a:solidFill>
                  <a:schemeClr val="tx1"/>
                </a:solidFill>
                <a:effectLst/>
                <a:latin typeface="+mn-lt"/>
                <a:ea typeface="+mn-ea"/>
                <a:cs typeface="+mn-cs"/>
              </a:rPr>
              <a:t>Hoe dichter we de cultuur zien bij</a:t>
            </a:r>
            <a:r>
              <a:rPr lang="nl-BE" sz="1200" kern="1200" baseline="0" dirty="0">
                <a:solidFill>
                  <a:schemeClr val="tx1"/>
                </a:solidFill>
                <a:effectLst/>
                <a:latin typeface="+mn-lt"/>
                <a:ea typeface="+mn-ea"/>
                <a:cs typeface="+mn-cs"/>
              </a:rPr>
              <a:t> de onze, hoe meer we onterecht veronderstellen dat die gelijkloopt. Hoe verder we de thuiscultuur zien van onze eigen culturele achtergrond, hoe meer we onterecht veronderstellen dat die verschilt.</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54457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marL="0" lvl="0" indent="0">
              <a:buFontTx/>
              <a:buNone/>
            </a:pPr>
            <a:r>
              <a:rPr lang="nl-BE" sz="1200" kern="1200" dirty="0">
                <a:solidFill>
                  <a:schemeClr val="tx1"/>
                </a:solidFill>
                <a:effectLst/>
                <a:latin typeface="+mn-lt"/>
                <a:ea typeface="+mn-ea"/>
                <a:cs typeface="+mn-cs"/>
              </a:rPr>
              <a:t>Acculturatiemodel van Berry</a:t>
            </a:r>
          </a:p>
          <a:p>
            <a:pPr marL="0" lvl="0" indent="0">
              <a:buFontTx/>
              <a:buNone/>
            </a:pPr>
            <a:endParaRPr lang="nl-BE" sz="1200" kern="1200" dirty="0">
              <a:solidFill>
                <a:schemeClr val="tx1"/>
              </a:solidFill>
              <a:effectLst/>
              <a:latin typeface="+mn-lt"/>
              <a:ea typeface="+mn-ea"/>
              <a:cs typeface="+mn-cs"/>
            </a:endParaRPr>
          </a:p>
          <a:p>
            <a:pPr marL="0" lvl="0" indent="0">
              <a:buFontTx/>
              <a:buNone/>
            </a:pPr>
            <a:r>
              <a:rPr lang="nl-BE" dirty="0">
                <a:hlinkClick r:id="rId3"/>
              </a:rPr>
              <a:t>Https://nl.wikipedia.org/wiki/Acculturatie</a:t>
            </a:r>
            <a:endParaRPr lang="nl-BE" dirty="0"/>
          </a:p>
          <a:p>
            <a:pPr marL="0" lvl="0" indent="0">
              <a:buFontTx/>
              <a:buNone/>
            </a:pPr>
            <a:endParaRPr lang="nl-NL" sz="1200" kern="1200" dirty="0">
              <a:solidFill>
                <a:schemeClr val="tx1"/>
              </a:solidFill>
              <a:effectLst/>
              <a:latin typeface="+mn-lt"/>
              <a:ea typeface="+mn-ea"/>
              <a:cs typeface="+mn-cs"/>
            </a:endParaRPr>
          </a:p>
          <a:p>
            <a:pPr marL="0" lvl="0" indent="0">
              <a:buFontTx/>
              <a:buNone/>
            </a:pPr>
            <a:r>
              <a:rPr lang="nl-BE" sz="1200" kern="1200" dirty="0">
                <a:solidFill>
                  <a:schemeClr val="tx1"/>
                </a:solidFill>
                <a:effectLst/>
                <a:latin typeface="+mn-lt"/>
                <a:ea typeface="+mn-ea"/>
                <a:cs typeface="+mn-cs"/>
              </a:rPr>
              <a:t>Gentse Acculturatieschaal: enkel voor Turkse/Marokkaanse leerlingen</a:t>
            </a:r>
          </a:p>
          <a:p>
            <a:pPr marL="0" lvl="0" indent="0">
              <a:buFontTx/>
              <a:buNone/>
            </a:pPr>
            <a:r>
              <a:rPr lang="nl-BE" sz="1200" kern="1200" dirty="0">
                <a:solidFill>
                  <a:schemeClr val="tx1"/>
                </a:solidFill>
                <a:effectLst/>
                <a:latin typeface="+mn-lt"/>
                <a:ea typeface="+mn-ea"/>
                <a:cs typeface="+mn-cs"/>
              </a:rPr>
              <a:t>Uit onderzoek blijkt dat hoe meer behoud etnische cultuur en minder adaptatie aan gastcultuur, hoe problematischer het gebruik van (Vlaamse) normen (zie</a:t>
            </a:r>
            <a:r>
              <a:rPr lang="nl-BE" sz="1200" kern="1200" baseline="0" dirty="0">
                <a:solidFill>
                  <a:schemeClr val="tx1"/>
                </a:solidFill>
                <a:effectLst/>
                <a:latin typeface="+mn-lt"/>
                <a:ea typeface="+mn-ea"/>
                <a:cs typeface="+mn-cs"/>
              </a:rPr>
              <a:t> bijlage faire diagnostiek van cognitief functioneren)</a:t>
            </a:r>
            <a:endParaRPr lang="nl-BE" sz="1200" kern="1200" dirty="0">
              <a:solidFill>
                <a:schemeClr val="tx1"/>
              </a:solidFill>
              <a:effectLst/>
              <a:latin typeface="+mn-lt"/>
              <a:ea typeface="+mn-ea"/>
              <a:cs typeface="+mn-cs"/>
            </a:endParaRPr>
          </a:p>
          <a:p>
            <a:pPr marL="0" lvl="0" indent="0">
              <a:buFontTx/>
              <a:buNone/>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106314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sz="1200" u="none" kern="1200" dirty="0">
                <a:solidFill>
                  <a:schemeClr val="tx1"/>
                </a:solidFill>
                <a:effectLst/>
                <a:latin typeface="+mn-lt"/>
                <a:ea typeface="+mn-ea"/>
                <a:cs typeface="+mn-cs"/>
              </a:rPr>
              <a:t>Verzamelen en interpreteren van aanvullende informatie vergt voeling met en kennis van specifieke cultuur. </a:t>
            </a:r>
          </a:p>
          <a:p>
            <a:r>
              <a:rPr lang="nl-BE" sz="1200" u="none" kern="1200" dirty="0">
                <a:solidFill>
                  <a:schemeClr val="tx1"/>
                </a:solidFill>
                <a:effectLst/>
                <a:latin typeface="+mn-lt"/>
                <a:ea typeface="+mn-ea"/>
                <a:cs typeface="+mn-cs"/>
              </a:rPr>
              <a:t>Mogelijk interculturele bemiddelaars of ervaringsdeskundigen in de armoede inschakelen</a:t>
            </a:r>
          </a:p>
          <a:p>
            <a:r>
              <a:rPr lang="nl-BE" sz="1200" b="1" u="none" kern="1200" dirty="0">
                <a:solidFill>
                  <a:schemeClr val="tx1"/>
                </a:solidFill>
                <a:effectLst/>
                <a:latin typeface="+mn-lt"/>
                <a:ea typeface="+mn-ea"/>
                <a:cs typeface="+mn-cs"/>
              </a:rPr>
              <a:t>MAAR geen voorwaarde voor gesprek: voorkennis kan ook in de weg staan om eigen ervaringen en persoonlijke betekenisgeving van de cliënt te horen. </a:t>
            </a:r>
          </a:p>
          <a:p>
            <a:r>
              <a:rPr lang="nl-BE" sz="1200" u="none" kern="1200" dirty="0">
                <a:solidFill>
                  <a:schemeClr val="tx1"/>
                </a:solidFill>
                <a:effectLst/>
                <a:latin typeface="+mn-lt"/>
                <a:ea typeface="+mn-ea"/>
                <a:cs typeface="+mn-cs"/>
              </a:rPr>
              <a:t>Bewust zijn van verschillende mogelijke opvattingen, gewoonten, waarden en normen </a:t>
            </a:r>
          </a:p>
          <a:p>
            <a:r>
              <a:rPr lang="nl-BE" sz="1200" u="none" kern="1200" dirty="0">
                <a:solidFill>
                  <a:schemeClr val="tx1"/>
                </a:solidFill>
                <a:effectLst/>
                <a:latin typeface="+mn-lt"/>
                <a:ea typeface="+mn-ea"/>
                <a:cs typeface="+mn-cs"/>
              </a:rPr>
              <a:t>Actief luisteren naar het verhaal van deze ouders en deze leerling binnen deze situatie of context</a:t>
            </a:r>
          </a:p>
          <a:p>
            <a:endParaRPr lang="nl-BE" sz="1200" u="sng" kern="1200" dirty="0">
              <a:solidFill>
                <a:schemeClr val="tx1"/>
              </a:solidFill>
              <a:effectLst/>
              <a:latin typeface="+mn-lt"/>
              <a:ea typeface="+mn-ea"/>
              <a:cs typeface="+mn-cs"/>
            </a:endParaRPr>
          </a:p>
          <a:p>
            <a:r>
              <a:rPr lang="nl-BE" sz="1200" u="sng" kern="1200" dirty="0">
                <a:solidFill>
                  <a:schemeClr val="tx1"/>
                </a:solidFill>
                <a:effectLst/>
                <a:latin typeface="+mn-lt"/>
                <a:ea typeface="+mn-ea"/>
                <a:cs typeface="+mn-cs"/>
              </a:rPr>
              <a:t>Enkele mogelijke vragen zijn: </a:t>
            </a:r>
            <a:r>
              <a:rPr lang="nl-BE" sz="1200" u="none" kern="1200" dirty="0">
                <a:solidFill>
                  <a:schemeClr val="tx1"/>
                </a:solidFill>
                <a:effectLst/>
                <a:latin typeface="+mn-lt"/>
                <a:ea typeface="+mn-ea"/>
                <a:cs typeface="+mn-cs"/>
              </a:rPr>
              <a:t>(noot, nooit volledig, vragen in protocol afgestemd met WG Faire diagnostiek)</a:t>
            </a:r>
          </a:p>
          <a:p>
            <a:endParaRPr lang="nl-BE" sz="1200" u="sng"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Hoe lang is het gezin al in België? </a:t>
            </a:r>
          </a:p>
          <a:p>
            <a:pPr lvl="0"/>
            <a:r>
              <a:rPr lang="nl-BE" sz="1200" kern="1200" dirty="0">
                <a:solidFill>
                  <a:schemeClr val="tx1"/>
                </a:solidFill>
                <a:effectLst/>
                <a:latin typeface="+mn-lt"/>
                <a:ea typeface="+mn-ea"/>
                <a:cs typeface="+mn-cs"/>
              </a:rPr>
              <a:t>Welke taal wordt er gesproken tussen de ouders, tussen de ouders en de kinderen, tussen de kinderen?  </a:t>
            </a:r>
          </a:p>
          <a:p>
            <a:pPr lvl="0"/>
            <a:r>
              <a:rPr lang="nl-BE" sz="1200" kern="1200" dirty="0">
                <a:solidFill>
                  <a:schemeClr val="tx1"/>
                </a:solidFill>
                <a:effectLst/>
                <a:latin typeface="+mn-lt"/>
                <a:ea typeface="+mn-ea"/>
                <a:cs typeface="+mn-cs"/>
              </a:rPr>
              <a:t>Hoe volgt het gezin de actualiteit? In welke taal? Uit welke landen? </a:t>
            </a:r>
          </a:p>
          <a:p>
            <a:pPr lvl="0"/>
            <a:r>
              <a:rPr lang="nl-BE" sz="1200" kern="1200" dirty="0">
                <a:solidFill>
                  <a:schemeClr val="tx1"/>
                </a:solidFill>
                <a:effectLst/>
                <a:latin typeface="+mn-lt"/>
                <a:ea typeface="+mn-ea"/>
                <a:cs typeface="+mn-cs"/>
              </a:rPr>
              <a:t>Begrijpt het kind de ouders wanneer ze in hun moedertaal spreken? Kan het kind gemakkelijk iets vertellen in die taal? </a:t>
            </a:r>
          </a:p>
          <a:p>
            <a:pPr lvl="0"/>
            <a:r>
              <a:rPr lang="nl-BE" sz="1200" kern="1200" dirty="0">
                <a:solidFill>
                  <a:schemeClr val="tx1"/>
                </a:solidFill>
                <a:effectLst/>
                <a:latin typeface="+mn-lt"/>
                <a:ea typeface="+mn-ea"/>
                <a:cs typeface="+mn-cs"/>
              </a:rPr>
              <a:t>Hoe divers zijn de sociale contacten van het gezin? Binnen de herkomstcultuur? Binnen de gastcultuur?</a:t>
            </a:r>
          </a:p>
          <a:p>
            <a:pPr lvl="0"/>
            <a:r>
              <a:rPr lang="nl-BE" sz="1200" kern="1200" dirty="0">
                <a:solidFill>
                  <a:schemeClr val="tx1"/>
                </a:solidFill>
                <a:effectLst/>
                <a:latin typeface="+mn-lt"/>
                <a:ea typeface="+mn-ea"/>
                <a:cs typeface="+mn-cs"/>
              </a:rPr>
              <a:t>Aan welke culturele tradities of feesten neemt het gezin deel? </a:t>
            </a:r>
          </a:p>
          <a:p>
            <a:pPr lvl="0"/>
            <a:r>
              <a:rPr lang="nl-BE" sz="1200" kern="1200" dirty="0">
                <a:solidFill>
                  <a:schemeClr val="tx1"/>
                </a:solidFill>
                <a:effectLst/>
                <a:latin typeface="+mn-lt"/>
                <a:ea typeface="+mn-ea"/>
                <a:cs typeface="+mn-cs"/>
              </a:rPr>
              <a:t>In welke mate worden de kinderen aangemoedigd om deel te nemen aan activiteiten binnen de gastcultuur?</a:t>
            </a:r>
          </a:p>
          <a:p>
            <a:pPr lvl="0"/>
            <a:r>
              <a:rPr lang="nl-BE" sz="1200" kern="1200" dirty="0">
                <a:solidFill>
                  <a:schemeClr val="tx1"/>
                </a:solidFill>
                <a:effectLst/>
                <a:latin typeface="+mn-lt"/>
                <a:ea typeface="+mn-ea"/>
                <a:cs typeface="+mn-cs"/>
              </a:rPr>
              <a:t>Wat zijn de omstandigheden waarin het kind opgroeit? </a:t>
            </a:r>
          </a:p>
          <a:p>
            <a:pPr lvl="0"/>
            <a:r>
              <a:rPr lang="nl-BE" sz="1200" kern="1200" dirty="0">
                <a:solidFill>
                  <a:schemeClr val="tx1"/>
                </a:solidFill>
                <a:effectLst/>
                <a:latin typeface="+mn-lt"/>
                <a:ea typeface="+mn-ea"/>
                <a:cs typeface="+mn-cs"/>
              </a:rPr>
              <a:t>Hoe verlopen opvoedingstaken als de ontwikkeling stimuleren, emotionele steun geven, structuur bieden, grenzen stellen, straffen en belonen… ? </a:t>
            </a:r>
          </a:p>
          <a:p>
            <a:pPr lvl="0"/>
            <a:r>
              <a:rPr lang="nl-BE" sz="1200" kern="1200" dirty="0">
                <a:solidFill>
                  <a:schemeClr val="tx1"/>
                </a:solidFill>
                <a:effectLst/>
                <a:latin typeface="+mn-lt"/>
                <a:ea typeface="+mn-ea"/>
                <a:cs typeface="+mn-cs"/>
              </a:rPr>
              <a:t>Wat doen de ouders om het onderwijs van hun kind te ondersteunen: betrokkenheid bij het onderwijs, supervisie, verwachtingen… ?</a:t>
            </a:r>
          </a:p>
          <a:p>
            <a:pPr lvl="0"/>
            <a:r>
              <a:rPr lang="nl-BE" sz="1200" kern="1200" dirty="0">
                <a:solidFill>
                  <a:schemeClr val="tx1"/>
                </a:solidFill>
                <a:effectLst/>
                <a:latin typeface="+mn-lt"/>
                <a:ea typeface="+mn-ea"/>
                <a:cs typeface="+mn-cs"/>
              </a:rPr>
              <a:t>Welke opvoedingsprincipes vindt het gezin belangrijk?</a:t>
            </a:r>
          </a:p>
          <a:p>
            <a:pPr lvl="0"/>
            <a:r>
              <a:rPr lang="nl-BE" sz="1200" kern="1200" dirty="0">
                <a:solidFill>
                  <a:schemeClr val="tx1"/>
                </a:solidFill>
                <a:effectLst/>
                <a:latin typeface="+mn-lt"/>
                <a:ea typeface="+mn-ea"/>
                <a:cs typeface="+mn-cs"/>
              </a:rPr>
              <a:t>Wie zijn de belangrijkste opvoedingsfiguren? </a:t>
            </a:r>
          </a:p>
          <a:p>
            <a:pPr lvl="0"/>
            <a:r>
              <a:rPr lang="nl-BE" sz="1200" kern="1200" dirty="0">
                <a:solidFill>
                  <a:schemeClr val="tx1"/>
                </a:solidFill>
                <a:effectLst/>
                <a:latin typeface="+mn-lt"/>
                <a:ea typeface="+mn-ea"/>
                <a:cs typeface="+mn-cs"/>
              </a:rPr>
              <a:t>Waaruit bestaat de vrijetijdsbesteding van het kind of de jongere? Gaat hij naar de jeugdbeweging, naar onderwijsondersteunende initiatieven in de buurt, andere organisaties…? </a:t>
            </a:r>
          </a:p>
          <a:p>
            <a:pPr lvl="0"/>
            <a:r>
              <a:rPr lang="nl-BE" sz="1200" kern="1200" dirty="0">
                <a:solidFill>
                  <a:schemeClr val="tx1"/>
                </a:solidFill>
                <a:effectLst/>
                <a:latin typeface="+mn-lt"/>
                <a:ea typeface="+mn-ea"/>
                <a:cs typeface="+mn-cs"/>
              </a:rPr>
              <a:t>…</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Voor gezinnen met een Turkse of Marokkaanse achtergrond kan je gebruik maken van de Gentse Acculturatieschaal. Naast een gesprek met ouders en leerlingen kan ook een huisbezoek relevante informatie opleveren over de leefsituatie van het gezin.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68432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231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67863" y="5629954"/>
            <a:ext cx="5342890" cy="4606327"/>
          </a:xfrm>
          <a:prstGeom prst="rect">
            <a:avLst/>
          </a:prstGeom>
        </p:spPr>
        <p:txBody>
          <a:bodyPr lIns="91425" tIns="91425" rIns="91425" bIns="91425" anchor="t" anchorCtr="0">
            <a:noAutofit/>
          </a:bodyPr>
          <a:lstStyle/>
          <a:p>
            <a:pPr>
              <a:spcBef>
                <a:spcPts val="0"/>
              </a:spcBef>
              <a:buNone/>
            </a:pPr>
            <a:endParaRPr lang="nl-BE" baseline="0" dirty="0"/>
          </a:p>
          <a:p>
            <a:pPr>
              <a:spcBef>
                <a:spcPts val="0"/>
              </a:spcBef>
              <a:buNone/>
            </a:pPr>
            <a:endParaRPr lang="nl-BE" baseline="0" dirty="0"/>
          </a:p>
        </p:txBody>
      </p:sp>
      <p:sp>
        <p:nvSpPr>
          <p:cNvPr id="422" name="Shape 422"/>
          <p:cNvSpPr>
            <a:spLocks noGrp="1" noRot="1" noChangeAspect="1"/>
          </p:cNvSpPr>
          <p:nvPr>
            <p:ph type="sldImg" idx="2"/>
          </p:nvPr>
        </p:nvSpPr>
        <p:spPr>
          <a:xfrm>
            <a:off x="-166688" y="1463675"/>
            <a:ext cx="7015163" cy="3946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94238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marL="0" lvl="0" indent="0">
              <a:buFontTx/>
              <a:buNone/>
            </a:pPr>
            <a:r>
              <a:rPr lang="nl-BE" sz="1200" kern="1200" dirty="0">
                <a:solidFill>
                  <a:schemeClr val="tx1"/>
                </a:solidFill>
                <a:effectLst/>
                <a:latin typeface="+mn-lt"/>
                <a:ea typeface="+mn-ea"/>
                <a:cs typeface="+mn-cs"/>
              </a:rPr>
              <a:t>In intake ben je vanuit faire diagnostiek bij leerlingen uit kansengroepen al extra alert voor functioneren gezin en mogelijke impact op het functioneren van de leerling</a:t>
            </a:r>
          </a:p>
          <a:p>
            <a:pPr marL="0" lvl="0" indent="0">
              <a:buFontTx/>
              <a:buNone/>
            </a:pPr>
            <a:r>
              <a:rPr lang="nl-BE" sz="1200" kern="1200" dirty="0">
                <a:solidFill>
                  <a:schemeClr val="tx1"/>
                </a:solidFill>
                <a:effectLst/>
                <a:latin typeface="+mn-lt"/>
                <a:ea typeface="+mn-ea"/>
                <a:cs typeface="+mn-cs"/>
              </a:rPr>
              <a:t>In strategiefase ga je ook die informatie kritisch bekijken: weet ik voldoende om verder te kunnen (noot: hier ook </a:t>
            </a:r>
            <a:r>
              <a:rPr lang="nl-BE" sz="1200" kern="1200" dirty="0" err="1">
                <a:solidFill>
                  <a:schemeClr val="tx1"/>
                </a:solidFill>
                <a:effectLst/>
                <a:latin typeface="+mn-lt"/>
                <a:ea typeface="+mn-ea"/>
                <a:cs typeface="+mn-cs"/>
              </a:rPr>
              <a:t>need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know</a:t>
            </a:r>
            <a:r>
              <a:rPr lang="nl-BE" sz="1200" kern="1200" dirty="0">
                <a:solidFill>
                  <a:schemeClr val="tx1"/>
                </a:solidFill>
                <a:effectLst/>
                <a:latin typeface="+mn-lt"/>
                <a:ea typeface="+mn-ea"/>
                <a:cs typeface="+mn-cs"/>
              </a:rPr>
              <a:t> versus </a:t>
            </a:r>
            <a:r>
              <a:rPr lang="nl-BE" sz="1200" kern="1200" dirty="0" err="1">
                <a:solidFill>
                  <a:schemeClr val="tx1"/>
                </a:solidFill>
                <a:effectLst/>
                <a:latin typeface="+mn-lt"/>
                <a:ea typeface="+mn-ea"/>
                <a:cs typeface="+mn-cs"/>
              </a:rPr>
              <a:t>nice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know</a:t>
            </a:r>
            <a:r>
              <a:rPr lang="nl-BE" sz="1200" kern="1200" dirty="0">
                <a:solidFill>
                  <a:schemeClr val="tx1"/>
                </a:solidFill>
                <a:effectLst/>
                <a:latin typeface="+mn-lt"/>
                <a:ea typeface="+mn-ea"/>
                <a:cs typeface="+mn-cs"/>
              </a:rPr>
              <a:t>, ook niet te ver gaan, niet de bedoeling dat dit je verder traject verlamt).</a:t>
            </a:r>
          </a:p>
          <a:p>
            <a:pPr marL="0" lvl="0" indent="0">
              <a:buFontTx/>
              <a:buNone/>
            </a:pPr>
            <a:endParaRPr lang="nl-BE" sz="1200" kern="1200" dirty="0">
              <a:solidFill>
                <a:schemeClr val="tx1"/>
              </a:solidFill>
              <a:effectLst/>
              <a:latin typeface="+mn-lt"/>
              <a:ea typeface="+mn-ea"/>
              <a:cs typeface="+mn-cs"/>
            </a:endParaRPr>
          </a:p>
          <a:p>
            <a:pPr marL="0" lvl="0" indent="0">
              <a:buFontTx/>
              <a:buNone/>
            </a:pPr>
            <a:r>
              <a:rPr lang="nl-BE" sz="1200" kern="1200" dirty="0">
                <a:solidFill>
                  <a:schemeClr val="tx1"/>
                </a:solidFill>
                <a:effectLst/>
                <a:latin typeface="+mn-lt"/>
                <a:ea typeface="+mn-ea"/>
                <a:cs typeface="+mn-cs"/>
              </a:rPr>
              <a:t>Belang van reflectie (multidisciplinaire attitude)</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4229731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Zie voor meer info: Bijlage Klinisch oordeel</a:t>
            </a:r>
          </a:p>
          <a:p>
            <a:endParaRPr lang="nl-BE" baseline="0" dirty="0"/>
          </a:p>
          <a:p>
            <a:r>
              <a:rPr lang="nl-BE" baseline="0" dirty="0"/>
              <a:t>Een mogelijke opdracht aansluitend bij deze slide: Wat zijn mogelijke of voor de hand liggende denkfouten of valkuilen?</a:t>
            </a:r>
            <a:endParaRPr lang="nl-BE" dirty="0"/>
          </a:p>
        </p:txBody>
      </p:sp>
      <p:sp>
        <p:nvSpPr>
          <p:cNvPr id="4" name="Tijdelijke aanduiding voor dianummer 3"/>
          <p:cNvSpPr>
            <a:spLocks noGrp="1"/>
          </p:cNvSpPr>
          <p:nvPr>
            <p:ph type="sldNum" sz="quarter" idx="10"/>
          </p:nvPr>
        </p:nvSpPr>
        <p:spPr/>
        <p:txBody>
          <a:bodyPr/>
          <a:lstStyle/>
          <a:p>
            <a:fld id="{C209A166-D3AD-4EA8-B88E-600595EFE2B0}" type="slidenum">
              <a:rPr lang="nl-BE" smtClean="0"/>
              <a:t>41</a:t>
            </a:fld>
            <a:endParaRPr lang="nl-BE"/>
          </a:p>
        </p:txBody>
      </p:sp>
    </p:spTree>
    <p:extLst>
      <p:ext uri="{BB962C8B-B14F-4D97-AF65-F5344CB8AC3E}">
        <p14:creationId xmlns:p14="http://schemas.microsoft.com/office/powerpoint/2010/main" val="67501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Een aantal stukken tekst zijn hetzelfde in Protocol cognitief sterk en zwak functioneren</a:t>
            </a:r>
          </a:p>
          <a:p>
            <a:r>
              <a:rPr lang="nl-BE" baseline="0" dirty="0"/>
              <a:t>Noot: Voor de 2 protocollen zijn er wel eigen </a:t>
            </a:r>
            <a:r>
              <a:rPr lang="nl-BE" baseline="0" dirty="0" err="1"/>
              <a:t>PDF’s</a:t>
            </a:r>
            <a:r>
              <a:rPr lang="nl-BE" baseline="0" dirty="0"/>
              <a:t> gemaakt voor fase 0 en fase 1 omdat de verwijzingen wel </a:t>
            </a:r>
            <a:r>
              <a:rPr lang="nl-BE" baseline="0" dirty="0" err="1"/>
              <a:t>protocolspecifiek</a:t>
            </a:r>
            <a:r>
              <a:rPr lang="nl-BE" baseline="0" dirty="0"/>
              <a:t> zijn</a:t>
            </a:r>
          </a:p>
          <a:p>
            <a:endParaRPr lang="nl-BE" baseline="0" dirty="0"/>
          </a:p>
          <a:p>
            <a:pPr marL="173336" marR="0" lvl="0" indent="-173336"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in onderwijs/CLB in feite aandacht nodig voor het hele spectrum van cognitief functioneren (van moeizaam tot zeer makkelijk)</a:t>
            </a:r>
          </a:p>
          <a:p>
            <a:pPr marL="173336" marR="0" lvl="0" indent="-173336"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term verwijst meer naar brede/ruime functioneren, zo ook knipoog naar ICF-CY (internationaal classificatiesysteem van functioneren dat we vanuit onderwijsregelgeving dienen te gebruiken voor de analyse van onderwijsbehoeften binnen HGD-traject)</a:t>
            </a:r>
          </a:p>
        </p:txBody>
      </p:sp>
      <p:sp>
        <p:nvSpPr>
          <p:cNvPr id="4" name="Tijdelijke aanduiding voor dianummer 3"/>
          <p:cNvSpPr>
            <a:spLocks noGrp="1"/>
          </p:cNvSpPr>
          <p:nvPr>
            <p:ph type="sldNum" sz="quarter" idx="5"/>
          </p:nvPr>
        </p:nvSpPr>
        <p:spPr/>
        <p:txBody>
          <a:bodyPr/>
          <a:lstStyle/>
          <a:p>
            <a:fld id="{37A7D974-A908-49A0-B8A4-07A4BC123D1F}" type="slidenum">
              <a:rPr lang="nl-BE" smtClean="0"/>
              <a:t>4</a:t>
            </a:fld>
            <a:endParaRPr lang="nl-BE"/>
          </a:p>
        </p:txBody>
      </p:sp>
    </p:spTree>
    <p:extLst>
      <p:ext uri="{BB962C8B-B14F-4D97-AF65-F5344CB8AC3E}">
        <p14:creationId xmlns:p14="http://schemas.microsoft.com/office/powerpoint/2010/main" val="2874802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42</a:t>
            </a:fld>
            <a:endParaRPr lang="nl-BE"/>
          </a:p>
        </p:txBody>
      </p:sp>
    </p:spTree>
    <p:extLst>
      <p:ext uri="{BB962C8B-B14F-4D97-AF65-F5344CB8AC3E}">
        <p14:creationId xmlns:p14="http://schemas.microsoft.com/office/powerpoint/2010/main" val="4097224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43</a:t>
            </a:fld>
            <a:endParaRPr lang="nl-BE"/>
          </a:p>
        </p:txBody>
      </p:sp>
    </p:spTree>
    <p:extLst>
      <p:ext uri="{BB962C8B-B14F-4D97-AF65-F5344CB8AC3E}">
        <p14:creationId xmlns:p14="http://schemas.microsoft.com/office/powerpoint/2010/main" val="1749236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Merk op: de onderzoeksvraag en als-dan-redenering liggen hier heel dicht bij de hypothese.</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44</a:t>
            </a:fld>
            <a:endParaRPr lang="nl-BE"/>
          </a:p>
        </p:txBody>
      </p:sp>
    </p:spTree>
    <p:extLst>
      <p:ext uri="{BB962C8B-B14F-4D97-AF65-F5344CB8AC3E}">
        <p14:creationId xmlns:p14="http://schemas.microsoft.com/office/powerpoint/2010/main" val="3745447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diagnostische vereisten, zie casus Haroun</a:t>
            </a:r>
          </a:p>
          <a:p>
            <a:r>
              <a:rPr lang="nl-BE" i="0" dirty="0"/>
              <a:t>Merk op: dit zijn onderzoeksvragen, met als…dan… Ook al verzamel je info waarmee je weet of Celia in aanmerking komt voor T2, hou ook andere pistes open bv. type BA, andere types </a:t>
            </a:r>
            <a:r>
              <a:rPr lang="nl-BE" i="0" dirty="0" err="1"/>
              <a:t>BuO</a:t>
            </a:r>
            <a:r>
              <a:rPr lang="nl-BE" i="0" dirty="0"/>
              <a:t>.</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45</a:t>
            </a:fld>
            <a:endParaRPr lang="nl-BE"/>
          </a:p>
        </p:txBody>
      </p:sp>
    </p:spTree>
    <p:extLst>
      <p:ext uri="{BB962C8B-B14F-4D97-AF65-F5344CB8AC3E}">
        <p14:creationId xmlns:p14="http://schemas.microsoft.com/office/powerpoint/2010/main" val="3310513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Heb</a:t>
            </a:r>
            <a:r>
              <a:rPr lang="nl-BE" baseline="0" dirty="0"/>
              <a:t> je het gevoel dat jij of je collega’s eigenlijk nog wat meer oriëntatie nodig hebben in het bredere proces, neem dan de teamtool erbij.</a:t>
            </a:r>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799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2" name="Shape 572"/>
          <p:cNvSpPr txBox="1">
            <a:spLocks noGrp="1"/>
          </p:cNvSpPr>
          <p:nvPr>
            <p:ph type="body" idx="1"/>
          </p:nvPr>
        </p:nvSpPr>
        <p:spPr>
          <a:xfrm>
            <a:off x="673788" y="5186076"/>
            <a:ext cx="5390305" cy="424315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nl-BE" dirty="0"/>
              <a:t>In de onderzoeksfase maken we een onderscheid tussen ‘wat’ en ‘hoe’ onderzoeken. </a:t>
            </a:r>
          </a:p>
        </p:txBody>
      </p:sp>
      <p:sp>
        <p:nvSpPr>
          <p:cNvPr id="573" name="Shape 573"/>
          <p:cNvSpPr txBox="1">
            <a:spLocks noGrp="1"/>
          </p:cNvSpPr>
          <p:nvPr>
            <p:ph type="sldNum" idx="12"/>
          </p:nvPr>
        </p:nvSpPr>
        <p:spPr>
          <a:xfrm>
            <a:off x="3816572" y="10235581"/>
            <a:ext cx="2919747" cy="540683"/>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nl-BE" sz="1200" b="0" i="0" u="none" strike="noStrike" cap="none" baseline="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47</a:t>
            </a:fld>
            <a:endParaRPr lang="nl-B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4347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kapstok in de onderzoeksfase bij het ‘wat’ onderzoeken is de opdeling tussen categoriale en dimensionele classificatie</a:t>
            </a:r>
          </a:p>
          <a:p>
            <a:r>
              <a:rPr lang="nl-BE" dirty="0"/>
              <a:t>Om dat toe te lichten, kan je er het ICF-schema bijnemen </a:t>
            </a:r>
          </a:p>
          <a:p>
            <a:pPr marL="171450" indent="-171450">
              <a:buFontTx/>
              <a:buChar char="-"/>
            </a:pPr>
            <a:r>
              <a:rPr lang="nl-BE" dirty="0"/>
              <a:t>Categoriale classificatie slaat op de labels die boven het schema hangen, maar niet direct deel uitmaken van ICF, bij die labels toets je criteria af en bepaal je of een leerling al/niet voldoet aan dat etiket. Het is een kwestie van alles of niets. Een leerling kan ook verschillende labels krijgen.</a:t>
            </a:r>
          </a:p>
          <a:p>
            <a:pPr marL="171450" indent="-171450">
              <a:buFontTx/>
              <a:buChar char="-"/>
            </a:pPr>
            <a:r>
              <a:rPr lang="nl-BE" dirty="0"/>
              <a:t>ICF is vooral een classificatie waarbij je het functioneren van een leerling kan beschrijven en ordent volgens verschillende dimensies. Binnen die dimensies is er ook spectrum aan functioneren mogelijk (cf. spectrum van cognitief functioneren). Van daaruit spreken we binnen de protocollen over dimensionele classificatie. Een leerling met verschillende labels of categoriale classificaties kan binnen eenzelfde ICF-schema dimensioneel geclassificeerd worden.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48</a:t>
            </a:fld>
            <a:endParaRPr lang="nl-BE"/>
          </a:p>
        </p:txBody>
      </p:sp>
    </p:spTree>
    <p:extLst>
      <p:ext uri="{BB962C8B-B14F-4D97-AF65-F5344CB8AC3E}">
        <p14:creationId xmlns:p14="http://schemas.microsoft.com/office/powerpoint/2010/main" val="2186055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het protocol geven we dan zowel voor cognitief zwak functioneren als voor de labels VB en globale ontwikkelingsachterstand een overzicht van </a:t>
            </a:r>
          </a:p>
          <a:p>
            <a:pPr marL="171450" indent="-171450">
              <a:buFontTx/>
              <a:buChar char="-"/>
            </a:pPr>
            <a:r>
              <a:rPr lang="nl-BE" dirty="0"/>
              <a:t>Wat mogelijk onderzoeken? (welke onderzoeksvragen je kan stellen)</a:t>
            </a:r>
          </a:p>
          <a:p>
            <a:pPr marL="171450" indent="-171450">
              <a:buFontTx/>
              <a:buChar char="-"/>
            </a:pPr>
            <a:r>
              <a:rPr lang="nl-BE" dirty="0"/>
              <a:t>Hoe je informatie over dat ‘wat’ kan krijgen (hoe je antwoord kan krijgen op je onderzoeksvragen)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49</a:t>
            </a:fld>
            <a:endParaRPr lang="nl-BE"/>
          </a:p>
        </p:txBody>
      </p:sp>
    </p:spTree>
    <p:extLst>
      <p:ext uri="{BB962C8B-B14F-4D97-AF65-F5344CB8AC3E}">
        <p14:creationId xmlns:p14="http://schemas.microsoft.com/office/powerpoint/2010/main" val="2147345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Om de afbakening te maken, zijn we  vertrokken vanuit ICF, maar we hebben er een aantal modellen naast gelegd: het model van de AAIDD (toonaangevende organisatie uit VS als het over verstandelijke beperking gaat), het CHC-model en literatuur rond Kwaliteit van leven (indeling </a:t>
            </a:r>
            <a:r>
              <a:rPr lang="nl-BE" dirty="0" err="1"/>
              <a:t>Schalock</a:t>
            </a:r>
            <a:r>
              <a:rPr lang="nl-BE" dirty="0"/>
              <a:t>)</a:t>
            </a:r>
          </a:p>
          <a:p>
            <a:endParaRPr lang="nl-BE" dirty="0"/>
          </a:p>
          <a:p>
            <a:r>
              <a:rPr lang="nl-BE" dirty="0"/>
              <a:t>Daarover vind je meer informatie in de bijlages van het protocol</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50</a:t>
            </a:fld>
            <a:endParaRPr lang="nl-BE"/>
          </a:p>
        </p:txBody>
      </p:sp>
    </p:spTree>
    <p:extLst>
      <p:ext uri="{BB962C8B-B14F-4D97-AF65-F5344CB8AC3E}">
        <p14:creationId xmlns:p14="http://schemas.microsoft.com/office/powerpoint/2010/main" val="3285725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Laat ons eerst naar de dimensionele classificatie kijken. Voor dit protocol bakenen we het af tot het ‘cognitief zwak’ functioneren (dat is dus wat specifieker dan in ICF waar het over heel het menselijk functioneren gaat). Cognitief functioneren gaat zowel over de mentale eigenschappen van de persoon (intelligentie, brede cognitieve vaardigheden) als hoe de persoon functioneert op vlak van activiteiten en hoe die participeert aan verschillende contexten</a:t>
            </a:r>
          </a:p>
          <a:p>
            <a:endParaRPr lang="nl-BE" dirty="0"/>
          </a:p>
          <a:p>
            <a:r>
              <a:rPr lang="nl-BE" dirty="0"/>
              <a:t>Welke dimensies of clusters zetten we  extra in de verf als mogelijk te onderzoeken bij een vraag naar cognitief zwak functioneren</a:t>
            </a:r>
          </a:p>
          <a:p>
            <a:r>
              <a:rPr lang="nl-BE" dirty="0"/>
              <a:t>- Brede cognitieve vaardigheden</a:t>
            </a:r>
          </a:p>
          <a:p>
            <a:r>
              <a:rPr lang="nl-BE" dirty="0"/>
              <a:t>- Participatie </a:t>
            </a:r>
          </a:p>
          <a:p>
            <a:r>
              <a:rPr lang="nl-BE" dirty="0"/>
              <a:t>- Adaptief gedrag</a:t>
            </a:r>
          </a:p>
          <a:p>
            <a:r>
              <a:rPr lang="nl-BE" dirty="0"/>
              <a:t>- Gezondheid</a:t>
            </a:r>
          </a:p>
          <a:p>
            <a:r>
              <a:rPr lang="nl-BE" dirty="0"/>
              <a:t>- Context</a:t>
            </a:r>
          </a:p>
          <a:p>
            <a:r>
              <a:rPr lang="nl-BE" dirty="0"/>
              <a:t>- Ondersteuningsnoden</a:t>
            </a:r>
          </a:p>
          <a:p>
            <a:r>
              <a:rPr lang="nl-BE" dirty="0"/>
              <a:t>- Kwaliteit van leven</a:t>
            </a:r>
          </a:p>
          <a:p>
            <a:endParaRPr lang="nl-BE" dirty="0"/>
          </a:p>
          <a:p>
            <a:r>
              <a:rPr lang="nl-BE" dirty="0"/>
              <a:t>Dit is natuurlijk nog een heel lijstje. Sturend bij wat je dan aan informatie verzamelt is je hulpvraag (hulpvragen).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51</a:t>
            </a:fld>
            <a:endParaRPr lang="nl-BE"/>
          </a:p>
        </p:txBody>
      </p:sp>
    </p:spTree>
    <p:extLst>
      <p:ext uri="{BB962C8B-B14F-4D97-AF65-F5344CB8AC3E}">
        <p14:creationId xmlns:p14="http://schemas.microsoft.com/office/powerpoint/2010/main" val="57348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BE" sz="1100" b="0" i="0" u="none" strike="noStrike" cap="none" baseline="0" dirty="0">
                <a:solidFill>
                  <a:schemeClr val="dk1"/>
                </a:solidFill>
                <a:latin typeface="Arial"/>
                <a:ea typeface="Arial"/>
                <a:cs typeface="Arial"/>
                <a:sym typeface="Arial"/>
              </a:rPr>
              <a:t>Klikken op afbeelding =&gt; tekst Brede basiszorg CZF</a:t>
            </a: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6</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338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selectie van waarover je informatie kan verzamelen bij een vraag naar CZF hebben we in het protocol ook naast ICF gelegd. </a:t>
            </a:r>
          </a:p>
          <a:p>
            <a:r>
              <a:rPr lang="nl-BE" dirty="0"/>
              <a:t>Hier zie je daar een verkorte weergave van. In de tabel in het protocol staan nog wat meer categorieën van ICF aangegeven, bv. functies die bij </a:t>
            </a:r>
            <a:r>
              <a:rPr lang="nl-BE" dirty="0" err="1"/>
              <a:t>BCV’s</a:t>
            </a:r>
            <a:r>
              <a:rPr lang="nl-BE" dirty="0"/>
              <a:t> horen: </a:t>
            </a:r>
          </a:p>
          <a:p>
            <a:r>
              <a:rPr lang="nl-BE" dirty="0"/>
              <a:t>Mentale functies met zowel de Algemene mentale functies: Intellectuele functies als Specifieke mentale functies</a:t>
            </a:r>
          </a:p>
          <a:p>
            <a:r>
              <a:rPr lang="nl-BE" dirty="0"/>
              <a:t>=&gt; Daarbij geven we ook aan dat het een niet-limitatieve lijst is. </a:t>
            </a:r>
            <a:r>
              <a:rPr lang="nl-BE" dirty="0" err="1"/>
              <a:t>Dwz</a:t>
            </a:r>
            <a:r>
              <a:rPr lang="nl-BE" dirty="0"/>
              <a:t>, het is een selectie. Bij een specifieke casus kan het zijn dat vanuit het functioneren en de hulpvraag andere categorieën ook of nog meer van belang zijn.</a:t>
            </a:r>
          </a:p>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52</a:t>
            </a:fld>
            <a:endParaRPr lang="nl-BE"/>
          </a:p>
        </p:txBody>
      </p:sp>
    </p:spTree>
    <p:extLst>
      <p:ext uri="{BB962C8B-B14F-4D97-AF65-F5344CB8AC3E}">
        <p14:creationId xmlns:p14="http://schemas.microsoft.com/office/powerpoint/2010/main" val="1124454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tabel accenten in HOE voor verschillende onderdelen (voor de slide alles </a:t>
            </a:r>
            <a:r>
              <a:rPr lang="nl-BE" dirty="0" err="1"/>
              <a:t>samengezet</a:t>
            </a:r>
            <a:r>
              <a:rPr lang="nl-BE" dirty="0"/>
              <a:t>)</a:t>
            </a:r>
          </a:p>
          <a:p>
            <a:endParaRPr lang="nl-BE" dirty="0"/>
          </a:p>
          <a:p>
            <a:r>
              <a:rPr lang="nl-BE" dirty="0"/>
              <a:t>Noot: voor diagnostisch materiaal ook naar de andere protocollen kijken (bv. schools functioneren =&gt; protocollen lezen-spellen en wiskunde)</a:t>
            </a:r>
          </a:p>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53</a:t>
            </a:fld>
            <a:endParaRPr lang="nl-BE"/>
          </a:p>
        </p:txBody>
      </p:sp>
    </p:spTree>
    <p:extLst>
      <p:ext uri="{BB962C8B-B14F-4D97-AF65-F5344CB8AC3E}">
        <p14:creationId xmlns:p14="http://schemas.microsoft.com/office/powerpoint/2010/main" val="219080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54</a:t>
            </a:fld>
            <a:endParaRPr lang="nl-BE"/>
          </a:p>
        </p:txBody>
      </p:sp>
    </p:spTree>
    <p:extLst>
      <p:ext uri="{BB962C8B-B14F-4D97-AF65-F5344CB8AC3E}">
        <p14:creationId xmlns:p14="http://schemas.microsoft.com/office/powerpoint/2010/main" val="3018352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55</a:t>
            </a:fld>
            <a:endParaRPr lang="nl-BE"/>
          </a:p>
        </p:txBody>
      </p:sp>
    </p:spTree>
    <p:extLst>
      <p:ext uri="{BB962C8B-B14F-4D97-AF65-F5344CB8AC3E}">
        <p14:creationId xmlns:p14="http://schemas.microsoft.com/office/powerpoint/2010/main" val="1647682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aseline="0" dirty="0"/>
              <a:t> merk op: geen expliciete vermelding procesdiagnostiek (staat niet in DSM of AAIDD)</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636999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aseline="0" dirty="0"/>
              <a:t>De notering </a:t>
            </a:r>
            <a:r>
              <a:rPr lang="nl-BE" b="1" baseline="0" dirty="0" err="1"/>
              <a:t>IQchc</a:t>
            </a:r>
            <a:r>
              <a:rPr lang="nl-BE" b="1" baseline="0" dirty="0"/>
              <a:t> </a:t>
            </a:r>
            <a:r>
              <a:rPr lang="nl-BE" baseline="0" dirty="0"/>
              <a:t>wordt in het protocol gebruikt om te benadrukken dat enkel kan gesproken worden van ‘IQ’ als maat voor algemene intelligentie </a:t>
            </a:r>
            <a:r>
              <a:rPr lang="nl-BE" i="1" baseline="0" dirty="0"/>
              <a:t>als</a:t>
            </a:r>
            <a:r>
              <a:rPr lang="nl-BE" baseline="0" dirty="0"/>
              <a:t> de samenstelling van subtests op basis waarvan IQ wordt berekend, voldoende conform is aan CHC-model. Dat betekent: min. 4 brede cognitieve vaardigheden waaronder </a:t>
            </a:r>
            <a:r>
              <a:rPr lang="nl-BE" baseline="0" dirty="0" err="1"/>
              <a:t>Gf</a:t>
            </a:r>
            <a:r>
              <a:rPr lang="nl-BE" baseline="0" dirty="0"/>
              <a:t> en </a:t>
            </a:r>
            <a:r>
              <a:rPr lang="nl-BE" baseline="0" dirty="0" err="1"/>
              <a:t>Gc</a:t>
            </a:r>
            <a:r>
              <a:rPr lang="nl-BE" baseline="0" dirty="0"/>
              <a:t>. Daarmee volgen we BFP en CHC-platform.</a:t>
            </a:r>
          </a:p>
          <a:p>
            <a:endParaRPr lang="nl-BE" baseline="0" dirty="0"/>
          </a:p>
          <a:p>
            <a:r>
              <a:rPr lang="nl-BE" baseline="0" dirty="0">
                <a:highlight>
                  <a:srgbClr val="FFFF00"/>
                </a:highlight>
              </a:rPr>
              <a:t>We spreken over significante beperkingen in het intellectueel functioneren indien het </a:t>
            </a:r>
            <a:r>
              <a:rPr lang="nl-BE" baseline="0" dirty="0" err="1">
                <a:highlight>
                  <a:srgbClr val="FFFF00"/>
                </a:highlight>
              </a:rPr>
              <a:t>IQchc</a:t>
            </a:r>
            <a:r>
              <a:rPr lang="nl-BE" baseline="0" dirty="0">
                <a:highlight>
                  <a:srgbClr val="FFFF00"/>
                </a:highlight>
              </a:rPr>
              <a:t> twee of meer </a:t>
            </a:r>
            <a:r>
              <a:rPr lang="nl-BE" baseline="0" dirty="0"/>
              <a:t>standaarddeviaties onder het gemiddelde prestatieniveau ligt van de algemene populatie waarvoor de test bestemd is. Een </a:t>
            </a:r>
            <a:r>
              <a:rPr lang="nl-BE" baseline="0" dirty="0" err="1"/>
              <a:t>IQchc</a:t>
            </a:r>
            <a:r>
              <a:rPr lang="nl-BE" baseline="0" dirty="0"/>
              <a:t> van ongeveer 70 of lager wordt over het algemeen beschouwd als een indicatie voor een verstandelijke beperking. </a:t>
            </a:r>
          </a:p>
          <a:p>
            <a:endParaRPr lang="nl-B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De ‘ongeveer’ in het intelligentiecriterium verwijst naar het klinisch oordeel dat noodzakelijk is om de behaalde score te interpreteren . Een centrale aanbeveling daarbij is om het bekomen </a:t>
            </a:r>
            <a:r>
              <a:rPr lang="nl-BE" baseline="0" dirty="0" err="1"/>
              <a:t>IQchc</a:t>
            </a:r>
            <a:r>
              <a:rPr lang="nl-BE" baseline="0" dirty="0"/>
              <a:t> steeds binnen een betrouwbaarheidsinterval weer te geven eerder dan als een op zichzelf staand cijfer. De voorkeur gaat uit naar een betrouwbaarheidsinterval van .95 of het hoogst beschikbare betrouwbaarheidsinterval bij testen die geen 95%-betrouwbaarheidsinterval hebben.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aseline="0" dirty="0"/>
          </a:p>
          <a:p>
            <a:r>
              <a:rPr lang="nl-BE" baseline="0" dirty="0"/>
              <a:t>Faire diagnostiek: je stelt jezelf onder andere best de vraag of de leerling voldoende aansluit bij de normgroep om de (Vlaamse) normen te kunnen gebruiken. Dit geldt ook voor leerlingen met bijkomende functioneringsproblemen .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13744103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Samenhangend met het intelligentiecriterium moet er ook sprake zijn van significante beperkingen in het </a:t>
            </a:r>
            <a:r>
              <a:rPr lang="nl-BE" sz="1200" b="1" kern="1200" dirty="0">
                <a:solidFill>
                  <a:schemeClr val="tx1"/>
                </a:solidFill>
                <a:effectLst/>
                <a:latin typeface="+mn-lt"/>
                <a:ea typeface="+mn-ea"/>
                <a:cs typeface="+mn-cs"/>
              </a:rPr>
              <a:t>adaptief gedrag</a:t>
            </a:r>
            <a:r>
              <a:rPr lang="nl-BE" sz="1200" kern="1200" dirty="0">
                <a:solidFill>
                  <a:schemeClr val="tx1"/>
                </a:solidFill>
                <a:effectLst/>
                <a:latin typeface="+mn-lt"/>
                <a:ea typeface="+mn-ea"/>
                <a:cs typeface="+mn-cs"/>
              </a:rPr>
              <a:t>. Dit criterium wordt geconcretiseerd als een score op een gestandaardiseerd meetinstrument van </a:t>
            </a:r>
            <a:r>
              <a:rPr lang="nl-BE" sz="1200" b="1" kern="1200" dirty="0">
                <a:solidFill>
                  <a:schemeClr val="tx1"/>
                </a:solidFill>
                <a:effectLst/>
                <a:latin typeface="+mn-lt"/>
                <a:ea typeface="+mn-ea"/>
                <a:cs typeface="+mn-cs"/>
              </a:rPr>
              <a:t>twee of meer standaarddeviaties</a:t>
            </a:r>
            <a:r>
              <a:rPr lang="nl-BE" sz="1200" kern="1200" dirty="0">
                <a:solidFill>
                  <a:schemeClr val="tx1"/>
                </a:solidFill>
                <a:effectLst/>
                <a:latin typeface="+mn-lt"/>
                <a:ea typeface="+mn-ea"/>
                <a:cs typeface="+mn-cs"/>
              </a:rPr>
              <a:t> onder het gemiddelde ten opzichte van de algemene populatie (verschillende soorten schalen, cijfer hangt af van gemiddelde en SD van test). Het kan hierbij gaan om de score van een algemene schaal voor adaptief gedrag of om een score op een meer specifieke schaal voor conceptuele, sociale of praktische vaardigheden. Zo voldoet een leerling die uitvalt op conceptuele vaardigheden maar niet voor praktische vaardigheden ook aan dit criterium. Een lage score op een van de domeinen van adaptieve vaardigheden wordt niet gecompenseerd door mogelijke sterktes in andere adaptieve vaardigheden.</a:t>
            </a:r>
          </a:p>
          <a:p>
            <a:pPr lvl="0"/>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Voor leerlingen uit kansengroepen houden we rekening met de principes van faire diagnostiek. Naast oog hebben voor de psychometrische kwaliteit van het instrument en een zo fair mogelijk gebruik ervan is het belangrijk om na te gaan of de leerling voldoende aansluit bij de normgroep om de (Vlaamse) normen te kunnen gebruiken. </a:t>
            </a:r>
          </a:p>
          <a:p>
            <a:r>
              <a:rPr lang="nl-BE" sz="1200" kern="1200" dirty="0">
                <a:solidFill>
                  <a:schemeClr val="tx1"/>
                </a:solidFill>
                <a:effectLst/>
                <a:latin typeface="+mn-lt"/>
                <a:ea typeface="+mn-ea"/>
                <a:cs typeface="+mn-cs"/>
              </a:rPr>
              <a:t>Zie Bijlage Operationalisering criterium adaptief gedrag en Bijlage Faire diagnostiek van adaptief gedrag. </a:t>
            </a:r>
          </a:p>
          <a:p>
            <a:r>
              <a:rPr lang="nl-BE" sz="1200" kern="1200" dirty="0">
                <a:solidFill>
                  <a:schemeClr val="tx1"/>
                </a:solidFill>
                <a:effectLst/>
                <a:latin typeface="+mn-lt"/>
                <a:ea typeface="+mn-ea"/>
                <a:cs typeface="+mn-cs"/>
              </a:rPr>
              <a:t>.</a:t>
            </a:r>
          </a:p>
          <a:p>
            <a:endParaRPr lang="nl-BE" baseline="0" dirty="0"/>
          </a:p>
          <a:p>
            <a:endParaRPr lang="nl-BE"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047977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Met dit criterium is verstandelijke beperking te </a:t>
            </a:r>
            <a:r>
              <a:rPr lang="nl-BE" sz="1200" kern="1200" dirty="0">
                <a:solidFill>
                  <a:schemeClr val="tx1"/>
                </a:solidFill>
                <a:effectLst/>
                <a:highlight>
                  <a:srgbClr val="FFFF00"/>
                </a:highlight>
                <a:latin typeface="+mn-lt"/>
                <a:ea typeface="+mn-ea"/>
                <a:cs typeface="+mn-cs"/>
              </a:rPr>
              <a:t>onderscheiden</a:t>
            </a:r>
            <a:r>
              <a:rPr lang="nl-BE" sz="1200" kern="1200" dirty="0">
                <a:solidFill>
                  <a:schemeClr val="tx1"/>
                </a:solidFill>
                <a:effectLst/>
                <a:latin typeface="+mn-lt"/>
                <a:ea typeface="+mn-ea"/>
                <a:cs typeface="+mn-cs"/>
              </a:rPr>
              <a:t> van andere problemen op vlak van intellectueel en/of adaptief functioneren die later in het leven kunnen voorkomen, zoals een niet-aangeboren hersenletsel (NAH). Zowel de beperkingen in de intelligentie als in adaptief gedrag moeten duidelijk worden tijdens de kindertijd of de adolescentie. De beperkingen moeten niet noodzakelijk formeel geïdentificeerd worden, maar wel ontstaan zijn tijdens de ontwikkelingsperiode.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Merk op: in DSM-5 kan diagnose verstandelijke beperking wel gesteld worden naast neurocognitieve stoornis</a:t>
            </a:r>
          </a:p>
          <a:p>
            <a:endParaRPr lang="nl-BE"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2598850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Intellectueel functioneren: enkel </a:t>
            </a:r>
            <a:r>
              <a:rPr lang="nl-BE" dirty="0" err="1"/>
              <a:t>IQchc</a:t>
            </a:r>
            <a:r>
              <a:rPr lang="nl-BE" dirty="0"/>
              <a:t> wanneer min. 4 </a:t>
            </a:r>
            <a:r>
              <a:rPr lang="nl-BE" dirty="0" err="1"/>
              <a:t>BCV’s</a:t>
            </a:r>
            <a:r>
              <a:rPr lang="nl-BE" dirty="0"/>
              <a:t> gemeten worden waaronder zeker </a:t>
            </a:r>
            <a:r>
              <a:rPr lang="nl-BE" dirty="0" err="1"/>
              <a:t>Gf</a:t>
            </a:r>
            <a:r>
              <a:rPr lang="nl-BE" dirty="0"/>
              <a:t> en </a:t>
            </a:r>
            <a:r>
              <a:rPr lang="nl-BE" dirty="0" err="1"/>
              <a:t>Gc</a:t>
            </a:r>
            <a:endParaRPr lang="nl-BE" dirty="0"/>
          </a:p>
          <a:p>
            <a:endParaRPr lang="nl-BE" dirty="0"/>
          </a:p>
          <a:p>
            <a:r>
              <a:rPr lang="nl-BE" dirty="0"/>
              <a:t>Adaptief gedrag: Belangrijk om ruimer te kijken dan genormeerde instrumenten, want geen enkel genormeerd instrument brengt alle aspecten van adaptief gedrag volledig in kaart.</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60</a:t>
            </a:fld>
            <a:endParaRPr lang="nl-BE"/>
          </a:p>
        </p:txBody>
      </p:sp>
    </p:spTree>
    <p:extLst>
      <p:ext uri="{BB962C8B-B14F-4D97-AF65-F5344CB8AC3E}">
        <p14:creationId xmlns:p14="http://schemas.microsoft.com/office/powerpoint/2010/main" val="3575769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aseline="0" dirty="0"/>
              <a:t>Bij het vergelijken van criterium IQ en adaptief gedrag met het betrouwbaarheidsinterval van de bekomen scores zijn er 3 mogelijke opties :</a:t>
            </a:r>
          </a:p>
          <a:p>
            <a:r>
              <a:rPr lang="nl-BE" baseline="0" dirty="0"/>
              <a:t>•	Indien het betrouwbaarheidsinterval volledig onder de grenswaarde ligt, is waarschijnlijk voldaan aan het criterium voor verstandelijke beperking, tenzij er vanuit klinisch oordeel reden is om daaraan te twijfelen. </a:t>
            </a:r>
          </a:p>
          <a:p>
            <a:r>
              <a:rPr lang="nl-BE" baseline="0" dirty="0"/>
              <a:t>•	Indien het betrouwbaarheidsinterval volledig boven de grenswaarde zit, is er niet voldaan aan het criterium voor verstandelijke beperking. </a:t>
            </a:r>
          </a:p>
          <a:p>
            <a:r>
              <a:rPr lang="nl-BE" baseline="0" dirty="0"/>
              <a:t>•	Indien het betrouwbaarheidsinterval de grenswaarde bevat, kan men geen uitspraak doen over het criterium. </a:t>
            </a:r>
          </a:p>
          <a:p>
            <a:r>
              <a:rPr lang="nl-BE" baseline="0" dirty="0"/>
              <a:t>=&gt; Het </a:t>
            </a:r>
            <a:r>
              <a:rPr lang="nl-BE" baseline="0" dirty="0" err="1"/>
              <a:t>IQchc</a:t>
            </a:r>
            <a:r>
              <a:rPr lang="nl-BE" baseline="0" dirty="0"/>
              <a:t> en de indexscores van de brede cognitieve vaardigheden worden opgenomen in het integratief beeld van de leerling. Op basis van een klinisch oordeel  wordt een besluit genomen over het al dan niet toekennen van de diagnose verstandelijke beperking</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522569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r>
              <a:rPr lang="nl-BE" dirty="0"/>
              <a:t>De zorg richt zich uiteraard op alle ontwikkelingsdomeinen. </a:t>
            </a:r>
          </a:p>
          <a:p>
            <a:pPr defTabSz="924458">
              <a:defRPr/>
            </a:pPr>
            <a:r>
              <a:rPr lang="nl-BE" dirty="0"/>
              <a:t>Ter inspiratie voor scholen en CLB’s beschrijven we in de brede basiszorg aspecten van zorgzaam onderwijs en evidence-based methodieken en modellen (cf. ook Bijlage Effectief onderwijs). </a:t>
            </a:r>
          </a:p>
          <a:p>
            <a:pPr marL="173336" indent="-173336" defTabSz="924458">
              <a:buFont typeface="Symbol" panose="05050102010706020507" pitchFamily="18" charset="2"/>
              <a:buChar char="Þ"/>
              <a:defRPr/>
            </a:pPr>
            <a:r>
              <a:rPr lang="nl-BE" dirty="0"/>
              <a:t>scholen dienen bij het uitwerken van elementen rekening te houden met leerlingen op het hele spectrum van cognitief functioneren + vergelijkbare aandachtspunten voor CZF/CSF. </a:t>
            </a:r>
          </a:p>
          <a:p>
            <a:pPr marL="173336" indent="-173336" defTabSz="924458">
              <a:buFont typeface="Symbol" panose="05050102010706020507" pitchFamily="18" charset="2"/>
              <a:buChar char="Þ"/>
              <a:defRPr/>
            </a:pPr>
            <a:r>
              <a:rPr lang="nl-BE" b="1" dirty="0"/>
              <a:t>Gemakkelijk om onderwijs te richten op middenmoot en leerlingen in beide uiteinden te negeren maar het is net opdracht van onderwijs om ervoor te zorgen dat elke leerling tot leren komt! Leerlingen in beide uitersten van het spectrum verdienen aandacht om hen maximaal te ondersteunen in hun cognitieve ontwikkeling. </a:t>
            </a:r>
            <a:r>
              <a:rPr lang="nl-BE" dirty="0"/>
              <a:t>leerkracht onderneemt hiervoor variatie/waaier aan initiatieven om bij te dragen aan het leerproces van alle leerlingen.</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7</a:t>
            </a:fld>
            <a:endParaRPr lang="nl-BE"/>
          </a:p>
        </p:txBody>
      </p:sp>
    </p:spTree>
    <p:extLst>
      <p:ext uri="{BB962C8B-B14F-4D97-AF65-F5344CB8AC3E}">
        <p14:creationId xmlns:p14="http://schemas.microsoft.com/office/powerpoint/2010/main" val="3752236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aseline="0" dirty="0"/>
              <a:t>Op bovenste lijn zie je standaardscores voor een instrument met gemiddelde 100 en SD 15. Dit geldt voor de meeste IQ-testen Criterium van -2SD ligt dan op 70</a:t>
            </a:r>
          </a:p>
          <a:p>
            <a:endParaRPr lang="nl-BE" baseline="0" dirty="0"/>
          </a:p>
          <a:p>
            <a:r>
              <a:rPr lang="nl-BE" baseline="0" dirty="0"/>
              <a:t>Op onderste lijn zie je standaardscores waar het gemiddelde op 50 ligt, met SD 10. Dit is zo bv. voor de PEDI-NL. Het criterium -2SD komt dan overeen met een score 30</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726764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Om te besluiten tot een diagnose verstandelijke beperking, dienen de drie criteria steeds samen geïnterpreteerd te worden. In het bijzonder bij tegenstrijdigheden in de resultaten of onzekerheden over de scores op één of meerdere criteria, is het aangewezen de gegevens te interpreteren in het licht van het totale functioneren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endParaRPr lang="nl-BE"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5746243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Kan ik diagnose verstandelijke beperking stellen als slechts een schaal adaptief gedrag in grijze zone scoort (en rest hoger) en als IQ-score in grijze zone scoort? =&gt; bespreking klinisch oordeel, overwegen in hoeverre label meerwaarde biedt op dit moment </a:t>
            </a:r>
          </a:p>
          <a:p>
            <a:r>
              <a:rPr lang="nl-BE" dirty="0"/>
              <a:t>(zie</a:t>
            </a:r>
            <a:r>
              <a:rPr lang="nl-BE" baseline="0" dirty="0"/>
              <a:t> verder in PowerPoint voor</a:t>
            </a:r>
            <a:r>
              <a:rPr lang="nl-BE" dirty="0"/>
              <a:t> wat en hoe van klinisch oordeel)</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64</a:t>
            </a:fld>
            <a:endParaRPr lang="nl-BE"/>
          </a:p>
        </p:txBody>
      </p:sp>
    </p:spTree>
    <p:extLst>
      <p:ext uri="{BB962C8B-B14F-4D97-AF65-F5344CB8AC3E}">
        <p14:creationId xmlns:p14="http://schemas.microsoft.com/office/powerpoint/2010/main" val="2965340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aseline="0" dirty="0"/>
              <a:t>Net zoals dimensionele classificatie kan de inschatting van ernst van een verstandelijke beperking in theorie zowel kwalitatief als kwantitatief gebeuren. Gezien de belangrijke kanttekeningen bij een indeling (louter) op basis van standaarddeviaties, volgen we in dit protocol de kwalitatieve ernstbepaling uit de DSM-5. Naast de psychometrische overwegingen om IQ los te laten bij de specificatie van ernst, speelt ook het argument dat het (vooral) de mate van adaptief gedrag is die bepaalt hoeveel ondersteuning er nodig is. Instrumenten adaptief gedrag die genormeerd zijn binnen een populatie met een verstandelijke beperking, kunnen een kwalitatieve inschatting van ernst ondersteunen.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17262685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a:p>
            <a:pPr marL="0" lvl="0" indent="0">
              <a:buFontTx/>
              <a:buNone/>
            </a:pPr>
            <a:r>
              <a:rPr lang="nl-BE" sz="1200" kern="1200" dirty="0">
                <a:solidFill>
                  <a:schemeClr val="tx1"/>
                </a:solidFill>
                <a:effectLst/>
                <a:latin typeface="+mn-lt"/>
                <a:ea typeface="+mn-ea"/>
                <a:cs typeface="+mn-cs"/>
              </a:rPr>
              <a:t>Hier verwijzen naar tabellen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7452363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67</a:t>
            </a:fld>
            <a:endParaRPr lang="nl-BE"/>
          </a:p>
        </p:txBody>
      </p:sp>
    </p:spTree>
    <p:extLst>
      <p:ext uri="{BB962C8B-B14F-4D97-AF65-F5344CB8AC3E}">
        <p14:creationId xmlns:p14="http://schemas.microsoft.com/office/powerpoint/2010/main" val="36804823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Globale ontwikkelingsachterstand </a:t>
            </a:r>
            <a:r>
              <a:rPr lang="nl-BE" sz="1200" kern="1200" dirty="0">
                <a:solidFill>
                  <a:schemeClr val="tx1"/>
                </a:solidFill>
                <a:effectLst/>
                <a:latin typeface="+mn-lt"/>
                <a:ea typeface="+mn-ea"/>
                <a:cs typeface="+mn-cs"/>
              </a:rPr>
              <a:t>is een diagnose die bij de herwerking toegevoegd is aan het Prodia-protocol. Het is een diagnose uit de DSM-5 en kan gebruikt worden bij jonge kinderen wanneer er een achterstand opgemerkt wordt op verschillende ontwikkelingsdomeinen, maar de ernst van de functioneringsproblemen nog niet betrouwbaar genoeg kan worden vastgesteld om al de diagnose verstandelijke beperking uit te spreken.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De DSM-5 definieert een globale ontwikkelingsachterstand als “gereserveerd voor kinderen jonger dan 5 jaar wanneer de klinische ernst gedurende de vroege kindertijd niet op een betrouwbare manier kan worden vastgesteld. Deze categorie wordt gebruikt wanneer het kind de verwachte ontwikkelingsmijlpalen op verschillende gebieden van het verstandelijk functioneren niet haalt, en is van toepassing op kinderen die geen systematisch onderzoek van het verstandelijk functioneren kunnen ondergaan, inclusief kinderen die te jong zijn om mee te werken aan gestandaardiseerde tests. Deze classificatie moet na verloop van tijd opnieuw beoordeeld worden”. </a:t>
            </a:r>
          </a:p>
          <a:p>
            <a:r>
              <a:rPr lang="nl-BE" sz="1200" kern="1200" dirty="0">
                <a:solidFill>
                  <a:schemeClr val="tx1"/>
                </a:solidFill>
                <a:effectLst/>
                <a:latin typeface="+mn-lt"/>
                <a:ea typeface="+mn-ea"/>
                <a:cs typeface="+mn-cs"/>
              </a:rPr>
              <a:t>Een richtlijn is om jonge kinderen met een ontwikkelingsachterstand na 2 jaar te </a:t>
            </a:r>
            <a:r>
              <a:rPr lang="nl-BE" sz="1200" kern="1200" dirty="0" err="1">
                <a:solidFill>
                  <a:schemeClr val="tx1"/>
                </a:solidFill>
                <a:effectLst/>
                <a:latin typeface="+mn-lt"/>
                <a:ea typeface="+mn-ea"/>
                <a:cs typeface="+mn-cs"/>
              </a:rPr>
              <a:t>hertesten</a:t>
            </a:r>
            <a:r>
              <a:rPr lang="nl-BE" sz="1200" kern="1200" dirty="0">
                <a:solidFill>
                  <a:schemeClr val="tx1"/>
                </a:solidFill>
                <a:effectLst/>
                <a:latin typeface="+mn-lt"/>
                <a:ea typeface="+mn-ea"/>
                <a:cs typeface="+mn-cs"/>
              </a:rPr>
              <a:t>, uiterlijk op scharniermomenten zoals de overgang van kleuter naar lagere school.</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24864883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Net als bij de beoordeling van de criteria van verstandelijke beperkingen is de classificatie ‘globale ontwikkelingsachterstand’ gebaseerd op een klinisch oordeel  waarbij rekening gehouden wordt met de betrouwbaarheidsintervallen, de principes van faire diagnostiek en eventuele aandachtspunten voor leerlingen met bijkomende functioneringsproblemen . </a:t>
            </a:r>
          </a:p>
          <a:p>
            <a:r>
              <a:rPr lang="nl-BE" baseline="0" dirty="0"/>
              <a:t>Meer nog dan de diagnose verstandelijke beperking, vergt deze diagnose procesdiagnostiek waarbij een kind gedurende een ruime periode wordt gevolgd. Er is immers een grote variatie in het normale ontwikkelingsverloop. Op één bepaald ogenblik kan men wel een ontwikkelingsachterstand vaststellen, maar het kan gaan om een achterstand in de ontwikkeling van bij het begin of een stagnatie, vertraging of achteruitgang die optreedt tijdens de ontwikkeling. De precieze aard, omvang en verklaring van een achterstand wordt vaak pas duidelijk na herhaalde evaluatiemomenten op diverse ontwikkelingsdomeinen. Ook het differentiëren tussen een verstandelijke beperking en andere ontwikkelingsstoornissen zoals ASS of een taalstoornis wordt dan beter mogelijk.</a:t>
            </a:r>
          </a:p>
          <a:p>
            <a:r>
              <a:rPr lang="nl-BE" baseline="0" dirty="0"/>
              <a:t>Een richtlijn is om jonge kinderen met een ontwikkelingsachterstand na 2 jaar te </a:t>
            </a:r>
            <a:r>
              <a:rPr lang="nl-BE" baseline="0" dirty="0" err="1"/>
              <a:t>hertesten</a:t>
            </a:r>
            <a:r>
              <a:rPr lang="nl-BE" baseline="0" dirty="0"/>
              <a:t>, uiterlijk op scharniermomenten zoals de overgang van kleuter naar lagere school.</a:t>
            </a:r>
          </a:p>
          <a:p>
            <a:endParaRPr lang="nl-BE"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94951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a:p>
            <a:pPr marL="0" lvl="0" indent="0">
              <a:buFontTx/>
              <a:buNone/>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25078240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71</a:t>
            </a:fld>
            <a:endParaRPr lang="nl-BE"/>
          </a:p>
        </p:txBody>
      </p:sp>
    </p:spTree>
    <p:extLst>
      <p:ext uri="{BB962C8B-B14F-4D97-AF65-F5344CB8AC3E}">
        <p14:creationId xmlns:p14="http://schemas.microsoft.com/office/powerpoint/2010/main" val="184838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ontwikkelde beleid bestrijkt de </a:t>
            </a:r>
            <a:r>
              <a:rPr lang="nl-BE" b="1" dirty="0"/>
              <a:t>vier begeleidingsdomeinen</a:t>
            </a:r>
            <a:r>
              <a:rPr lang="nl-BE" dirty="0"/>
              <a:t>: onderwijsloopbaan, leren en studeren, psychisch en sociaal functioneren en preventieve gezondheidszorg.</a:t>
            </a:r>
          </a:p>
          <a:p>
            <a:r>
              <a:rPr lang="nl-BE" dirty="0"/>
              <a:t>Het beleid op de leerlingenbegeleiding van de school versterkt het schoolteam in de zorg voor alle leerlingen, </a:t>
            </a:r>
            <a:r>
              <a:rPr lang="nl-BE" b="1" dirty="0"/>
              <a:t>ongeacht hun niveau van cognitief functioneren</a:t>
            </a:r>
            <a:r>
              <a:rPr lang="nl-BE" dirty="0"/>
              <a:t>. </a:t>
            </a:r>
          </a:p>
          <a:p>
            <a:r>
              <a:rPr lang="nl-BE" dirty="0"/>
              <a:t>De zorg is erop gericht om leerlingen zoveel mogelijk </a:t>
            </a:r>
            <a:r>
              <a:rPr lang="nl-BE" b="1" dirty="0"/>
              <a:t>op maat </a:t>
            </a:r>
            <a:r>
              <a:rPr lang="nl-BE" dirty="0"/>
              <a:t>van de ontwikkeling van hun (schoolse) vaardigheden te begeleiden.</a:t>
            </a:r>
          </a:p>
          <a:p>
            <a:pPr marL="173336" indent="-173336" defTabSz="924458">
              <a:buFont typeface="Symbol" panose="05050102010706020507" pitchFamily="18" charset="2"/>
              <a:buChar char="Þ"/>
              <a:defRPr/>
            </a:pPr>
            <a:r>
              <a:rPr lang="nl-BE" dirty="0">
                <a:highlight>
                  <a:srgbClr val="FFFF00"/>
                </a:highlight>
              </a:rPr>
              <a:t>Voorbeelden van richtvragen op de slide </a:t>
            </a:r>
            <a:r>
              <a:rPr lang="nl-BE" dirty="0"/>
              <a:t>om aan te geven dat aandachtspunten vergelijkbaar zijn voor CSF en CZF. </a:t>
            </a:r>
          </a:p>
          <a:p>
            <a:pPr marL="173336" indent="-173336" defTabSz="924458">
              <a:buFont typeface="Symbol" panose="05050102010706020507" pitchFamily="18" charset="2"/>
              <a:buChar char="Þ"/>
              <a:defRPr/>
            </a:pPr>
            <a:r>
              <a:rPr lang="nl-BE" b="1" dirty="0"/>
              <a:t>Bij beantwoorden van vragen wel rekening houden met hele spectrum</a:t>
            </a:r>
            <a:r>
              <a:rPr lang="nl-BE" dirty="0"/>
              <a:t>!!</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8</a:t>
            </a:fld>
            <a:endParaRPr lang="nl-BE"/>
          </a:p>
        </p:txBody>
      </p:sp>
    </p:spTree>
    <p:extLst>
      <p:ext uri="{BB962C8B-B14F-4D97-AF65-F5344CB8AC3E}">
        <p14:creationId xmlns:p14="http://schemas.microsoft.com/office/powerpoint/2010/main" val="36676959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overzichten diagnostisch materiaal per protocol staat bij testen cognitief functioneren telkens aangegeven welke </a:t>
            </a:r>
            <a:r>
              <a:rPr lang="nl-BE" dirty="0" err="1"/>
              <a:t>BCV’s</a:t>
            </a:r>
            <a:r>
              <a:rPr lang="nl-BE" dirty="0"/>
              <a:t> er getest worden, ook telkens link naar de fiches van die instrumenten </a:t>
            </a:r>
          </a:p>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29225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endParaRPr lang="nl-BE" dirty="0"/>
          </a:p>
        </p:txBody>
      </p:sp>
      <p:sp>
        <p:nvSpPr>
          <p:cNvPr id="4" name="Tijdelijke aanduiding voor datum 3"/>
          <p:cNvSpPr>
            <a:spLocks noGrp="1"/>
          </p:cNvSpPr>
          <p:nvPr>
            <p:ph type="dt" idx="1"/>
          </p:nvPr>
        </p:nvSpPr>
        <p:spPr/>
        <p:txBody>
          <a:bodyPr/>
          <a:lstStyle/>
          <a:p>
            <a:pPr defTabSz="924458">
              <a:defRPr/>
            </a:pPr>
            <a:r>
              <a:rPr lang="nl-BE" sz="1300">
                <a:solidFill>
                  <a:prstClr val="black"/>
                </a:solidFill>
                <a:latin typeface="Calibri"/>
              </a:rPr>
              <a:t>19/03/2019</a:t>
            </a:r>
          </a:p>
        </p:txBody>
      </p:sp>
      <p:sp>
        <p:nvSpPr>
          <p:cNvPr id="5" name="Tijdelijke aanduiding voor voettekst 4"/>
          <p:cNvSpPr>
            <a:spLocks noGrp="1"/>
          </p:cNvSpPr>
          <p:nvPr>
            <p:ph type="ftr" sz="quarter" idx="4"/>
          </p:nvPr>
        </p:nvSpPr>
        <p:spPr/>
        <p:txBody>
          <a:bodyPr/>
          <a:lstStyle/>
          <a:p>
            <a:pPr defTabSz="924458">
              <a:defRPr/>
            </a:pPr>
            <a:r>
              <a:rPr lang="nl-BE" sz="1300">
                <a:solidFill>
                  <a:prstClr val="black"/>
                </a:solidFill>
                <a:latin typeface="Calibri"/>
              </a:rPr>
              <a:t>Prodia - CLB GO! Antwerpen</a:t>
            </a:r>
          </a:p>
        </p:txBody>
      </p:sp>
      <p:sp>
        <p:nvSpPr>
          <p:cNvPr id="6" name="Tijdelijke aanduiding voor dianummer 5"/>
          <p:cNvSpPr>
            <a:spLocks noGrp="1"/>
          </p:cNvSpPr>
          <p:nvPr>
            <p:ph type="sldNum" sz="quarter" idx="5"/>
          </p:nvPr>
        </p:nvSpPr>
        <p:spPr/>
        <p:txBody>
          <a:bodyPr/>
          <a:lstStyle/>
          <a:p>
            <a:pPr defTabSz="924458">
              <a:defRPr/>
            </a:pPr>
            <a:fld id="{EA224813-A82A-492C-B5A7-777BFB5857BA}" type="slidenum">
              <a:rPr lang="nl-BE" sz="1300">
                <a:solidFill>
                  <a:prstClr val="black"/>
                </a:solidFill>
                <a:latin typeface="Calibri"/>
              </a:rPr>
              <a:pPr defTabSz="924458">
                <a:defRPr/>
              </a:pPr>
              <a:t>73</a:t>
            </a:fld>
            <a:endParaRPr lang="nl-BE" sz="1300">
              <a:solidFill>
                <a:prstClr val="black"/>
              </a:solidFill>
              <a:latin typeface="Calibri"/>
            </a:endParaRPr>
          </a:p>
        </p:txBody>
      </p:sp>
    </p:spTree>
    <p:extLst>
      <p:ext uri="{BB962C8B-B14F-4D97-AF65-F5344CB8AC3E}">
        <p14:creationId xmlns:p14="http://schemas.microsoft.com/office/powerpoint/2010/main" val="7394284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endParaRPr lang="nl-BE" dirty="0"/>
          </a:p>
        </p:txBody>
      </p:sp>
      <p:sp>
        <p:nvSpPr>
          <p:cNvPr id="4" name="Tijdelijke aanduiding voor datum 3"/>
          <p:cNvSpPr>
            <a:spLocks noGrp="1"/>
          </p:cNvSpPr>
          <p:nvPr>
            <p:ph type="dt" idx="1"/>
          </p:nvPr>
        </p:nvSpPr>
        <p:spPr/>
        <p:txBody>
          <a:bodyPr/>
          <a:lstStyle/>
          <a:p>
            <a:pPr defTabSz="924458">
              <a:defRPr/>
            </a:pPr>
            <a:r>
              <a:rPr lang="nl-BE" sz="1300">
                <a:solidFill>
                  <a:prstClr val="black"/>
                </a:solidFill>
                <a:latin typeface="Calibri"/>
              </a:rPr>
              <a:t>19/03/2019</a:t>
            </a:r>
          </a:p>
        </p:txBody>
      </p:sp>
      <p:sp>
        <p:nvSpPr>
          <p:cNvPr id="5" name="Tijdelijke aanduiding voor voettekst 4"/>
          <p:cNvSpPr>
            <a:spLocks noGrp="1"/>
          </p:cNvSpPr>
          <p:nvPr>
            <p:ph type="ftr" sz="quarter" idx="4"/>
          </p:nvPr>
        </p:nvSpPr>
        <p:spPr/>
        <p:txBody>
          <a:bodyPr/>
          <a:lstStyle/>
          <a:p>
            <a:pPr defTabSz="924458">
              <a:defRPr/>
            </a:pPr>
            <a:r>
              <a:rPr lang="nl-BE" sz="1300">
                <a:solidFill>
                  <a:prstClr val="black"/>
                </a:solidFill>
                <a:latin typeface="Calibri"/>
              </a:rPr>
              <a:t>Prodia - CLB GO! Antwerpen</a:t>
            </a:r>
          </a:p>
        </p:txBody>
      </p:sp>
      <p:sp>
        <p:nvSpPr>
          <p:cNvPr id="6" name="Tijdelijke aanduiding voor dianummer 5"/>
          <p:cNvSpPr>
            <a:spLocks noGrp="1"/>
          </p:cNvSpPr>
          <p:nvPr>
            <p:ph type="sldNum" sz="quarter" idx="5"/>
          </p:nvPr>
        </p:nvSpPr>
        <p:spPr/>
        <p:txBody>
          <a:bodyPr/>
          <a:lstStyle/>
          <a:p>
            <a:pPr defTabSz="924458">
              <a:defRPr/>
            </a:pPr>
            <a:fld id="{EA224813-A82A-492C-B5A7-777BFB5857BA}" type="slidenum">
              <a:rPr lang="nl-BE" sz="1300">
                <a:solidFill>
                  <a:prstClr val="black"/>
                </a:solidFill>
                <a:latin typeface="Calibri"/>
              </a:rPr>
              <a:pPr defTabSz="924458">
                <a:defRPr/>
              </a:pPr>
              <a:t>74</a:t>
            </a:fld>
            <a:endParaRPr lang="nl-BE" sz="1300">
              <a:solidFill>
                <a:prstClr val="black"/>
              </a:solidFill>
              <a:latin typeface="Calibri"/>
            </a:endParaRPr>
          </a:p>
        </p:txBody>
      </p:sp>
    </p:spTree>
    <p:extLst>
      <p:ext uri="{BB962C8B-B14F-4D97-AF65-F5344CB8AC3E}">
        <p14:creationId xmlns:p14="http://schemas.microsoft.com/office/powerpoint/2010/main" val="32508508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Toetsstenen FD: eerste stappen gezet voor herwerking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AAIDD: ook herwerking verwacht, niet zo duidelijk wanneer</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Themanummer </a:t>
            </a:r>
            <a:r>
              <a:rPr lang="nl-BE" sz="1200" dirty="0" err="1"/>
              <a:t>Tokk</a:t>
            </a:r>
            <a:r>
              <a:rPr lang="nl-BE" sz="1200" dirty="0"/>
              <a:t>: ook bijdrage Prodia rond VB, maar bv. ook van </a:t>
            </a:r>
            <a:r>
              <a:rPr lang="nl-BE" sz="1200" dirty="0" err="1"/>
              <a:t>Dosen</a:t>
            </a:r>
            <a:r>
              <a:rPr lang="nl-BE" sz="1200" dirty="0"/>
              <a:t> rond </a:t>
            </a:r>
            <a:r>
              <a:rPr lang="nl-BE" sz="1200" dirty="0" err="1"/>
              <a:t>soc-emot</a:t>
            </a:r>
            <a:r>
              <a:rPr lang="nl-BE" sz="1200" dirty="0"/>
              <a:t> ontwikkeling (iets wat vandaag weinig aan bod komt)</a:t>
            </a:r>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46224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68275" y="1339850"/>
            <a:ext cx="7016750" cy="39481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67863" y="5629954"/>
            <a:ext cx="5342890" cy="46063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BE" dirty="0">
                <a:solidFill>
                  <a:schemeClr val="dk1"/>
                </a:solidFill>
                <a:latin typeface="Calibri"/>
                <a:ea typeface="Calibri"/>
                <a:cs typeface="Calibri"/>
                <a:sym typeface="Calibri"/>
              </a:rPr>
              <a:t>In stramien wordt het stapsgewijs aangegeven, met pijlen in 1 richting:</a:t>
            </a:r>
          </a:p>
          <a:p>
            <a:pPr marL="0" marR="0" lvl="0" indent="0" algn="l" rtl="0">
              <a:spcBef>
                <a:spcPts val="0"/>
              </a:spcBef>
              <a:buSzPct val="25000"/>
              <a:buNone/>
            </a:pPr>
            <a:endParaRPr lang="nl-BE"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BE" sz="1200" b="0" i="0" u="none" strike="noStrike" cap="none" baseline="0" dirty="0">
                <a:solidFill>
                  <a:schemeClr val="dk1"/>
                </a:solidFill>
                <a:latin typeface="Calibri"/>
                <a:ea typeface="Calibri"/>
                <a:cs typeface="Calibri"/>
                <a:sym typeface="Calibri"/>
              </a:rPr>
              <a:t>1. wat weten we al, </a:t>
            </a:r>
          </a:p>
          <a:p>
            <a:pPr marL="0" marR="0" lvl="0" indent="0" algn="l" rtl="0">
              <a:spcBef>
                <a:spcPts val="0"/>
              </a:spcBef>
              <a:buSzPct val="25000"/>
              <a:buNone/>
            </a:pPr>
            <a:r>
              <a:rPr lang="nl-BE" dirty="0">
                <a:solidFill>
                  <a:schemeClr val="dk1"/>
                </a:solidFill>
                <a:latin typeface="Calibri"/>
                <a:ea typeface="Calibri"/>
                <a:cs typeface="Calibri"/>
                <a:sym typeface="Calibri"/>
              </a:rPr>
              <a:t>2. </a:t>
            </a:r>
            <a:r>
              <a:rPr lang="nl-BE" sz="1200" b="0" i="0" u="none" strike="noStrike" cap="none" baseline="0" dirty="0">
                <a:solidFill>
                  <a:schemeClr val="dk1"/>
                </a:solidFill>
                <a:latin typeface="Calibri"/>
                <a:ea typeface="Calibri"/>
                <a:cs typeface="Calibri"/>
                <a:sym typeface="Calibri"/>
              </a:rPr>
              <a:t>waar willen we naartoe</a:t>
            </a:r>
            <a:r>
              <a:rPr lang="nl-BE" dirty="0">
                <a:solidFill>
                  <a:schemeClr val="dk1"/>
                </a:solidFill>
                <a:latin typeface="Calibri"/>
                <a:ea typeface="Calibri"/>
                <a:cs typeface="Calibri"/>
                <a:sym typeface="Calibri"/>
              </a:rPr>
              <a:t> +</a:t>
            </a:r>
            <a:r>
              <a:rPr lang="nl-BE" sz="1200" b="0" i="0" u="none" strike="noStrike" cap="none" baseline="0" dirty="0">
                <a:solidFill>
                  <a:schemeClr val="dk1"/>
                </a:solidFill>
                <a:latin typeface="Calibri"/>
                <a:ea typeface="Calibri"/>
                <a:cs typeface="Calibri"/>
                <a:sym typeface="Calibri"/>
              </a:rPr>
              <a:t> waar geven we prioriteit aan om eerst aan te werken,</a:t>
            </a:r>
          </a:p>
          <a:p>
            <a:pPr marL="0" marR="0" lvl="0" indent="0" algn="l" rtl="0">
              <a:spcBef>
                <a:spcPts val="0"/>
              </a:spcBef>
              <a:buSzPct val="25000"/>
              <a:buNone/>
            </a:pPr>
            <a:r>
              <a:rPr lang="nl-BE" sz="1200" b="0" i="0" u="none" strike="noStrike" cap="none" baseline="0" dirty="0">
                <a:solidFill>
                  <a:schemeClr val="dk1"/>
                </a:solidFill>
                <a:latin typeface="Calibri"/>
                <a:ea typeface="Calibri"/>
                <a:cs typeface="Calibri"/>
                <a:sym typeface="Calibri"/>
              </a:rPr>
              <a:t>3. wat is er dan nodig voor de leerkracht, ouders, leerling om dat doel te bereiken. </a:t>
            </a:r>
          </a:p>
          <a:p>
            <a:pPr marL="0" marR="0" lvl="0" indent="0" algn="l" rtl="0">
              <a:spcBef>
                <a:spcPts val="0"/>
              </a:spcBef>
              <a:buSzPct val="25000"/>
              <a:buNone/>
            </a:pPr>
            <a:r>
              <a:rPr lang="nl-BE" sz="1200" b="0" i="0" u="none" strike="noStrike" cap="none" baseline="0" dirty="0">
                <a:solidFill>
                  <a:schemeClr val="dk1"/>
                </a:solidFill>
                <a:latin typeface="Calibri"/>
                <a:ea typeface="Calibri"/>
                <a:cs typeface="Calibri"/>
                <a:sym typeface="Calibri"/>
              </a:rPr>
              <a:t>4. Welke aanbevelingen zijn nu minimum noodzakelijk en welke zijn wenselijk? Wat zijn de aanbevelingen die we meenemen naar de adviesfase?</a:t>
            </a:r>
          </a:p>
          <a:p>
            <a:pPr marL="0" marR="0" lvl="0" indent="0" algn="l" rtl="0">
              <a:spcBef>
                <a:spcPts val="0"/>
              </a:spcBef>
              <a:buSzPct val="25000"/>
              <a:buNone/>
            </a:pPr>
            <a:r>
              <a:rPr lang="nl-BE" dirty="0">
                <a:solidFill>
                  <a:schemeClr val="dk1"/>
                </a:solidFill>
                <a:latin typeface="Calibri"/>
                <a:ea typeface="Calibri"/>
                <a:cs typeface="Calibri"/>
                <a:sym typeface="Calibri"/>
              </a:rPr>
              <a:t> </a:t>
            </a:r>
            <a:endParaRPr lang="nl-BE"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BE" sz="1200" b="0" i="0" u="none" strike="noStrike" cap="none" baseline="0" dirty="0">
                <a:solidFill>
                  <a:schemeClr val="dk1"/>
                </a:solidFill>
                <a:latin typeface="Calibri"/>
                <a:ea typeface="Calibri"/>
                <a:cs typeface="Calibri"/>
                <a:sym typeface="Calibri"/>
              </a:rPr>
              <a:t>Als je onmiddellijk van het integratief beeld naar de behoeften en aanbevelingen gaat, loop je risico:</a:t>
            </a:r>
          </a:p>
          <a:p>
            <a:pPr marL="0" marR="0" lvl="0" indent="0" algn="l" rtl="0">
              <a:spcBef>
                <a:spcPts val="0"/>
              </a:spcBef>
              <a:buSzPct val="25000"/>
              <a:buNone/>
            </a:pPr>
            <a:r>
              <a:rPr lang="nl-BE" dirty="0">
                <a:solidFill>
                  <a:schemeClr val="dk1"/>
                </a:solidFill>
                <a:latin typeface="Calibri"/>
                <a:ea typeface="Calibri"/>
                <a:cs typeface="Calibri"/>
                <a:sym typeface="Calibri"/>
              </a:rPr>
              <a:t>- Om veel behoeften en aanbevelingen op te lijsten en </a:t>
            </a:r>
            <a:r>
              <a:rPr lang="nl-BE" sz="1200" b="0" i="0" u="none" strike="noStrike" cap="none" baseline="0" dirty="0">
                <a:solidFill>
                  <a:schemeClr val="dk1"/>
                </a:solidFill>
                <a:latin typeface="Calibri"/>
                <a:ea typeface="Calibri"/>
                <a:cs typeface="Calibri"/>
                <a:sym typeface="Calibri"/>
              </a:rPr>
              <a:t>door de bomen</a:t>
            </a:r>
            <a:r>
              <a:rPr lang="nl-BE" sz="1200" b="0" i="0" u="none" strike="noStrike" cap="none" dirty="0">
                <a:solidFill>
                  <a:schemeClr val="dk1"/>
                </a:solidFill>
                <a:latin typeface="Calibri"/>
                <a:ea typeface="Calibri"/>
                <a:cs typeface="Calibri"/>
                <a:sym typeface="Calibri"/>
              </a:rPr>
              <a:t> het bos </a:t>
            </a:r>
            <a:r>
              <a:rPr lang="nl-BE" sz="1200" b="0" i="0" u="none" strike="noStrike" cap="none" baseline="0" dirty="0">
                <a:solidFill>
                  <a:schemeClr val="dk1"/>
                </a:solidFill>
                <a:latin typeface="Calibri"/>
                <a:ea typeface="Calibri"/>
                <a:cs typeface="Calibri"/>
                <a:sym typeface="Calibri"/>
              </a:rPr>
              <a:t>niet meer te zien. </a:t>
            </a:r>
          </a:p>
          <a:p>
            <a:pPr marL="0" marR="0" lvl="0" indent="0" algn="l" rtl="0">
              <a:spcBef>
                <a:spcPts val="0"/>
              </a:spcBef>
              <a:buSzPct val="25000"/>
              <a:buNone/>
            </a:pPr>
            <a:r>
              <a:rPr lang="nl-BE" b="0" i="0" u="none" strike="noStrike" cap="none" baseline="0" dirty="0">
                <a:solidFill>
                  <a:schemeClr val="dk1"/>
                </a:solidFill>
                <a:latin typeface="Calibri"/>
                <a:ea typeface="Calibri"/>
                <a:cs typeface="Calibri"/>
                <a:sym typeface="Calibri"/>
              </a:rPr>
              <a:t>- </a:t>
            </a:r>
            <a:r>
              <a:rPr lang="nl-BE" dirty="0">
                <a:solidFill>
                  <a:schemeClr val="dk1"/>
                </a:solidFill>
                <a:latin typeface="Calibri"/>
                <a:ea typeface="Calibri"/>
                <a:cs typeface="Calibri"/>
                <a:sym typeface="Calibri"/>
              </a:rPr>
              <a:t>makkelijker in discussie te raken over de </a:t>
            </a:r>
            <a:r>
              <a:rPr lang="nl-BE" b="0" i="0" u="none" strike="noStrike" cap="none" baseline="0" dirty="0">
                <a:solidFill>
                  <a:schemeClr val="dk1"/>
                </a:solidFill>
                <a:latin typeface="Calibri"/>
                <a:ea typeface="Calibri"/>
                <a:cs typeface="Calibri"/>
                <a:sym typeface="Calibri"/>
              </a:rPr>
              <a:t>redelijkheid van het geheel van maatregelen </a:t>
            </a:r>
          </a:p>
          <a:p>
            <a:pPr marL="0" marR="0" lvl="0" indent="0" algn="l" rtl="0">
              <a:spcBef>
                <a:spcPts val="0"/>
              </a:spcBef>
              <a:buSzPct val="25000"/>
              <a:buNone/>
            </a:pPr>
            <a:r>
              <a:rPr lang="nl-BE" b="0" i="0" u="none" strike="noStrike" cap="none" baseline="0" dirty="0">
                <a:solidFill>
                  <a:schemeClr val="dk1"/>
                </a:solidFill>
                <a:latin typeface="Calibri"/>
                <a:ea typeface="Calibri"/>
                <a:cs typeface="Calibri"/>
                <a:sym typeface="Calibri"/>
              </a:rPr>
              <a:t>- aanbevelingen te formuleren waar betrokkenen niet achterstaan omdat ze andere doelen voor ogen hebben (andere dingen </a:t>
            </a:r>
            <a:r>
              <a:rPr lang="nl-BE" b="0" i="0" u="none" strike="noStrike" cap="none" baseline="0">
                <a:solidFill>
                  <a:schemeClr val="dk1"/>
                </a:solidFill>
                <a:latin typeface="Calibri"/>
                <a:ea typeface="Calibri"/>
                <a:cs typeface="Calibri"/>
                <a:sym typeface="Calibri"/>
              </a:rPr>
              <a:t>belangrijk vinden, </a:t>
            </a:r>
            <a:r>
              <a:rPr lang="nl-BE" b="0" i="0" u="none" strike="noStrike" cap="none" baseline="0" dirty="0" err="1">
                <a:solidFill>
                  <a:schemeClr val="dk1"/>
                </a:solidFill>
                <a:latin typeface="Calibri"/>
                <a:ea typeface="Calibri"/>
                <a:cs typeface="Calibri"/>
                <a:sym typeface="Calibri"/>
              </a:rPr>
              <a:t>bijv</a:t>
            </a:r>
            <a:r>
              <a:rPr lang="nl-BE" b="0" i="0" u="none" strike="noStrike" cap="none" baseline="0" dirty="0">
                <a:solidFill>
                  <a:schemeClr val="dk1"/>
                </a:solidFill>
                <a:latin typeface="Calibri"/>
                <a:ea typeface="Calibri"/>
                <a:cs typeface="Calibri"/>
                <a:sym typeface="Calibri"/>
              </a:rPr>
              <a:t> heel veel extra lezen versus welbevinden van de leerling).</a:t>
            </a:r>
          </a:p>
          <a:p>
            <a:pPr marL="0" marR="0" lvl="0" indent="0" algn="l" rtl="0">
              <a:spcBef>
                <a:spcPts val="0"/>
              </a:spcBef>
              <a:buSzPct val="25000"/>
              <a:buNone/>
            </a:pPr>
            <a:endParaRPr lang="nl-BE" b="0" i="0" u="none" strike="noStrike" cap="none" baseline="0" dirty="0">
              <a:solidFill>
                <a:schemeClr val="dk1"/>
              </a:solidFill>
              <a:latin typeface="Calibri"/>
              <a:ea typeface="Calibri"/>
              <a:cs typeface="Calibri"/>
              <a:sym typeface="Calibri"/>
            </a:endParaRPr>
          </a:p>
          <a:p>
            <a:pPr>
              <a:buSzPct val="25000"/>
            </a:pPr>
            <a:r>
              <a:rPr lang="nl-BE" dirty="0">
                <a:solidFill>
                  <a:schemeClr val="dk1"/>
                </a:solidFill>
                <a:ea typeface="Calibri"/>
                <a:cs typeface="Calibri"/>
                <a:sym typeface="Calibri"/>
              </a:rPr>
              <a:t>LINK </a:t>
            </a:r>
            <a:r>
              <a:rPr lang="nl-BE" dirty="0" err="1">
                <a:solidFill>
                  <a:schemeClr val="dk1"/>
                </a:solidFill>
                <a:ea typeface="Calibri"/>
                <a:cs typeface="Calibri"/>
                <a:sym typeface="Calibri"/>
              </a:rPr>
              <a:t>M-decreet</a:t>
            </a:r>
            <a:r>
              <a:rPr lang="nl-BE" dirty="0">
                <a:solidFill>
                  <a:schemeClr val="dk1"/>
                </a:solidFill>
                <a:ea typeface="Calibri"/>
                <a:cs typeface="Calibri"/>
                <a:sym typeface="Calibri"/>
              </a:rPr>
              <a:t>:</a:t>
            </a:r>
          </a:p>
          <a:p>
            <a:pPr>
              <a:buSzPct val="25000"/>
            </a:pPr>
            <a:r>
              <a:rPr lang="nl-BE" dirty="0">
                <a:solidFill>
                  <a:schemeClr val="dk1"/>
                </a:solidFill>
                <a:ea typeface="Calibri"/>
                <a:cs typeface="Calibri"/>
                <a:sym typeface="Calibri"/>
              </a:rPr>
              <a:t>In het gemotiveerd verslag wordt er gevraagd om onderwijsbehoeften te formuleren. Om voor jezelf het overzicht te behouden noteer je best voor jezelf eerst de doelen waaraan je wil werken. Vergeet daarbij zeker niet het lange termijn perspectief (of onderwijsloopbaanperspectief).</a:t>
            </a:r>
            <a:endParaRPr lang="nl-BE"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nl-BE" sz="1200" b="0" i="0" u="none" strike="noStrike" cap="none" baseline="0" dirty="0">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783002" y="11111647"/>
            <a:ext cx="2894064" cy="586961"/>
          </a:xfrm>
          <a:prstGeom prst="rect">
            <a:avLst/>
          </a:prstGeom>
          <a:noFill/>
          <a:ln>
            <a:noFill/>
          </a:ln>
        </p:spPr>
        <p:txBody>
          <a:bodyPr lIns="91425" tIns="45700" rIns="91425" bIns="45700" anchor="b" anchorCtr="0">
            <a:noAutofit/>
          </a:bodyPr>
          <a:lstStyle/>
          <a:p>
            <a:pPr>
              <a:buSzPct val="25000"/>
            </a:pPr>
            <a:fld id="{00000000-1234-1234-1234-123412341234}" type="slidenum">
              <a:rPr lang="nl-BE">
                <a:solidFill>
                  <a:srgbClr val="000000"/>
                </a:solidFill>
              </a:rPr>
              <a:pPr>
                <a:buSzPct val="25000"/>
              </a:pPr>
              <a:t>76</a:t>
            </a:fld>
            <a:endParaRPr lang="nl-BE" dirty="0">
              <a:solidFill>
                <a:srgbClr val="000000"/>
              </a:solidFill>
            </a:endParaRPr>
          </a:p>
        </p:txBody>
      </p:sp>
    </p:spTree>
    <p:extLst>
      <p:ext uri="{BB962C8B-B14F-4D97-AF65-F5344CB8AC3E}">
        <p14:creationId xmlns:p14="http://schemas.microsoft.com/office/powerpoint/2010/main" val="34516468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34938" y="1346200"/>
            <a:ext cx="6469062" cy="36401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73789" y="5186078"/>
            <a:ext cx="5390305" cy="4243154"/>
          </a:xfrm>
          <a:prstGeom prst="rect">
            <a:avLst/>
          </a:prstGeom>
          <a:noFill/>
          <a:ln>
            <a:noFill/>
          </a:ln>
        </p:spPr>
        <p:txBody>
          <a:bodyPr lIns="92113" tIns="46044" rIns="92113" bIns="46044" anchor="t" anchorCtr="0">
            <a:noAutofit/>
          </a:bodyPr>
          <a:lstStyle/>
          <a:p>
            <a:pPr>
              <a:buSzPct val="25000"/>
            </a:pPr>
            <a:r>
              <a:rPr lang="nl-BE" sz="1200" dirty="0">
                <a:solidFill>
                  <a:schemeClr val="dk1"/>
                </a:solidFill>
                <a:latin typeface="Calibri" panose="020F0502020204030204" pitchFamily="34" charset="0"/>
                <a:ea typeface="Calibri"/>
                <a:cs typeface="Calibri" panose="020F0502020204030204" pitchFamily="34" charset="0"/>
                <a:sym typeface="Calibri"/>
              </a:rPr>
              <a:t>Toch even de aandacht vestigen op het onderscheid tussen doelen-behoeften-aanbevelingen.</a:t>
            </a:r>
          </a:p>
          <a:p>
            <a:pPr>
              <a:buSzPct val="25000"/>
            </a:pPr>
            <a:r>
              <a:rPr lang="nl-BE" sz="1200" dirty="0">
                <a:solidFill>
                  <a:schemeClr val="dk1"/>
                </a:solidFill>
                <a:latin typeface="Calibri" panose="020F0502020204030204" pitchFamily="34" charset="0"/>
                <a:ea typeface="Calibri"/>
                <a:cs typeface="Calibri" panose="020F0502020204030204" pitchFamily="34" charset="0"/>
                <a:sym typeface="Calibri"/>
              </a:rPr>
              <a:t>In de praktijk wordt dit vaak door elkaar gehaald. Toch is het belangrijk dit onderscheid te maken: anders kom je tot het formuleren van een berg maatregelen waarbij niemand het nog ziet zitten om eraan te beginnen.  Best is om eerst te bepalen rond welke doelen je wil werken en enkel voor die doelen uit te zoeken wat je nodig hebt om het doel te bereiken.</a:t>
            </a:r>
          </a:p>
          <a:p>
            <a:pPr>
              <a:buSzPct val="25000"/>
            </a:pPr>
            <a:endParaRPr lang="nl-BE" sz="1200" dirty="0">
              <a:solidFill>
                <a:schemeClr val="dk1"/>
              </a:solidFill>
              <a:latin typeface="Calibri" panose="020F0502020204030204" pitchFamily="34" charset="0"/>
              <a:ea typeface="Calibri"/>
              <a:cs typeface="Calibri" panose="020F0502020204030204" pitchFamily="34" charset="0"/>
              <a:sym typeface="Calibri"/>
            </a:endParaRPr>
          </a:p>
          <a:p>
            <a:pPr>
              <a:buSzPct val="25000"/>
            </a:pPr>
            <a:r>
              <a:rPr lang="nl-BE" sz="1200" dirty="0">
                <a:solidFill>
                  <a:schemeClr val="dk1"/>
                </a:solidFill>
                <a:latin typeface="Calibri" panose="020F0502020204030204" pitchFamily="34" charset="0"/>
                <a:ea typeface="Calibri"/>
                <a:cs typeface="Calibri" panose="020F0502020204030204" pitchFamily="34" charset="0"/>
                <a:sym typeface="Calibri"/>
              </a:rPr>
              <a:t>LINK M-decreet:</a:t>
            </a:r>
          </a:p>
          <a:p>
            <a:pPr>
              <a:buSzPct val="25000"/>
            </a:pPr>
            <a:r>
              <a:rPr lang="nl-BE" sz="1200" dirty="0">
                <a:solidFill>
                  <a:schemeClr val="dk1"/>
                </a:solidFill>
                <a:latin typeface="Calibri" panose="020F0502020204030204" pitchFamily="34" charset="0"/>
                <a:ea typeface="Calibri"/>
                <a:cs typeface="Calibri" panose="020F0502020204030204" pitchFamily="34" charset="0"/>
                <a:sym typeface="Calibri"/>
              </a:rPr>
              <a:t>In het gemotiveerd verslag wordt er gevraagd om onderwijsbehoefte te formuleren. Om voor jezelf het overzicht te behouden noteer je best voor jezelf eerst de doelen waaraan je wil werken. Vergeet daarbij zeker niet het lange termijn perspectief (of onderwijsloopbaanperspectief)</a:t>
            </a:r>
          </a:p>
        </p:txBody>
      </p:sp>
      <p:sp>
        <p:nvSpPr>
          <p:cNvPr id="529" name="Shape 529"/>
          <p:cNvSpPr txBox="1">
            <a:spLocks noGrp="1"/>
          </p:cNvSpPr>
          <p:nvPr>
            <p:ph type="sldNum" idx="12"/>
          </p:nvPr>
        </p:nvSpPr>
        <p:spPr>
          <a:xfrm>
            <a:off x="3816572" y="10235582"/>
            <a:ext cx="2919747" cy="540683"/>
          </a:xfrm>
          <a:prstGeom prst="rect">
            <a:avLst/>
          </a:prstGeom>
          <a:noFill/>
          <a:ln>
            <a:noFill/>
          </a:ln>
        </p:spPr>
        <p:txBody>
          <a:bodyPr lIns="92113" tIns="46044" rIns="92113" bIns="46044"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77</a:t>
            </a:fld>
            <a:endParaRPr lang="nl-BE" dirty="0">
              <a:solidFill>
                <a:schemeClr val="dk1"/>
              </a:solidFill>
              <a:latin typeface="Calibri"/>
              <a:ea typeface="Calibri"/>
              <a:cs typeface="Calibri"/>
              <a:sym typeface="Calibri"/>
            </a:endParaRPr>
          </a:p>
        </p:txBody>
      </p:sp>
      <p:sp>
        <p:nvSpPr>
          <p:cNvPr id="2" name="Tijdelijke aanduiding voor datum 1"/>
          <p:cNvSpPr>
            <a:spLocks noGrp="1"/>
          </p:cNvSpPr>
          <p:nvPr>
            <p:ph type="dt" idx="13"/>
          </p:nvPr>
        </p:nvSpPr>
        <p:spPr/>
        <p:txBody>
          <a:bodyPr/>
          <a:lstStyle/>
          <a:p>
            <a:r>
              <a:rPr lang="nl-BE"/>
              <a:t>09/01/2020</a:t>
            </a:r>
          </a:p>
        </p:txBody>
      </p:sp>
      <p:sp>
        <p:nvSpPr>
          <p:cNvPr id="3" name="Tijdelijke aanduiding voor voettekst 2">
            <a:extLst>
              <a:ext uri="{FF2B5EF4-FFF2-40B4-BE49-F238E27FC236}">
                <a16:creationId xmlns:a16="http://schemas.microsoft.com/office/drawing/2014/main" id="{1FA0F88D-D107-4109-B324-19364BE8B98E}"/>
              </a:ext>
            </a:extLst>
          </p:cNvPr>
          <p:cNvSpPr>
            <a:spLocks noGrp="1"/>
          </p:cNvSpPr>
          <p:nvPr>
            <p:ph type="ftr" sz="quarter" idx="4"/>
          </p:nvPr>
        </p:nvSpPr>
        <p:spPr/>
        <p:txBody>
          <a:bodyPr/>
          <a:lstStyle/>
          <a:p>
            <a:r>
              <a:rPr lang="nl-BE"/>
              <a:t>Vrij CLB Waas &amp; Dender</a:t>
            </a:r>
          </a:p>
        </p:txBody>
      </p:sp>
    </p:spTree>
    <p:extLst>
      <p:ext uri="{BB962C8B-B14F-4D97-AF65-F5344CB8AC3E}">
        <p14:creationId xmlns:p14="http://schemas.microsoft.com/office/powerpoint/2010/main" val="918137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Andere manier van voorstellen wat ook in </a:t>
            </a:r>
            <a:r>
              <a:rPr lang="nl-BE" dirty="0" err="1"/>
              <a:t>onderzoeksschema</a:t>
            </a:r>
            <a:r>
              <a:rPr lang="nl-BE" dirty="0"/>
              <a:t> staat (wat waar neerschrijven in ICF-schema)</a:t>
            </a:r>
          </a:p>
          <a:p>
            <a:endParaRPr lang="nl-BE" dirty="0"/>
          </a:p>
          <a:p>
            <a:r>
              <a:rPr lang="nl-BE" dirty="0"/>
              <a:t>Ook aangeven dat functioneren van de leerling ook ruimer gaat dan enkel wat er hier wordt aangegeven. Intelligentieonderzoek</a:t>
            </a:r>
            <a:r>
              <a:rPr lang="nl-BE" baseline="0" dirty="0"/>
              <a:t> zal ook iets zeggen over activiteiten. Gezondheid heeft ook een invloed op participatie… Gesprek met ouders (interview, vragenlijst, observatie) geeft meer zicht op attitude van ouders, interactie met kind…</a:t>
            </a:r>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78</a:t>
            </a:fld>
            <a:endParaRPr lang="nl-BE"/>
          </a:p>
        </p:txBody>
      </p:sp>
    </p:spTree>
    <p:extLst>
      <p:ext uri="{BB962C8B-B14F-4D97-AF65-F5344CB8AC3E}">
        <p14:creationId xmlns:p14="http://schemas.microsoft.com/office/powerpoint/2010/main" val="31398925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Mogelijk te gebruiken afbeelding: </a:t>
            </a:r>
            <a:r>
              <a:rPr lang="nl-BE" dirty="0">
                <a:hlinkClick r:id="rId3"/>
              </a:rPr>
              <a:t>https://www.smartsign.com/Office-Courtesy/Do-Not-Disturb-Brilliant-Minds-At-Work/SKU-S-5271.aspx</a:t>
            </a:r>
            <a:endParaRPr lang="nl-BE" dirty="0"/>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79</a:t>
            </a:fld>
            <a:endParaRPr lang="nl-BE"/>
          </a:p>
        </p:txBody>
      </p:sp>
    </p:spTree>
    <p:extLst>
      <p:ext uri="{BB962C8B-B14F-4D97-AF65-F5344CB8AC3E}">
        <p14:creationId xmlns:p14="http://schemas.microsoft.com/office/powerpoint/2010/main" val="24840816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eerst je integratief beeld op en vertrek van daaruit!</a:t>
            </a:r>
            <a:endParaRPr lang="nl-BE" dirty="0"/>
          </a:p>
          <a:p>
            <a:r>
              <a:rPr lang="nl-NL" dirty="0"/>
              <a:t>Analyseer je onderzoeksresultaten. Wat betekenen de verzamelde gegevens juist? Zitter er inconsequenties in? Waaraan kan dit liggen? Aan welke informatiebron hecht ik het meest belang?</a:t>
            </a:r>
          </a:p>
          <a:p>
            <a:endParaRPr lang="nl-NL" dirty="0"/>
          </a:p>
          <a:p>
            <a:r>
              <a:rPr lang="nl-NL" dirty="0"/>
              <a:t>Behoed je van denkfouten: </a:t>
            </a:r>
          </a:p>
          <a:p>
            <a:r>
              <a:rPr lang="nl-NL" dirty="0"/>
              <a:t>- Doe dit samen!</a:t>
            </a:r>
          </a:p>
          <a:p>
            <a:endParaRPr lang="nl-BE" dirty="0"/>
          </a:p>
        </p:txBody>
      </p:sp>
      <p:sp>
        <p:nvSpPr>
          <p:cNvPr id="4" name="Tijdelijke aanduiding voor dianummer 3"/>
          <p:cNvSpPr>
            <a:spLocks noGrp="1"/>
          </p:cNvSpPr>
          <p:nvPr>
            <p:ph type="sldNum" sz="quarter" idx="10"/>
          </p:nvPr>
        </p:nvSpPr>
        <p:spPr/>
        <p:txBody>
          <a:bodyPr/>
          <a:lstStyle/>
          <a:p>
            <a:fld id="{C209A166-D3AD-4EA8-B88E-600595EFE2B0}" type="slidenum">
              <a:rPr lang="nl-BE" smtClean="0"/>
              <a:t>80</a:t>
            </a:fld>
            <a:endParaRPr lang="nl-BE"/>
          </a:p>
        </p:txBody>
      </p:sp>
    </p:spTree>
    <p:extLst>
      <p:ext uri="{BB962C8B-B14F-4D97-AF65-F5344CB8AC3E}">
        <p14:creationId xmlns:p14="http://schemas.microsoft.com/office/powerpoint/2010/main" val="19707126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psychometrisch sterke onderzoeksmiddelen kan je beroep doen op de</a:t>
            </a:r>
            <a:r>
              <a:rPr lang="nl-NL" baseline="0" dirty="0"/>
              <a:t> diagnostische fiches van Prodia maar o</a:t>
            </a:r>
            <a:r>
              <a:rPr lang="nl-NL" dirty="0"/>
              <a:t>ok</a:t>
            </a:r>
            <a:r>
              <a:rPr lang="nl-NL" baseline="0" dirty="0"/>
              <a:t> op de richtlijnen vanuit BFP, Kwaliteitscentrum diagnostiek, CAP-vademecum, CHC-platform. </a:t>
            </a:r>
            <a:endParaRPr lang="nl-BE" dirty="0"/>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81</a:t>
            </a:fld>
            <a:endParaRPr lang="nl-BE"/>
          </a:p>
        </p:txBody>
      </p:sp>
    </p:spTree>
    <p:extLst>
      <p:ext uri="{BB962C8B-B14F-4D97-AF65-F5344CB8AC3E}">
        <p14:creationId xmlns:p14="http://schemas.microsoft.com/office/powerpoint/2010/main" val="397290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7A7D974-A908-49A0-B8A4-07A4BC123D1F}" type="slidenum">
              <a:rPr lang="nl-BE" smtClean="0"/>
              <a:t>9</a:t>
            </a:fld>
            <a:endParaRPr lang="nl-BE"/>
          </a:p>
        </p:txBody>
      </p:sp>
    </p:spTree>
    <p:extLst>
      <p:ext uri="{BB962C8B-B14F-4D97-AF65-F5344CB8AC3E}">
        <p14:creationId xmlns:p14="http://schemas.microsoft.com/office/powerpoint/2010/main" val="33665775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Belang van wat deelnemers</a:t>
            </a:r>
            <a:r>
              <a:rPr lang="nl-BE" baseline="0" dirty="0"/>
              <a:t> hier hebben geleerd, meenemen naar hun eigen centrum en hun eigen team.</a:t>
            </a:r>
            <a:endParaRPr lang="nl-BE" dirty="0"/>
          </a:p>
        </p:txBody>
      </p:sp>
      <p:sp>
        <p:nvSpPr>
          <p:cNvPr id="4" name="Tijdelijke aanduiding voor dianummer 3"/>
          <p:cNvSpPr>
            <a:spLocks noGrp="1"/>
          </p:cNvSpPr>
          <p:nvPr>
            <p:ph type="sldNum" sz="quarter" idx="10"/>
          </p:nvPr>
        </p:nvSpPr>
        <p:spPr/>
        <p:txBody>
          <a:bodyPr/>
          <a:lstStyle/>
          <a:p>
            <a:fld id="{C209A166-D3AD-4EA8-B88E-600595EFE2B0}" type="slidenum">
              <a:rPr lang="nl-BE" smtClean="0"/>
              <a:t>82</a:t>
            </a:fld>
            <a:endParaRPr lang="nl-BE"/>
          </a:p>
        </p:txBody>
      </p:sp>
    </p:spTree>
    <p:extLst>
      <p:ext uri="{BB962C8B-B14F-4D97-AF65-F5344CB8AC3E}">
        <p14:creationId xmlns:p14="http://schemas.microsoft.com/office/powerpoint/2010/main" val="21240047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een aantal tips voor</a:t>
            </a:r>
            <a:r>
              <a:rPr lang="nl-NL" baseline="0" dirty="0"/>
              <a:t> wie graag het klinisch oordeel van zichzelf en zijn teamgenoten verbetert.</a:t>
            </a:r>
            <a:endParaRPr lang="nl-BE" dirty="0"/>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83</a:t>
            </a:fld>
            <a:endParaRPr lang="nl-BE"/>
          </a:p>
        </p:txBody>
      </p:sp>
    </p:spTree>
    <p:extLst>
      <p:ext uri="{BB962C8B-B14F-4D97-AF65-F5344CB8AC3E}">
        <p14:creationId xmlns:p14="http://schemas.microsoft.com/office/powerpoint/2010/main" val="8721447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800" dirty="0"/>
          </a:p>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95611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C514E-AD7F-434D-866B-77D80BBE80C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176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34938" y="1346200"/>
            <a:ext cx="6469062" cy="36401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73789" y="5186078"/>
            <a:ext cx="5390305" cy="4243154"/>
          </a:xfrm>
          <a:prstGeom prst="rect">
            <a:avLst/>
          </a:prstGeom>
          <a:noFill/>
          <a:ln>
            <a:noFill/>
          </a:ln>
        </p:spPr>
        <p:txBody>
          <a:bodyPr lIns="92113" tIns="46044" rIns="92113" bIns="46044" anchor="t" anchorCtr="0">
            <a:noAutofit/>
          </a:bodyPr>
          <a:lstStyle/>
          <a:p>
            <a:pPr>
              <a:buSzPct val="25000"/>
            </a:pPr>
            <a:r>
              <a:rPr lang="nl-NL" sz="1200" dirty="0">
                <a:solidFill>
                  <a:schemeClr val="dk1"/>
                </a:solidFill>
                <a:latin typeface="Calibri"/>
                <a:ea typeface="Calibri"/>
                <a:cs typeface="Calibri"/>
                <a:sym typeface="Calibri"/>
              </a:rPr>
              <a:t>Even</a:t>
            </a:r>
            <a:r>
              <a:rPr lang="nl-NL" sz="1200" baseline="0" dirty="0">
                <a:solidFill>
                  <a:schemeClr val="dk1"/>
                </a:solidFill>
                <a:latin typeface="Calibri"/>
                <a:ea typeface="Calibri"/>
                <a:cs typeface="Calibri"/>
                <a:sym typeface="Calibri"/>
              </a:rPr>
              <a:t> opnieuw situeren: we hebben de eerste stap achter de rug en gaan nu naar doelen-behoeften-aanbevelingen.</a:t>
            </a:r>
            <a:endParaRPr lang="nl-BE" sz="1200" dirty="0">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816572" y="10235582"/>
            <a:ext cx="2919747" cy="540683"/>
          </a:xfrm>
          <a:prstGeom prst="rect">
            <a:avLst/>
          </a:prstGeom>
          <a:noFill/>
          <a:ln>
            <a:noFill/>
          </a:ln>
        </p:spPr>
        <p:txBody>
          <a:bodyPr lIns="92113" tIns="46044" rIns="92113" bIns="46044"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86</a:t>
            </a:fld>
            <a:endParaRPr lang="nl-BE" dirty="0">
              <a:solidFill>
                <a:schemeClr val="dk1"/>
              </a:solidFill>
              <a:latin typeface="Calibri"/>
              <a:ea typeface="Calibri"/>
              <a:cs typeface="Calibri"/>
              <a:sym typeface="Calibri"/>
            </a:endParaRPr>
          </a:p>
        </p:txBody>
      </p:sp>
      <p:sp>
        <p:nvSpPr>
          <p:cNvPr id="2" name="Tijdelijke aanduiding voor datum 1"/>
          <p:cNvSpPr>
            <a:spLocks noGrp="1"/>
          </p:cNvSpPr>
          <p:nvPr>
            <p:ph type="dt" idx="13"/>
          </p:nvPr>
        </p:nvSpPr>
        <p:spPr/>
        <p:txBody>
          <a:bodyPr/>
          <a:lstStyle/>
          <a:p>
            <a:r>
              <a:rPr lang="nl-BE"/>
              <a:t>09/01/2020</a:t>
            </a:r>
          </a:p>
        </p:txBody>
      </p:sp>
      <p:sp>
        <p:nvSpPr>
          <p:cNvPr id="3" name="Tijdelijke aanduiding voor voettekst 2">
            <a:extLst>
              <a:ext uri="{FF2B5EF4-FFF2-40B4-BE49-F238E27FC236}">
                <a16:creationId xmlns:a16="http://schemas.microsoft.com/office/drawing/2014/main" id="{1FA0F88D-D107-4109-B324-19364BE8B98E}"/>
              </a:ext>
            </a:extLst>
          </p:cNvPr>
          <p:cNvSpPr>
            <a:spLocks noGrp="1"/>
          </p:cNvSpPr>
          <p:nvPr>
            <p:ph type="ftr" sz="quarter" idx="4"/>
          </p:nvPr>
        </p:nvSpPr>
        <p:spPr/>
        <p:txBody>
          <a:bodyPr/>
          <a:lstStyle/>
          <a:p>
            <a:r>
              <a:rPr lang="nl-BE"/>
              <a:t>Vrij CLB Waas &amp; Dender</a:t>
            </a:r>
          </a:p>
        </p:txBody>
      </p:sp>
    </p:spTree>
    <p:extLst>
      <p:ext uri="{BB962C8B-B14F-4D97-AF65-F5344CB8AC3E}">
        <p14:creationId xmlns:p14="http://schemas.microsoft.com/office/powerpoint/2010/main" val="24218455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r>
              <a:rPr lang="nl-BE"/>
              <a:t>Prodia</a:t>
            </a:r>
          </a:p>
        </p:txBody>
      </p:sp>
      <p:sp>
        <p:nvSpPr>
          <p:cNvPr id="6" name="Tijdelijke aanduiding voor dianummer 5"/>
          <p:cNvSpPr>
            <a:spLocks noGrp="1"/>
          </p:cNvSpPr>
          <p:nvPr>
            <p:ph type="sldNum" sz="quarter" idx="12"/>
          </p:nvPr>
        </p:nvSpPr>
        <p:spPr/>
        <p:txBody>
          <a:bodyPr/>
          <a:lstStyle/>
          <a:p>
            <a:fld id="{14DC514E-AD7F-434D-866B-77D80BBE80CA}" type="slidenum">
              <a:rPr lang="nl-BE" smtClean="0"/>
              <a:pPr/>
              <a:t>87</a:t>
            </a:fld>
            <a:endParaRPr lang="nl-BE"/>
          </a:p>
        </p:txBody>
      </p:sp>
      <p:sp>
        <p:nvSpPr>
          <p:cNvPr id="7" name="Tijdelijke aanduiding voor datum 6"/>
          <p:cNvSpPr>
            <a:spLocks noGrp="1"/>
          </p:cNvSpPr>
          <p:nvPr>
            <p:ph type="dt" idx="13"/>
          </p:nvPr>
        </p:nvSpPr>
        <p:spPr/>
        <p:txBody>
          <a:bodyPr/>
          <a:lstStyle/>
          <a:p>
            <a:r>
              <a:rPr lang="nl-BE"/>
              <a:t>09/01/2020</a:t>
            </a:r>
          </a:p>
        </p:txBody>
      </p:sp>
      <p:sp>
        <p:nvSpPr>
          <p:cNvPr id="5" name="Tijdelijke aanduiding voor voettekst 4">
            <a:extLst>
              <a:ext uri="{FF2B5EF4-FFF2-40B4-BE49-F238E27FC236}">
                <a16:creationId xmlns:a16="http://schemas.microsoft.com/office/drawing/2014/main" id="{A7ED809C-046B-4076-98D4-3D11EADCA2F1}"/>
              </a:ext>
            </a:extLst>
          </p:cNvPr>
          <p:cNvSpPr>
            <a:spLocks noGrp="1"/>
          </p:cNvSpPr>
          <p:nvPr>
            <p:ph type="ftr" sz="quarter" idx="4"/>
          </p:nvPr>
        </p:nvSpPr>
        <p:spPr/>
        <p:txBody>
          <a:bodyPr/>
          <a:lstStyle/>
          <a:p>
            <a:r>
              <a:rPr lang="nl-BE"/>
              <a:t>Vrij CLB Waas &amp; Dender</a:t>
            </a:r>
          </a:p>
        </p:txBody>
      </p:sp>
    </p:spTree>
    <p:extLst>
      <p:ext uri="{BB962C8B-B14F-4D97-AF65-F5344CB8AC3E}">
        <p14:creationId xmlns:p14="http://schemas.microsoft.com/office/powerpoint/2010/main" val="6488377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Voorbeelden zijn te uitgebreid om allemaal in </a:t>
            </a:r>
            <a:r>
              <a:rPr lang="nl-BE" dirty="0" err="1"/>
              <a:t>ppt</a:t>
            </a:r>
            <a:r>
              <a:rPr lang="nl-BE" dirty="0"/>
              <a:t> op te nemen, van daaruit vanuit doelen zelf laten bedenken</a:t>
            </a:r>
          </a:p>
          <a:p>
            <a:endParaRPr lang="nl-BE" u="sng" dirty="0"/>
          </a:p>
          <a:p>
            <a:r>
              <a:rPr lang="nl-BE" u="sng" dirty="0"/>
              <a:t>In protocol</a:t>
            </a:r>
          </a:p>
          <a:p>
            <a:endParaRPr lang="nl-BE" dirty="0"/>
          </a:p>
          <a:p>
            <a:r>
              <a:rPr lang="nl-BE" dirty="0"/>
              <a:t>Doel: Bas blijft binnen de huidige school het gemeenschappelijk curriculum volgen. </a:t>
            </a:r>
          </a:p>
          <a:p>
            <a:r>
              <a:rPr lang="nl-BE" dirty="0"/>
              <a:t>Subdoel: Bas kan rekenvaardigheden functioneel inzetten.</a:t>
            </a:r>
          </a:p>
          <a:p>
            <a:r>
              <a:rPr lang="nl-BE" dirty="0"/>
              <a:t>Onderwijsbehoefte 1: Bas heeft nood aan opdrachten en feedback die zijn afgestemd op zijn leerproces en gradueel opbouwen.</a:t>
            </a:r>
          </a:p>
          <a:p>
            <a:r>
              <a:rPr lang="nl-BE" dirty="0"/>
              <a:t>Aanbeveling: De huidige differentiërende en remediërende maatregelen worden verdergezet. Op het einde van elk trimester worden deze geëvalueerd en waar nodig bijgestuurd.</a:t>
            </a:r>
          </a:p>
          <a:p>
            <a:r>
              <a:rPr lang="nl-BE" dirty="0"/>
              <a:t>Onderwijsbehoefte 2: Bas heeft nood aan het thuis verder inoefenen van zijn rekenvaardigheden.  </a:t>
            </a:r>
          </a:p>
          <a:p>
            <a:r>
              <a:rPr lang="nl-BE" dirty="0"/>
              <a:t>Aanbeveling: De ouders zorgen voor taakjes waarmee Bas zijn rekenen thuis kan oefenen (de klok lezen, voeding afwegen, betalen bij het boodschappen doen …).</a:t>
            </a:r>
          </a:p>
          <a:p>
            <a:r>
              <a:rPr lang="nl-BE" dirty="0"/>
              <a:t>Ondersteuningsbehoefte: De ouders van Bas hebben nood aan iemand die hen helpt bij het begeleiden van zijn huiswerk.</a:t>
            </a:r>
          </a:p>
          <a:p>
            <a:r>
              <a:rPr lang="nl-BE" dirty="0"/>
              <a:t>Aanbeveling: De CLB-medewerker helpt de ouders bij de aanvraag van gratis huiswerkondersteuning voor Bas.  </a:t>
            </a:r>
          </a:p>
          <a:p>
            <a:endParaRPr lang="nl-BE" dirty="0"/>
          </a:p>
          <a:p>
            <a:r>
              <a:rPr lang="nl-BE" dirty="0"/>
              <a:t>Subdoel: Bas schrijft correct Nederlands.</a:t>
            </a:r>
          </a:p>
          <a:p>
            <a:r>
              <a:rPr lang="nl-BE" dirty="0"/>
              <a:t>Onderwijsbehoefte 2: Bas heeft nood aan bijkomende compenserende maatregelen voor het correct schrijven in het Nederlands bij niet-taalvakken.</a:t>
            </a:r>
          </a:p>
          <a:p>
            <a:r>
              <a:rPr lang="nl-BE" dirty="0"/>
              <a:t>Aanbeveling: Een leerkracht leert Bas gebruik maken van de klaslaptop en de voor hem belangrijke functies van de voorleessoftware (woordvoorspelling en spellingscorrectie).</a:t>
            </a:r>
          </a:p>
          <a:p>
            <a:r>
              <a:rPr lang="nl-BE" dirty="0"/>
              <a:t>Aanbeveling: Bas wordt gedispenseerd voor Frans.</a:t>
            </a:r>
          </a:p>
          <a:p>
            <a:r>
              <a:rPr lang="nl-BE" dirty="0"/>
              <a:t>Aanbeveling: De klassenraad bepaalt samen met het CLB welke bijkomende compenserende en dispenserende maatregelen kunnen worden ingezet en bespreekt dit met Bas en zijn ouders.</a:t>
            </a:r>
          </a:p>
          <a:p>
            <a:r>
              <a:rPr lang="nl-BE" dirty="0"/>
              <a:t>Ondersteuningsbehoefte: De school heeft nood aan ondersteuning bij het bepalen van mogelijke redelijke aanpassingen voor Bas en andere leerlingen met taalproblemen.</a:t>
            </a:r>
          </a:p>
          <a:p>
            <a:r>
              <a:rPr lang="nl-BE" dirty="0"/>
              <a:t>Aanbeveling: Een pedagogische begeleider ondersteunt de school bij het nadenken over mogelijke redelijke aanpassingen binnen het gemeenschappelijk curriculum voor leerlingen met taalproblemen.</a:t>
            </a:r>
          </a:p>
          <a:p>
            <a:r>
              <a:rPr lang="nl-BE" dirty="0"/>
              <a:t>Ondersteuningsbehoefte: De school heeft nood aan ondersteuning bij het opvolgen van de gemaakte opdrachten en feedback aan Bas.</a:t>
            </a:r>
          </a:p>
          <a:p>
            <a:r>
              <a:rPr lang="nl-BE" dirty="0"/>
              <a:t>Aanbeveling: De school zet in op professionalisering van leerkrachten bij differentiatie in leerproces en evaluatie.</a:t>
            </a:r>
          </a:p>
          <a:p>
            <a:r>
              <a:rPr lang="nl-BE" dirty="0"/>
              <a:t>Aanbeveling: De school wordt ondersteund door het ondersteuningsnetwerk in het opvolgen van de ontwikkeling van Bas binnen een klasgroep.</a:t>
            </a:r>
          </a:p>
          <a:p>
            <a:endParaRPr lang="nl-BE" dirty="0"/>
          </a:p>
          <a:p>
            <a:r>
              <a:rPr lang="nl-BE" dirty="0"/>
              <a:t>Doel: Bas kan aan zijn klasgenoten aangeven dat hij iets niet wil doen.</a:t>
            </a:r>
          </a:p>
          <a:p>
            <a:r>
              <a:rPr lang="nl-BE" dirty="0"/>
              <a:t>Onderwijsbehoefte 1: Bas heeft nood aan het trainen van deze sociale vaardigheid .</a:t>
            </a:r>
          </a:p>
          <a:p>
            <a:r>
              <a:rPr lang="nl-BE" dirty="0"/>
              <a:t>Aanbeveling: Een zorgleerkracht leert Bas deze nieuwe vaardigheid aan, bijvoorbeeld via de methode Mission </a:t>
            </a:r>
            <a:r>
              <a:rPr lang="nl-BE" dirty="0" err="1"/>
              <a:t>Possible</a:t>
            </a:r>
            <a:r>
              <a:rPr lang="nl-BE" dirty="0"/>
              <a:t> .</a:t>
            </a:r>
          </a:p>
          <a:p>
            <a:r>
              <a:rPr lang="nl-BE" dirty="0"/>
              <a:t>Onderwijsbehoefte 2: Bas heeft nood aan een vertrouwenspersoon waarbij hij terechtkan als het hem niet lukt.</a:t>
            </a:r>
          </a:p>
          <a:p>
            <a:r>
              <a:rPr lang="nl-BE" dirty="0"/>
              <a:t>Aanbeveling: Een leerkracht of begeleider die vaak op school aanwezig is en met wie Bas een goede band heeft, neemt deze rol op.</a:t>
            </a:r>
          </a:p>
          <a:p>
            <a:r>
              <a:rPr lang="nl-BE" dirty="0"/>
              <a:t>Aanbeveling: De zorgleerkracht die Mission </a:t>
            </a:r>
            <a:r>
              <a:rPr lang="nl-BE" dirty="0" err="1"/>
              <a:t>Possible</a:t>
            </a:r>
            <a:r>
              <a:rPr lang="nl-BE" dirty="0"/>
              <a:t> toepast, neemt ook de rol op van vertrouwenspersoon.</a:t>
            </a:r>
          </a:p>
          <a:p>
            <a:r>
              <a:rPr lang="nl-BE" dirty="0"/>
              <a:t>Onderwijsbehoefte 3: Bas heeft nood aan klasgenoten die kunnen aanvaarden dat Bas iets niet wil doen.</a:t>
            </a:r>
          </a:p>
          <a:p>
            <a:r>
              <a:rPr lang="nl-BE" dirty="0"/>
              <a:t>Aanbeveling: Op school wordt gewerkt aan een veilige, positieve en motiverende klasomgeving .</a:t>
            </a:r>
          </a:p>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88</a:t>
            </a:fld>
            <a:endParaRPr lang="nl-BE"/>
          </a:p>
        </p:txBody>
      </p:sp>
    </p:spTree>
    <p:extLst>
      <p:ext uri="{BB962C8B-B14F-4D97-AF65-F5344CB8AC3E}">
        <p14:creationId xmlns:p14="http://schemas.microsoft.com/office/powerpoint/2010/main" val="38256675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a:t>
            </a: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C514E-AD7F-434D-866B-77D80BBE80C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
        <p:nvSpPr>
          <p:cNvPr id="7" name="Tijdelijke aanduiding voor datum 6"/>
          <p:cNvSpPr>
            <a:spLocks noGrp="1"/>
          </p:cNvSpPr>
          <p:nvPr>
            <p:ph type="dt"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09/01/2020</a:t>
            </a:r>
          </a:p>
        </p:txBody>
      </p:sp>
      <p:sp>
        <p:nvSpPr>
          <p:cNvPr id="5" name="Tijdelijke aanduiding voor voettekst 4">
            <a:extLst>
              <a:ext uri="{FF2B5EF4-FFF2-40B4-BE49-F238E27FC236}">
                <a16:creationId xmlns:a16="http://schemas.microsoft.com/office/drawing/2014/main" id="{FA209062-CC24-4287-B064-D80CA582C3B1}"/>
              </a:ext>
            </a:extLst>
          </p:cNvPr>
          <p:cNvSpPr>
            <a:spLocks noGrp="1"/>
          </p:cNvSpPr>
          <p:nvPr>
            <p:ph type="ftr" sz="quarter" idx="4"/>
          </p:nvPr>
        </p:nvSpPr>
        <p:spPr/>
        <p:txBody>
          <a:bodyPr/>
          <a:lstStyle/>
          <a:p>
            <a:r>
              <a:rPr lang="nl-BE"/>
              <a:t>Vrij CLB Waas &amp; Dender</a:t>
            </a:r>
          </a:p>
        </p:txBody>
      </p:sp>
    </p:spTree>
    <p:extLst>
      <p:ext uri="{BB962C8B-B14F-4D97-AF65-F5344CB8AC3E}">
        <p14:creationId xmlns:p14="http://schemas.microsoft.com/office/powerpoint/2010/main" val="6488377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a:t>
            </a: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C514E-AD7F-434D-866B-77D80BBE80C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
        <p:nvSpPr>
          <p:cNvPr id="7" name="Tijdelijke aanduiding voor datum 6"/>
          <p:cNvSpPr>
            <a:spLocks noGrp="1"/>
          </p:cNvSpPr>
          <p:nvPr>
            <p:ph type="dt"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09/01/2020</a:t>
            </a:r>
          </a:p>
        </p:txBody>
      </p:sp>
      <p:sp>
        <p:nvSpPr>
          <p:cNvPr id="5" name="Tijdelijke aanduiding voor voettekst 4">
            <a:extLst>
              <a:ext uri="{FF2B5EF4-FFF2-40B4-BE49-F238E27FC236}">
                <a16:creationId xmlns:a16="http://schemas.microsoft.com/office/drawing/2014/main" id="{089BEE7D-B3F0-4384-9139-3D922E164F4B}"/>
              </a:ext>
            </a:extLst>
          </p:cNvPr>
          <p:cNvSpPr>
            <a:spLocks noGrp="1"/>
          </p:cNvSpPr>
          <p:nvPr>
            <p:ph type="ftr" sz="quarter" idx="4"/>
          </p:nvPr>
        </p:nvSpPr>
        <p:spPr/>
        <p:txBody>
          <a:bodyPr/>
          <a:lstStyle/>
          <a:p>
            <a:r>
              <a:rPr lang="nl-BE"/>
              <a:t>Vrij CLB Waas &amp; Dender</a:t>
            </a:r>
          </a:p>
        </p:txBody>
      </p:sp>
    </p:spTree>
    <p:extLst>
      <p:ext uri="{BB962C8B-B14F-4D97-AF65-F5344CB8AC3E}">
        <p14:creationId xmlns:p14="http://schemas.microsoft.com/office/powerpoint/2010/main" val="6488377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a:t>
            </a:r>
            <a:r>
              <a:rPr lang="nl-BE" baseline="0" dirty="0"/>
              <a:t> gesprekken waarin beslissingen moeten worden genomen, kan het goed zijn om vanuit je diagnostiek voorbereid rond de tafel te gaan zitten en elementen mee te nemen die je doorheen traject hebt opgevangen.</a:t>
            </a:r>
          </a:p>
          <a:p>
            <a:r>
              <a:rPr lang="nl-BE" baseline="0" dirty="0"/>
              <a:t>Wat zijn wenselijke aanbevelingen voor de verschillende betrokkenen en welke argumenten pro en contra zijn er?</a:t>
            </a:r>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91</a:t>
            </a:fld>
            <a:endParaRPr lang="nl-BE"/>
          </a:p>
        </p:txBody>
      </p:sp>
    </p:spTree>
    <p:extLst>
      <p:ext uri="{BB962C8B-B14F-4D97-AF65-F5344CB8AC3E}">
        <p14:creationId xmlns:p14="http://schemas.microsoft.com/office/powerpoint/2010/main" val="235796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Doorheen de hele Brede basiszorg (en de rest van het zorgcontinuüm) hebben we – meer dan in de vorige protocollen – oog voor de (wetenschappelijk aangetoonde) effectiviteit van maatregelen.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Dankzij kennis van effectieve onderwijsstrategieën kunnen alle onderwijsprofessionals bijgevolg een bijdrage leveren aan het leerproces van leerlingen en een verbetering van de kwaliteit van het onderwijs.</a:t>
            </a:r>
            <a:endParaRPr lang="nl-NL" dirty="0"/>
          </a:p>
          <a:p>
            <a:endParaRPr lang="nl-BE" dirty="0"/>
          </a:p>
          <a:p>
            <a:r>
              <a:rPr lang="nl-BE" dirty="0"/>
              <a:t>In de brede basiszorg staat de leerkracht centraal. Via een goed klasmanagement creëert de leerkracht een positieve, veilige en krachtige leeromgeving die de diversiteit op school en in de klas benut, afgestemd is op de onderwijs- en opvoedingsbehoeften van elke leerling, ervoor zorgt dat alle leerlingen actief deelnemen aan de lessen en activiteiten, en het leerrendement bij alle leerlingen verhoogt.</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10</a:t>
            </a:fld>
            <a:endParaRPr lang="nl-BE"/>
          </a:p>
        </p:txBody>
      </p:sp>
    </p:spTree>
    <p:extLst>
      <p:ext uri="{BB962C8B-B14F-4D97-AF65-F5344CB8AC3E}">
        <p14:creationId xmlns:p14="http://schemas.microsoft.com/office/powerpoint/2010/main" val="13960229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Noot: Tekst uit protocol enigszins aangepast om in kader te passen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92</a:t>
            </a:fld>
            <a:endParaRPr lang="nl-BE"/>
          </a:p>
        </p:txBody>
      </p:sp>
    </p:spTree>
    <p:extLst>
      <p:ext uri="{BB962C8B-B14F-4D97-AF65-F5344CB8AC3E}">
        <p14:creationId xmlns:p14="http://schemas.microsoft.com/office/powerpoint/2010/main" val="18967815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Van aanbevelingen</a:t>
            </a:r>
            <a:r>
              <a:rPr lang="nl-BE" baseline="0" dirty="0"/>
              <a:t> naar advies. Betrokkenen kiezen en er worden concrete afspraken gemaakt over het uitvoeren van het advies. Dit is een gedeelde verantwoordelijkheid.</a:t>
            </a:r>
          </a:p>
          <a:p>
            <a:r>
              <a:rPr lang="nl-BE" baseline="0" dirty="0"/>
              <a:t>Regie diagnostisch traject bij CLB terwijl regie Handelen en evalueren bij school / externe partners.</a:t>
            </a:r>
          </a:p>
          <a:p>
            <a:endParaRPr lang="nl-BE" baseline="0" dirty="0"/>
          </a:p>
          <a:p>
            <a:endParaRPr lang="nl-BE" dirty="0"/>
          </a:p>
        </p:txBody>
      </p:sp>
      <p:sp>
        <p:nvSpPr>
          <p:cNvPr id="4" name="Tijdelijke aanduiding voor koptekst 3"/>
          <p:cNvSpPr>
            <a:spLocks noGrp="1"/>
          </p:cNvSpPr>
          <p:nvPr>
            <p:ph type="hdr" sz="quarter" idx="10"/>
          </p:nvPr>
        </p:nvSpPr>
        <p:spPr/>
        <p:txBody>
          <a:bodyPr/>
          <a:lstStyle/>
          <a:p>
            <a:r>
              <a:rPr lang="nl-BE"/>
              <a:t>Prodia en PROSA West-Vlaanderen</a:t>
            </a:r>
          </a:p>
        </p:txBody>
      </p:sp>
      <p:sp>
        <p:nvSpPr>
          <p:cNvPr id="5" name="Tijdelijke aanduiding voor voettekst 4"/>
          <p:cNvSpPr>
            <a:spLocks noGrp="1"/>
          </p:cNvSpPr>
          <p:nvPr>
            <p:ph type="ftr" sz="quarter" idx="11"/>
          </p:nvPr>
        </p:nvSpPr>
        <p:spPr/>
        <p:txBody>
          <a:bodyPr/>
          <a:lstStyle/>
          <a:p>
            <a:r>
              <a:rPr lang="nl-BE"/>
              <a:t>Uitwisselingsdag</a:t>
            </a:r>
          </a:p>
        </p:txBody>
      </p:sp>
      <p:sp>
        <p:nvSpPr>
          <p:cNvPr id="6" name="Tijdelijke aanduiding voor dianummer 5"/>
          <p:cNvSpPr>
            <a:spLocks noGrp="1"/>
          </p:cNvSpPr>
          <p:nvPr>
            <p:ph type="sldNum" sz="quarter" idx="12"/>
          </p:nvPr>
        </p:nvSpPr>
        <p:spPr/>
        <p:txBody>
          <a:bodyPr/>
          <a:lstStyle/>
          <a:p>
            <a:fld id="{14DC514E-AD7F-434D-866B-77D80BBE80CA}" type="slidenum">
              <a:rPr lang="nl-BE" smtClean="0"/>
              <a:pPr/>
              <a:t>93</a:t>
            </a:fld>
            <a:endParaRPr lang="nl-BE"/>
          </a:p>
        </p:txBody>
      </p:sp>
      <p:sp>
        <p:nvSpPr>
          <p:cNvPr id="7" name="Tijdelijke aanduiding voor datum 6"/>
          <p:cNvSpPr>
            <a:spLocks noGrp="1"/>
          </p:cNvSpPr>
          <p:nvPr>
            <p:ph type="dt" idx="13"/>
          </p:nvPr>
        </p:nvSpPr>
        <p:spPr/>
        <p:txBody>
          <a:bodyPr/>
          <a:lstStyle/>
          <a:p>
            <a:r>
              <a:rPr lang="nl-BE"/>
              <a:t>25/04/2017</a:t>
            </a:r>
          </a:p>
        </p:txBody>
      </p:sp>
    </p:spTree>
    <p:extLst>
      <p:ext uri="{BB962C8B-B14F-4D97-AF65-F5344CB8AC3E}">
        <p14:creationId xmlns:p14="http://schemas.microsoft.com/office/powerpoint/2010/main" val="19339589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het team besluit dat er geen sprake is van verstandelijke beperking, dan is er niet voldaan aan IQ-criterium en criterium adaptief gedrag voor Type 2</a:t>
            </a:r>
          </a:p>
          <a:p>
            <a:endParaRPr lang="nl-BE" dirty="0"/>
          </a:p>
          <a:p>
            <a:r>
              <a:rPr lang="nl-BE" dirty="0"/>
              <a:t>Als team besluit dat diagnose verstandelijke beperking gesteld kan worden, dan wordt er bekeken welk onderwijs- en ondersteuningsaanbod is er nodig?</a:t>
            </a:r>
          </a:p>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94</a:t>
            </a:fld>
            <a:endParaRPr lang="nl-BE"/>
          </a:p>
        </p:txBody>
      </p:sp>
    </p:spTree>
    <p:extLst>
      <p:ext uri="{BB962C8B-B14F-4D97-AF65-F5344CB8AC3E}">
        <p14:creationId xmlns:p14="http://schemas.microsoft.com/office/powerpoint/2010/main" val="14507050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r>
              <a:rPr lang="nl-BE"/>
              <a:t>Prodia en PROSA West-Vlaanderen</a:t>
            </a:r>
          </a:p>
        </p:txBody>
      </p:sp>
      <p:sp>
        <p:nvSpPr>
          <p:cNvPr id="5" name="Tijdelijke aanduiding voor voettekst 4"/>
          <p:cNvSpPr>
            <a:spLocks noGrp="1"/>
          </p:cNvSpPr>
          <p:nvPr>
            <p:ph type="ftr" sz="quarter" idx="11"/>
          </p:nvPr>
        </p:nvSpPr>
        <p:spPr/>
        <p:txBody>
          <a:bodyPr/>
          <a:lstStyle/>
          <a:p>
            <a:r>
              <a:rPr lang="nl-BE"/>
              <a:t>Uitwisselingsdag</a:t>
            </a:r>
          </a:p>
        </p:txBody>
      </p:sp>
      <p:sp>
        <p:nvSpPr>
          <p:cNvPr id="6" name="Tijdelijke aanduiding voor dianummer 5"/>
          <p:cNvSpPr>
            <a:spLocks noGrp="1"/>
          </p:cNvSpPr>
          <p:nvPr>
            <p:ph type="sldNum" sz="quarter" idx="12"/>
          </p:nvPr>
        </p:nvSpPr>
        <p:spPr/>
        <p:txBody>
          <a:bodyPr/>
          <a:lstStyle/>
          <a:p>
            <a:fld id="{14DC514E-AD7F-434D-866B-77D80BBE80CA}" type="slidenum">
              <a:rPr lang="nl-BE" smtClean="0"/>
              <a:pPr/>
              <a:t>95</a:t>
            </a:fld>
            <a:endParaRPr lang="nl-BE"/>
          </a:p>
        </p:txBody>
      </p:sp>
      <p:sp>
        <p:nvSpPr>
          <p:cNvPr id="7" name="Tijdelijke aanduiding voor datum 6"/>
          <p:cNvSpPr>
            <a:spLocks noGrp="1"/>
          </p:cNvSpPr>
          <p:nvPr>
            <p:ph type="dt" idx="13"/>
          </p:nvPr>
        </p:nvSpPr>
        <p:spPr/>
        <p:txBody>
          <a:bodyPr/>
          <a:lstStyle/>
          <a:p>
            <a:r>
              <a:rPr lang="nl-BE"/>
              <a:t>25/04/2017</a:t>
            </a:r>
          </a:p>
        </p:txBody>
      </p:sp>
    </p:spTree>
    <p:extLst>
      <p:ext uri="{BB962C8B-B14F-4D97-AF65-F5344CB8AC3E}">
        <p14:creationId xmlns:p14="http://schemas.microsoft.com/office/powerpoint/2010/main" val="26979381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CLB-team leidt – wanneer nodig – toe naar externe hulpverlening. In navolging van de AAIDD worden ondersteuningsbronnen in volgende volgorde ingeschakeld: </a:t>
            </a:r>
          </a:p>
          <a:p>
            <a:pPr marL="171450" indent="-171450">
              <a:buFontTx/>
              <a:buChar char="-"/>
            </a:pPr>
            <a:r>
              <a:rPr lang="nl-NL" dirty="0"/>
              <a:t>Eerst de ondersteuningsbronnen die reeds aanwezig zijn in de omgeving. </a:t>
            </a:r>
          </a:p>
          <a:p>
            <a:pPr marL="171450" indent="-171450">
              <a:buFontTx/>
              <a:buChar char="-"/>
            </a:pPr>
            <a:r>
              <a:rPr lang="nl-NL" dirty="0"/>
              <a:t>Vervolgens de ondersteuningsmogelijkheden die voor iedereen aanwezig zijn. </a:t>
            </a:r>
          </a:p>
          <a:p>
            <a:pPr marL="171450" indent="-171450">
              <a:buFontTx/>
              <a:buChar char="-"/>
            </a:pPr>
            <a:r>
              <a:rPr lang="nl-NL" dirty="0"/>
              <a:t>Pas in laatste instantie de gespecialiseerde en dikwijls minder inclusieve diensten.</a:t>
            </a:r>
            <a:endParaRPr lang="nl-BE" dirty="0"/>
          </a:p>
        </p:txBody>
      </p:sp>
      <p:sp>
        <p:nvSpPr>
          <p:cNvPr id="4" name="Tijdelijke aanduiding voor dianummer 3"/>
          <p:cNvSpPr>
            <a:spLocks noGrp="1"/>
          </p:cNvSpPr>
          <p:nvPr>
            <p:ph type="sldNum" sz="quarter" idx="10"/>
          </p:nvPr>
        </p:nvSpPr>
        <p:spPr/>
        <p:txBody>
          <a:bodyPr/>
          <a:lstStyle/>
          <a:p>
            <a:fld id="{C209A166-D3AD-4EA8-B88E-600595EFE2B0}" type="slidenum">
              <a:rPr lang="nl-BE" smtClean="0"/>
              <a:t>96</a:t>
            </a:fld>
            <a:endParaRPr lang="nl-BE"/>
          </a:p>
        </p:txBody>
      </p:sp>
    </p:spTree>
    <p:extLst>
      <p:ext uri="{BB962C8B-B14F-4D97-AF65-F5344CB8AC3E}">
        <p14:creationId xmlns:p14="http://schemas.microsoft.com/office/powerpoint/2010/main" val="23886181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97</a:t>
            </a:fld>
            <a:endParaRPr lang="nl-BE"/>
          </a:p>
        </p:txBody>
      </p:sp>
    </p:spTree>
    <p:extLst>
      <p:ext uri="{BB962C8B-B14F-4D97-AF65-F5344CB8AC3E}">
        <p14:creationId xmlns:p14="http://schemas.microsoft.com/office/powerpoint/2010/main" val="40641859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209A166-D3AD-4EA8-B88E-600595EFE2B0}" type="slidenum">
              <a:rPr lang="nl-BE" smtClean="0"/>
              <a:t>98</a:t>
            </a:fld>
            <a:endParaRPr lang="nl-BE"/>
          </a:p>
        </p:txBody>
      </p:sp>
    </p:spTree>
    <p:extLst>
      <p:ext uri="{BB962C8B-B14F-4D97-AF65-F5344CB8AC3E}">
        <p14:creationId xmlns:p14="http://schemas.microsoft.com/office/powerpoint/2010/main" val="30959557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99</a:t>
            </a:fld>
            <a:endParaRPr lang="nl-BE"/>
          </a:p>
        </p:txBody>
      </p:sp>
    </p:spTree>
    <p:extLst>
      <p:ext uri="{BB962C8B-B14F-4D97-AF65-F5344CB8AC3E}">
        <p14:creationId xmlns:p14="http://schemas.microsoft.com/office/powerpoint/2010/main" val="17559423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F3 in CZF is op zijn geheel een vrij nieuwe tekst, dus minder makkelijk om accenten te leggen in wat er nieuw/anders is</a:t>
            </a:r>
          </a:p>
          <a:p>
            <a:r>
              <a:rPr lang="nl-BE" dirty="0"/>
              <a:t>De zinnen die hier worden aangehaald, zijn in de tekst opgenomen op vraag van partners in projectstuurgroep</a:t>
            </a:r>
          </a:p>
          <a:p>
            <a:endParaRPr lang="nl-BE" dirty="0"/>
          </a:p>
          <a:p>
            <a:r>
              <a:rPr lang="nl-BE" dirty="0"/>
              <a:t>Het zorg- en onderwijsaanbod van de leerling met een verstandelijke beperking wordt vanuit het schoolteam regelmatig geëvalueerd en bijgestuurd met de ouders, de leerling en de mogelijke andere betrokken partners. Binnen die samenwerking denkt iedereen mee vanuit zijn eigen rol, met respect voor ieders deskundigheid, zonder elkaars rol over te nemen of in te vullen. Het schoolteam van de leerling houdt de regie over onderwijs met de leerkrachten in een centrale rol. De ouders zijn verantwoordelijk voor de opvoeding thuis. Het CLB-team volgt, op vraag van de leerling, ouders en/of de school, de onderwijs- en opvoedingssituatie en de onderwijsloopbaan van de leerling mee op. </a:t>
            </a:r>
          </a:p>
          <a:p>
            <a:endParaRPr lang="nl-BE" dirty="0"/>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100</a:t>
            </a:fld>
            <a:endParaRPr lang="nl-BE"/>
          </a:p>
        </p:txBody>
      </p:sp>
    </p:spTree>
    <p:extLst>
      <p:ext uri="{BB962C8B-B14F-4D97-AF65-F5344CB8AC3E}">
        <p14:creationId xmlns:p14="http://schemas.microsoft.com/office/powerpoint/2010/main" val="33649562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101</a:t>
            </a:fld>
            <a:endParaRPr lang="nl-BE"/>
          </a:p>
        </p:txBody>
      </p:sp>
    </p:spTree>
    <p:extLst>
      <p:ext uri="{BB962C8B-B14F-4D97-AF65-F5344CB8AC3E}">
        <p14:creationId xmlns:p14="http://schemas.microsoft.com/office/powerpoint/2010/main" val="1237740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362200" y="1122363"/>
            <a:ext cx="9144000" cy="2387600"/>
          </a:xfrm>
        </p:spPr>
        <p:txBody>
          <a:bodyPr anchor="b">
            <a:normAutofit/>
          </a:bodyPr>
          <a:lstStyle>
            <a:lvl1pPr algn="ctr">
              <a:defRPr sz="54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dirty="0"/>
          </a:p>
        </p:txBody>
      </p:sp>
      <p:sp>
        <p:nvSpPr>
          <p:cNvPr id="3" name="Ondertitel 2"/>
          <p:cNvSpPr>
            <a:spLocks noGrp="1"/>
          </p:cNvSpPr>
          <p:nvPr>
            <p:ph type="subTitle" idx="1"/>
          </p:nvPr>
        </p:nvSpPr>
        <p:spPr>
          <a:xfrm>
            <a:off x="2362200" y="3602038"/>
            <a:ext cx="9144000" cy="1655762"/>
          </a:xfrm>
        </p:spPr>
        <p:txBody>
          <a:bodyPr/>
          <a:lstStyle>
            <a:lvl1pPr marL="0" indent="0" algn="ctr">
              <a:buNone/>
              <a:defRPr sz="24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7" name="Rechthoek 6"/>
          <p:cNvSpPr/>
          <p:nvPr userDrawn="1"/>
        </p:nvSpPr>
        <p:spPr>
          <a:xfrm>
            <a:off x="11212287" y="5758543"/>
            <a:ext cx="979714" cy="1099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8283" y="2537656"/>
            <a:ext cx="6957521" cy="1795124"/>
          </a:xfrm>
          <a:prstGeom prst="rect">
            <a:avLst/>
          </a:prstGeom>
        </p:spPr>
      </p:pic>
    </p:spTree>
    <p:extLst>
      <p:ext uri="{BB962C8B-B14F-4D97-AF65-F5344CB8AC3E}">
        <p14:creationId xmlns:p14="http://schemas.microsoft.com/office/powerpoint/2010/main" val="392872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354104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128472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p:txBody>
          <a:bodyPr/>
          <a:lstStyle>
            <a:lvl1pPr>
              <a:defRPr>
                <a:solidFill>
                  <a:srgbClr val="049999"/>
                </a:solidFill>
              </a:defRPr>
            </a:lvl1pPr>
          </a:lstStyle>
          <a:p>
            <a:fld id="{04FCA95E-2221-4DC3-A5F9-E53F37D422FC}" type="slidenum">
              <a:rPr lang="nl-BE" smtClean="0"/>
              <a:pPr/>
              <a:t>‹nr.›</a:t>
            </a:fld>
            <a:endParaRPr lang="nl-BE"/>
          </a:p>
        </p:txBody>
      </p:sp>
    </p:spTree>
    <p:extLst>
      <p:ext uri="{BB962C8B-B14F-4D97-AF65-F5344CB8AC3E}">
        <p14:creationId xmlns:p14="http://schemas.microsoft.com/office/powerpoint/2010/main" val="54603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rgbClr val="02AAB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6" name="Tijdelijke aanduiding voor dianummer 5"/>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19917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75917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Tijdelijke aanduiding voor dianummer 8"/>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179260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5" name="Tijdelijke aanduiding voor dianummer 4"/>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188432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endParaRPr lang="nl-BE"/>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BE"/>
          </a:p>
        </p:txBody>
      </p:sp>
      <p:sp>
        <p:nvSpPr>
          <p:cNvPr id="4" name="Tijdelijke aanduiding voor dianummer 3"/>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403260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256218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69044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Rechthoek 7"/>
          <p:cNvSpPr/>
          <p:nvPr userDrawn="1"/>
        </p:nvSpPr>
        <p:spPr>
          <a:xfrm>
            <a:off x="0" y="0"/>
            <a:ext cx="217715" cy="6858000"/>
          </a:xfrm>
          <a:prstGeom prst="rect">
            <a:avLst/>
          </a:prstGeom>
          <a:solidFill>
            <a:srgbClr val="04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0" y="0"/>
            <a:ext cx="219075" cy="210312"/>
          </a:xfrm>
          <a:prstGeom prst="rect">
            <a:avLst/>
          </a:prstGeom>
        </p:spPr>
      </p:pic>
      <p:sp>
        <p:nvSpPr>
          <p:cNvPr id="6" name="Tijdelijke aanduiding voor dianummer 5"/>
          <p:cNvSpPr>
            <a:spLocks noGrp="1"/>
          </p:cNvSpPr>
          <p:nvPr>
            <p:ph type="sldNum" sz="quarter" idx="4"/>
          </p:nvPr>
        </p:nvSpPr>
        <p:spPr>
          <a:xfrm>
            <a:off x="11211786" y="6283642"/>
            <a:ext cx="787400" cy="365125"/>
          </a:xfrm>
          <a:prstGeom prst="rect">
            <a:avLst/>
          </a:prstGeom>
        </p:spPr>
        <p:txBody>
          <a:bodyPr vert="horz" lIns="91440" tIns="45720" rIns="91440" bIns="45720" rtlCol="0" anchor="ctr"/>
          <a:lstStyle>
            <a:lvl1pPr algn="r">
              <a:defRPr sz="12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stStyle>
          <a:p>
            <a:fld id="{62D4146F-24AD-4751-B645-C3C434815FBB}" type="slidenum">
              <a:rPr lang="nl-BE" smtClean="0"/>
              <a:pPr/>
              <a:t>‹nr.›</a:t>
            </a:fld>
            <a:endParaRPr lang="nl-BE" dirty="0"/>
          </a:p>
        </p:txBody>
      </p:sp>
    </p:spTree>
    <p:extLst>
      <p:ext uri="{BB962C8B-B14F-4D97-AF65-F5344CB8AC3E}">
        <p14:creationId xmlns:p14="http://schemas.microsoft.com/office/powerpoint/2010/main" val="3350208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odiagnostiek.be/materiaal/CF_effectief_onderwij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46.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hyperlink" Target="http://www.prodiagnostiek.be/materiaal/CZF_kwaliteit_van_leven.pdf" TargetMode="External"/><Relationship Id="rId3" Type="http://schemas.openxmlformats.org/officeDocument/2006/relationships/hyperlink" Target="http://www.prodiagnostiek.be/materiaal/CZF_theorie.pdf" TargetMode="External"/><Relationship Id="rId7" Type="http://schemas.openxmlformats.org/officeDocument/2006/relationships/hyperlink" Target="http://www.prodiagnostiek.be/materiaal/CZF_AAIDD-model.pdf"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hyperlink" Target="http://www.prodiagnostiek.be/materiaal/CF_CHC_model.pdf" TargetMode="External"/><Relationship Id="rId5" Type="http://schemas.openxmlformats.org/officeDocument/2006/relationships/hyperlink" Target="http://www.prodiagnostiek.be/materiaal/CF_mindset.pdf" TargetMode="External"/><Relationship Id="rId4" Type="http://schemas.openxmlformats.org/officeDocument/2006/relationships/hyperlink" Target="http://www.prodiagnostiek.be/materiaal/CF_cognitieve_ontwikkelingstheorie%C3%ABn.pdf" TargetMode="External"/><Relationship Id="rId9" Type="http://schemas.openxmlformats.org/officeDocument/2006/relationships/image" Target="../media/image4.jpeg"/></Relationships>
</file>

<file path=ppt/slides/_rels/slide10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3.xml"/><Relationship Id="rId1" Type="http://schemas.openxmlformats.org/officeDocument/2006/relationships/slideLayout" Target="../slideLayouts/slideLayout1.xml"/><Relationship Id="rId4" Type="http://schemas.openxmlformats.org/officeDocument/2006/relationships/hyperlink" Target="mailto:info@prodiagnostiek.b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prodiagnostiek.be/materiaal/CZF_fase1.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prodiagnostiek.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prodiagnostiek.be/materiaal/CZF_maatregelen_cognitief_zwak_functioneren.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prodiagnostiek.be/?q=algemeen-diagnostisch-protoco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talentstimuleren.nl/thema/stimulerend-signaleren/hulpmiddel/4330-doelen-en-vaardigheden-voor-ontwikkeling-dvo" TargetMode="External"/><Relationship Id="rId4" Type="http://schemas.openxmlformats.org/officeDocument/2006/relationships/hyperlink" Target="http://www.differentiatieinonderwijs.be/kla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www.prodiagnostiek.be/materiaal/CZF_fase2.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vimeo.com/43171544"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prodiagnostiek.be/materiaal/CZF_kwaliteit_van_leve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rodiagnostiek.be/?q=cognitief-zwak-functionere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dsm-5.nl/documenten/cultural_formulation_interview_clientversie.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ugent.be/pp/nl/diensten/rso/testpracticum/testmanage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rodiagnostiek.be/?q=teamtool-hgd-traject" TargetMode="External"/><Relationship Id="rId7"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caleidoscoop.be/index.php?ID=41589&amp;" TargetMode="External"/><Relationship Id="rId5" Type="http://schemas.openxmlformats.org/officeDocument/2006/relationships/hyperlink" Target="http://www.prodiagnostiek.be/materiaal/CZF_klinisch_oordeel.pdf" TargetMode="External"/><Relationship Id="rId4" Type="http://schemas.openxmlformats.org/officeDocument/2006/relationships/hyperlink" Target="http://www.prodiagnostiek.be/materiaal/CZF_theorie.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prodiagnostiek.be/materiaal/CZF_AAIDD-model.pdf" TargetMode="External"/><Relationship Id="rId7" Type="http://schemas.openxmlformats.org/officeDocument/2006/relationships/hyperlink" Target="http://www.prodiagnostiek.be/materiaal/CF_CHC_model.pdf"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0.png"/><Relationship Id="rId4" Type="http://schemas.openxmlformats.org/officeDocument/2006/relationships/hyperlink" Target="http://www.prodiagnostiek.be/materiaal/CZF_kwaliteit_van_leven.pdf"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rodiagnostiek.be/materiaal/CZF_fase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static1.squarespace.com/static/55a792dae4b04bb5eb6119b2/t/5bc5b81c085229d4a21cf5ec/1539684385324/CDP+Verstandelijke+Beperking+%28digitaal%29.pdf"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www.vaph.be/globale-individuele-ondersteuning-voor-minderjarigen-gio"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prodiagnostiek.be/materiaal/CZF_tabellen_wat_en_hoe_onderzoeken.pdf" TargetMode="External"/><Relationship Id="rId7"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prodiagnostiek.be/?q=materialendatabank" TargetMode="External"/><Relationship Id="rId5" Type="http://schemas.openxmlformats.org/officeDocument/2006/relationships/hyperlink" Target="http://www.prodiagnostiek.be/materiaal/CZF_overzicht_diagnostisch_materiaal.docx" TargetMode="External"/><Relationship Id="rId4" Type="http://schemas.openxmlformats.org/officeDocument/2006/relationships/hyperlink" Target="http://www.prodiagnostiek.be/?q=cognitief-zwak-functioneren"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www.prodiagnostiek.be/materiaal/CZF_operationalisering_criterium_adaptief_gedrag.pdf" TargetMode="External"/><Relationship Id="rId3" Type="http://schemas.openxmlformats.org/officeDocument/2006/relationships/hyperlink" Target="http://www.prodiagnostiek.be/materiaal/CF_faire_diagnostiek_cognitief_functioneren.pdf" TargetMode="External"/><Relationship Id="rId7" Type="http://schemas.openxmlformats.org/officeDocument/2006/relationships/hyperlink" Target="http://www.prodiagnostiek.be/materiaal/CZF_IQCHC_bijkomende_problematiek.pdf"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www.prodiagnostiek.be/materiaal/CF_CHC_model.pdf" TargetMode="External"/><Relationship Id="rId5" Type="http://schemas.openxmlformats.org/officeDocument/2006/relationships/hyperlink" Target="http://www.prodiagnostiek.be/materiaal/ADP_Faire%20diagnostiek.pdf" TargetMode="External"/><Relationship Id="rId4" Type="http://schemas.openxmlformats.org/officeDocument/2006/relationships/hyperlink" Target="http://www.prodiagnostiek.be/materiaal/CZF_faire_diagnostiek_adaptief_gedrag.pdf" TargetMode="External"/><Relationship Id="rId9" Type="http://schemas.openxmlformats.org/officeDocument/2006/relationships/image" Target="../media/image4.jpeg"/></Relationships>
</file>

<file path=ppt/slides/_rels/slide74.xml.rels><?xml version="1.0" encoding="UTF-8" standalone="yes"?>
<Relationships xmlns="http://schemas.openxmlformats.org/package/2006/relationships"><Relationship Id="rId3" Type="http://schemas.openxmlformats.org/officeDocument/2006/relationships/hyperlink" Target="https://expertisetoegepastepsychologie.be/subpages/chc-platform/" TargetMode="External"/><Relationship Id="rId7"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drive.google.com/file/d/1H4iMIltX9hU05hs1SG8OwzPaaSTnzGFL/view" TargetMode="External"/><Relationship Id="rId5" Type="http://schemas.openxmlformats.org/officeDocument/2006/relationships/hyperlink" Target="https://www.mijnvclb.be/downloads/Magez2009.pdf" TargetMode="External"/><Relationship Id="rId4" Type="http://schemas.openxmlformats.org/officeDocument/2006/relationships/hyperlink" Target="https://intranet.vrijclb.be/professionals/diagnostiek/verslaggeving-vrij-clbnetwerk"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aaidd.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kenniskringen.kennisplein.be/SENSEO/_layouts/15/start.aspx#/"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https://www.sig-net.be/nl/publicaties/ik-ik-wil-het-zelf-kunnen-pakket_157.aspx" TargetMode="External"/><Relationship Id="rId5" Type="http://schemas.openxmlformats.org/officeDocument/2006/relationships/hyperlink" Target="https://www.slzorg.nl/dagbesteding/dagbesteding-voor-autisme-teacch/" TargetMode="External"/><Relationship Id="rId4" Type="http://schemas.openxmlformats.org/officeDocument/2006/relationships/hyperlink" Target="https://ppw.kuleuven.be/ogop/comvoor"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www.prodiagnostiek.be/materiaal/CZF_fase3.pdf" TargetMode="External"/><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41.png"/></Relationships>
</file>

<file path=ppt/slides/_rels/slide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36B7682B-EE7A-4E6C-BE2B-BBF48B3E6A54}"/>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pPr/>
              <a:t>1</a:t>
            </a:fld>
            <a:endParaRPr lang="nl-BE"/>
          </a:p>
        </p:txBody>
      </p:sp>
      <p:pic>
        <p:nvPicPr>
          <p:cNvPr id="22" name="Afbeelding 21" descr="Afbeelding met fornuis&#10;&#10;Automatisch gegenereerde beschrijving">
            <a:extLst>
              <a:ext uri="{FF2B5EF4-FFF2-40B4-BE49-F238E27FC236}">
                <a16:creationId xmlns:a16="http://schemas.microsoft.com/office/drawing/2014/main" id="{F69AD4D8-FA8B-4B1E-9F52-A2CD2BD8A04E}"/>
              </a:ext>
            </a:extLst>
          </p:cNvPr>
          <p:cNvPicPr>
            <a:picLocks noChangeAspect="1"/>
          </p:cNvPicPr>
          <p:nvPr/>
        </p:nvPicPr>
        <p:blipFill rotWithShape="1">
          <a:blip r:embed="rId3">
            <a:extLst>
              <a:ext uri="{28A0092B-C50C-407E-A947-70E740481C1C}">
                <a14:useLocalDpi xmlns:a14="http://schemas.microsoft.com/office/drawing/2010/main" val="0"/>
              </a:ext>
            </a:extLst>
          </a:blip>
          <a:srcRect l="22563" t="16827" b="12538"/>
          <a:stretch/>
        </p:blipFill>
        <p:spPr>
          <a:xfrm>
            <a:off x="1937655" y="359227"/>
            <a:ext cx="9848405" cy="6289223"/>
          </a:xfrm>
          <a:prstGeom prst="rect">
            <a:avLst/>
          </a:prstGeom>
        </p:spPr>
      </p:pic>
    </p:spTree>
    <p:extLst>
      <p:ext uri="{BB962C8B-B14F-4D97-AF65-F5344CB8AC3E}">
        <p14:creationId xmlns:p14="http://schemas.microsoft.com/office/powerpoint/2010/main" val="336442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FBEC510-4D0C-4D2F-A4E3-B6D385ED413A}"/>
              </a:ext>
            </a:extLst>
          </p:cNvPr>
          <p:cNvSpPr>
            <a:spLocks noGrp="1"/>
          </p:cNvSpPr>
          <p:nvPr>
            <p:ph type="sldNum" sz="quarter" idx="12"/>
          </p:nvPr>
        </p:nvSpPr>
        <p:spPr/>
        <p:txBody>
          <a:bodyPr/>
          <a:lstStyle/>
          <a:p>
            <a:fld id="{04FCA95E-2221-4DC3-A5F9-E53F37D422FC}" type="slidenum">
              <a:rPr lang="nl-BE" smtClean="0"/>
              <a:pPr/>
              <a:t>10</a:t>
            </a:fld>
            <a:endParaRPr lang="nl-BE"/>
          </a:p>
        </p:txBody>
      </p:sp>
      <p:sp>
        <p:nvSpPr>
          <p:cNvPr id="5" name="Titel 3">
            <a:extLst>
              <a:ext uri="{FF2B5EF4-FFF2-40B4-BE49-F238E27FC236}">
                <a16:creationId xmlns:a16="http://schemas.microsoft.com/office/drawing/2014/main" id="{2FAB263C-0188-421D-93D6-3959EB77B7E4}"/>
              </a:ext>
            </a:extLst>
          </p:cNvPr>
          <p:cNvSpPr>
            <a:spLocks noGrp="1"/>
          </p:cNvSpPr>
          <p:nvPr>
            <p:ph type="title"/>
          </p:nvPr>
        </p:nvSpPr>
        <p:spPr>
          <a:xfrm>
            <a:off x="839572" y="326880"/>
            <a:ext cx="7974644" cy="1100091"/>
          </a:xfrm>
          <a:solidFill>
            <a:srgbClr val="016666"/>
          </a:solidFill>
        </p:spPr>
        <p:txBody>
          <a:bodyPr/>
          <a:lstStyle/>
          <a:p>
            <a:r>
              <a:rPr lang="nl-NL" dirty="0">
                <a:solidFill>
                  <a:srgbClr val="D0EAF1"/>
                </a:solidFill>
              </a:rPr>
              <a:t>Aandacht voor effectief onderwijs</a:t>
            </a:r>
            <a:endParaRPr lang="nl-BE" dirty="0">
              <a:solidFill>
                <a:srgbClr val="D0EAF1"/>
              </a:solidFill>
            </a:endParaRPr>
          </a:p>
        </p:txBody>
      </p:sp>
      <p:sp>
        <p:nvSpPr>
          <p:cNvPr id="6" name="Tijdelijke aanduiding voor tekst 4">
            <a:extLst>
              <a:ext uri="{FF2B5EF4-FFF2-40B4-BE49-F238E27FC236}">
                <a16:creationId xmlns:a16="http://schemas.microsoft.com/office/drawing/2014/main" id="{A25C3515-ACC9-449E-A457-D77F3C16F986}"/>
              </a:ext>
            </a:extLst>
          </p:cNvPr>
          <p:cNvSpPr txBox="1">
            <a:spLocks/>
          </p:cNvSpPr>
          <p:nvPr/>
        </p:nvSpPr>
        <p:spPr>
          <a:xfrm>
            <a:off x="839572" y="1783830"/>
            <a:ext cx="10823598" cy="5074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400" dirty="0"/>
              <a:t> </a:t>
            </a:r>
            <a:r>
              <a:rPr lang="nl-BE" dirty="0"/>
              <a:t>Brede basiszorg: de leerkracht centraal</a:t>
            </a:r>
          </a:p>
          <a:p>
            <a:pPr lvl="1"/>
            <a:r>
              <a:rPr lang="nl-BE" sz="2800" dirty="0"/>
              <a:t> creëert via goed klasmanagement</a:t>
            </a:r>
          </a:p>
          <a:p>
            <a:pPr lvl="1"/>
            <a:r>
              <a:rPr lang="nl-BE" sz="2800" dirty="0"/>
              <a:t> positieve, veilige en krachtige leeromgeving</a:t>
            </a:r>
          </a:p>
          <a:p>
            <a:pPr lvl="1"/>
            <a:r>
              <a:rPr lang="nl-BE" sz="2800" dirty="0"/>
              <a:t> afgestemd op behoeften van alle leerlingen</a:t>
            </a:r>
          </a:p>
          <a:p>
            <a:r>
              <a:rPr lang="nl-BE" dirty="0"/>
              <a:t>Enkele evidence-based strategieën om het schools leren van cognitief zwakke tot sterke leerlingen te bevorderen</a:t>
            </a:r>
          </a:p>
          <a:p>
            <a:pPr lvl="1"/>
            <a:r>
              <a:rPr lang="nl-BE" sz="2800" dirty="0"/>
              <a:t>Bijvoorbeeld coöperatief leren, peer-tutoring, formatieve toetsing en feedback, zelfregulerend leren, e.a.</a:t>
            </a:r>
          </a:p>
          <a:p>
            <a:pPr lvl="1"/>
            <a:r>
              <a:rPr lang="nl-BE" sz="2800" dirty="0"/>
              <a:t>Vooral gebaseerd op het werk van David Mitchell</a:t>
            </a:r>
          </a:p>
          <a:p>
            <a:pPr lvl="1"/>
            <a:endParaRPr lang="nl-BE" sz="2800" dirty="0"/>
          </a:p>
          <a:p>
            <a:r>
              <a:rPr lang="nl-BE" dirty="0"/>
              <a:t>Zie Bijlage </a:t>
            </a:r>
            <a:r>
              <a:rPr lang="nl-BE" dirty="0">
                <a:hlinkClick r:id="rId3"/>
              </a:rPr>
              <a:t>Effectief onderwijs</a:t>
            </a:r>
            <a:endParaRPr lang="nl-BE" dirty="0"/>
          </a:p>
        </p:txBody>
      </p:sp>
      <p:pic>
        <p:nvPicPr>
          <p:cNvPr id="7" name="Afbeelding 6" descr="Afbeelding met apparaat&#10;&#10;Automatisch gegenereerde beschrijving">
            <a:extLst>
              <a:ext uri="{FF2B5EF4-FFF2-40B4-BE49-F238E27FC236}">
                <a16:creationId xmlns:a16="http://schemas.microsoft.com/office/drawing/2014/main" id="{FA19FB8B-EBC3-43E8-B12D-00527340A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pic>
        <p:nvPicPr>
          <p:cNvPr id="8" name="Picture 2" descr="Afbeeldingsresultaat voor waar?">
            <a:extLst>
              <a:ext uri="{FF2B5EF4-FFF2-40B4-BE49-F238E27FC236}">
                <a16:creationId xmlns:a16="http://schemas.microsoft.com/office/drawing/2014/main" id="{93D6E684-DB1C-475B-B905-70FC4D7077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9597277" y="5196735"/>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0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3FEA13-06C4-4BAC-93E5-872E0F217A33}"/>
              </a:ext>
            </a:extLst>
          </p:cNvPr>
          <p:cNvSpPr>
            <a:spLocks noGrp="1"/>
          </p:cNvSpPr>
          <p:nvPr>
            <p:ph type="title"/>
          </p:nvPr>
        </p:nvSpPr>
        <p:spPr>
          <a:xfrm>
            <a:off x="838200" y="365125"/>
            <a:ext cx="8605603" cy="1325563"/>
          </a:xfrm>
          <a:solidFill>
            <a:srgbClr val="016666"/>
          </a:solidFill>
        </p:spPr>
        <p:txBody>
          <a:bodyPr>
            <a:normAutofit/>
          </a:bodyPr>
          <a:lstStyle/>
          <a:p>
            <a:r>
              <a:rPr lang="nl-BE" dirty="0">
                <a:solidFill>
                  <a:srgbClr val="D0EAF1"/>
                </a:solidFill>
              </a:rPr>
              <a:t>Leerling en ouders</a:t>
            </a:r>
            <a:br>
              <a:rPr lang="nl-BE" dirty="0">
                <a:solidFill>
                  <a:srgbClr val="D0EAF1"/>
                </a:solidFill>
              </a:rPr>
            </a:br>
            <a:r>
              <a:rPr lang="nl-BE" dirty="0">
                <a:solidFill>
                  <a:srgbClr val="D0EAF1"/>
                </a:solidFill>
              </a:rPr>
              <a:t>doorheen zorgcontinuüm – F3 (CZF)</a:t>
            </a:r>
          </a:p>
        </p:txBody>
      </p:sp>
      <p:sp>
        <p:nvSpPr>
          <p:cNvPr id="4" name="Tijdelijke aanduiding voor inhoud 3">
            <a:extLst>
              <a:ext uri="{FF2B5EF4-FFF2-40B4-BE49-F238E27FC236}">
                <a16:creationId xmlns:a16="http://schemas.microsoft.com/office/drawing/2014/main" id="{9BD2A054-5C7A-4A35-83A0-444975836672}"/>
              </a:ext>
            </a:extLst>
          </p:cNvPr>
          <p:cNvSpPr>
            <a:spLocks noGrp="1"/>
          </p:cNvSpPr>
          <p:nvPr>
            <p:ph idx="1"/>
          </p:nvPr>
        </p:nvSpPr>
        <p:spPr>
          <a:xfrm>
            <a:off x="838200" y="1842052"/>
            <a:ext cx="9882809" cy="5013053"/>
          </a:xfrm>
        </p:spPr>
        <p:txBody>
          <a:bodyPr>
            <a:normAutofit lnSpcReduction="10000"/>
          </a:bodyPr>
          <a:lstStyle/>
          <a:p>
            <a:r>
              <a:rPr lang="nl-BE" sz="3200" dirty="0">
                <a:solidFill>
                  <a:srgbClr val="02AAB4"/>
                </a:solidFill>
              </a:rPr>
              <a:t>“CLB bespreekt verschillende mogelijkheden met leerling en ouders en begeleidt hen in een denkproces … Dit kan een traject zijn binnen de school waar de leerling schoolloopt of het begeleiden bij het kiezen van een andere school voor (buiten)gewoon onderwijs.”</a:t>
            </a:r>
          </a:p>
          <a:p>
            <a:r>
              <a:rPr lang="nl-BE" sz="3200" dirty="0">
                <a:solidFill>
                  <a:srgbClr val="02AAB4"/>
                </a:solidFill>
              </a:rPr>
              <a:t>“Het zorg- en onderwijsaanbod … wordt vanuit het schoolteam regelmatig geëvalueerd en bijgestuurd met ouders, leerling en andere betrokken partners. … Iedereen denkt mee vanuit zijn eigen rol, met respect voor ieders deskundigheid, zonder elkaars rol over te nemen of in te vullen.”</a:t>
            </a:r>
          </a:p>
        </p:txBody>
      </p:sp>
      <p:sp>
        <p:nvSpPr>
          <p:cNvPr id="2" name="Tijdelijke aanduiding voor dianummer 1">
            <a:extLst>
              <a:ext uri="{FF2B5EF4-FFF2-40B4-BE49-F238E27FC236}">
                <a16:creationId xmlns:a16="http://schemas.microsoft.com/office/drawing/2014/main" id="{7EB149A4-B86D-4C8A-AB44-505DC7515178}"/>
              </a:ext>
            </a:extLst>
          </p:cNvPr>
          <p:cNvSpPr>
            <a:spLocks noGrp="1"/>
          </p:cNvSpPr>
          <p:nvPr>
            <p:ph type="sldNum" sz="quarter" idx="12"/>
          </p:nvPr>
        </p:nvSpPr>
        <p:spPr/>
        <p:txBody>
          <a:bodyPr/>
          <a:lstStyle/>
          <a:p>
            <a:fld id="{04FCA95E-2221-4DC3-A5F9-E53F37D422FC}" type="slidenum">
              <a:rPr lang="nl-BE" smtClean="0"/>
              <a:t>100</a:t>
            </a:fld>
            <a:endParaRPr lang="nl-BE"/>
          </a:p>
        </p:txBody>
      </p:sp>
      <p:pic>
        <p:nvPicPr>
          <p:cNvPr id="7" name="Tijdelijke aanduiding voor inhoud 4">
            <a:extLst>
              <a:ext uri="{FF2B5EF4-FFF2-40B4-BE49-F238E27FC236}">
                <a16:creationId xmlns:a16="http://schemas.microsoft.com/office/drawing/2014/main" id="{F0973452-4616-407B-87F3-244621CE0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2894"/>
            <a:ext cx="2440709" cy="2456325"/>
          </a:xfrm>
          <a:prstGeom prst="rect">
            <a:avLst/>
          </a:prstGeom>
        </p:spPr>
      </p:pic>
    </p:spTree>
    <p:extLst>
      <p:ext uri="{BB962C8B-B14F-4D97-AF65-F5344CB8AC3E}">
        <p14:creationId xmlns:p14="http://schemas.microsoft.com/office/powerpoint/2010/main" val="41126080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AB926F9-0C3C-4D39-995A-6BAA25D94321}"/>
              </a:ext>
            </a:extLst>
          </p:cNvPr>
          <p:cNvSpPr>
            <a:spLocks noGrp="1"/>
          </p:cNvSpPr>
          <p:nvPr>
            <p:ph type="ctrTitle"/>
          </p:nvPr>
        </p:nvSpPr>
        <p:spPr>
          <a:xfrm>
            <a:off x="2260600" y="2789507"/>
            <a:ext cx="9144000" cy="933450"/>
          </a:xfrm>
        </p:spPr>
        <p:txBody>
          <a:bodyPr/>
          <a:lstStyle/>
          <a:p>
            <a:r>
              <a:rPr lang="nl-BE" dirty="0"/>
              <a:t>Theoretisch deel</a:t>
            </a:r>
          </a:p>
        </p:txBody>
      </p:sp>
      <p:sp>
        <p:nvSpPr>
          <p:cNvPr id="4" name="Tijdelijke aanduiding voor dianummer 3">
            <a:extLst>
              <a:ext uri="{FF2B5EF4-FFF2-40B4-BE49-F238E27FC236}">
                <a16:creationId xmlns:a16="http://schemas.microsoft.com/office/drawing/2014/main" id="{D928249E-F4FA-4493-926E-EA22FFEAB923}"/>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pPr/>
              <a:t>101</a:t>
            </a:fld>
            <a:endParaRPr lang="nl-BE"/>
          </a:p>
        </p:txBody>
      </p:sp>
      <p:pic>
        <p:nvPicPr>
          <p:cNvPr id="7" name="Tijdelijke aanduiding voor inhoud 3">
            <a:extLst>
              <a:ext uri="{FF2B5EF4-FFF2-40B4-BE49-F238E27FC236}">
                <a16:creationId xmlns:a16="http://schemas.microsoft.com/office/drawing/2014/main" id="{81D16B7B-40B4-4843-9E50-8D4210766B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90998" y="4432262"/>
            <a:ext cx="2693192" cy="2195706"/>
          </a:xfrm>
          <a:prstGeom prst="rect">
            <a:avLst/>
          </a:prstGeom>
        </p:spPr>
      </p:pic>
      <p:pic>
        <p:nvPicPr>
          <p:cNvPr id="8" name="Afbeelding 7" descr="Afbeelding met fles, zitten, tafel, telefoon&#10;&#10;Automatisch gegenereerde beschrijving">
            <a:extLst>
              <a:ext uri="{FF2B5EF4-FFF2-40B4-BE49-F238E27FC236}">
                <a16:creationId xmlns:a16="http://schemas.microsoft.com/office/drawing/2014/main" id="{9C7C8FB4-8BD1-4DB8-B4F2-EFBDB8BE1A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929" y="2955725"/>
            <a:ext cx="1750826" cy="1293946"/>
          </a:xfrm>
          <a:prstGeom prst="rect">
            <a:avLst/>
          </a:prstGeom>
        </p:spPr>
      </p:pic>
      <p:pic>
        <p:nvPicPr>
          <p:cNvPr id="9" name="Afbeelding 8" descr="Afbeelding met schermafbeelding, zwart, zitten, monitor&#10;&#10;Automatisch gegenereerde beschrijving">
            <a:extLst>
              <a:ext uri="{FF2B5EF4-FFF2-40B4-BE49-F238E27FC236}">
                <a16:creationId xmlns:a16="http://schemas.microsoft.com/office/drawing/2014/main" id="{4A4B21E0-B400-46E2-B6CC-D4F1B74D91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6738" y="4165567"/>
            <a:ext cx="4544260" cy="2279810"/>
          </a:xfrm>
          <a:prstGeom prst="rect">
            <a:avLst/>
          </a:prstGeom>
        </p:spPr>
      </p:pic>
      <p:pic>
        <p:nvPicPr>
          <p:cNvPr id="10" name="Afbeelding 9" descr="Afbeelding met zitten, teken, wit, staand&#10;&#10;Automatisch gegenereerde beschrijving">
            <a:extLst>
              <a:ext uri="{FF2B5EF4-FFF2-40B4-BE49-F238E27FC236}">
                <a16:creationId xmlns:a16="http://schemas.microsoft.com/office/drawing/2014/main" id="{49D3DB59-168C-433F-891A-A1184FDEC9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5280" y="230032"/>
            <a:ext cx="4892040" cy="2018679"/>
          </a:xfrm>
          <a:prstGeom prst="rect">
            <a:avLst/>
          </a:prstGeom>
        </p:spPr>
      </p:pic>
      <p:pic>
        <p:nvPicPr>
          <p:cNvPr id="11" name="Afbeelding 10">
            <a:extLst>
              <a:ext uri="{FF2B5EF4-FFF2-40B4-BE49-F238E27FC236}">
                <a16:creationId xmlns:a16="http://schemas.microsoft.com/office/drawing/2014/main" id="{B3FF48CB-B472-4721-A0C0-77F61BE90DA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440867" y="292970"/>
            <a:ext cx="2492053" cy="1627939"/>
          </a:xfrm>
          <a:prstGeom prst="rect">
            <a:avLst/>
          </a:prstGeom>
        </p:spPr>
      </p:pic>
      <p:pic>
        <p:nvPicPr>
          <p:cNvPr id="22" name="Tijdelijke aanduiding voor inhoud 11" descr="Afbeelding met monitor, scherm, zwart, zitten&#10;&#10;Automatisch gegenereerde beschrijving">
            <a:extLst>
              <a:ext uri="{FF2B5EF4-FFF2-40B4-BE49-F238E27FC236}">
                <a16:creationId xmlns:a16="http://schemas.microsoft.com/office/drawing/2014/main" id="{A657D36F-7B9C-4C98-A389-BFEB26C0CF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8735" y="242230"/>
            <a:ext cx="1874772" cy="2611983"/>
          </a:xfrm>
          <a:prstGeom prst="rect">
            <a:avLst/>
          </a:prstGeom>
        </p:spPr>
      </p:pic>
      <p:pic>
        <p:nvPicPr>
          <p:cNvPr id="23" name="Afbeelding 22">
            <a:extLst>
              <a:ext uri="{FF2B5EF4-FFF2-40B4-BE49-F238E27FC236}">
                <a16:creationId xmlns:a16="http://schemas.microsoft.com/office/drawing/2014/main" id="{2D183F82-5530-408A-BC39-20D794419A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36242" y="2359715"/>
            <a:ext cx="2437229" cy="1705852"/>
          </a:xfrm>
          <a:prstGeom prst="rect">
            <a:avLst/>
          </a:prstGeom>
        </p:spPr>
      </p:pic>
      <p:graphicFrame>
        <p:nvGraphicFramePr>
          <p:cNvPr id="24" name="Tabel 9">
            <a:extLst>
              <a:ext uri="{FF2B5EF4-FFF2-40B4-BE49-F238E27FC236}">
                <a16:creationId xmlns:a16="http://schemas.microsoft.com/office/drawing/2014/main" id="{CAB38177-668F-4483-828B-3A1BCC4CC095}"/>
              </a:ext>
            </a:extLst>
          </p:cNvPr>
          <p:cNvGraphicFramePr>
            <a:graphicFrameLocks noGrp="1"/>
          </p:cNvGraphicFramePr>
          <p:nvPr>
            <p:extLst>
              <p:ext uri="{D42A27DB-BD31-4B8C-83A1-F6EECF244321}">
                <p14:modId xmlns:p14="http://schemas.microsoft.com/office/powerpoint/2010/main" val="2441456620"/>
              </p:ext>
            </p:extLst>
          </p:nvPr>
        </p:nvGraphicFramePr>
        <p:xfrm>
          <a:off x="9440867" y="4443413"/>
          <a:ext cx="2632604" cy="2316480"/>
        </p:xfrm>
        <a:graphic>
          <a:graphicData uri="http://schemas.openxmlformats.org/drawingml/2006/table">
            <a:tbl>
              <a:tblPr firstRow="1" bandRow="1">
                <a:tableStyleId>{5C22544A-7EE6-4342-B048-85BDC9FD1C3A}</a:tableStyleId>
              </a:tblPr>
              <a:tblGrid>
                <a:gridCol w="1353556">
                  <a:extLst>
                    <a:ext uri="{9D8B030D-6E8A-4147-A177-3AD203B41FA5}">
                      <a16:colId xmlns:a16="http://schemas.microsoft.com/office/drawing/2014/main" val="3958200292"/>
                    </a:ext>
                  </a:extLst>
                </a:gridCol>
                <a:gridCol w="1279048">
                  <a:extLst>
                    <a:ext uri="{9D8B030D-6E8A-4147-A177-3AD203B41FA5}">
                      <a16:colId xmlns:a16="http://schemas.microsoft.com/office/drawing/2014/main" val="2011740790"/>
                    </a:ext>
                  </a:extLst>
                </a:gridCol>
              </a:tblGrid>
              <a:tr h="198673">
                <a:tc gridSpan="2">
                  <a:txBody>
                    <a:bodyPr/>
                    <a:lstStyle/>
                    <a:p>
                      <a:pPr algn="ctr">
                        <a:lnSpc>
                          <a:spcPct val="100000"/>
                        </a:lnSpc>
                        <a:tabLst>
                          <a:tab pos="8428038" algn="l"/>
                        </a:tabLst>
                      </a:pPr>
                      <a:r>
                        <a:rPr lang="nl-BE" sz="1000" dirty="0">
                          <a:latin typeface="Open Sans" panose="020B0606030504020204"/>
                        </a:rPr>
                        <a:t>Kwaliteit van leven (naar </a:t>
                      </a:r>
                      <a:r>
                        <a:rPr lang="nl-BE" sz="1000" dirty="0" err="1">
                          <a:latin typeface="Open Sans" panose="020B0606030504020204"/>
                        </a:rPr>
                        <a:t>Schalock</a:t>
                      </a:r>
                      <a:r>
                        <a:rPr lang="nl-BE" sz="1000" dirty="0">
                          <a:latin typeface="Open Sans" panose="020B0606030504020204"/>
                        </a:rPr>
                        <a:t>)</a:t>
                      </a:r>
                    </a:p>
                  </a:txBody>
                  <a:tcPr anchor="ctr">
                    <a:solidFill>
                      <a:srgbClr val="049999"/>
                    </a:solidFill>
                  </a:tcPr>
                </a:tc>
                <a:tc hMerge="1">
                  <a:txBody>
                    <a:bodyPr/>
                    <a:lstStyle/>
                    <a:p>
                      <a:endParaRPr lang="nl-BE" dirty="0"/>
                    </a:p>
                  </a:txBody>
                  <a:tcPr/>
                </a:tc>
                <a:extLst>
                  <a:ext uri="{0D108BD9-81ED-4DB2-BD59-A6C34878D82A}">
                    <a16:rowId xmlns:a16="http://schemas.microsoft.com/office/drawing/2014/main" val="2365040851"/>
                  </a:ext>
                </a:extLst>
              </a:tr>
              <a:tr h="176599">
                <a:tc rowSpan="2">
                  <a:txBody>
                    <a:bodyPr/>
                    <a:lstStyle/>
                    <a:p>
                      <a:pPr algn="ctr"/>
                      <a:r>
                        <a:rPr lang="nl-BE" sz="1000" b="0" dirty="0">
                          <a:solidFill>
                            <a:srgbClr val="016666"/>
                          </a:solidFill>
                          <a:latin typeface="Open Sans" panose="020B0606030504020204"/>
                        </a:rPr>
                        <a:t>Onafhankelijkheid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0EAF1"/>
                    </a:solidFill>
                  </a:tcPr>
                </a:tc>
                <a:tc>
                  <a:txBody>
                    <a:bodyPr/>
                    <a:lstStyle/>
                    <a:p>
                      <a:r>
                        <a:rPr lang="nl-BE" sz="800" dirty="0">
                          <a:solidFill>
                            <a:srgbClr val="049999"/>
                          </a:solidFill>
                          <a:latin typeface="Open Sans" panose="020B0606030504020204"/>
                        </a:rPr>
                        <a:t>Persoonlijke ontwikkeling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705433"/>
                  </a:ext>
                </a:extLst>
              </a:tr>
              <a:tr h="176599">
                <a:tc vMerge="1">
                  <a:txBody>
                    <a:bodyPr/>
                    <a:lstStyle/>
                    <a:p>
                      <a:endParaRPr lang="nl-BE" dirty="0"/>
                    </a:p>
                  </a:txBody>
                  <a:tcPr/>
                </a:tc>
                <a:tc>
                  <a:txBody>
                    <a:bodyPr/>
                    <a:lstStyle/>
                    <a:p>
                      <a:r>
                        <a:rPr lang="nl-BE" sz="800" dirty="0">
                          <a:solidFill>
                            <a:srgbClr val="049999"/>
                          </a:solidFill>
                          <a:latin typeface="Open Sans" panose="020B0606030504020204"/>
                        </a:rPr>
                        <a:t>Zelfbepaling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14511"/>
                  </a:ext>
                </a:extLst>
              </a:tr>
              <a:tr h="176599">
                <a:tc rowSpan="3">
                  <a:txBody>
                    <a:bodyPr/>
                    <a:lstStyle/>
                    <a:p>
                      <a:pPr algn="ctr"/>
                      <a:r>
                        <a:rPr lang="nl-BE" sz="1000" b="0" dirty="0">
                          <a:solidFill>
                            <a:srgbClr val="016666"/>
                          </a:solidFill>
                          <a:latin typeface="Open Sans" panose="020B0606030504020204"/>
                        </a:rPr>
                        <a:t>Sociale participatie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AF1"/>
                    </a:solidFill>
                  </a:tcPr>
                </a:tc>
                <a:tc>
                  <a:txBody>
                    <a:bodyPr/>
                    <a:lstStyle/>
                    <a:p>
                      <a:r>
                        <a:rPr lang="nl-BE" sz="800" dirty="0">
                          <a:solidFill>
                            <a:srgbClr val="049999"/>
                          </a:solidFill>
                          <a:latin typeface="Open Sans" panose="020B0606030504020204"/>
                        </a:rPr>
                        <a:t>Sociale relaties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253520"/>
                  </a:ext>
                </a:extLst>
              </a:tr>
              <a:tr h="286973">
                <a:tc vMerge="1">
                  <a:txBody>
                    <a:bodyPr/>
                    <a:lstStyle/>
                    <a:p>
                      <a:endParaRPr lang="nl-BE" dirty="0"/>
                    </a:p>
                  </a:txBody>
                  <a:tcPr/>
                </a:tc>
                <a:tc>
                  <a:txBody>
                    <a:bodyPr/>
                    <a:lstStyle/>
                    <a:p>
                      <a:r>
                        <a:rPr lang="nl-BE" sz="800" dirty="0">
                          <a:solidFill>
                            <a:srgbClr val="049999"/>
                          </a:solidFill>
                          <a:latin typeface="Open Sans" panose="020B0606030504020204"/>
                        </a:rPr>
                        <a:t>Maatschappelijke participatie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046714"/>
                  </a:ext>
                </a:extLst>
              </a:tr>
              <a:tr h="176599">
                <a:tc vMerge="1">
                  <a:txBody>
                    <a:bodyPr/>
                    <a:lstStyle/>
                    <a:p>
                      <a:endParaRPr lang="nl-BE" dirty="0"/>
                    </a:p>
                  </a:txBody>
                  <a:tcPr/>
                </a:tc>
                <a:tc>
                  <a:txBody>
                    <a:bodyPr/>
                    <a:lstStyle/>
                    <a:p>
                      <a:r>
                        <a:rPr lang="nl-BE" sz="800" dirty="0">
                          <a:solidFill>
                            <a:srgbClr val="049999"/>
                          </a:solidFill>
                          <a:latin typeface="Open Sans" panose="020B0606030504020204"/>
                        </a:rPr>
                        <a:t>Rechten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20871"/>
                  </a:ext>
                </a:extLst>
              </a:tr>
              <a:tr h="176599">
                <a:tc rowSpan="3">
                  <a:txBody>
                    <a:bodyPr/>
                    <a:lstStyle/>
                    <a:p>
                      <a:pPr algn="ctr"/>
                      <a:r>
                        <a:rPr lang="nl-BE" sz="1000" b="0" dirty="0">
                          <a:solidFill>
                            <a:srgbClr val="016666"/>
                          </a:solidFill>
                          <a:latin typeface="Open Sans" panose="020B0606030504020204"/>
                        </a:rPr>
                        <a:t>Welbevinden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0EAF1"/>
                    </a:solidFill>
                  </a:tcPr>
                </a:tc>
                <a:tc>
                  <a:txBody>
                    <a:bodyPr/>
                    <a:lstStyle/>
                    <a:p>
                      <a:r>
                        <a:rPr lang="nl-BE" sz="800" dirty="0">
                          <a:solidFill>
                            <a:srgbClr val="049999"/>
                          </a:solidFill>
                          <a:latin typeface="Open Sans" panose="020B0606030504020204"/>
                        </a:rPr>
                        <a:t>Emotioneel welbevinden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497817"/>
                  </a:ext>
                </a:extLst>
              </a:tr>
              <a:tr h="176599">
                <a:tc vMerge="1">
                  <a:txBody>
                    <a:bodyPr/>
                    <a:lstStyle/>
                    <a:p>
                      <a:endParaRPr lang="nl-BE" dirty="0"/>
                    </a:p>
                  </a:txBody>
                  <a:tcPr/>
                </a:tc>
                <a:tc>
                  <a:txBody>
                    <a:bodyPr/>
                    <a:lstStyle/>
                    <a:p>
                      <a:r>
                        <a:rPr lang="nl-BE" sz="800" dirty="0">
                          <a:solidFill>
                            <a:srgbClr val="049999"/>
                          </a:solidFill>
                          <a:latin typeface="Open Sans" panose="020B0606030504020204"/>
                        </a:rPr>
                        <a:t>Fysiek welbevinden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1445360"/>
                  </a:ext>
                </a:extLst>
              </a:tr>
              <a:tr h="176599">
                <a:tc vMerge="1">
                  <a:txBody>
                    <a:bodyPr/>
                    <a:lstStyle/>
                    <a:p>
                      <a:endParaRPr lang="nl-BE" dirty="0"/>
                    </a:p>
                  </a:txBody>
                  <a:tcPr/>
                </a:tc>
                <a:tc>
                  <a:txBody>
                    <a:bodyPr/>
                    <a:lstStyle/>
                    <a:p>
                      <a:r>
                        <a:rPr lang="nl-BE" sz="800" dirty="0">
                          <a:solidFill>
                            <a:srgbClr val="049999"/>
                          </a:solidFill>
                          <a:latin typeface="Open Sans" panose="020B0606030504020204"/>
                        </a:rPr>
                        <a:t>Materieel welbevinden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278415626"/>
                  </a:ext>
                </a:extLst>
              </a:tr>
            </a:tbl>
          </a:graphicData>
        </a:graphic>
      </p:graphicFrame>
    </p:spTree>
    <p:extLst>
      <p:ext uri="{BB962C8B-B14F-4D97-AF65-F5344CB8AC3E}">
        <p14:creationId xmlns:p14="http://schemas.microsoft.com/office/powerpoint/2010/main" val="421234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52D18-29E3-4FCA-A604-5519BD40ACF0}"/>
              </a:ext>
            </a:extLst>
          </p:cNvPr>
          <p:cNvSpPr>
            <a:spLocks noGrp="1"/>
          </p:cNvSpPr>
          <p:nvPr>
            <p:ph type="title"/>
          </p:nvPr>
        </p:nvSpPr>
        <p:spPr/>
        <p:txBody>
          <a:bodyPr/>
          <a:lstStyle/>
          <a:p>
            <a:r>
              <a:rPr lang="nl-BE" dirty="0"/>
              <a:t>Theoretisch deel</a:t>
            </a:r>
          </a:p>
        </p:txBody>
      </p:sp>
      <p:sp>
        <p:nvSpPr>
          <p:cNvPr id="3" name="Tijdelijke aanduiding voor inhoud 2">
            <a:extLst>
              <a:ext uri="{FF2B5EF4-FFF2-40B4-BE49-F238E27FC236}">
                <a16:creationId xmlns:a16="http://schemas.microsoft.com/office/drawing/2014/main" id="{6EF38D08-65C2-4B3C-A0C9-DD73A7FCB920}"/>
              </a:ext>
            </a:extLst>
          </p:cNvPr>
          <p:cNvSpPr>
            <a:spLocks noGrp="1"/>
          </p:cNvSpPr>
          <p:nvPr>
            <p:ph idx="1"/>
          </p:nvPr>
        </p:nvSpPr>
        <p:spPr/>
        <p:txBody>
          <a:bodyPr>
            <a:normAutofit/>
          </a:bodyPr>
          <a:lstStyle/>
          <a:p>
            <a:r>
              <a:rPr lang="nl-BE" dirty="0"/>
              <a:t>Relevante ontwikkelingsaspecten en verschijningsvorm</a:t>
            </a:r>
          </a:p>
          <a:p>
            <a:pPr lvl="1"/>
            <a:r>
              <a:rPr lang="nl-BE" sz="2800" dirty="0"/>
              <a:t>Ontwikkeling cognitieve vaardigheden</a:t>
            </a:r>
          </a:p>
          <a:p>
            <a:pPr lvl="1"/>
            <a:r>
              <a:rPr lang="nl-BE" sz="2800" dirty="0"/>
              <a:t>Ontwikkeling adaptieve vaardigheden</a:t>
            </a:r>
          </a:p>
          <a:p>
            <a:pPr lvl="1"/>
            <a:r>
              <a:rPr lang="nl-BE" sz="2800" dirty="0"/>
              <a:t>Mogelijke problemen in de ontwikkeling van cognitieve en adaptieve vaardigheden</a:t>
            </a:r>
          </a:p>
          <a:p>
            <a:pPr lvl="1"/>
            <a:r>
              <a:rPr lang="nl-BE" sz="2800" dirty="0"/>
              <a:t>Verschijningsvorm verstandelijke beperking</a:t>
            </a:r>
          </a:p>
          <a:p>
            <a:pPr lvl="2">
              <a:buFont typeface="Symbol" panose="05050102010706020507" pitchFamily="18" charset="2"/>
              <a:buChar char="Þ"/>
            </a:pPr>
            <a:r>
              <a:rPr lang="nl-BE" sz="2800" dirty="0">
                <a:solidFill>
                  <a:srgbClr val="02AAB4"/>
                </a:solidFill>
              </a:rPr>
              <a:t> Bronnenmateriaal cognitief, sociaal-emotioneel en adaptief functioneren en bijkomende functioneringsproblemen</a:t>
            </a:r>
          </a:p>
          <a:p>
            <a:pPr lvl="2"/>
            <a:endParaRPr lang="nl-BE" sz="2800" dirty="0"/>
          </a:p>
          <a:p>
            <a:pPr marL="457200" lvl="1" indent="0">
              <a:buNone/>
            </a:pPr>
            <a:endParaRPr lang="nl-BE" sz="2800" dirty="0"/>
          </a:p>
          <a:p>
            <a:pPr marL="0" indent="0">
              <a:buNone/>
            </a:pPr>
            <a:endParaRPr lang="nl-BE" dirty="0"/>
          </a:p>
        </p:txBody>
      </p:sp>
      <p:sp>
        <p:nvSpPr>
          <p:cNvPr id="4" name="Tijdelijke aanduiding voor dianummer 3">
            <a:extLst>
              <a:ext uri="{FF2B5EF4-FFF2-40B4-BE49-F238E27FC236}">
                <a16:creationId xmlns:a16="http://schemas.microsoft.com/office/drawing/2014/main" id="{0CB63FEA-0400-44B7-9F85-685D283DFB28}"/>
              </a:ext>
            </a:extLst>
          </p:cNvPr>
          <p:cNvSpPr>
            <a:spLocks noGrp="1"/>
          </p:cNvSpPr>
          <p:nvPr>
            <p:ph type="sldNum" sz="quarter" idx="12"/>
          </p:nvPr>
        </p:nvSpPr>
        <p:spPr/>
        <p:txBody>
          <a:bodyPr/>
          <a:lstStyle/>
          <a:p>
            <a:fld id="{04FCA95E-2221-4DC3-A5F9-E53F37D422FC}" type="slidenum">
              <a:rPr lang="nl-BE" smtClean="0"/>
              <a:pPr/>
              <a:t>102</a:t>
            </a:fld>
            <a:endParaRPr lang="nl-BE"/>
          </a:p>
        </p:txBody>
      </p:sp>
    </p:spTree>
    <p:extLst>
      <p:ext uri="{BB962C8B-B14F-4D97-AF65-F5344CB8AC3E}">
        <p14:creationId xmlns:p14="http://schemas.microsoft.com/office/powerpoint/2010/main" val="7071176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52D18-29E3-4FCA-A604-5519BD40ACF0}"/>
              </a:ext>
            </a:extLst>
          </p:cNvPr>
          <p:cNvSpPr>
            <a:spLocks noGrp="1"/>
          </p:cNvSpPr>
          <p:nvPr>
            <p:ph type="title"/>
          </p:nvPr>
        </p:nvSpPr>
        <p:spPr/>
        <p:txBody>
          <a:bodyPr/>
          <a:lstStyle/>
          <a:p>
            <a:r>
              <a:rPr lang="nl-BE" dirty="0"/>
              <a:t>Theoretisch deel</a:t>
            </a:r>
          </a:p>
        </p:txBody>
      </p:sp>
      <p:sp>
        <p:nvSpPr>
          <p:cNvPr id="3" name="Tijdelijke aanduiding voor inhoud 2">
            <a:extLst>
              <a:ext uri="{FF2B5EF4-FFF2-40B4-BE49-F238E27FC236}">
                <a16:creationId xmlns:a16="http://schemas.microsoft.com/office/drawing/2014/main" id="{6EF38D08-65C2-4B3C-A0C9-DD73A7FCB920}"/>
              </a:ext>
            </a:extLst>
          </p:cNvPr>
          <p:cNvSpPr>
            <a:spLocks noGrp="1"/>
          </p:cNvSpPr>
          <p:nvPr>
            <p:ph idx="1"/>
          </p:nvPr>
        </p:nvSpPr>
        <p:spPr>
          <a:xfrm>
            <a:off x="838199" y="1569494"/>
            <a:ext cx="10994409" cy="4714148"/>
          </a:xfrm>
        </p:spPr>
        <p:txBody>
          <a:bodyPr>
            <a:noAutofit/>
          </a:bodyPr>
          <a:lstStyle/>
          <a:p>
            <a:pPr>
              <a:lnSpc>
                <a:spcPct val="120000"/>
              </a:lnSpc>
            </a:pPr>
            <a:r>
              <a:rPr lang="nl-BE" dirty="0"/>
              <a:t>Definities en begrippen: </a:t>
            </a:r>
            <a:r>
              <a:rPr lang="nl-BE" dirty="0">
                <a:solidFill>
                  <a:srgbClr val="02AAB4"/>
                </a:solidFill>
              </a:rPr>
              <a:t>intelligentie, cognitieve vaardigheden, adaptief gedrag, globale ontwikkelingsachterstand, verstandelijke beperking, klinisch oordeel</a:t>
            </a:r>
          </a:p>
          <a:p>
            <a:r>
              <a:rPr lang="nl-BE" dirty="0"/>
              <a:t>Classificatie</a:t>
            </a:r>
          </a:p>
          <a:p>
            <a:pPr lvl="1"/>
            <a:r>
              <a:rPr lang="nl-BE" sz="2800" dirty="0"/>
              <a:t>Dimensionele classificatie (ICF-CY, CHC-model en model AAIDD)</a:t>
            </a:r>
          </a:p>
          <a:p>
            <a:pPr lvl="1"/>
            <a:r>
              <a:rPr lang="nl-BE" sz="2800" dirty="0"/>
              <a:t>Categoriale classificatie (verstandelijke beperking, ernstbepaling, </a:t>
            </a:r>
            <a:r>
              <a:rPr lang="nl-BE" sz="2800" dirty="0" err="1"/>
              <a:t>comorbiditeit</a:t>
            </a:r>
            <a:r>
              <a:rPr lang="nl-BE" sz="2800" dirty="0"/>
              <a:t> en differentiaaldiagnostiek, prevalentie, prognose)</a:t>
            </a:r>
          </a:p>
          <a:p>
            <a:r>
              <a:rPr lang="nl-BE" dirty="0"/>
              <a:t>Etiologie</a:t>
            </a:r>
          </a:p>
          <a:p>
            <a:r>
              <a:rPr lang="nl-BE" dirty="0"/>
              <a:t>Positieve aspecten en ondersteunende factoren</a:t>
            </a:r>
          </a:p>
        </p:txBody>
      </p:sp>
      <p:sp>
        <p:nvSpPr>
          <p:cNvPr id="4" name="Tijdelijke aanduiding voor dianummer 3">
            <a:extLst>
              <a:ext uri="{FF2B5EF4-FFF2-40B4-BE49-F238E27FC236}">
                <a16:creationId xmlns:a16="http://schemas.microsoft.com/office/drawing/2014/main" id="{0CB63FEA-0400-44B7-9F85-685D283DFB28}"/>
              </a:ext>
            </a:extLst>
          </p:cNvPr>
          <p:cNvSpPr>
            <a:spLocks noGrp="1"/>
          </p:cNvSpPr>
          <p:nvPr>
            <p:ph type="sldNum" sz="quarter" idx="12"/>
          </p:nvPr>
        </p:nvSpPr>
        <p:spPr/>
        <p:txBody>
          <a:bodyPr/>
          <a:lstStyle/>
          <a:p>
            <a:fld id="{04FCA95E-2221-4DC3-A5F9-E53F37D422FC}" type="slidenum">
              <a:rPr lang="nl-BE" smtClean="0"/>
              <a:pPr/>
              <a:t>103</a:t>
            </a:fld>
            <a:endParaRPr lang="nl-BE"/>
          </a:p>
        </p:txBody>
      </p:sp>
    </p:spTree>
    <p:extLst>
      <p:ext uri="{BB962C8B-B14F-4D97-AF65-F5344CB8AC3E}">
        <p14:creationId xmlns:p14="http://schemas.microsoft.com/office/powerpoint/2010/main" val="25736389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B7B8286-1CF5-412F-9626-3E6DDA2953CD}"/>
              </a:ext>
            </a:extLst>
          </p:cNvPr>
          <p:cNvSpPr>
            <a:spLocks noGrp="1"/>
          </p:cNvSpPr>
          <p:nvPr>
            <p:ph idx="1"/>
          </p:nvPr>
        </p:nvSpPr>
        <p:spPr/>
        <p:txBody>
          <a:bodyPr/>
          <a:lstStyle/>
          <a:p>
            <a:r>
              <a:rPr lang="nl-BE" dirty="0">
                <a:hlinkClick r:id="rId3"/>
              </a:rPr>
              <a:t>Theoretisch deel</a:t>
            </a:r>
            <a:endParaRPr lang="nl-BE" dirty="0"/>
          </a:p>
          <a:p>
            <a:r>
              <a:rPr lang="nl-BE" dirty="0">
                <a:hlinkClick r:id="rId4"/>
              </a:rPr>
              <a:t>Bijlage Cognitieve ontwikkelingstheorieën</a:t>
            </a:r>
            <a:endParaRPr lang="nl-BE" dirty="0"/>
          </a:p>
          <a:p>
            <a:r>
              <a:rPr lang="nl-BE" dirty="0">
                <a:hlinkClick r:id="rId5"/>
              </a:rPr>
              <a:t>Bijlage </a:t>
            </a:r>
            <a:r>
              <a:rPr lang="nl-BE" dirty="0" err="1">
                <a:hlinkClick r:id="rId5"/>
              </a:rPr>
              <a:t>Mindset</a:t>
            </a:r>
            <a:endParaRPr lang="nl-BE" dirty="0"/>
          </a:p>
          <a:p>
            <a:r>
              <a:rPr lang="nl-BE" dirty="0">
                <a:hlinkClick r:id="rId6"/>
              </a:rPr>
              <a:t>Bijlage Het CHC-model</a:t>
            </a:r>
            <a:r>
              <a:rPr lang="nl-BE" dirty="0"/>
              <a:t>  </a:t>
            </a:r>
          </a:p>
          <a:p>
            <a:r>
              <a:rPr lang="nl-BE" dirty="0">
                <a:hlinkClick r:id="rId7"/>
              </a:rPr>
              <a:t>Bijlage </a:t>
            </a:r>
            <a:r>
              <a:rPr lang="nl-BE" dirty="0" err="1">
                <a:hlinkClick r:id="rId7"/>
              </a:rPr>
              <a:t>Multidimensioneel</a:t>
            </a:r>
            <a:r>
              <a:rPr lang="nl-BE" dirty="0">
                <a:hlinkClick r:id="rId7"/>
              </a:rPr>
              <a:t> model van verstandelijke beperking volgens het AAIDD-model</a:t>
            </a:r>
            <a:endParaRPr lang="nl-BE" dirty="0"/>
          </a:p>
          <a:p>
            <a:r>
              <a:rPr lang="nl-BE" dirty="0">
                <a:hlinkClick r:id="rId8"/>
              </a:rPr>
              <a:t>Bijlage Kwaliteit van leven bij personen met een verstandelijke beperking</a:t>
            </a:r>
            <a:endParaRPr lang="nl-BE" dirty="0">
              <a:hlinkClick r:id="rId7"/>
            </a:endParaRPr>
          </a:p>
          <a:p>
            <a:endParaRPr lang="nl-BE" dirty="0"/>
          </a:p>
        </p:txBody>
      </p:sp>
      <p:sp>
        <p:nvSpPr>
          <p:cNvPr id="4" name="Tijdelijke aanduiding voor dianummer 3">
            <a:extLst>
              <a:ext uri="{FF2B5EF4-FFF2-40B4-BE49-F238E27FC236}">
                <a16:creationId xmlns:a16="http://schemas.microsoft.com/office/drawing/2014/main" id="{F5402F2C-3369-49B2-92DF-E4B1E69FAEDE}"/>
              </a:ext>
            </a:extLst>
          </p:cNvPr>
          <p:cNvSpPr>
            <a:spLocks noGrp="1"/>
          </p:cNvSpPr>
          <p:nvPr>
            <p:ph type="sldNum" sz="quarter" idx="12"/>
          </p:nvPr>
        </p:nvSpPr>
        <p:spPr/>
        <p:txBody>
          <a:bodyPr/>
          <a:lstStyle/>
          <a:p>
            <a:fld id="{04FCA95E-2221-4DC3-A5F9-E53F37D422FC}" type="slidenum">
              <a:rPr lang="nl-BE" smtClean="0"/>
              <a:pPr/>
              <a:t>104</a:t>
            </a:fld>
            <a:endParaRPr lang="nl-BE"/>
          </a:p>
        </p:txBody>
      </p:sp>
      <p:sp>
        <p:nvSpPr>
          <p:cNvPr id="5" name="Titel 1">
            <a:extLst>
              <a:ext uri="{FF2B5EF4-FFF2-40B4-BE49-F238E27FC236}">
                <a16:creationId xmlns:a16="http://schemas.microsoft.com/office/drawing/2014/main" id="{EE6035A7-130B-4E0B-976A-27F885C89D9B}"/>
              </a:ext>
            </a:extLst>
          </p:cNvPr>
          <p:cNvSpPr>
            <a:spLocks noGrp="1"/>
          </p:cNvSpPr>
          <p:nvPr>
            <p:ph type="title"/>
          </p:nvPr>
        </p:nvSpPr>
        <p:spPr>
          <a:xfrm>
            <a:off x="838200" y="365125"/>
            <a:ext cx="10515600" cy="1325563"/>
          </a:xfrm>
        </p:spPr>
        <p:txBody>
          <a:bodyPr/>
          <a:lstStyle/>
          <a:p>
            <a:r>
              <a:rPr lang="nl-BE" dirty="0">
                <a:solidFill>
                  <a:srgbClr val="C00000"/>
                </a:solidFill>
              </a:rPr>
              <a:t>Waar in het protocol en op de site?</a:t>
            </a:r>
            <a:br>
              <a:rPr lang="nl-BE" dirty="0"/>
            </a:br>
            <a:endParaRPr lang="nl-BE" dirty="0"/>
          </a:p>
        </p:txBody>
      </p:sp>
      <p:pic>
        <p:nvPicPr>
          <p:cNvPr id="6" name="Picture 2" descr="Afbeeldingsresultaat voor waar?">
            <a:extLst>
              <a:ext uri="{FF2B5EF4-FFF2-40B4-BE49-F238E27FC236}">
                <a16:creationId xmlns:a16="http://schemas.microsoft.com/office/drawing/2014/main" id="{DC7ED79B-9A8A-462F-BB9B-E63816AEB75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274" r="11815"/>
          <a:stretch/>
        </p:blipFill>
        <p:spPr bwMode="auto">
          <a:xfrm>
            <a:off x="9404463" y="104018"/>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973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57248" y="673046"/>
            <a:ext cx="9144000" cy="927154"/>
          </a:xfrm>
        </p:spPr>
        <p:txBody>
          <a:bodyPr/>
          <a:lstStyle/>
          <a:p>
            <a:pPr algn="l"/>
            <a:r>
              <a:rPr lang="nl-NL" dirty="0"/>
              <a:t>Take-home </a:t>
            </a:r>
            <a:r>
              <a:rPr lang="nl-NL" dirty="0" err="1"/>
              <a:t>messages</a:t>
            </a:r>
            <a:endParaRPr lang="nl-BE" dirty="0"/>
          </a:p>
        </p:txBody>
      </p:sp>
      <p:sp>
        <p:nvSpPr>
          <p:cNvPr id="5" name="Tijdelijke aanduiding voor inhoud 4"/>
          <p:cNvSpPr>
            <a:spLocks noGrp="1"/>
          </p:cNvSpPr>
          <p:nvPr>
            <p:ph type="subTitle" idx="1"/>
          </p:nvPr>
        </p:nvSpPr>
        <p:spPr>
          <a:xfrm>
            <a:off x="2157248" y="1954924"/>
            <a:ext cx="9144000" cy="3302876"/>
          </a:xfrm>
        </p:spPr>
        <p:txBody>
          <a:bodyPr>
            <a:normAutofit/>
          </a:bodyPr>
          <a:lstStyle/>
          <a:p>
            <a:pPr marL="457200" indent="-457200" algn="l">
              <a:buFont typeface="Arial" panose="020B0604020202020204" pitchFamily="34" charset="0"/>
              <a:buChar char="•"/>
            </a:pPr>
            <a:r>
              <a:rPr lang="nl-NL" sz="2800" dirty="0"/>
              <a:t>Kijk breed naar de leerling. Hou ook rekening met de context</a:t>
            </a:r>
          </a:p>
          <a:p>
            <a:pPr marL="457200" indent="-457200" algn="l">
              <a:buFont typeface="Arial" panose="020B0604020202020204" pitchFamily="34" charset="0"/>
              <a:buChar char="•"/>
            </a:pPr>
            <a:r>
              <a:rPr lang="nl-NL" sz="2800" dirty="0"/>
              <a:t>Hou rekening met wat de leerling zelf wil en wat voor hem belangrijk is.</a:t>
            </a:r>
          </a:p>
          <a:p>
            <a:pPr marL="457200" indent="-457200" algn="l">
              <a:buFont typeface="Arial" panose="020B0604020202020204" pitchFamily="34" charset="0"/>
              <a:buChar char="•"/>
            </a:pPr>
            <a:r>
              <a:rPr lang="nl-NL" sz="2800" dirty="0"/>
              <a:t>Blijf professionaliseren!</a:t>
            </a:r>
          </a:p>
          <a:p>
            <a:endParaRPr lang="nl-NL" dirty="0"/>
          </a:p>
          <a:p>
            <a:pPr marL="0" indent="0">
              <a:buNone/>
            </a:pPr>
            <a:endParaRPr lang="nl-BE" dirty="0"/>
          </a:p>
        </p:txBody>
      </p:sp>
      <p:pic>
        <p:nvPicPr>
          <p:cNvPr id="1028" name="Picture 4" descr="Afbeeldingsresultaat voor post it cartoon">
            <a:extLst>
              <a:ext uri="{FF2B5EF4-FFF2-40B4-BE49-F238E27FC236}">
                <a16:creationId xmlns:a16="http://schemas.microsoft.com/office/drawing/2014/main" id="{D90D7F08-D85B-4027-AFB3-7CC01BAF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589"/>
          <a:stretch/>
        </p:blipFill>
        <p:spPr bwMode="auto">
          <a:xfrm>
            <a:off x="9829801" y="4192016"/>
            <a:ext cx="2362200" cy="2665984"/>
          </a:xfrm>
          <a:prstGeom prst="rect">
            <a:avLst/>
          </a:prstGeom>
          <a:noFill/>
          <a:extLst>
            <a:ext uri="{909E8E84-426E-40DD-AFC4-6F175D3DCCD1}">
              <a14:hiddenFill xmlns:a14="http://schemas.microsoft.com/office/drawing/2010/main">
                <a:solidFill>
                  <a:srgbClr val="FFFFFF"/>
                </a:solidFill>
              </a14:hiddenFill>
            </a:ext>
          </a:extLst>
        </p:spPr>
      </p:pic>
      <p:sp>
        <p:nvSpPr>
          <p:cNvPr id="6" name="Titel 8">
            <a:extLst>
              <a:ext uri="{FF2B5EF4-FFF2-40B4-BE49-F238E27FC236}">
                <a16:creationId xmlns:a16="http://schemas.microsoft.com/office/drawing/2014/main" id="{88BC6BDB-52EB-48EE-BB9D-ED0D6980B857}"/>
              </a:ext>
            </a:extLst>
          </p:cNvPr>
          <p:cNvSpPr txBox="1">
            <a:spLocks/>
          </p:cNvSpPr>
          <p:nvPr/>
        </p:nvSpPr>
        <p:spPr>
          <a:xfrm>
            <a:off x="2209798" y="5257800"/>
            <a:ext cx="9144001" cy="9191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nl-BE" sz="4000" dirty="0">
                <a:hlinkClick r:id="rId4"/>
              </a:rPr>
              <a:t>info@prodiagnostiek.be</a:t>
            </a:r>
            <a:r>
              <a:rPr lang="nl-BE" sz="4000" dirty="0"/>
              <a:t> </a:t>
            </a:r>
          </a:p>
        </p:txBody>
      </p:sp>
    </p:spTree>
    <p:extLst>
      <p:ext uri="{BB962C8B-B14F-4D97-AF65-F5344CB8AC3E}">
        <p14:creationId xmlns:p14="http://schemas.microsoft.com/office/powerpoint/2010/main" val="125452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3FEA13-06C4-4BAC-93E5-872E0F217A33}"/>
              </a:ext>
            </a:extLst>
          </p:cNvPr>
          <p:cNvSpPr>
            <a:spLocks noGrp="1"/>
          </p:cNvSpPr>
          <p:nvPr>
            <p:ph type="title"/>
          </p:nvPr>
        </p:nvSpPr>
        <p:spPr>
          <a:xfrm>
            <a:off x="838200" y="244993"/>
            <a:ext cx="7241498" cy="1325563"/>
          </a:xfrm>
          <a:solidFill>
            <a:srgbClr val="016666"/>
          </a:solidFill>
        </p:spPr>
        <p:txBody>
          <a:bodyPr>
            <a:normAutofit/>
          </a:bodyPr>
          <a:lstStyle/>
          <a:p>
            <a:r>
              <a:rPr lang="nl-BE" dirty="0">
                <a:solidFill>
                  <a:srgbClr val="D0EAF1"/>
                </a:solidFill>
              </a:rPr>
              <a:t>Leerling en ouders</a:t>
            </a:r>
            <a:br>
              <a:rPr lang="nl-BE" dirty="0">
                <a:solidFill>
                  <a:srgbClr val="D0EAF1"/>
                </a:solidFill>
              </a:rPr>
            </a:br>
            <a:r>
              <a:rPr lang="nl-BE" dirty="0">
                <a:solidFill>
                  <a:srgbClr val="D0EAF1"/>
                </a:solidFill>
              </a:rPr>
              <a:t>doorheen zorgcontinuüm – F0 </a:t>
            </a:r>
          </a:p>
        </p:txBody>
      </p:sp>
      <p:sp>
        <p:nvSpPr>
          <p:cNvPr id="4" name="Tijdelijke aanduiding voor inhoud 3">
            <a:extLst>
              <a:ext uri="{FF2B5EF4-FFF2-40B4-BE49-F238E27FC236}">
                <a16:creationId xmlns:a16="http://schemas.microsoft.com/office/drawing/2014/main" id="{9BD2A054-5C7A-4A35-83A0-444975836672}"/>
              </a:ext>
            </a:extLst>
          </p:cNvPr>
          <p:cNvSpPr>
            <a:spLocks noGrp="1"/>
          </p:cNvSpPr>
          <p:nvPr>
            <p:ph idx="1"/>
          </p:nvPr>
        </p:nvSpPr>
        <p:spPr>
          <a:xfrm>
            <a:off x="838200" y="1815548"/>
            <a:ext cx="9180443" cy="4833219"/>
          </a:xfrm>
        </p:spPr>
        <p:txBody>
          <a:bodyPr>
            <a:normAutofit/>
          </a:bodyPr>
          <a:lstStyle/>
          <a:p>
            <a:r>
              <a:rPr lang="nl-BE" dirty="0"/>
              <a:t>Organisatie van het beleid op leerlingenbegeleiding: </a:t>
            </a:r>
            <a:r>
              <a:rPr lang="nl-BE" dirty="0">
                <a:solidFill>
                  <a:srgbClr val="02AAB4"/>
                </a:solidFill>
              </a:rPr>
              <a:t>“Hoe creëren we tijd en ruimte voor gesprekken met leerlingen, collega’s en ouders los van rapporten en evaluaties?”</a:t>
            </a:r>
          </a:p>
          <a:p>
            <a:r>
              <a:rPr lang="nl-BE" dirty="0"/>
              <a:t>Onthaal- en inschrijvingsbeleid: </a:t>
            </a:r>
            <a:r>
              <a:rPr lang="nl-BE" dirty="0">
                <a:solidFill>
                  <a:srgbClr val="02AAB4"/>
                </a:solidFill>
              </a:rPr>
              <a:t>“belang en meerwaarde informatie en ervaring van ouders en leerling …”</a:t>
            </a:r>
          </a:p>
          <a:p>
            <a:r>
              <a:rPr lang="nl-BE" dirty="0"/>
              <a:t>Samenwerken met ouders: </a:t>
            </a:r>
            <a:r>
              <a:rPr lang="nl-BE" dirty="0">
                <a:solidFill>
                  <a:srgbClr val="02AAB4"/>
                </a:solidFill>
              </a:rPr>
              <a:t>“School, leerling en ouders stemmen hun wederzijdse verwachtingen op elkaar af, met respect voor elkaars standpunten en rollen.”</a:t>
            </a:r>
          </a:p>
        </p:txBody>
      </p:sp>
      <p:sp>
        <p:nvSpPr>
          <p:cNvPr id="2" name="Tijdelijke aanduiding voor dianummer 1">
            <a:extLst>
              <a:ext uri="{FF2B5EF4-FFF2-40B4-BE49-F238E27FC236}">
                <a16:creationId xmlns:a16="http://schemas.microsoft.com/office/drawing/2014/main" id="{7EB149A4-B86D-4C8A-AB44-505DC7515178}"/>
              </a:ext>
            </a:extLst>
          </p:cNvPr>
          <p:cNvSpPr>
            <a:spLocks noGrp="1"/>
          </p:cNvSpPr>
          <p:nvPr>
            <p:ph type="sldNum" sz="quarter" idx="12"/>
          </p:nvPr>
        </p:nvSpPr>
        <p:spPr/>
        <p:txBody>
          <a:bodyPr/>
          <a:lstStyle/>
          <a:p>
            <a:fld id="{04FCA95E-2221-4DC3-A5F9-E53F37D422FC}" type="slidenum">
              <a:rPr lang="nl-BE" smtClean="0"/>
              <a:t>11</a:t>
            </a:fld>
            <a:endParaRPr lang="nl-BE"/>
          </a:p>
        </p:txBody>
      </p:sp>
      <p:pic>
        <p:nvPicPr>
          <p:cNvPr id="6" name="Afbeelding 5" descr="Afbeelding met apparaat&#10;&#10;Automatisch gegenereerde beschrijving">
            <a:extLst>
              <a:ext uri="{FF2B5EF4-FFF2-40B4-BE49-F238E27FC236}">
                <a16:creationId xmlns:a16="http://schemas.microsoft.com/office/drawing/2014/main" id="{235ED6D7-5390-4BD4-BAAB-73AE73546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spTree>
    <p:extLst>
      <p:ext uri="{BB962C8B-B14F-4D97-AF65-F5344CB8AC3E}">
        <p14:creationId xmlns:p14="http://schemas.microsoft.com/office/powerpoint/2010/main" val="273900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19F5E6A-D18C-4092-851F-9493D7E3783C}"/>
              </a:ext>
            </a:extLst>
          </p:cNvPr>
          <p:cNvSpPr>
            <a:spLocks noGrp="1"/>
          </p:cNvSpPr>
          <p:nvPr>
            <p:ph type="ctrTitle"/>
          </p:nvPr>
        </p:nvSpPr>
        <p:spPr>
          <a:xfrm>
            <a:off x="2260600" y="565776"/>
            <a:ext cx="9144000" cy="1974224"/>
          </a:xfrm>
        </p:spPr>
        <p:txBody>
          <a:bodyPr/>
          <a:lstStyle/>
          <a:p>
            <a:r>
              <a:rPr lang="nl-BE" dirty="0"/>
              <a:t>Cognitief functioneren in</a:t>
            </a:r>
            <a:br>
              <a:rPr lang="nl-BE" dirty="0"/>
            </a:br>
            <a:r>
              <a:rPr lang="nl-BE" dirty="0"/>
              <a:t>Verhoogde zorg</a:t>
            </a:r>
          </a:p>
        </p:txBody>
      </p:sp>
      <p:sp>
        <p:nvSpPr>
          <p:cNvPr id="5" name="Tijdelijke aanduiding voor dianummer 4">
            <a:extLst>
              <a:ext uri="{FF2B5EF4-FFF2-40B4-BE49-F238E27FC236}">
                <a16:creationId xmlns:a16="http://schemas.microsoft.com/office/drawing/2014/main" id="{A160F192-BB7C-48D0-A2A8-06807EC35123}"/>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t>12</a:t>
            </a:fld>
            <a:endParaRPr lang="nl-BE"/>
          </a:p>
        </p:txBody>
      </p:sp>
      <p:pic>
        <p:nvPicPr>
          <p:cNvPr id="7" name="Shape 206">
            <a:extLst>
              <a:ext uri="{FF2B5EF4-FFF2-40B4-BE49-F238E27FC236}">
                <a16:creationId xmlns:a16="http://schemas.microsoft.com/office/drawing/2014/main" id="{A25BCFEA-27D3-4037-8D0D-DC064B60B916}"/>
              </a:ext>
            </a:extLst>
          </p:cNvPr>
          <p:cNvPicPr preferRelativeResize="0">
            <a:picLocks noGrp="1"/>
          </p:cNvPicPr>
          <p:nvPr/>
        </p:nvPicPr>
        <p:blipFill rotWithShape="1">
          <a:blip r:embed="rId2">
            <a:alphaModFix/>
          </a:blip>
          <a:srcRect/>
          <a:stretch/>
        </p:blipFill>
        <p:spPr>
          <a:xfrm>
            <a:off x="4583861" y="3239696"/>
            <a:ext cx="3024278" cy="3043629"/>
          </a:xfrm>
          <a:prstGeom prst="rect">
            <a:avLst/>
          </a:prstGeom>
          <a:noFill/>
          <a:ln>
            <a:noFill/>
          </a:ln>
        </p:spPr>
      </p:pic>
    </p:spTree>
    <p:extLst>
      <p:ext uri="{BB962C8B-B14F-4D97-AF65-F5344CB8AC3E}">
        <p14:creationId xmlns:p14="http://schemas.microsoft.com/office/powerpoint/2010/main" val="390622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a:solidFill>
                  <a:srgbClr val="898989"/>
                </a:solidFill>
                <a:latin typeface="Open Sans"/>
                <a:ea typeface="Open Sans"/>
                <a:cs typeface="Open Sans"/>
                <a:sym typeface="Open Sans"/>
              </a:rPr>
              <a:t>5</a:t>
            </a:r>
          </a:p>
        </p:txBody>
      </p:sp>
      <p:pic>
        <p:nvPicPr>
          <p:cNvPr id="2" name="Afbeelding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15" y="-13062"/>
            <a:ext cx="12156714" cy="7170742"/>
          </a:xfrm>
          <a:prstGeom prst="rect">
            <a:avLst/>
          </a:prstGeom>
        </p:spPr>
      </p:pic>
      <p:pic>
        <p:nvPicPr>
          <p:cNvPr id="7" name="Picture 2" descr="Afbeeldingsresultaat voor waar?">
            <a:hlinkClick r:id="rId3"/>
            <a:extLst>
              <a:ext uri="{FF2B5EF4-FFF2-40B4-BE49-F238E27FC236}">
                <a16:creationId xmlns:a16="http://schemas.microsoft.com/office/drawing/2014/main" id="{FD038446-F336-4ED5-8A03-A76822F70F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435787" y="190022"/>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83879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B248A-D37A-429D-80B4-81DC1904FB59}"/>
              </a:ext>
            </a:extLst>
          </p:cNvPr>
          <p:cNvSpPr>
            <a:spLocks noGrp="1"/>
          </p:cNvSpPr>
          <p:nvPr>
            <p:ph type="title"/>
          </p:nvPr>
        </p:nvSpPr>
        <p:spPr/>
        <p:txBody>
          <a:bodyPr/>
          <a:lstStyle/>
          <a:p>
            <a:r>
              <a:rPr lang="nl-BE" dirty="0"/>
              <a:t>Verhoogde zorg – Fase 1</a:t>
            </a:r>
          </a:p>
        </p:txBody>
      </p:sp>
      <p:sp>
        <p:nvSpPr>
          <p:cNvPr id="3" name="Tijdelijke aanduiding voor inhoud 2">
            <a:extLst>
              <a:ext uri="{FF2B5EF4-FFF2-40B4-BE49-F238E27FC236}">
                <a16:creationId xmlns:a16="http://schemas.microsoft.com/office/drawing/2014/main" id="{B9BF0871-C682-428C-A791-7BF381ABAD69}"/>
              </a:ext>
            </a:extLst>
          </p:cNvPr>
          <p:cNvSpPr>
            <a:spLocks noGrp="1"/>
          </p:cNvSpPr>
          <p:nvPr>
            <p:ph idx="1"/>
          </p:nvPr>
        </p:nvSpPr>
        <p:spPr>
          <a:xfrm>
            <a:off x="838200" y="1638587"/>
            <a:ext cx="10515600" cy="5115504"/>
          </a:xfrm>
        </p:spPr>
        <p:txBody>
          <a:bodyPr>
            <a:noAutofit/>
          </a:bodyPr>
          <a:lstStyle/>
          <a:p>
            <a:r>
              <a:rPr lang="nl-BE" dirty="0"/>
              <a:t>Zorgoverleg</a:t>
            </a:r>
          </a:p>
          <a:p>
            <a:r>
              <a:rPr lang="nl-BE" dirty="0"/>
              <a:t>Verzamelen van informatie</a:t>
            </a:r>
          </a:p>
          <a:p>
            <a:pPr lvl="1"/>
            <a:r>
              <a:rPr lang="nl-BE" sz="2800" dirty="0"/>
              <a:t>Gesprekken met leerkrachten</a:t>
            </a:r>
          </a:p>
          <a:p>
            <a:pPr lvl="1"/>
            <a:r>
              <a:rPr lang="nl-BE" sz="2800" dirty="0"/>
              <a:t>Gesprekken met leerlingen</a:t>
            </a:r>
          </a:p>
          <a:p>
            <a:pPr lvl="1"/>
            <a:r>
              <a:rPr lang="nl-BE" sz="2800" dirty="0"/>
              <a:t>Gesprekken met ouders</a:t>
            </a:r>
          </a:p>
          <a:p>
            <a:pPr lvl="1"/>
            <a:r>
              <a:rPr lang="nl-BE" sz="2800" dirty="0"/>
              <a:t>Observatie</a:t>
            </a:r>
          </a:p>
          <a:p>
            <a:pPr lvl="1"/>
            <a:r>
              <a:rPr lang="nl-BE" sz="2800" dirty="0"/>
              <a:t>Nagaan van effecten van aanpassingen</a:t>
            </a:r>
          </a:p>
          <a:p>
            <a:pPr lvl="1"/>
            <a:r>
              <a:rPr lang="nl-BE" sz="2800" dirty="0"/>
              <a:t>Leerlingvolgsysteem: niveau bepalen</a:t>
            </a:r>
          </a:p>
          <a:p>
            <a:r>
              <a:rPr lang="nl-BE" dirty="0"/>
              <a:t>Onderwijs-, opvoedings- en ondersteuningsbehoeften en aanpak bepalen</a:t>
            </a:r>
          </a:p>
          <a:p>
            <a:r>
              <a:rPr lang="nl-BE" dirty="0"/>
              <a:t>Plannen, handelen en evalueren</a:t>
            </a:r>
          </a:p>
        </p:txBody>
      </p:sp>
      <p:sp>
        <p:nvSpPr>
          <p:cNvPr id="4" name="Tijdelijke aanduiding voor dianummer 3">
            <a:extLst>
              <a:ext uri="{FF2B5EF4-FFF2-40B4-BE49-F238E27FC236}">
                <a16:creationId xmlns:a16="http://schemas.microsoft.com/office/drawing/2014/main" id="{80BB5C8E-1493-4F2B-BF88-03AC22D320BA}"/>
              </a:ext>
            </a:extLst>
          </p:cNvPr>
          <p:cNvSpPr>
            <a:spLocks noGrp="1"/>
          </p:cNvSpPr>
          <p:nvPr>
            <p:ph type="sldNum" sz="quarter" idx="12"/>
          </p:nvPr>
        </p:nvSpPr>
        <p:spPr/>
        <p:txBody>
          <a:bodyPr/>
          <a:lstStyle/>
          <a:p>
            <a:fld id="{04FCA95E-2221-4DC3-A5F9-E53F37D422FC}" type="slidenum">
              <a:rPr lang="nl-BE" smtClean="0"/>
              <a:pPr/>
              <a:t>14</a:t>
            </a:fld>
            <a:endParaRPr lang="nl-BE"/>
          </a:p>
        </p:txBody>
      </p:sp>
      <p:pic>
        <p:nvPicPr>
          <p:cNvPr id="6" name="Shape 209">
            <a:extLst>
              <a:ext uri="{FF2B5EF4-FFF2-40B4-BE49-F238E27FC236}">
                <a16:creationId xmlns:a16="http://schemas.microsoft.com/office/drawing/2014/main" id="{A56FA6C7-94DA-4708-BC3C-57984C075988}"/>
              </a:ext>
            </a:extLst>
          </p:cNvPr>
          <p:cNvPicPr preferRelativeResize="0"/>
          <p:nvPr/>
        </p:nvPicPr>
        <p:blipFill rotWithShape="1">
          <a:blip r:embed="rId3">
            <a:alphaModFix/>
          </a:blip>
          <a:srcRect/>
          <a:stretch/>
        </p:blipFill>
        <p:spPr>
          <a:xfrm>
            <a:off x="9443648" y="5777409"/>
            <a:ext cx="1583447" cy="1012465"/>
          </a:xfrm>
          <a:prstGeom prst="rect">
            <a:avLst/>
          </a:prstGeom>
          <a:noFill/>
          <a:ln>
            <a:noFill/>
          </a:ln>
        </p:spPr>
      </p:pic>
      <p:pic>
        <p:nvPicPr>
          <p:cNvPr id="7" name="Tijdelijke aanduiding voor inhoud 4">
            <a:extLst>
              <a:ext uri="{FF2B5EF4-FFF2-40B4-BE49-F238E27FC236}">
                <a16:creationId xmlns:a16="http://schemas.microsoft.com/office/drawing/2014/main" id="{BE535824-8EE7-461E-9B5E-97471540F9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spTree>
    <p:extLst>
      <p:ext uri="{BB962C8B-B14F-4D97-AF65-F5344CB8AC3E}">
        <p14:creationId xmlns:p14="http://schemas.microsoft.com/office/powerpoint/2010/main" val="186925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F66EA-A2D9-42A0-A944-203D1C8310A6}"/>
              </a:ext>
            </a:extLst>
          </p:cNvPr>
          <p:cNvSpPr>
            <a:spLocks noGrp="1"/>
          </p:cNvSpPr>
          <p:nvPr>
            <p:ph type="title"/>
          </p:nvPr>
        </p:nvSpPr>
        <p:spPr/>
        <p:txBody>
          <a:bodyPr/>
          <a:lstStyle/>
          <a:p>
            <a:r>
              <a:rPr lang="nl-BE" dirty="0">
                <a:solidFill>
                  <a:srgbClr val="02AAB4"/>
                </a:solidFill>
              </a:rPr>
              <a:t>Gesprekken met leerkrachten/ouders</a:t>
            </a:r>
          </a:p>
        </p:txBody>
      </p:sp>
      <p:sp>
        <p:nvSpPr>
          <p:cNvPr id="3" name="Tijdelijke aanduiding voor inhoud 2">
            <a:extLst>
              <a:ext uri="{FF2B5EF4-FFF2-40B4-BE49-F238E27FC236}">
                <a16:creationId xmlns:a16="http://schemas.microsoft.com/office/drawing/2014/main" id="{FA24318C-8297-4D6F-9F6F-AE00C85A1FBF}"/>
              </a:ext>
            </a:extLst>
          </p:cNvPr>
          <p:cNvSpPr>
            <a:spLocks noGrp="1"/>
          </p:cNvSpPr>
          <p:nvPr>
            <p:ph idx="1"/>
          </p:nvPr>
        </p:nvSpPr>
        <p:spPr/>
        <p:txBody>
          <a:bodyPr/>
          <a:lstStyle/>
          <a:p>
            <a:pPr marL="0" indent="0">
              <a:buNone/>
            </a:pPr>
            <a:r>
              <a:rPr lang="nl-BE" dirty="0"/>
              <a:t>Voorbeeldvragen</a:t>
            </a:r>
          </a:p>
          <a:p>
            <a:r>
              <a:rPr lang="nl-BE" dirty="0"/>
              <a:t>Wat gaat er goed en wat loopt er moeilijk in de klas of thuis?</a:t>
            </a:r>
          </a:p>
          <a:p>
            <a:r>
              <a:rPr lang="nl-BE" dirty="0"/>
              <a:t>Hoe presteert de leerling / uw kind op verschillende leergebieden/vakken?</a:t>
            </a:r>
          </a:p>
          <a:p>
            <a:r>
              <a:rPr lang="nl-BE" dirty="0"/>
              <a:t>Sinds wanneer merk je dat de leerling / uw kind minder gemotiveerd is?</a:t>
            </a:r>
          </a:p>
          <a:p>
            <a:r>
              <a:rPr lang="nl-BE" dirty="0"/>
              <a:t>Wat werkte bij eerdere interventies? Wat zou kunnen helpen?</a:t>
            </a:r>
          </a:p>
          <a:p>
            <a:endParaRPr lang="nl-BE" dirty="0"/>
          </a:p>
        </p:txBody>
      </p:sp>
      <p:sp>
        <p:nvSpPr>
          <p:cNvPr id="4" name="Tijdelijke aanduiding voor dianummer 3">
            <a:extLst>
              <a:ext uri="{FF2B5EF4-FFF2-40B4-BE49-F238E27FC236}">
                <a16:creationId xmlns:a16="http://schemas.microsoft.com/office/drawing/2014/main" id="{96795CDB-5029-48A6-9D0D-AD8FB5A7503B}"/>
              </a:ext>
            </a:extLst>
          </p:cNvPr>
          <p:cNvSpPr>
            <a:spLocks noGrp="1"/>
          </p:cNvSpPr>
          <p:nvPr>
            <p:ph type="sldNum" sz="quarter" idx="12"/>
          </p:nvPr>
        </p:nvSpPr>
        <p:spPr/>
        <p:txBody>
          <a:bodyPr/>
          <a:lstStyle/>
          <a:p>
            <a:fld id="{04FCA95E-2221-4DC3-A5F9-E53F37D422FC}" type="slidenum">
              <a:rPr lang="nl-BE" smtClean="0"/>
              <a:pPr/>
              <a:t>15</a:t>
            </a:fld>
            <a:endParaRPr lang="nl-BE"/>
          </a:p>
        </p:txBody>
      </p:sp>
      <p:pic>
        <p:nvPicPr>
          <p:cNvPr id="6" name="Tijdelijke aanduiding voor inhoud 4">
            <a:extLst>
              <a:ext uri="{FF2B5EF4-FFF2-40B4-BE49-F238E27FC236}">
                <a16:creationId xmlns:a16="http://schemas.microsoft.com/office/drawing/2014/main" id="{040EABDE-A306-4637-A85A-F310CCA2C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pic>
        <p:nvPicPr>
          <p:cNvPr id="7" name="Shape 209">
            <a:extLst>
              <a:ext uri="{FF2B5EF4-FFF2-40B4-BE49-F238E27FC236}">
                <a16:creationId xmlns:a16="http://schemas.microsoft.com/office/drawing/2014/main" id="{09494398-D4A2-44E9-A0C0-BCD066D8D59D}"/>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414335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484B0-9232-407B-86C0-B9BD75A8620B}"/>
              </a:ext>
            </a:extLst>
          </p:cNvPr>
          <p:cNvSpPr>
            <a:spLocks noGrp="1"/>
          </p:cNvSpPr>
          <p:nvPr>
            <p:ph type="title"/>
          </p:nvPr>
        </p:nvSpPr>
        <p:spPr/>
        <p:txBody>
          <a:bodyPr/>
          <a:lstStyle/>
          <a:p>
            <a:r>
              <a:rPr lang="nl-BE" dirty="0">
                <a:solidFill>
                  <a:srgbClr val="02AAB4"/>
                </a:solidFill>
              </a:rPr>
              <a:t>Gesprekken met leerlingen</a:t>
            </a:r>
          </a:p>
        </p:txBody>
      </p:sp>
      <p:sp>
        <p:nvSpPr>
          <p:cNvPr id="3" name="Tijdelijke aanduiding voor inhoud 2">
            <a:extLst>
              <a:ext uri="{FF2B5EF4-FFF2-40B4-BE49-F238E27FC236}">
                <a16:creationId xmlns:a16="http://schemas.microsoft.com/office/drawing/2014/main" id="{1E3B11B3-A8C9-47BF-B8C3-D093FD1CD5F7}"/>
              </a:ext>
            </a:extLst>
          </p:cNvPr>
          <p:cNvSpPr>
            <a:spLocks noGrp="1"/>
          </p:cNvSpPr>
          <p:nvPr>
            <p:ph idx="1"/>
          </p:nvPr>
        </p:nvSpPr>
        <p:spPr/>
        <p:txBody>
          <a:bodyPr>
            <a:normAutofit/>
          </a:bodyPr>
          <a:lstStyle/>
          <a:p>
            <a:r>
              <a:rPr lang="nl-BE" dirty="0"/>
              <a:t>Niet </a:t>
            </a:r>
            <a:r>
              <a:rPr lang="nl-BE" i="1" dirty="0"/>
              <a:t>tegen</a:t>
            </a:r>
            <a:r>
              <a:rPr lang="nl-BE" dirty="0"/>
              <a:t> of </a:t>
            </a:r>
            <a:r>
              <a:rPr lang="nl-BE" i="1" dirty="0"/>
              <a:t>over</a:t>
            </a:r>
            <a:r>
              <a:rPr lang="nl-BE" dirty="0"/>
              <a:t> maar </a:t>
            </a:r>
            <a:r>
              <a:rPr lang="nl-BE" b="1" i="1" dirty="0"/>
              <a:t>met</a:t>
            </a:r>
            <a:r>
              <a:rPr lang="nl-BE" dirty="0"/>
              <a:t> leerlingen praten!</a:t>
            </a:r>
          </a:p>
          <a:p>
            <a:r>
              <a:rPr lang="nl-BE" dirty="0"/>
              <a:t>Positieve invloed door leerlingen actief te betrekken bij hun leerproces en respect te tonen voor hun inbreng en mening</a:t>
            </a:r>
          </a:p>
          <a:p>
            <a:r>
              <a:rPr lang="nl-BE" dirty="0"/>
              <a:t>Ondanks inspanningen weinig leervorderingen </a:t>
            </a:r>
          </a:p>
          <a:p>
            <a:pPr>
              <a:buFont typeface="Symbol" panose="05050102010706020507" pitchFamily="18" charset="2"/>
              <a:buChar char="Þ"/>
            </a:pPr>
            <a:r>
              <a:rPr lang="nl-BE" dirty="0"/>
              <a:t>regelmatig gesprekken tussen leerkracht – leerling</a:t>
            </a:r>
          </a:p>
          <a:p>
            <a:pPr lvl="1"/>
            <a:r>
              <a:rPr lang="nl-BE" sz="2800" dirty="0"/>
              <a:t>nadruk leggen op kwaliteiten en wat goed gaat</a:t>
            </a:r>
          </a:p>
          <a:p>
            <a:pPr lvl="1"/>
            <a:r>
              <a:rPr lang="nl-BE" sz="2800" dirty="0"/>
              <a:t>aandacht besteden aan structuur, duidelijkheid, afspraken en concrete lijnen</a:t>
            </a:r>
          </a:p>
          <a:p>
            <a:pPr lvl="1"/>
            <a:r>
              <a:rPr lang="nl-BE" sz="2800" dirty="0"/>
              <a:t>Evt. visuele ondersteuning en concrete taal</a:t>
            </a:r>
          </a:p>
          <a:p>
            <a:endParaRPr lang="nl-BE" dirty="0"/>
          </a:p>
        </p:txBody>
      </p:sp>
      <p:sp>
        <p:nvSpPr>
          <p:cNvPr id="4" name="Tijdelijke aanduiding voor dianummer 3">
            <a:extLst>
              <a:ext uri="{FF2B5EF4-FFF2-40B4-BE49-F238E27FC236}">
                <a16:creationId xmlns:a16="http://schemas.microsoft.com/office/drawing/2014/main" id="{569574C9-D398-48A2-BBA5-3911AAD9886B}"/>
              </a:ext>
            </a:extLst>
          </p:cNvPr>
          <p:cNvSpPr>
            <a:spLocks noGrp="1"/>
          </p:cNvSpPr>
          <p:nvPr>
            <p:ph type="sldNum" sz="quarter" idx="12"/>
          </p:nvPr>
        </p:nvSpPr>
        <p:spPr/>
        <p:txBody>
          <a:bodyPr/>
          <a:lstStyle/>
          <a:p>
            <a:fld id="{04FCA95E-2221-4DC3-A5F9-E53F37D422FC}" type="slidenum">
              <a:rPr lang="nl-BE" smtClean="0"/>
              <a:pPr/>
              <a:t>16</a:t>
            </a:fld>
            <a:endParaRPr lang="nl-BE"/>
          </a:p>
        </p:txBody>
      </p:sp>
      <p:pic>
        <p:nvPicPr>
          <p:cNvPr id="5" name="Tijdelijke aanduiding voor inhoud 4">
            <a:extLst>
              <a:ext uri="{FF2B5EF4-FFF2-40B4-BE49-F238E27FC236}">
                <a16:creationId xmlns:a16="http://schemas.microsoft.com/office/drawing/2014/main" id="{86644FFC-F716-4DEE-B24C-B905C4AA2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pic>
        <p:nvPicPr>
          <p:cNvPr id="7" name="Shape 209">
            <a:extLst>
              <a:ext uri="{FF2B5EF4-FFF2-40B4-BE49-F238E27FC236}">
                <a16:creationId xmlns:a16="http://schemas.microsoft.com/office/drawing/2014/main" id="{ED759717-B143-4160-932A-C073F22D8D32}"/>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125922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F66EA-A2D9-42A0-A944-203D1C8310A6}"/>
              </a:ext>
            </a:extLst>
          </p:cNvPr>
          <p:cNvSpPr>
            <a:spLocks noGrp="1"/>
          </p:cNvSpPr>
          <p:nvPr>
            <p:ph type="title"/>
          </p:nvPr>
        </p:nvSpPr>
        <p:spPr/>
        <p:txBody>
          <a:bodyPr/>
          <a:lstStyle/>
          <a:p>
            <a:r>
              <a:rPr lang="nl-BE" dirty="0">
                <a:solidFill>
                  <a:srgbClr val="02AAB4"/>
                </a:solidFill>
              </a:rPr>
              <a:t>Observatie</a:t>
            </a:r>
          </a:p>
        </p:txBody>
      </p:sp>
      <p:sp>
        <p:nvSpPr>
          <p:cNvPr id="6" name="Tijdelijke aanduiding voor inhoud 5">
            <a:extLst>
              <a:ext uri="{FF2B5EF4-FFF2-40B4-BE49-F238E27FC236}">
                <a16:creationId xmlns:a16="http://schemas.microsoft.com/office/drawing/2014/main" id="{F0B0DB74-4F56-4149-BC77-043A3EEF76DB}"/>
              </a:ext>
            </a:extLst>
          </p:cNvPr>
          <p:cNvSpPr>
            <a:spLocks noGrp="1"/>
          </p:cNvSpPr>
          <p:nvPr>
            <p:ph idx="1"/>
          </p:nvPr>
        </p:nvSpPr>
        <p:spPr/>
        <p:txBody>
          <a:bodyPr>
            <a:normAutofit lnSpcReduction="10000"/>
          </a:bodyPr>
          <a:lstStyle/>
          <a:p>
            <a:r>
              <a:rPr lang="nl-BE" dirty="0"/>
              <a:t>Kleuters: observatie = hét onderzoeksmiddel</a:t>
            </a:r>
          </a:p>
          <a:p>
            <a:pPr lvl="1"/>
            <a:r>
              <a:rPr lang="nl-BE" sz="2800" dirty="0" err="1"/>
              <a:t>Kindvolgsysteem</a:t>
            </a:r>
            <a:endParaRPr lang="nl-BE" sz="2800" dirty="0"/>
          </a:p>
          <a:p>
            <a:pPr lvl="1"/>
            <a:r>
              <a:rPr lang="nl-BE" sz="2800" dirty="0"/>
              <a:t>Materialen: Groeiboek, Kleuters met extra zorg, beschrijving van typische ontwikkeling</a:t>
            </a:r>
          </a:p>
          <a:p>
            <a:r>
              <a:rPr lang="nl-BE" dirty="0"/>
              <a:t>In welke situatie?</a:t>
            </a:r>
          </a:p>
          <a:p>
            <a:pPr lvl="1"/>
            <a:r>
              <a:rPr lang="nl-BE" sz="2800" dirty="0"/>
              <a:t>Situatie met versus zonder probleemgedrag</a:t>
            </a:r>
          </a:p>
          <a:p>
            <a:r>
              <a:rPr lang="nl-BE" dirty="0"/>
              <a:t>Interactioneel: gedrag hangt samen met</a:t>
            </a:r>
          </a:p>
          <a:p>
            <a:pPr lvl="1"/>
            <a:r>
              <a:rPr lang="nl-BE" sz="2800" dirty="0"/>
              <a:t>Manier van lesgeven en afstemming op wat leerling nodig heeft</a:t>
            </a:r>
          </a:p>
          <a:p>
            <a:pPr lvl="1"/>
            <a:r>
              <a:rPr lang="nl-BE" sz="2800" dirty="0"/>
              <a:t>Interacties in de klas en reacties van medeleerlingen</a:t>
            </a:r>
          </a:p>
          <a:p>
            <a:pPr lvl="1"/>
            <a:endParaRPr lang="nl-BE" dirty="0"/>
          </a:p>
        </p:txBody>
      </p:sp>
      <p:sp>
        <p:nvSpPr>
          <p:cNvPr id="4" name="Tijdelijke aanduiding voor dianummer 3">
            <a:extLst>
              <a:ext uri="{FF2B5EF4-FFF2-40B4-BE49-F238E27FC236}">
                <a16:creationId xmlns:a16="http://schemas.microsoft.com/office/drawing/2014/main" id="{96795CDB-5029-48A6-9D0D-AD8FB5A7503B}"/>
              </a:ext>
            </a:extLst>
          </p:cNvPr>
          <p:cNvSpPr>
            <a:spLocks noGrp="1"/>
          </p:cNvSpPr>
          <p:nvPr>
            <p:ph type="sldNum" sz="quarter" idx="12"/>
          </p:nvPr>
        </p:nvSpPr>
        <p:spPr/>
        <p:txBody>
          <a:bodyPr/>
          <a:lstStyle/>
          <a:p>
            <a:fld id="{04FCA95E-2221-4DC3-A5F9-E53F37D422FC}" type="slidenum">
              <a:rPr lang="nl-BE" smtClean="0"/>
              <a:pPr/>
              <a:t>17</a:t>
            </a:fld>
            <a:endParaRPr lang="nl-BE"/>
          </a:p>
        </p:txBody>
      </p:sp>
      <p:pic>
        <p:nvPicPr>
          <p:cNvPr id="5" name="Tijdelijke aanduiding voor inhoud 4">
            <a:extLst>
              <a:ext uri="{FF2B5EF4-FFF2-40B4-BE49-F238E27FC236}">
                <a16:creationId xmlns:a16="http://schemas.microsoft.com/office/drawing/2014/main" id="{EE8CAEC7-E73F-4B65-A9BD-7CB42D834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10391"/>
            <a:ext cx="2440709" cy="2456325"/>
          </a:xfrm>
          <a:prstGeom prst="rect">
            <a:avLst/>
          </a:prstGeom>
        </p:spPr>
      </p:pic>
      <p:pic>
        <p:nvPicPr>
          <p:cNvPr id="7" name="Shape 209">
            <a:extLst>
              <a:ext uri="{FF2B5EF4-FFF2-40B4-BE49-F238E27FC236}">
                <a16:creationId xmlns:a16="http://schemas.microsoft.com/office/drawing/2014/main" id="{A8E81ADE-4C53-4DF7-ACA8-FAC754863080}"/>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310468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18855-91CE-4CDB-9AC6-00FB0782DA5C}"/>
              </a:ext>
            </a:extLst>
          </p:cNvPr>
          <p:cNvSpPr>
            <a:spLocks noGrp="1"/>
          </p:cNvSpPr>
          <p:nvPr>
            <p:ph type="title"/>
          </p:nvPr>
        </p:nvSpPr>
        <p:spPr/>
        <p:txBody>
          <a:bodyPr/>
          <a:lstStyle/>
          <a:p>
            <a:r>
              <a:rPr lang="nl-BE" dirty="0">
                <a:solidFill>
                  <a:srgbClr val="02AAB4"/>
                </a:solidFill>
              </a:rPr>
              <a:t>Nagaan van effecten van aanpassingen</a:t>
            </a:r>
          </a:p>
        </p:txBody>
      </p:sp>
      <p:sp>
        <p:nvSpPr>
          <p:cNvPr id="3" name="Tijdelijke aanduiding voor inhoud 2">
            <a:extLst>
              <a:ext uri="{FF2B5EF4-FFF2-40B4-BE49-F238E27FC236}">
                <a16:creationId xmlns:a16="http://schemas.microsoft.com/office/drawing/2014/main" id="{56C5C2BB-8E07-4883-8935-22613EE8DCCF}"/>
              </a:ext>
            </a:extLst>
          </p:cNvPr>
          <p:cNvSpPr>
            <a:spLocks noGrp="1"/>
          </p:cNvSpPr>
          <p:nvPr>
            <p:ph idx="1"/>
          </p:nvPr>
        </p:nvSpPr>
        <p:spPr/>
        <p:txBody>
          <a:bodyPr/>
          <a:lstStyle/>
          <a:p>
            <a:pPr marL="0" indent="0">
              <a:buNone/>
            </a:pPr>
            <a:r>
              <a:rPr lang="nl-BE" dirty="0"/>
              <a:t>Voorbeeldvragen</a:t>
            </a:r>
          </a:p>
          <a:p>
            <a:r>
              <a:rPr lang="nl-BE" dirty="0"/>
              <a:t>Zorgt de aangepaste leer- en oefenstof voor een verhoogde motivatie en interesse in schoolwerk bij deze leerling? </a:t>
            </a:r>
          </a:p>
          <a:p>
            <a:r>
              <a:rPr lang="nl-BE" dirty="0"/>
              <a:t>Zorgt de procesgerichte feedback van de leerkracht en ouders voor meer leerplezier bij de leerling? </a:t>
            </a:r>
          </a:p>
          <a:p>
            <a:r>
              <a:rPr lang="nl-BE" dirty="0"/>
              <a:t>Helpt het gebruik van een stappenplan de leerling bij het maken van complexe oefeningen?</a:t>
            </a:r>
          </a:p>
        </p:txBody>
      </p:sp>
      <p:sp>
        <p:nvSpPr>
          <p:cNvPr id="4" name="Tijdelijke aanduiding voor dianummer 3">
            <a:extLst>
              <a:ext uri="{FF2B5EF4-FFF2-40B4-BE49-F238E27FC236}">
                <a16:creationId xmlns:a16="http://schemas.microsoft.com/office/drawing/2014/main" id="{0B7FB95B-55C9-4ABE-B742-D57F41E14A29}"/>
              </a:ext>
            </a:extLst>
          </p:cNvPr>
          <p:cNvSpPr>
            <a:spLocks noGrp="1"/>
          </p:cNvSpPr>
          <p:nvPr>
            <p:ph type="sldNum" sz="quarter" idx="12"/>
          </p:nvPr>
        </p:nvSpPr>
        <p:spPr/>
        <p:txBody>
          <a:bodyPr/>
          <a:lstStyle/>
          <a:p>
            <a:fld id="{04FCA95E-2221-4DC3-A5F9-E53F37D422FC}" type="slidenum">
              <a:rPr lang="nl-BE" smtClean="0"/>
              <a:pPr/>
              <a:t>18</a:t>
            </a:fld>
            <a:endParaRPr lang="nl-BE"/>
          </a:p>
        </p:txBody>
      </p:sp>
      <p:pic>
        <p:nvPicPr>
          <p:cNvPr id="5" name="Tijdelijke aanduiding voor inhoud 4">
            <a:extLst>
              <a:ext uri="{FF2B5EF4-FFF2-40B4-BE49-F238E27FC236}">
                <a16:creationId xmlns:a16="http://schemas.microsoft.com/office/drawing/2014/main" id="{D65D8896-EC21-493D-92CF-5AF3B8CFD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pic>
        <p:nvPicPr>
          <p:cNvPr id="6" name="Shape 209">
            <a:extLst>
              <a:ext uri="{FF2B5EF4-FFF2-40B4-BE49-F238E27FC236}">
                <a16:creationId xmlns:a16="http://schemas.microsoft.com/office/drawing/2014/main" id="{AF90BE5C-295B-4331-9925-C5234B0B541B}"/>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692949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9DCF5-1AAA-4C1D-A81A-4002C2735386}"/>
              </a:ext>
            </a:extLst>
          </p:cNvPr>
          <p:cNvSpPr>
            <a:spLocks noGrp="1"/>
          </p:cNvSpPr>
          <p:nvPr>
            <p:ph type="title"/>
          </p:nvPr>
        </p:nvSpPr>
        <p:spPr/>
        <p:txBody>
          <a:bodyPr/>
          <a:lstStyle/>
          <a:p>
            <a:r>
              <a:rPr lang="nl-BE" dirty="0"/>
              <a:t>Plannen, handelen en evalueren</a:t>
            </a:r>
          </a:p>
        </p:txBody>
      </p:sp>
      <p:sp>
        <p:nvSpPr>
          <p:cNvPr id="3" name="Tijdelijke aanduiding voor inhoud 2">
            <a:extLst>
              <a:ext uri="{FF2B5EF4-FFF2-40B4-BE49-F238E27FC236}">
                <a16:creationId xmlns:a16="http://schemas.microsoft.com/office/drawing/2014/main" id="{4DCD355D-BB0E-49DF-BAE3-B6738DAB8F84}"/>
              </a:ext>
            </a:extLst>
          </p:cNvPr>
          <p:cNvSpPr>
            <a:spLocks noGrp="1"/>
          </p:cNvSpPr>
          <p:nvPr>
            <p:ph idx="1"/>
          </p:nvPr>
        </p:nvSpPr>
        <p:spPr/>
        <p:txBody>
          <a:bodyPr>
            <a:normAutofit/>
          </a:bodyPr>
          <a:lstStyle/>
          <a:p>
            <a:r>
              <a:rPr lang="nl-BE" dirty="0"/>
              <a:t>Maatregelen toepassen</a:t>
            </a:r>
          </a:p>
          <a:p>
            <a:pPr lvl="1"/>
            <a:r>
              <a:rPr lang="nl-BE" sz="2800" dirty="0"/>
              <a:t>tijdens lesmomenten</a:t>
            </a:r>
          </a:p>
          <a:p>
            <a:pPr lvl="1"/>
            <a:r>
              <a:rPr lang="nl-BE" sz="2800" dirty="0"/>
              <a:t>al dan niet bij evalueren van leervorderingen</a:t>
            </a:r>
          </a:p>
          <a:p>
            <a:r>
              <a:rPr lang="nl-BE" dirty="0"/>
              <a:t>Evaluatie van maatregelen</a:t>
            </a:r>
          </a:p>
          <a:p>
            <a:pPr lvl="1"/>
            <a:r>
              <a:rPr lang="nl-BE" sz="2800" dirty="0"/>
              <a:t>gewenste effect en afbouwen</a:t>
            </a:r>
          </a:p>
          <a:p>
            <a:pPr lvl="1"/>
            <a:r>
              <a:rPr lang="nl-BE" sz="2800" dirty="0"/>
              <a:t>gewenste effect en behouden (evt. opnemen in brede basiszorg)</a:t>
            </a:r>
          </a:p>
          <a:p>
            <a:pPr lvl="1"/>
            <a:r>
              <a:rPr lang="nl-BE" sz="2800" dirty="0"/>
              <a:t>onvoldoende effect =&gt; bijsturen en evt. overstap naar </a:t>
            </a:r>
            <a:r>
              <a:rPr lang="nl-BE" sz="2800" b="1" dirty="0"/>
              <a:t>Fase 2</a:t>
            </a:r>
          </a:p>
        </p:txBody>
      </p:sp>
      <p:sp>
        <p:nvSpPr>
          <p:cNvPr id="4" name="Tijdelijke aanduiding voor dianummer 3">
            <a:extLst>
              <a:ext uri="{FF2B5EF4-FFF2-40B4-BE49-F238E27FC236}">
                <a16:creationId xmlns:a16="http://schemas.microsoft.com/office/drawing/2014/main" id="{01B93032-9379-4E50-84A3-D39D2AB1A9AC}"/>
              </a:ext>
            </a:extLst>
          </p:cNvPr>
          <p:cNvSpPr>
            <a:spLocks noGrp="1"/>
          </p:cNvSpPr>
          <p:nvPr>
            <p:ph type="sldNum" sz="quarter" idx="12"/>
          </p:nvPr>
        </p:nvSpPr>
        <p:spPr/>
        <p:txBody>
          <a:bodyPr/>
          <a:lstStyle/>
          <a:p>
            <a:fld id="{04FCA95E-2221-4DC3-A5F9-E53F37D422FC}" type="slidenum">
              <a:rPr lang="nl-BE" smtClean="0"/>
              <a:pPr/>
              <a:t>19</a:t>
            </a:fld>
            <a:endParaRPr lang="nl-BE"/>
          </a:p>
        </p:txBody>
      </p:sp>
      <p:pic>
        <p:nvPicPr>
          <p:cNvPr id="5" name="Tijdelijke aanduiding voor inhoud 4">
            <a:extLst>
              <a:ext uri="{FF2B5EF4-FFF2-40B4-BE49-F238E27FC236}">
                <a16:creationId xmlns:a16="http://schemas.microsoft.com/office/drawing/2014/main" id="{11CD81EE-020E-43E1-98CE-43DD3720F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pic>
        <p:nvPicPr>
          <p:cNvPr id="6" name="Shape 209">
            <a:extLst>
              <a:ext uri="{FF2B5EF4-FFF2-40B4-BE49-F238E27FC236}">
                <a16:creationId xmlns:a16="http://schemas.microsoft.com/office/drawing/2014/main" id="{581C8E06-4948-468C-9BB3-38C65E76E6A4}"/>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422805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 deze presentatie:</a:t>
            </a:r>
          </a:p>
        </p:txBody>
      </p:sp>
      <p:sp>
        <p:nvSpPr>
          <p:cNvPr id="3" name="Tijdelijke aanduiding voor inhoud 2"/>
          <p:cNvSpPr>
            <a:spLocks noGrp="1"/>
          </p:cNvSpPr>
          <p:nvPr>
            <p:ph idx="1"/>
          </p:nvPr>
        </p:nvSpPr>
        <p:spPr/>
        <p:txBody>
          <a:bodyPr>
            <a:normAutofit/>
          </a:bodyPr>
          <a:lstStyle/>
          <a:p>
            <a:pPr marL="514350" indent="-514350">
              <a:buFont typeface="+mj-lt"/>
              <a:buAutoNum type="arabicPeriod"/>
            </a:pPr>
            <a:r>
              <a:rPr lang="nl-BE" dirty="0"/>
              <a:t>Nieuwe accenten in de herwerking van de protocollen cognitief functioneren</a:t>
            </a:r>
          </a:p>
          <a:p>
            <a:pPr marL="514350" indent="-514350">
              <a:buFont typeface="+mj-lt"/>
              <a:buAutoNum type="arabicPeriod"/>
            </a:pPr>
            <a:r>
              <a:rPr lang="nl-BE" dirty="0"/>
              <a:t>Verwijzingen naar theoretische achtergrond</a:t>
            </a:r>
          </a:p>
          <a:p>
            <a:pPr marL="514350" indent="-514350">
              <a:buFont typeface="+mj-lt"/>
              <a:buAutoNum type="arabicPeriod"/>
            </a:pPr>
            <a:r>
              <a:rPr lang="nl-BE" dirty="0"/>
              <a:t>Overzicht zorgcontinuüm en theoretisch deel</a:t>
            </a:r>
          </a:p>
          <a:p>
            <a:pPr marL="514350" indent="-514350">
              <a:buFont typeface="+mj-lt"/>
              <a:buAutoNum type="arabicPeriod"/>
            </a:pPr>
            <a:r>
              <a:rPr lang="nl-BE" dirty="0"/>
              <a:t>Uitwerking HGD-traject met aandacht voor faire diagnostiek</a:t>
            </a:r>
          </a:p>
          <a:p>
            <a:pPr marL="514350" indent="-514350">
              <a:buFont typeface="+mj-lt"/>
              <a:buAutoNum type="arabicPeriod"/>
            </a:pPr>
            <a:r>
              <a:rPr lang="nl-BE" dirty="0"/>
              <a:t>Links naar materialen om doelgericht in te zetten tijdens je HGD-traject op </a:t>
            </a:r>
            <a:r>
              <a:rPr lang="nl-BE" dirty="0">
                <a:hlinkClick r:id="rId3"/>
              </a:rPr>
              <a:t>www.prodiagnostiek.be</a:t>
            </a:r>
            <a:r>
              <a:rPr lang="nl-BE" dirty="0"/>
              <a:t> en bijkomende bronnen</a:t>
            </a:r>
          </a:p>
        </p:txBody>
      </p:sp>
    </p:spTree>
    <p:extLst>
      <p:ext uri="{BB962C8B-B14F-4D97-AF65-F5344CB8AC3E}">
        <p14:creationId xmlns:p14="http://schemas.microsoft.com/office/powerpoint/2010/main" val="132224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3FEA13-06C4-4BAC-93E5-872E0F217A33}"/>
              </a:ext>
            </a:extLst>
          </p:cNvPr>
          <p:cNvSpPr>
            <a:spLocks noGrp="1"/>
          </p:cNvSpPr>
          <p:nvPr>
            <p:ph type="title"/>
          </p:nvPr>
        </p:nvSpPr>
        <p:spPr>
          <a:xfrm>
            <a:off x="838200" y="365125"/>
            <a:ext cx="7391400" cy="1325563"/>
          </a:xfrm>
          <a:solidFill>
            <a:srgbClr val="016666"/>
          </a:solidFill>
        </p:spPr>
        <p:txBody>
          <a:bodyPr>
            <a:normAutofit/>
          </a:bodyPr>
          <a:lstStyle/>
          <a:p>
            <a:r>
              <a:rPr lang="nl-BE" dirty="0">
                <a:solidFill>
                  <a:srgbClr val="D0EAF1"/>
                </a:solidFill>
              </a:rPr>
              <a:t>Leerling en ouders</a:t>
            </a:r>
            <a:br>
              <a:rPr lang="nl-BE" dirty="0">
                <a:solidFill>
                  <a:srgbClr val="D0EAF1"/>
                </a:solidFill>
              </a:rPr>
            </a:br>
            <a:r>
              <a:rPr lang="nl-BE" dirty="0">
                <a:solidFill>
                  <a:srgbClr val="D0EAF1"/>
                </a:solidFill>
              </a:rPr>
              <a:t>doorheen zorgcontinuüm – F1 </a:t>
            </a:r>
          </a:p>
        </p:txBody>
      </p:sp>
      <p:sp>
        <p:nvSpPr>
          <p:cNvPr id="4" name="Tijdelijke aanduiding voor inhoud 3">
            <a:extLst>
              <a:ext uri="{FF2B5EF4-FFF2-40B4-BE49-F238E27FC236}">
                <a16:creationId xmlns:a16="http://schemas.microsoft.com/office/drawing/2014/main" id="{9BD2A054-5C7A-4A35-83A0-444975836672}"/>
              </a:ext>
            </a:extLst>
          </p:cNvPr>
          <p:cNvSpPr>
            <a:spLocks noGrp="1"/>
          </p:cNvSpPr>
          <p:nvPr>
            <p:ph idx="1"/>
          </p:nvPr>
        </p:nvSpPr>
        <p:spPr>
          <a:xfrm>
            <a:off x="838200" y="2055813"/>
            <a:ext cx="8703137" cy="4592954"/>
          </a:xfrm>
        </p:spPr>
        <p:txBody>
          <a:bodyPr>
            <a:normAutofit lnSpcReduction="10000"/>
          </a:bodyPr>
          <a:lstStyle/>
          <a:p>
            <a:r>
              <a:rPr lang="nl-BE" sz="3200" dirty="0"/>
              <a:t>Gesprekken met ouders: </a:t>
            </a:r>
            <a:r>
              <a:rPr lang="nl-BE" sz="3200" dirty="0">
                <a:solidFill>
                  <a:srgbClr val="02AAB4"/>
                </a:solidFill>
              </a:rPr>
              <a:t>“… samen doelen, onderwijs- en opvoedingsbehoeften en een geschikte aanpak bepalen … Als een kind thuis anders functioneert, nadenken over oorzaken”</a:t>
            </a:r>
          </a:p>
          <a:p>
            <a:r>
              <a:rPr lang="nl-BE" sz="3200" dirty="0"/>
              <a:t>Onderwijs-, opvoedings- en ondersteuningsbehoeften en aanpak bepalen: </a:t>
            </a:r>
            <a:r>
              <a:rPr lang="nl-BE" sz="3200" dirty="0">
                <a:solidFill>
                  <a:srgbClr val="02AAB4"/>
                </a:solidFill>
              </a:rPr>
              <a:t>“...zorgteam houdt rekening met … motivatie en verwachtingen van de leerling en zijn/haar ouders …”</a:t>
            </a:r>
          </a:p>
        </p:txBody>
      </p:sp>
      <p:sp>
        <p:nvSpPr>
          <p:cNvPr id="2" name="Tijdelijke aanduiding voor dianummer 1">
            <a:extLst>
              <a:ext uri="{FF2B5EF4-FFF2-40B4-BE49-F238E27FC236}">
                <a16:creationId xmlns:a16="http://schemas.microsoft.com/office/drawing/2014/main" id="{7EB149A4-B86D-4C8A-AB44-505DC7515178}"/>
              </a:ext>
            </a:extLst>
          </p:cNvPr>
          <p:cNvSpPr>
            <a:spLocks noGrp="1"/>
          </p:cNvSpPr>
          <p:nvPr>
            <p:ph type="sldNum" sz="quarter" idx="12"/>
          </p:nvPr>
        </p:nvSpPr>
        <p:spPr/>
        <p:txBody>
          <a:bodyPr/>
          <a:lstStyle/>
          <a:p>
            <a:fld id="{04FCA95E-2221-4DC3-A5F9-E53F37D422FC}" type="slidenum">
              <a:rPr lang="nl-BE" smtClean="0"/>
              <a:t>20</a:t>
            </a:fld>
            <a:endParaRPr lang="nl-BE"/>
          </a:p>
        </p:txBody>
      </p:sp>
      <p:pic>
        <p:nvPicPr>
          <p:cNvPr id="6" name="Tijdelijke aanduiding voor inhoud 4">
            <a:extLst>
              <a:ext uri="{FF2B5EF4-FFF2-40B4-BE49-F238E27FC236}">
                <a16:creationId xmlns:a16="http://schemas.microsoft.com/office/drawing/2014/main" id="{BE9A6DD1-A0CC-4714-97B7-BFEF30C4F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spTree>
    <p:extLst>
      <p:ext uri="{BB962C8B-B14F-4D97-AF65-F5344CB8AC3E}">
        <p14:creationId xmlns:p14="http://schemas.microsoft.com/office/powerpoint/2010/main" val="136284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fbeeldingsresultaat voor waar?">
            <a:extLst>
              <a:ext uri="{FF2B5EF4-FFF2-40B4-BE49-F238E27FC236}">
                <a16:creationId xmlns:a16="http://schemas.microsoft.com/office/drawing/2014/main" id="{AF7DA871-09AE-4CF5-8BAC-1D8176ACB5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74" r="11815"/>
          <a:stretch/>
        </p:blipFill>
        <p:spPr bwMode="auto">
          <a:xfrm>
            <a:off x="9564797" y="5196736"/>
            <a:ext cx="2594723" cy="16612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BAC5947-F7BB-43CD-87A5-428CC798EE89}"/>
              </a:ext>
            </a:extLst>
          </p:cNvPr>
          <p:cNvSpPr>
            <a:spLocks noGrp="1"/>
          </p:cNvSpPr>
          <p:nvPr>
            <p:ph type="title"/>
          </p:nvPr>
        </p:nvSpPr>
        <p:spPr>
          <a:xfrm>
            <a:off x="838201" y="365125"/>
            <a:ext cx="7061616" cy="1325563"/>
          </a:xfrm>
          <a:solidFill>
            <a:srgbClr val="016666"/>
          </a:solidFill>
        </p:spPr>
        <p:txBody>
          <a:bodyPr/>
          <a:lstStyle/>
          <a:p>
            <a:r>
              <a:rPr lang="nl-BE" dirty="0">
                <a:solidFill>
                  <a:srgbClr val="D0EAF1"/>
                </a:solidFill>
              </a:rPr>
              <a:t>Mogelijke maatregelen bij cognitief zwak functioneren</a:t>
            </a:r>
          </a:p>
        </p:txBody>
      </p:sp>
      <p:sp>
        <p:nvSpPr>
          <p:cNvPr id="4" name="Tijdelijke aanduiding voor dianummer 3">
            <a:extLst>
              <a:ext uri="{FF2B5EF4-FFF2-40B4-BE49-F238E27FC236}">
                <a16:creationId xmlns:a16="http://schemas.microsoft.com/office/drawing/2014/main" id="{C85D3304-A976-4906-B180-AB7C6E4EA6A3}"/>
              </a:ext>
            </a:extLst>
          </p:cNvPr>
          <p:cNvSpPr>
            <a:spLocks noGrp="1"/>
          </p:cNvSpPr>
          <p:nvPr>
            <p:ph type="sldNum" sz="quarter" idx="12"/>
          </p:nvPr>
        </p:nvSpPr>
        <p:spPr/>
        <p:txBody>
          <a:bodyPr/>
          <a:lstStyle/>
          <a:p>
            <a:fld id="{04FCA95E-2221-4DC3-A5F9-E53F37D422FC}" type="slidenum">
              <a:rPr lang="nl-BE" smtClean="0"/>
              <a:pPr/>
              <a:t>21</a:t>
            </a:fld>
            <a:endParaRPr lang="nl-BE"/>
          </a:p>
        </p:txBody>
      </p:sp>
      <p:sp>
        <p:nvSpPr>
          <p:cNvPr id="5" name="Tijdelijke aanduiding voor inhoud 2">
            <a:extLst>
              <a:ext uri="{FF2B5EF4-FFF2-40B4-BE49-F238E27FC236}">
                <a16:creationId xmlns:a16="http://schemas.microsoft.com/office/drawing/2014/main" id="{CD5063B8-0FD2-4179-90D7-73D6F64B06C7}"/>
              </a:ext>
            </a:extLst>
          </p:cNvPr>
          <p:cNvSpPr>
            <a:spLocks noGrp="1"/>
          </p:cNvSpPr>
          <p:nvPr>
            <p:ph idx="1"/>
          </p:nvPr>
        </p:nvSpPr>
        <p:spPr>
          <a:xfrm>
            <a:off x="838200" y="1825625"/>
            <a:ext cx="10515600" cy="4823142"/>
          </a:xfrm>
        </p:spPr>
        <p:txBody>
          <a:bodyPr/>
          <a:lstStyle/>
          <a:p>
            <a:r>
              <a:rPr lang="nl-BE" dirty="0"/>
              <a:t>Verder bouwend op en aanvullend bij brede basiszorg</a:t>
            </a:r>
          </a:p>
          <a:p>
            <a:pPr lvl="1"/>
            <a:r>
              <a:rPr lang="nl-BE" sz="2800" dirty="0"/>
              <a:t>Stimuleren en differentiëren</a:t>
            </a:r>
          </a:p>
          <a:p>
            <a:pPr lvl="1"/>
            <a:r>
              <a:rPr lang="nl-BE" sz="2800" dirty="0"/>
              <a:t>Remediëren</a:t>
            </a:r>
          </a:p>
          <a:p>
            <a:pPr lvl="1"/>
            <a:r>
              <a:rPr lang="nl-BE" sz="2800" dirty="0"/>
              <a:t>Compenseren</a:t>
            </a:r>
          </a:p>
          <a:p>
            <a:pPr lvl="1"/>
            <a:r>
              <a:rPr lang="nl-BE" sz="2800" dirty="0"/>
              <a:t>Dispenseren</a:t>
            </a:r>
          </a:p>
          <a:p>
            <a:r>
              <a:rPr lang="nl-BE" dirty="0"/>
              <a:t>Heterogeniteit van doelgroep</a:t>
            </a:r>
          </a:p>
          <a:p>
            <a:r>
              <a:rPr lang="nl-BE" dirty="0"/>
              <a:t>Gebaseerd op cognitieve ontwikkeling</a:t>
            </a:r>
          </a:p>
          <a:p>
            <a:r>
              <a:rPr lang="nl-BE" dirty="0"/>
              <a:t>Zone van naaste ontwikkeling</a:t>
            </a:r>
          </a:p>
          <a:p>
            <a:pPr marL="0" indent="0">
              <a:buNone/>
            </a:pPr>
            <a:endParaRPr lang="nl-BE" dirty="0"/>
          </a:p>
          <a:p>
            <a:pPr marL="0" indent="0">
              <a:buNone/>
            </a:pPr>
            <a:r>
              <a:rPr lang="nl-BE" dirty="0"/>
              <a:t>Zie Bijlage </a:t>
            </a:r>
            <a:r>
              <a:rPr lang="nl-BE" dirty="0">
                <a:hlinkClick r:id="rId4"/>
              </a:rPr>
              <a:t>Mogelijke maatregelen bij CZF</a:t>
            </a:r>
            <a:endParaRPr lang="nl-BE" dirty="0"/>
          </a:p>
        </p:txBody>
      </p:sp>
      <p:pic>
        <p:nvPicPr>
          <p:cNvPr id="6" name="Tijdelijke aanduiding voor inhoud 4">
            <a:extLst>
              <a:ext uri="{FF2B5EF4-FFF2-40B4-BE49-F238E27FC236}">
                <a16:creationId xmlns:a16="http://schemas.microsoft.com/office/drawing/2014/main" id="{69A5A374-21A9-42CC-8459-F5AF1EA4B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527" y="0"/>
            <a:ext cx="2440709" cy="2456325"/>
          </a:xfrm>
          <a:prstGeom prst="rect">
            <a:avLst/>
          </a:prstGeom>
        </p:spPr>
      </p:pic>
    </p:spTree>
    <p:extLst>
      <p:ext uri="{BB962C8B-B14F-4D97-AF65-F5344CB8AC3E}">
        <p14:creationId xmlns:p14="http://schemas.microsoft.com/office/powerpoint/2010/main" val="258418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vind ik meer info of inspiratie?</a:t>
            </a: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a:xfrm>
            <a:off x="838200" y="1669760"/>
            <a:ext cx="11160986" cy="4667250"/>
          </a:xfrm>
        </p:spPr>
        <p:txBody>
          <a:bodyPr>
            <a:normAutofit fontScale="92500" lnSpcReduction="20000"/>
          </a:bodyPr>
          <a:lstStyle/>
          <a:p>
            <a:r>
              <a:rPr lang="nl-BE" sz="3200" dirty="0"/>
              <a:t>Literatuur:</a:t>
            </a:r>
          </a:p>
          <a:p>
            <a:pPr lvl="1">
              <a:lnSpc>
                <a:spcPct val="100000"/>
              </a:lnSpc>
            </a:pPr>
            <a:r>
              <a:rPr lang="nl-BE" sz="3000" dirty="0" err="1"/>
              <a:t>Pameijer</a:t>
            </a:r>
            <a:r>
              <a:rPr lang="nl-BE" sz="3000" dirty="0"/>
              <a:t>, N., Denys, A., </a:t>
            </a:r>
            <a:r>
              <a:rPr lang="nl-BE" sz="3000" dirty="0" err="1"/>
              <a:t>Timbremont</a:t>
            </a:r>
            <a:r>
              <a:rPr lang="nl-BE" sz="3000" dirty="0"/>
              <a:t>, B., &amp; Van de </a:t>
            </a:r>
            <a:r>
              <a:rPr lang="nl-BE" sz="3000" dirty="0" err="1"/>
              <a:t>Veire</a:t>
            </a:r>
            <a:r>
              <a:rPr lang="nl-BE" sz="3000" dirty="0"/>
              <a:t>, H. (2018). Handelingsgericht werken. Samenwerken aan schoolsucces. Vlaamse editie. Leuven: </a:t>
            </a:r>
            <a:r>
              <a:rPr lang="nl-BE" sz="3000" dirty="0" err="1"/>
              <a:t>Acco</a:t>
            </a:r>
            <a:r>
              <a:rPr lang="nl-BE" sz="3000" dirty="0"/>
              <a:t>.</a:t>
            </a:r>
          </a:p>
          <a:p>
            <a:pPr lvl="1">
              <a:lnSpc>
                <a:spcPct val="100000"/>
              </a:lnSpc>
            </a:pPr>
            <a:r>
              <a:rPr lang="nl-BE" sz="3000" dirty="0" err="1"/>
              <a:t>Hattie</a:t>
            </a:r>
            <a:r>
              <a:rPr lang="nl-BE" sz="3000" dirty="0"/>
              <a:t>, J. (2013). Leren zichtbaar maken: Nederlandse vertaling van </a:t>
            </a:r>
            <a:r>
              <a:rPr lang="nl-BE" sz="3000" dirty="0" err="1"/>
              <a:t>Visible</a:t>
            </a:r>
            <a:r>
              <a:rPr lang="nl-BE" sz="3000" dirty="0"/>
              <a:t> </a:t>
            </a:r>
            <a:r>
              <a:rPr lang="nl-BE" sz="3000" dirty="0" err="1"/>
              <a:t>learning</a:t>
            </a:r>
            <a:r>
              <a:rPr lang="nl-BE" sz="3000" dirty="0"/>
              <a:t> </a:t>
            </a:r>
            <a:r>
              <a:rPr lang="nl-BE" sz="3000" dirty="0" err="1"/>
              <a:t>for</a:t>
            </a:r>
            <a:r>
              <a:rPr lang="nl-BE" sz="3000" dirty="0"/>
              <a:t> </a:t>
            </a:r>
            <a:r>
              <a:rPr lang="nl-BE" sz="3000" dirty="0" err="1"/>
              <a:t>teachers</a:t>
            </a:r>
            <a:r>
              <a:rPr lang="nl-BE" sz="3000" dirty="0"/>
              <a:t>. Sint-Niklaas: </a:t>
            </a:r>
            <a:r>
              <a:rPr lang="nl-BE" sz="3000" dirty="0" err="1"/>
              <a:t>Abimo</a:t>
            </a:r>
            <a:endParaRPr lang="nl-BE" sz="3000" dirty="0"/>
          </a:p>
          <a:p>
            <a:pPr lvl="1">
              <a:lnSpc>
                <a:spcPct val="100000"/>
              </a:lnSpc>
            </a:pPr>
            <a:r>
              <a:rPr lang="nl-BE" sz="3000" dirty="0">
                <a:hlinkClick r:id="rId3"/>
              </a:rPr>
              <a:t>Algemeen diagnostisch protocol </a:t>
            </a:r>
            <a:r>
              <a:rPr lang="nl-BE" sz="3000" dirty="0"/>
              <a:t>+ Bijlagen Gesprekken met de leerling / ouders en leerkrachten + Bijlage Observeren</a:t>
            </a:r>
            <a:endParaRPr lang="nl-BE" sz="3000" dirty="0">
              <a:solidFill>
                <a:srgbClr val="FF0000"/>
              </a:solidFill>
            </a:endParaRPr>
          </a:p>
          <a:p>
            <a:r>
              <a:rPr lang="nl-BE" sz="3200" dirty="0"/>
              <a:t>Hulpmiddelen</a:t>
            </a:r>
          </a:p>
          <a:p>
            <a:pPr lvl="1"/>
            <a:r>
              <a:rPr lang="nl-NL" sz="3000" dirty="0">
                <a:hlinkClick r:id="rId4"/>
              </a:rPr>
              <a:t>http://www.differentiatieinonderwijs.be/klas</a:t>
            </a:r>
            <a:endParaRPr lang="nl-NL" sz="3000" dirty="0">
              <a:hlinkClick r:id="" action="ppaction://noaction"/>
            </a:endParaRPr>
          </a:p>
          <a:p>
            <a:pPr lvl="1"/>
            <a:r>
              <a:rPr lang="nl-NL" sz="3000" dirty="0">
                <a:hlinkClick r:id="" action="ppaction://noaction"/>
              </a:rPr>
              <a:t>http://www.watikwil.be/</a:t>
            </a:r>
            <a:endParaRPr lang="nl-NL" sz="3000" dirty="0"/>
          </a:p>
          <a:p>
            <a:pPr lvl="1"/>
            <a:r>
              <a:rPr lang="nl-BE" sz="3000" dirty="0">
                <a:hlinkClick r:id="rId5"/>
              </a:rPr>
              <a:t>Doelen en vaardigheden voor ontwikkeling</a:t>
            </a:r>
            <a:endParaRPr lang="nl-BE" sz="3000"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6">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75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AFBAAF1-F0CC-4B9B-9C08-1360C113DA93}"/>
              </a:ext>
            </a:extLst>
          </p:cNvPr>
          <p:cNvSpPr>
            <a:spLocks noGrp="1"/>
          </p:cNvSpPr>
          <p:nvPr>
            <p:ph type="ctrTitle"/>
          </p:nvPr>
        </p:nvSpPr>
        <p:spPr>
          <a:xfrm>
            <a:off x="2362200" y="0"/>
            <a:ext cx="9144000" cy="2387600"/>
          </a:xfrm>
        </p:spPr>
        <p:txBody>
          <a:bodyPr>
            <a:normAutofit/>
          </a:bodyPr>
          <a:lstStyle/>
          <a:p>
            <a:r>
              <a:rPr lang="nl-BE" dirty="0"/>
              <a:t>HGD bij leerlingen die cognitief zwak functioneren</a:t>
            </a:r>
          </a:p>
        </p:txBody>
      </p:sp>
      <p:sp>
        <p:nvSpPr>
          <p:cNvPr id="4" name="Tijdelijke aanduiding voor dianummer 3">
            <a:extLst>
              <a:ext uri="{FF2B5EF4-FFF2-40B4-BE49-F238E27FC236}">
                <a16:creationId xmlns:a16="http://schemas.microsoft.com/office/drawing/2014/main" id="{36B7682B-EE7A-4E6C-BE2B-BBF48B3E6A54}"/>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pPr/>
              <a:t>23</a:t>
            </a:fld>
            <a:endParaRPr lang="nl-BE"/>
          </a:p>
        </p:txBody>
      </p:sp>
      <p:pic>
        <p:nvPicPr>
          <p:cNvPr id="8" name="Afbeelding 7" descr="Afbeelding met apparaat&#10;&#10;Automatisch gegenereerde beschrijving">
            <a:extLst>
              <a:ext uri="{FF2B5EF4-FFF2-40B4-BE49-F238E27FC236}">
                <a16:creationId xmlns:a16="http://schemas.microsoft.com/office/drawing/2014/main" id="{93361B2B-76DC-4099-BC09-0379C17F36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1869" y="3229782"/>
            <a:ext cx="3034131" cy="3053543"/>
          </a:xfrm>
          <a:prstGeom prst="rect">
            <a:avLst/>
          </a:prstGeom>
        </p:spPr>
      </p:pic>
      <p:pic>
        <p:nvPicPr>
          <p:cNvPr id="11" name="Shape 219">
            <a:extLst>
              <a:ext uri="{FF2B5EF4-FFF2-40B4-BE49-F238E27FC236}">
                <a16:creationId xmlns:a16="http://schemas.microsoft.com/office/drawing/2014/main" id="{4686F98A-16DB-4020-8254-7F4DF755A78F}"/>
              </a:ext>
            </a:extLst>
          </p:cNvPr>
          <p:cNvPicPr preferRelativeResize="0"/>
          <p:nvPr/>
        </p:nvPicPr>
        <p:blipFill rotWithShape="1">
          <a:blip r:embed="rId4">
            <a:alphaModFix/>
          </a:blip>
          <a:srcRect/>
          <a:stretch/>
        </p:blipFill>
        <p:spPr>
          <a:xfrm>
            <a:off x="8021293" y="3739456"/>
            <a:ext cx="2000512" cy="2034194"/>
          </a:xfrm>
          <a:prstGeom prst="rect">
            <a:avLst/>
          </a:prstGeom>
          <a:noFill/>
          <a:ln>
            <a:noFill/>
          </a:ln>
        </p:spPr>
      </p:pic>
    </p:spTree>
    <p:extLst>
      <p:ext uri="{BB962C8B-B14F-4D97-AF65-F5344CB8AC3E}">
        <p14:creationId xmlns:p14="http://schemas.microsoft.com/office/powerpoint/2010/main" val="425267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2C9D7AC-E23B-4985-8BC2-34530C77D641}"/>
              </a:ext>
            </a:extLst>
          </p:cNvPr>
          <p:cNvSpPr>
            <a:spLocks noGrp="1"/>
          </p:cNvSpPr>
          <p:nvPr>
            <p:ph type="sldNum" sz="quarter" idx="12"/>
          </p:nvPr>
        </p:nvSpPr>
        <p:spPr/>
        <p:txBody>
          <a:bodyPr/>
          <a:lstStyle/>
          <a:p>
            <a:fld id="{04FCA95E-2221-4DC3-A5F9-E53F37D422FC}" type="slidenum">
              <a:rPr lang="nl-BE" smtClean="0"/>
              <a:pPr/>
              <a:t>24</a:t>
            </a:fld>
            <a:endParaRPr lang="nl-BE"/>
          </a:p>
        </p:txBody>
      </p:sp>
      <p:pic>
        <p:nvPicPr>
          <p:cNvPr id="5" name="Afbeelding 4">
            <a:hlinkClick r:id="rId3"/>
            <a:extLst>
              <a:ext uri="{FF2B5EF4-FFF2-40B4-BE49-F238E27FC236}">
                <a16:creationId xmlns:a16="http://schemas.microsoft.com/office/drawing/2014/main" id="{4AC6435B-341F-4A0F-A59B-5F0AAAED7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291" y="0"/>
            <a:ext cx="8764217" cy="6858000"/>
          </a:xfrm>
          <a:prstGeom prst="rect">
            <a:avLst/>
          </a:prstGeom>
        </p:spPr>
      </p:pic>
      <p:pic>
        <p:nvPicPr>
          <p:cNvPr id="6" name="Picture 2" descr="Afbeeldingsresultaat voor waar?">
            <a:hlinkClick r:id="rId3"/>
            <a:extLst>
              <a:ext uri="{FF2B5EF4-FFF2-40B4-BE49-F238E27FC236}">
                <a16:creationId xmlns:a16="http://schemas.microsoft.com/office/drawing/2014/main" id="{EA5162DC-E041-49DA-A0B2-0C79AB1FFF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575256" y="254302"/>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3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A8572F4D-1152-4FE1-AC1F-E89723F44056}"/>
              </a:ext>
            </a:extLst>
          </p:cNvPr>
          <p:cNvSpPr>
            <a:spLocks noGrp="1"/>
          </p:cNvSpPr>
          <p:nvPr>
            <p:ph type="body" idx="1"/>
          </p:nvPr>
        </p:nvSpPr>
        <p:spPr>
          <a:xfrm>
            <a:off x="554636" y="773269"/>
            <a:ext cx="5541364" cy="823912"/>
          </a:xfrm>
        </p:spPr>
        <p:txBody>
          <a:bodyPr>
            <a:noAutofit/>
          </a:bodyPr>
          <a:lstStyle/>
          <a:p>
            <a:r>
              <a:rPr lang="nl-BE" sz="4000" b="0" dirty="0">
                <a:solidFill>
                  <a:srgbClr val="02AAB4"/>
                </a:solidFill>
              </a:rPr>
              <a:t>Protocol</a:t>
            </a:r>
            <a:r>
              <a:rPr lang="nl-BE" sz="4000" b="0" i="1" dirty="0"/>
              <a:t> </a:t>
            </a:r>
            <a:r>
              <a:rPr lang="nl-BE" sz="4000" b="0" dirty="0">
                <a:solidFill>
                  <a:srgbClr val="02AAB4"/>
                </a:solidFill>
              </a:rPr>
              <a:t>Verstandelijke beperking (2011)</a:t>
            </a:r>
          </a:p>
        </p:txBody>
      </p:sp>
      <p:sp>
        <p:nvSpPr>
          <p:cNvPr id="3" name="Tijdelijke aanduiding voor inhoud 2"/>
          <p:cNvSpPr>
            <a:spLocks noGrp="1"/>
          </p:cNvSpPr>
          <p:nvPr>
            <p:ph sz="half" idx="2"/>
          </p:nvPr>
        </p:nvSpPr>
        <p:spPr>
          <a:xfrm>
            <a:off x="554636" y="1933731"/>
            <a:ext cx="5157787" cy="4720627"/>
          </a:xfrm>
        </p:spPr>
        <p:txBody>
          <a:bodyPr>
            <a:normAutofit fontScale="92500" lnSpcReduction="10000"/>
          </a:bodyPr>
          <a:lstStyle/>
          <a:p>
            <a:pPr marL="0" indent="0">
              <a:buNone/>
            </a:pPr>
            <a:r>
              <a:rPr lang="nl-BE" sz="3500" dirty="0">
                <a:solidFill>
                  <a:srgbClr val="02AAB4"/>
                </a:solidFill>
              </a:rPr>
              <a:t>Vooral categoriale classificatie</a:t>
            </a:r>
          </a:p>
          <a:p>
            <a:r>
              <a:rPr lang="nl-BE" sz="3500" dirty="0">
                <a:solidFill>
                  <a:srgbClr val="02AAB4"/>
                </a:solidFill>
              </a:rPr>
              <a:t>Focus op </a:t>
            </a:r>
            <a:r>
              <a:rPr lang="nl-BE" sz="3500" dirty="0" err="1">
                <a:solidFill>
                  <a:srgbClr val="02AAB4"/>
                </a:solidFill>
              </a:rPr>
              <a:t>kindkenmerken</a:t>
            </a:r>
            <a:endParaRPr lang="nl-BE" sz="3500" dirty="0">
              <a:solidFill>
                <a:srgbClr val="02AAB4"/>
              </a:solidFill>
            </a:endParaRPr>
          </a:p>
          <a:p>
            <a:r>
              <a:rPr lang="nl-BE" sz="3500" dirty="0">
                <a:solidFill>
                  <a:srgbClr val="02AAB4"/>
                </a:solidFill>
              </a:rPr>
              <a:t>Strikte </a:t>
            </a:r>
            <a:r>
              <a:rPr lang="nl-BE" sz="3500" dirty="0" err="1">
                <a:solidFill>
                  <a:srgbClr val="02AAB4"/>
                </a:solidFill>
              </a:rPr>
              <a:t>cut-off</a:t>
            </a:r>
            <a:r>
              <a:rPr lang="nl-BE" sz="3500" dirty="0">
                <a:solidFill>
                  <a:srgbClr val="02AAB4"/>
                </a:solidFill>
              </a:rPr>
              <a:t> scores voor verstandelijke beperking en ernstbepaling (criterium IQ en sociaal aanpassingsgedrag)</a:t>
            </a:r>
          </a:p>
          <a:p>
            <a:r>
              <a:rPr lang="nl-BE" sz="3500" dirty="0">
                <a:solidFill>
                  <a:srgbClr val="02AAB4"/>
                </a:solidFill>
              </a:rPr>
              <a:t>Zwakbegaafdheid (enkel IQ-criterium)</a:t>
            </a:r>
          </a:p>
          <a:p>
            <a:endParaRPr lang="nl-BE" sz="3200" dirty="0"/>
          </a:p>
          <a:p>
            <a:endParaRPr lang="nl-BE" dirty="0"/>
          </a:p>
        </p:txBody>
      </p:sp>
      <p:sp>
        <p:nvSpPr>
          <p:cNvPr id="6" name="Tijdelijke aanduiding voor tekst 5">
            <a:extLst>
              <a:ext uri="{FF2B5EF4-FFF2-40B4-BE49-F238E27FC236}">
                <a16:creationId xmlns:a16="http://schemas.microsoft.com/office/drawing/2014/main" id="{C22FE9D7-0B5A-4CE0-B5F2-8B4DFA5E20A4}"/>
              </a:ext>
            </a:extLst>
          </p:cNvPr>
          <p:cNvSpPr>
            <a:spLocks noGrp="1"/>
          </p:cNvSpPr>
          <p:nvPr>
            <p:ph type="body" sz="quarter" idx="3"/>
          </p:nvPr>
        </p:nvSpPr>
        <p:spPr>
          <a:xfrm>
            <a:off x="6169024" y="773269"/>
            <a:ext cx="5703186" cy="823912"/>
          </a:xfrm>
        </p:spPr>
        <p:txBody>
          <a:bodyPr>
            <a:noAutofit/>
          </a:bodyPr>
          <a:lstStyle/>
          <a:p>
            <a:r>
              <a:rPr lang="nl-BE" sz="4000" b="0" dirty="0"/>
              <a:t>Protocol Cognitief zwak functioneren (2019)</a:t>
            </a:r>
          </a:p>
        </p:txBody>
      </p:sp>
      <p:sp>
        <p:nvSpPr>
          <p:cNvPr id="4" name="Tijdelijke aanduiding voor inhoud 3">
            <a:extLst>
              <a:ext uri="{FF2B5EF4-FFF2-40B4-BE49-F238E27FC236}">
                <a16:creationId xmlns:a16="http://schemas.microsoft.com/office/drawing/2014/main" id="{36B6A7FE-D6E2-47BB-A3E5-354ADBD93AD7}"/>
              </a:ext>
            </a:extLst>
          </p:cNvPr>
          <p:cNvSpPr>
            <a:spLocks noGrp="1"/>
          </p:cNvSpPr>
          <p:nvPr>
            <p:ph sz="quarter" idx="4"/>
          </p:nvPr>
        </p:nvSpPr>
        <p:spPr>
          <a:xfrm>
            <a:off x="6169024" y="1933731"/>
            <a:ext cx="5468340" cy="4840548"/>
          </a:xfrm>
        </p:spPr>
        <p:txBody>
          <a:bodyPr>
            <a:normAutofit fontScale="92500" lnSpcReduction="10000"/>
          </a:bodyPr>
          <a:lstStyle/>
          <a:p>
            <a:pPr marL="0" indent="0">
              <a:buNone/>
            </a:pPr>
            <a:r>
              <a:rPr lang="nl-BE" sz="3500" dirty="0"/>
              <a:t>Dimensionele en categoriale classificatie</a:t>
            </a:r>
          </a:p>
          <a:p>
            <a:r>
              <a:rPr lang="nl-BE" sz="3500" dirty="0"/>
              <a:t>Cognitief zwak functioneren </a:t>
            </a:r>
          </a:p>
          <a:p>
            <a:r>
              <a:rPr lang="nl-BE" sz="3500" dirty="0"/>
              <a:t>Verstandelijke beperking met </a:t>
            </a:r>
            <a:r>
              <a:rPr lang="nl-BE" sz="3500" dirty="0">
                <a:solidFill>
                  <a:srgbClr val="016666"/>
                </a:solidFill>
              </a:rPr>
              <a:t>ernstbepaling o.b.v. adaptief gedrag (DSM-5)</a:t>
            </a:r>
          </a:p>
          <a:p>
            <a:r>
              <a:rPr lang="nl-NL" sz="3500" dirty="0"/>
              <a:t>Globale ontwikkelingsachterstand  (&lt; 5 jaar, DSM-5)</a:t>
            </a:r>
          </a:p>
          <a:p>
            <a:endParaRPr lang="nl-BE" dirty="0"/>
          </a:p>
        </p:txBody>
      </p:sp>
    </p:spTree>
    <p:extLst>
      <p:ext uri="{BB962C8B-B14F-4D97-AF65-F5344CB8AC3E}">
        <p14:creationId xmlns:p14="http://schemas.microsoft.com/office/powerpoint/2010/main" val="3959530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8F8E938-0603-4801-9DB5-1641C5B1EEC1}"/>
              </a:ext>
            </a:extLst>
          </p:cNvPr>
          <p:cNvSpPr>
            <a:spLocks noGrp="1"/>
          </p:cNvSpPr>
          <p:nvPr>
            <p:ph type="title"/>
          </p:nvPr>
        </p:nvSpPr>
        <p:spPr>
          <a:xfrm>
            <a:off x="838201" y="365125"/>
            <a:ext cx="7826114" cy="1325563"/>
          </a:xfrm>
          <a:solidFill>
            <a:srgbClr val="016666"/>
          </a:solidFill>
        </p:spPr>
        <p:txBody>
          <a:bodyPr>
            <a:noAutofit/>
          </a:bodyPr>
          <a:lstStyle/>
          <a:p>
            <a:r>
              <a:rPr lang="nl-BE" dirty="0">
                <a:solidFill>
                  <a:srgbClr val="D0EAF1"/>
                </a:solidFill>
              </a:rPr>
              <a:t>Illustraties diversiteit in </a:t>
            </a:r>
            <a:br>
              <a:rPr lang="nl-BE" dirty="0">
                <a:solidFill>
                  <a:srgbClr val="D0EAF1"/>
                </a:solidFill>
              </a:rPr>
            </a:br>
            <a:r>
              <a:rPr lang="nl-BE" dirty="0">
                <a:solidFill>
                  <a:srgbClr val="D0EAF1"/>
                </a:solidFill>
              </a:rPr>
              <a:t>cognitief zwak functioneren</a:t>
            </a:r>
            <a:endParaRPr lang="nl-BE" sz="3200" dirty="0">
              <a:solidFill>
                <a:srgbClr val="D0EAF1"/>
              </a:solidFill>
            </a:endParaRPr>
          </a:p>
        </p:txBody>
      </p:sp>
      <p:sp>
        <p:nvSpPr>
          <p:cNvPr id="2" name="Tijdelijke aanduiding voor inhoud 1">
            <a:extLst>
              <a:ext uri="{FF2B5EF4-FFF2-40B4-BE49-F238E27FC236}">
                <a16:creationId xmlns:a16="http://schemas.microsoft.com/office/drawing/2014/main" id="{52B584A4-1177-422C-A395-827E1D63EC6B}"/>
              </a:ext>
            </a:extLst>
          </p:cNvPr>
          <p:cNvSpPr>
            <a:spLocks noGrp="1"/>
          </p:cNvSpPr>
          <p:nvPr>
            <p:ph sz="half" idx="1"/>
          </p:nvPr>
        </p:nvSpPr>
        <p:spPr/>
        <p:txBody>
          <a:bodyPr/>
          <a:lstStyle/>
          <a:p>
            <a:r>
              <a:rPr lang="nl-BE" dirty="0">
                <a:hlinkClick r:id="rId3"/>
              </a:rPr>
              <a:t>In een gezin </a:t>
            </a:r>
            <a:endParaRPr lang="nl-BE" dirty="0"/>
          </a:p>
        </p:txBody>
      </p:sp>
      <p:sp>
        <p:nvSpPr>
          <p:cNvPr id="3" name="Tijdelijke aanduiding voor inhoud 2">
            <a:extLst>
              <a:ext uri="{FF2B5EF4-FFF2-40B4-BE49-F238E27FC236}">
                <a16:creationId xmlns:a16="http://schemas.microsoft.com/office/drawing/2014/main" id="{6EAB97F8-8F50-4C57-9B57-0029F62ED4CB}"/>
              </a:ext>
            </a:extLst>
          </p:cNvPr>
          <p:cNvSpPr>
            <a:spLocks noGrp="1"/>
          </p:cNvSpPr>
          <p:nvPr>
            <p:ph sz="half" idx="2"/>
          </p:nvPr>
        </p:nvSpPr>
        <p:spPr/>
        <p:txBody>
          <a:bodyPr/>
          <a:lstStyle/>
          <a:p>
            <a:pPr marL="0" indent="0">
              <a:buNone/>
            </a:pPr>
            <a:r>
              <a:rPr lang="nl-BE" dirty="0"/>
              <a:t>Films met personage verstandelijke beperking</a:t>
            </a:r>
          </a:p>
          <a:p>
            <a:pPr>
              <a:buFontTx/>
              <a:buChar char="-"/>
            </a:pPr>
            <a:r>
              <a:rPr lang="nl-BE" dirty="0"/>
              <a:t>I </a:t>
            </a:r>
            <a:r>
              <a:rPr lang="nl-BE" dirty="0" err="1"/>
              <a:t>am</a:t>
            </a:r>
            <a:r>
              <a:rPr lang="nl-BE" dirty="0"/>
              <a:t> Sam</a:t>
            </a:r>
          </a:p>
          <a:p>
            <a:pPr>
              <a:buFontTx/>
              <a:buChar char="-"/>
            </a:pPr>
            <a:r>
              <a:rPr lang="nl-BE" dirty="0"/>
              <a:t>Le </a:t>
            </a:r>
            <a:r>
              <a:rPr lang="nl-BE" dirty="0" err="1"/>
              <a:t>huitième</a:t>
            </a:r>
            <a:r>
              <a:rPr lang="nl-BE" dirty="0"/>
              <a:t> jour</a:t>
            </a:r>
          </a:p>
          <a:p>
            <a:pPr>
              <a:buFontTx/>
              <a:buChar char="-"/>
            </a:pPr>
            <a:r>
              <a:rPr lang="nl-BE" dirty="0" err="1"/>
              <a:t>What’s</a:t>
            </a:r>
            <a:r>
              <a:rPr lang="nl-BE" dirty="0"/>
              <a:t> </a:t>
            </a:r>
            <a:r>
              <a:rPr lang="nl-BE" dirty="0" err="1"/>
              <a:t>eating</a:t>
            </a:r>
            <a:r>
              <a:rPr lang="nl-BE" dirty="0"/>
              <a:t> Gilbert </a:t>
            </a:r>
            <a:r>
              <a:rPr lang="nl-BE" dirty="0" err="1"/>
              <a:t>Grape</a:t>
            </a:r>
            <a:endParaRPr lang="nl-BE" dirty="0"/>
          </a:p>
          <a:p>
            <a:pPr>
              <a:buFontTx/>
              <a:buChar char="-"/>
            </a:pPr>
            <a:r>
              <a:rPr lang="nl-BE" dirty="0" err="1"/>
              <a:t>Tytgat</a:t>
            </a:r>
            <a:r>
              <a:rPr lang="nl-BE" dirty="0"/>
              <a:t> Chocolat</a:t>
            </a:r>
          </a:p>
          <a:p>
            <a:pPr>
              <a:buFontTx/>
              <a:buChar char="-"/>
            </a:pPr>
            <a:r>
              <a:rPr lang="nl-BE" dirty="0"/>
              <a:t>Pauline en Paulette</a:t>
            </a:r>
          </a:p>
          <a:p>
            <a:pPr>
              <a:buFontTx/>
              <a:buChar char="-"/>
            </a:pPr>
            <a:r>
              <a:rPr lang="nl-BE" dirty="0" err="1"/>
              <a:t>Forrest</a:t>
            </a:r>
            <a:r>
              <a:rPr lang="nl-BE" dirty="0"/>
              <a:t> </a:t>
            </a:r>
            <a:r>
              <a:rPr lang="nl-BE" dirty="0" err="1"/>
              <a:t>Gump</a:t>
            </a:r>
            <a:endParaRPr lang="nl-BE" dirty="0"/>
          </a:p>
          <a:p>
            <a:pPr>
              <a:buFontTx/>
              <a:buChar char="-"/>
            </a:pPr>
            <a:endParaRPr lang="nl-BE" dirty="0"/>
          </a:p>
          <a:p>
            <a:endParaRPr lang="nl-BE" dirty="0"/>
          </a:p>
        </p:txBody>
      </p:sp>
      <p:sp>
        <p:nvSpPr>
          <p:cNvPr id="4" name="Tijdelijke aanduiding voor dianummer 3">
            <a:extLst>
              <a:ext uri="{FF2B5EF4-FFF2-40B4-BE49-F238E27FC236}">
                <a16:creationId xmlns:a16="http://schemas.microsoft.com/office/drawing/2014/main" id="{30E8BE67-8B0E-4D45-BBA3-943F7143CB1F}"/>
              </a:ext>
            </a:extLst>
          </p:cNvPr>
          <p:cNvSpPr>
            <a:spLocks noGrp="1"/>
          </p:cNvSpPr>
          <p:nvPr>
            <p:ph type="sldNum" sz="quarter" idx="12"/>
          </p:nvPr>
        </p:nvSpPr>
        <p:spPr/>
        <p:txBody>
          <a:bodyPr/>
          <a:lstStyle/>
          <a:p>
            <a:fld id="{04FCA95E-2221-4DC3-A5F9-E53F37D422FC}" type="slidenum">
              <a:rPr lang="nl-BE" smtClean="0"/>
              <a:pPr/>
              <a:t>26</a:t>
            </a:fld>
            <a:endParaRPr lang="nl-BE"/>
          </a:p>
        </p:txBody>
      </p:sp>
    </p:spTree>
    <p:extLst>
      <p:ext uri="{BB962C8B-B14F-4D97-AF65-F5344CB8AC3E}">
        <p14:creationId xmlns:p14="http://schemas.microsoft.com/office/powerpoint/2010/main" val="3486418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232"/>
            <a:ext cx="10515600" cy="550615"/>
          </a:xfrm>
        </p:spPr>
        <p:txBody>
          <a:bodyPr>
            <a:normAutofit fontScale="90000"/>
          </a:bodyPr>
          <a:lstStyle/>
          <a:p>
            <a:r>
              <a:rPr lang="en-US" dirty="0"/>
              <a:t>CZF- </a:t>
            </a:r>
            <a:r>
              <a:rPr lang="en-US" dirty="0" err="1"/>
              <a:t>Dimensionele</a:t>
            </a:r>
            <a:r>
              <a:rPr lang="en-US" dirty="0"/>
              <a:t> </a:t>
            </a:r>
            <a:r>
              <a:rPr lang="en-US" dirty="0" err="1"/>
              <a:t>classificatie</a:t>
            </a:r>
            <a:endParaRPr lang="en-US" dirty="0"/>
          </a:p>
        </p:txBody>
      </p:sp>
      <p:sp>
        <p:nvSpPr>
          <p:cNvPr id="4" name="Slide Number Placeholder 3"/>
          <p:cNvSpPr>
            <a:spLocks noGrp="1"/>
          </p:cNvSpPr>
          <p:nvPr>
            <p:ph type="sldNum" sz="quarter" idx="12"/>
          </p:nvPr>
        </p:nvSpPr>
        <p:spPr>
          <a:xfrm>
            <a:off x="11212580" y="6283643"/>
            <a:ext cx="7874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FCA95E-2221-4DC3-A5F9-E53F37D422FC}" type="slidenum">
              <a:rPr lang="nl-BE" smtClean="0"/>
              <a:pPr/>
              <a:t>27</a:t>
            </a:fld>
            <a:endParaRPr lang="nl-BE"/>
          </a:p>
        </p:txBody>
      </p:sp>
      <p:pic>
        <p:nvPicPr>
          <p:cNvPr id="8" name="Afbeelding 7" descr="Afbeelding met kaart&#10;&#10;Automatisch gegenereerde beschrijving">
            <a:extLst>
              <a:ext uri="{FF2B5EF4-FFF2-40B4-BE49-F238E27FC236}">
                <a16:creationId xmlns:a16="http://schemas.microsoft.com/office/drawing/2014/main" id="{9C6009B6-0255-4501-A1E4-F054ED371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256" y="726011"/>
            <a:ext cx="3650011" cy="1866718"/>
          </a:xfrm>
          <a:prstGeom prst="rect">
            <a:avLst/>
          </a:prstGeom>
        </p:spPr>
      </p:pic>
      <p:graphicFrame>
        <p:nvGraphicFramePr>
          <p:cNvPr id="14" name="Tabel 14">
            <a:extLst>
              <a:ext uri="{FF2B5EF4-FFF2-40B4-BE49-F238E27FC236}">
                <a16:creationId xmlns:a16="http://schemas.microsoft.com/office/drawing/2014/main" id="{77925F43-C314-4520-81BC-9F281DF7EF07}"/>
              </a:ext>
            </a:extLst>
          </p:cNvPr>
          <p:cNvGraphicFramePr>
            <a:graphicFrameLocks noGrp="1"/>
          </p:cNvGraphicFramePr>
          <p:nvPr/>
        </p:nvGraphicFramePr>
        <p:xfrm>
          <a:off x="2230396" y="3045805"/>
          <a:ext cx="9961604" cy="3812394"/>
        </p:xfrm>
        <a:graphic>
          <a:graphicData uri="http://schemas.openxmlformats.org/drawingml/2006/table">
            <a:tbl>
              <a:tblPr firstRow="1" bandRow="1">
                <a:tableStyleId>{5C22544A-7EE6-4342-B048-85BDC9FD1C3A}</a:tableStyleId>
              </a:tblPr>
              <a:tblGrid>
                <a:gridCol w="4980802">
                  <a:extLst>
                    <a:ext uri="{9D8B030D-6E8A-4147-A177-3AD203B41FA5}">
                      <a16:colId xmlns:a16="http://schemas.microsoft.com/office/drawing/2014/main" val="1948219606"/>
                    </a:ext>
                  </a:extLst>
                </a:gridCol>
                <a:gridCol w="4980802">
                  <a:extLst>
                    <a:ext uri="{9D8B030D-6E8A-4147-A177-3AD203B41FA5}">
                      <a16:colId xmlns:a16="http://schemas.microsoft.com/office/drawing/2014/main" val="362594283"/>
                    </a:ext>
                  </a:extLst>
                </a:gridCol>
              </a:tblGrid>
              <a:tr h="689246">
                <a:tc>
                  <a:txBody>
                    <a:bodyPr/>
                    <a:lstStyle/>
                    <a:p>
                      <a:r>
                        <a:rPr lang="nl-BE" sz="3200" dirty="0"/>
                        <a:t>Wat onderzoeken?</a:t>
                      </a:r>
                    </a:p>
                  </a:txBody>
                  <a:tcPr>
                    <a:solidFill>
                      <a:srgbClr val="049999"/>
                    </a:solidFill>
                  </a:tcPr>
                </a:tc>
                <a:tc>
                  <a:txBody>
                    <a:bodyPr/>
                    <a:lstStyle/>
                    <a:p>
                      <a:r>
                        <a:rPr lang="nl-BE" sz="2800" dirty="0"/>
                        <a:t>ICF-CY (niet-limitatief)</a:t>
                      </a:r>
                    </a:p>
                  </a:txBody>
                  <a:tcPr>
                    <a:solidFill>
                      <a:srgbClr val="049999"/>
                    </a:solidFill>
                  </a:tcPr>
                </a:tc>
                <a:extLst>
                  <a:ext uri="{0D108BD9-81ED-4DB2-BD59-A6C34878D82A}">
                    <a16:rowId xmlns:a16="http://schemas.microsoft.com/office/drawing/2014/main" val="3153781909"/>
                  </a:ext>
                </a:extLst>
              </a:tr>
              <a:tr h="616694">
                <a:tc>
                  <a:txBody>
                    <a:bodyPr/>
                    <a:lstStyle/>
                    <a:p>
                      <a:r>
                        <a:rPr lang="nl-BE" sz="2800" dirty="0">
                          <a:solidFill>
                            <a:srgbClr val="016666"/>
                          </a:solidFill>
                        </a:rPr>
                        <a:t>Brede cognitieve vaardigheden</a:t>
                      </a:r>
                    </a:p>
                  </a:txBody>
                  <a:tcPr>
                    <a:solidFill>
                      <a:srgbClr val="D0EAF1"/>
                    </a:solidFill>
                  </a:tcPr>
                </a:tc>
                <a:tc>
                  <a:txBody>
                    <a:bodyPr/>
                    <a:lstStyle/>
                    <a:p>
                      <a:r>
                        <a:rPr lang="nl-BE" sz="2800" dirty="0">
                          <a:solidFill>
                            <a:srgbClr val="016666"/>
                          </a:solidFill>
                        </a:rPr>
                        <a:t>Functies (mentale functies)</a:t>
                      </a:r>
                    </a:p>
                  </a:txBody>
                  <a:tcPr>
                    <a:solidFill>
                      <a:srgbClr val="D0EAF1"/>
                    </a:solidFill>
                  </a:tcPr>
                </a:tc>
                <a:extLst>
                  <a:ext uri="{0D108BD9-81ED-4DB2-BD59-A6C34878D82A}">
                    <a16:rowId xmlns:a16="http://schemas.microsoft.com/office/drawing/2014/main" val="2981299869"/>
                  </a:ext>
                </a:extLst>
              </a:tr>
              <a:tr h="616694">
                <a:tc>
                  <a:txBody>
                    <a:bodyPr/>
                    <a:lstStyle/>
                    <a:p>
                      <a:r>
                        <a:rPr lang="nl-BE" sz="2800" dirty="0">
                          <a:solidFill>
                            <a:srgbClr val="016666"/>
                          </a:solidFill>
                        </a:rPr>
                        <a:t>Adaptief gedrag – Participatie</a:t>
                      </a:r>
                    </a:p>
                  </a:txBody>
                  <a:tcPr>
                    <a:solidFill>
                      <a:srgbClr val="D0EAF1"/>
                    </a:solidFill>
                  </a:tcPr>
                </a:tc>
                <a:tc>
                  <a:txBody>
                    <a:bodyPr/>
                    <a:lstStyle/>
                    <a:p>
                      <a:r>
                        <a:rPr lang="nl-BE" sz="2800" dirty="0">
                          <a:solidFill>
                            <a:srgbClr val="016666"/>
                          </a:solidFill>
                        </a:rPr>
                        <a:t>Activiteiten &amp; Participatie </a:t>
                      </a:r>
                    </a:p>
                  </a:txBody>
                  <a:tcPr>
                    <a:solidFill>
                      <a:srgbClr val="D0EAF1"/>
                    </a:solidFill>
                  </a:tcPr>
                </a:tc>
                <a:extLst>
                  <a:ext uri="{0D108BD9-81ED-4DB2-BD59-A6C34878D82A}">
                    <a16:rowId xmlns:a16="http://schemas.microsoft.com/office/drawing/2014/main" val="930237270"/>
                  </a:ext>
                </a:extLst>
              </a:tr>
              <a:tr h="616694">
                <a:tc>
                  <a:txBody>
                    <a:bodyPr/>
                    <a:lstStyle/>
                    <a:p>
                      <a:r>
                        <a:rPr lang="nl-BE" sz="2800" dirty="0">
                          <a:solidFill>
                            <a:srgbClr val="016666"/>
                          </a:solidFill>
                        </a:rPr>
                        <a:t>Gezondheid</a:t>
                      </a:r>
                    </a:p>
                  </a:txBody>
                  <a:tcPr>
                    <a:solidFill>
                      <a:srgbClr val="D0EAF1"/>
                    </a:solidFill>
                  </a:tcPr>
                </a:tc>
                <a:tc>
                  <a:txBody>
                    <a:bodyPr/>
                    <a:lstStyle/>
                    <a:p>
                      <a:r>
                        <a:rPr lang="nl-BE" sz="2800" dirty="0">
                          <a:solidFill>
                            <a:srgbClr val="016666"/>
                          </a:solidFill>
                        </a:rPr>
                        <a:t>Functies </a:t>
                      </a:r>
                    </a:p>
                    <a:p>
                      <a:r>
                        <a:rPr lang="nl-BE" sz="2800" dirty="0">
                          <a:solidFill>
                            <a:srgbClr val="016666"/>
                          </a:solidFill>
                        </a:rPr>
                        <a:t>Anatomische Eig.</a:t>
                      </a:r>
                    </a:p>
                  </a:txBody>
                  <a:tcPr>
                    <a:solidFill>
                      <a:srgbClr val="D0EAF1"/>
                    </a:solidFill>
                  </a:tcPr>
                </a:tc>
                <a:extLst>
                  <a:ext uri="{0D108BD9-81ED-4DB2-BD59-A6C34878D82A}">
                    <a16:rowId xmlns:a16="http://schemas.microsoft.com/office/drawing/2014/main" val="4016066700"/>
                  </a:ext>
                </a:extLst>
              </a:tr>
              <a:tr h="616694">
                <a:tc>
                  <a:txBody>
                    <a:bodyPr/>
                    <a:lstStyle/>
                    <a:p>
                      <a:r>
                        <a:rPr lang="nl-BE" sz="2800" dirty="0">
                          <a:solidFill>
                            <a:srgbClr val="016666"/>
                          </a:solidFill>
                        </a:rPr>
                        <a:t>Context</a:t>
                      </a:r>
                    </a:p>
                  </a:txBody>
                  <a:tcPr>
                    <a:solidFill>
                      <a:srgbClr val="D0EAF1"/>
                    </a:solidFill>
                  </a:tcPr>
                </a:tc>
                <a:tc>
                  <a:txBody>
                    <a:bodyPr/>
                    <a:lstStyle/>
                    <a:p>
                      <a:r>
                        <a:rPr lang="nl-BE" sz="2800" dirty="0">
                          <a:solidFill>
                            <a:srgbClr val="016666"/>
                          </a:solidFill>
                        </a:rPr>
                        <a:t>Externe factoren</a:t>
                      </a:r>
                    </a:p>
                    <a:p>
                      <a:r>
                        <a:rPr lang="nl-BE" sz="2800" dirty="0">
                          <a:solidFill>
                            <a:srgbClr val="016666"/>
                          </a:solidFill>
                        </a:rPr>
                        <a:t>Persoonlijke factoren</a:t>
                      </a:r>
                    </a:p>
                  </a:txBody>
                  <a:tcPr>
                    <a:solidFill>
                      <a:srgbClr val="D0EAF1"/>
                    </a:solidFill>
                  </a:tcPr>
                </a:tc>
                <a:extLst>
                  <a:ext uri="{0D108BD9-81ED-4DB2-BD59-A6C34878D82A}">
                    <a16:rowId xmlns:a16="http://schemas.microsoft.com/office/drawing/2014/main" val="2793589740"/>
                  </a:ext>
                </a:extLst>
              </a:tr>
            </a:tbl>
          </a:graphicData>
        </a:graphic>
      </p:graphicFrame>
      <p:sp>
        <p:nvSpPr>
          <p:cNvPr id="19" name="Pijl: omlaag 18">
            <a:extLst>
              <a:ext uri="{FF2B5EF4-FFF2-40B4-BE49-F238E27FC236}">
                <a16:creationId xmlns:a16="http://schemas.microsoft.com/office/drawing/2014/main" id="{D371C5BA-86E3-48BF-B661-F36FE170B0B0}"/>
              </a:ext>
            </a:extLst>
          </p:cNvPr>
          <p:cNvSpPr/>
          <p:nvPr/>
        </p:nvSpPr>
        <p:spPr>
          <a:xfrm>
            <a:off x="4766194" y="2537907"/>
            <a:ext cx="484632" cy="4541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id="{B2FF828F-8129-4EF5-ACF3-BD885E46C4D3}"/>
              </a:ext>
            </a:extLst>
          </p:cNvPr>
          <p:cNvSpPr/>
          <p:nvPr/>
        </p:nvSpPr>
        <p:spPr>
          <a:xfrm>
            <a:off x="9282746" y="2601080"/>
            <a:ext cx="484632" cy="40519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Pijl: gebogen omhoog 20">
            <a:extLst>
              <a:ext uri="{FF2B5EF4-FFF2-40B4-BE49-F238E27FC236}">
                <a16:creationId xmlns:a16="http://schemas.microsoft.com/office/drawing/2014/main" id="{2D44DFC8-E630-4011-B343-7F7F9ECE08DC}"/>
              </a:ext>
            </a:extLst>
          </p:cNvPr>
          <p:cNvSpPr/>
          <p:nvPr/>
        </p:nvSpPr>
        <p:spPr>
          <a:xfrm rot="5400000">
            <a:off x="716769" y="2898661"/>
            <a:ext cx="1351495" cy="1381728"/>
          </a:xfrm>
          <a:prstGeom prst="bentUpArrow">
            <a:avLst>
              <a:gd name="adj1" fmla="val 14684"/>
              <a:gd name="adj2" fmla="val 16623"/>
              <a:gd name="adj3" fmla="val 1913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C00000"/>
              </a:solidFill>
            </a:endParaRPr>
          </a:p>
        </p:txBody>
      </p:sp>
      <p:pic>
        <p:nvPicPr>
          <p:cNvPr id="5" name="Afbeelding 4" descr="Afbeelding met fles, zitten, tafel, telefoon&#10;&#10;Automatisch gegenereerde beschrijving">
            <a:extLst>
              <a:ext uri="{FF2B5EF4-FFF2-40B4-BE49-F238E27FC236}">
                <a16:creationId xmlns:a16="http://schemas.microsoft.com/office/drawing/2014/main" id="{6E65B0B7-469C-43E3-900D-7269D94261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029" y="796834"/>
            <a:ext cx="2828076" cy="2090086"/>
          </a:xfrm>
          <a:prstGeom prst="rect">
            <a:avLst/>
          </a:prstGeom>
        </p:spPr>
      </p:pic>
      <p:pic>
        <p:nvPicPr>
          <p:cNvPr id="7" name="Afbeelding 6" descr="Afbeelding met schermafbeelding, zwart, zitten, monitor&#10;&#10;Automatisch gegenereerde beschrijving">
            <a:extLst>
              <a:ext uri="{FF2B5EF4-FFF2-40B4-BE49-F238E27FC236}">
                <a16:creationId xmlns:a16="http://schemas.microsoft.com/office/drawing/2014/main" id="{52BF33BB-FF7E-45F5-88B3-01A2E3FC2B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0459" y="437032"/>
            <a:ext cx="4080405" cy="2047099"/>
          </a:xfrm>
          <a:prstGeom prst="rect">
            <a:avLst/>
          </a:prstGeom>
        </p:spPr>
      </p:pic>
    </p:spTree>
    <p:extLst>
      <p:ext uri="{BB962C8B-B14F-4D97-AF65-F5344CB8AC3E}">
        <p14:creationId xmlns:p14="http://schemas.microsoft.com/office/powerpoint/2010/main" val="3302474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schermafbeelding&#10;&#10;Automatisch gegenereerde beschrijving">
            <a:extLst>
              <a:ext uri="{FF2B5EF4-FFF2-40B4-BE49-F238E27FC236}">
                <a16:creationId xmlns:a16="http://schemas.microsoft.com/office/drawing/2014/main" id="{F9A8FA46-D4E2-4B77-B4B5-70EB39F20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5" y="0"/>
            <a:ext cx="12383469" cy="6858000"/>
          </a:xfrm>
          <a:prstGeom prst="rect">
            <a:avLst/>
          </a:prstGeom>
        </p:spPr>
      </p:pic>
    </p:spTree>
    <p:extLst>
      <p:ext uri="{BB962C8B-B14F-4D97-AF65-F5344CB8AC3E}">
        <p14:creationId xmlns:p14="http://schemas.microsoft.com/office/powerpoint/2010/main" val="1190689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6597C11-9268-4626-8205-BD2FA46159DF}"/>
              </a:ext>
            </a:extLst>
          </p:cNvPr>
          <p:cNvSpPr>
            <a:spLocks noGrp="1"/>
          </p:cNvSpPr>
          <p:nvPr>
            <p:ph type="sldNum" sz="quarter" idx="12"/>
          </p:nvPr>
        </p:nvSpPr>
        <p:spPr/>
        <p:txBody>
          <a:bodyPr/>
          <a:lstStyle/>
          <a:p>
            <a:fld id="{04FCA95E-2221-4DC3-A5F9-E53F37D422FC}" type="slidenum">
              <a:rPr lang="nl-BE" smtClean="0"/>
              <a:t>29</a:t>
            </a:fld>
            <a:endParaRPr lang="nl-BE"/>
          </a:p>
        </p:txBody>
      </p:sp>
      <p:graphicFrame>
        <p:nvGraphicFramePr>
          <p:cNvPr id="9" name="Tabel 9">
            <a:extLst>
              <a:ext uri="{FF2B5EF4-FFF2-40B4-BE49-F238E27FC236}">
                <a16:creationId xmlns:a16="http://schemas.microsoft.com/office/drawing/2014/main" id="{83609967-266B-40F2-91DF-B903BFD21BFB}"/>
              </a:ext>
            </a:extLst>
          </p:cNvPr>
          <p:cNvGraphicFramePr>
            <a:graphicFrameLocks noGrp="1"/>
          </p:cNvGraphicFramePr>
          <p:nvPr/>
        </p:nvGraphicFramePr>
        <p:xfrm>
          <a:off x="0" y="0"/>
          <a:ext cx="12370308" cy="6857998"/>
        </p:xfrm>
        <a:graphic>
          <a:graphicData uri="http://schemas.openxmlformats.org/drawingml/2006/table">
            <a:tbl>
              <a:tblPr firstRow="1" bandRow="1">
                <a:tableStyleId>{5C22544A-7EE6-4342-B048-85BDC9FD1C3A}</a:tableStyleId>
              </a:tblPr>
              <a:tblGrid>
                <a:gridCol w="4187687">
                  <a:extLst>
                    <a:ext uri="{9D8B030D-6E8A-4147-A177-3AD203B41FA5}">
                      <a16:colId xmlns:a16="http://schemas.microsoft.com/office/drawing/2014/main" val="3958200292"/>
                    </a:ext>
                  </a:extLst>
                </a:gridCol>
                <a:gridCol w="8182621">
                  <a:extLst>
                    <a:ext uri="{9D8B030D-6E8A-4147-A177-3AD203B41FA5}">
                      <a16:colId xmlns:a16="http://schemas.microsoft.com/office/drawing/2014/main" val="2011740790"/>
                    </a:ext>
                  </a:extLst>
                </a:gridCol>
              </a:tblGrid>
              <a:tr h="972830">
                <a:tc gridSpan="2">
                  <a:txBody>
                    <a:bodyPr/>
                    <a:lstStyle/>
                    <a:p>
                      <a:pPr algn="ctr">
                        <a:lnSpc>
                          <a:spcPct val="100000"/>
                        </a:lnSpc>
                        <a:tabLst>
                          <a:tab pos="8428038" algn="l"/>
                        </a:tabLst>
                      </a:pPr>
                      <a:r>
                        <a:rPr lang="nl-BE" sz="3200" dirty="0">
                          <a:latin typeface="Open Sans" panose="020B0606030504020204"/>
                        </a:rPr>
                        <a:t>Kwaliteit van leven (naar </a:t>
                      </a:r>
                      <a:r>
                        <a:rPr lang="nl-BE" sz="3200" dirty="0" err="1">
                          <a:latin typeface="Open Sans" panose="020B0606030504020204"/>
                        </a:rPr>
                        <a:t>Schalock</a:t>
                      </a:r>
                      <a:r>
                        <a:rPr lang="nl-BE" sz="3200" dirty="0">
                          <a:latin typeface="Open Sans" panose="020B0606030504020204"/>
                        </a:rPr>
                        <a:t>, zie </a:t>
                      </a:r>
                      <a:r>
                        <a:rPr lang="nl-BE" sz="3200" dirty="0">
                          <a:solidFill>
                            <a:schemeClr val="bg1"/>
                          </a:solidFill>
                          <a:latin typeface="Open Sans" panose="020B0606030504020204"/>
                          <a:hlinkClick r:id="rId3">
                            <a:extLst>
                              <a:ext uri="{A12FA001-AC4F-418D-AE19-62706E023703}">
                                <ahyp:hlinkClr xmlns:ahyp="http://schemas.microsoft.com/office/drawing/2018/hyperlinkcolor" val="tx"/>
                              </a:ext>
                            </a:extLst>
                          </a:hlinkClick>
                        </a:rPr>
                        <a:t>Bijlage</a:t>
                      </a:r>
                      <a:r>
                        <a:rPr lang="nl-BE" sz="3200" dirty="0">
                          <a:latin typeface="Open Sans" panose="020B0606030504020204"/>
                        </a:rPr>
                        <a:t>)</a:t>
                      </a:r>
                    </a:p>
                  </a:txBody>
                  <a:tcPr anchor="ctr">
                    <a:solidFill>
                      <a:srgbClr val="049999"/>
                    </a:solidFill>
                  </a:tcPr>
                </a:tc>
                <a:tc hMerge="1">
                  <a:txBody>
                    <a:bodyPr/>
                    <a:lstStyle/>
                    <a:p>
                      <a:endParaRPr lang="nl-BE" dirty="0"/>
                    </a:p>
                  </a:txBody>
                  <a:tcPr/>
                </a:tc>
                <a:extLst>
                  <a:ext uri="{0D108BD9-81ED-4DB2-BD59-A6C34878D82A}">
                    <a16:rowId xmlns:a16="http://schemas.microsoft.com/office/drawing/2014/main" val="2365040851"/>
                  </a:ext>
                </a:extLst>
              </a:tr>
              <a:tr h="735646">
                <a:tc rowSpan="2">
                  <a:txBody>
                    <a:bodyPr/>
                    <a:lstStyle/>
                    <a:p>
                      <a:pPr algn="ctr"/>
                      <a:r>
                        <a:rPr lang="nl-BE" sz="3200" b="0" dirty="0">
                          <a:solidFill>
                            <a:srgbClr val="016666"/>
                          </a:solidFill>
                          <a:latin typeface="Open Sans" panose="020B0606030504020204"/>
                        </a:rPr>
                        <a:t>Onafhankelijkheid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0EAF1"/>
                    </a:solidFill>
                  </a:tcPr>
                </a:tc>
                <a:tc>
                  <a:txBody>
                    <a:bodyPr/>
                    <a:lstStyle/>
                    <a:p>
                      <a:r>
                        <a:rPr lang="nl-BE" sz="3200" dirty="0">
                          <a:solidFill>
                            <a:srgbClr val="049999"/>
                          </a:solidFill>
                          <a:latin typeface="Open Sans" panose="020B0606030504020204"/>
                        </a:rPr>
                        <a:t>Persoonlijke ontwikkeling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705433"/>
                  </a:ext>
                </a:extLst>
              </a:tr>
              <a:tr h="735646">
                <a:tc vMerge="1">
                  <a:txBody>
                    <a:bodyPr/>
                    <a:lstStyle/>
                    <a:p>
                      <a:endParaRPr lang="nl-BE" dirty="0"/>
                    </a:p>
                  </a:txBody>
                  <a:tcPr/>
                </a:tc>
                <a:tc>
                  <a:txBody>
                    <a:bodyPr/>
                    <a:lstStyle/>
                    <a:p>
                      <a:r>
                        <a:rPr lang="nl-BE" sz="3200" dirty="0">
                          <a:solidFill>
                            <a:srgbClr val="049999"/>
                          </a:solidFill>
                          <a:latin typeface="Open Sans" panose="020B0606030504020204"/>
                        </a:rPr>
                        <a:t>Zelfbepaling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14511"/>
                  </a:ext>
                </a:extLst>
              </a:tr>
              <a:tr h="735646">
                <a:tc rowSpan="3">
                  <a:txBody>
                    <a:bodyPr/>
                    <a:lstStyle/>
                    <a:p>
                      <a:pPr algn="ctr"/>
                      <a:r>
                        <a:rPr lang="nl-BE" sz="3200" b="0" dirty="0">
                          <a:solidFill>
                            <a:srgbClr val="016666"/>
                          </a:solidFill>
                          <a:latin typeface="Open Sans" panose="020B0606030504020204"/>
                        </a:rPr>
                        <a:t>Sociale participatie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AF1"/>
                    </a:solidFill>
                  </a:tcPr>
                </a:tc>
                <a:tc>
                  <a:txBody>
                    <a:bodyPr/>
                    <a:lstStyle/>
                    <a:p>
                      <a:r>
                        <a:rPr lang="nl-BE" sz="3200" dirty="0">
                          <a:solidFill>
                            <a:srgbClr val="049999"/>
                          </a:solidFill>
                          <a:latin typeface="Open Sans" panose="020B0606030504020204"/>
                        </a:rPr>
                        <a:t>Sociale relaties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253520"/>
                  </a:ext>
                </a:extLst>
              </a:tr>
              <a:tr h="735646">
                <a:tc vMerge="1">
                  <a:txBody>
                    <a:bodyPr/>
                    <a:lstStyle/>
                    <a:p>
                      <a:endParaRPr lang="nl-BE" dirty="0"/>
                    </a:p>
                  </a:txBody>
                  <a:tcPr/>
                </a:tc>
                <a:tc>
                  <a:txBody>
                    <a:bodyPr/>
                    <a:lstStyle/>
                    <a:p>
                      <a:r>
                        <a:rPr lang="nl-BE" sz="3200" dirty="0">
                          <a:solidFill>
                            <a:srgbClr val="049999"/>
                          </a:solidFill>
                          <a:latin typeface="Open Sans" panose="020B0606030504020204"/>
                        </a:rPr>
                        <a:t>Maatschappelijke participatie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046714"/>
                  </a:ext>
                </a:extLst>
              </a:tr>
              <a:tr h="735646">
                <a:tc vMerge="1">
                  <a:txBody>
                    <a:bodyPr/>
                    <a:lstStyle/>
                    <a:p>
                      <a:endParaRPr lang="nl-BE" dirty="0"/>
                    </a:p>
                  </a:txBody>
                  <a:tcPr/>
                </a:tc>
                <a:tc>
                  <a:txBody>
                    <a:bodyPr/>
                    <a:lstStyle/>
                    <a:p>
                      <a:r>
                        <a:rPr lang="nl-BE" sz="3200" dirty="0">
                          <a:solidFill>
                            <a:srgbClr val="049999"/>
                          </a:solidFill>
                          <a:latin typeface="Open Sans" panose="020B0606030504020204"/>
                        </a:rPr>
                        <a:t>Rechten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20871"/>
                  </a:ext>
                </a:extLst>
              </a:tr>
              <a:tr h="735646">
                <a:tc rowSpan="3">
                  <a:txBody>
                    <a:bodyPr/>
                    <a:lstStyle/>
                    <a:p>
                      <a:pPr algn="ctr"/>
                      <a:r>
                        <a:rPr lang="nl-BE" sz="3200" b="0" dirty="0">
                          <a:solidFill>
                            <a:srgbClr val="016666"/>
                          </a:solidFill>
                          <a:latin typeface="Open Sans" panose="020B0606030504020204"/>
                        </a:rPr>
                        <a:t>Welbevinden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0EAF1"/>
                    </a:solidFill>
                  </a:tcPr>
                </a:tc>
                <a:tc>
                  <a:txBody>
                    <a:bodyPr/>
                    <a:lstStyle/>
                    <a:p>
                      <a:r>
                        <a:rPr lang="nl-BE" sz="3200" dirty="0">
                          <a:solidFill>
                            <a:srgbClr val="049999"/>
                          </a:solidFill>
                          <a:latin typeface="Open Sans" panose="020B0606030504020204"/>
                        </a:rPr>
                        <a:t>Emotioneel welbevinden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497817"/>
                  </a:ext>
                </a:extLst>
              </a:tr>
              <a:tr h="735646">
                <a:tc vMerge="1">
                  <a:txBody>
                    <a:bodyPr/>
                    <a:lstStyle/>
                    <a:p>
                      <a:endParaRPr lang="nl-BE" dirty="0"/>
                    </a:p>
                  </a:txBody>
                  <a:tcPr/>
                </a:tc>
                <a:tc>
                  <a:txBody>
                    <a:bodyPr/>
                    <a:lstStyle/>
                    <a:p>
                      <a:r>
                        <a:rPr lang="nl-BE" sz="3200" dirty="0">
                          <a:solidFill>
                            <a:srgbClr val="049999"/>
                          </a:solidFill>
                          <a:latin typeface="Open Sans" panose="020B0606030504020204"/>
                        </a:rPr>
                        <a:t>Fysiek welbevinden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1445360"/>
                  </a:ext>
                </a:extLst>
              </a:tr>
              <a:tr h="735646">
                <a:tc vMerge="1">
                  <a:txBody>
                    <a:bodyPr/>
                    <a:lstStyle/>
                    <a:p>
                      <a:endParaRPr lang="nl-BE" dirty="0"/>
                    </a:p>
                  </a:txBody>
                  <a:tcPr/>
                </a:tc>
                <a:tc>
                  <a:txBody>
                    <a:bodyPr/>
                    <a:lstStyle/>
                    <a:p>
                      <a:r>
                        <a:rPr lang="nl-BE" sz="3200" dirty="0">
                          <a:solidFill>
                            <a:srgbClr val="049999"/>
                          </a:solidFill>
                          <a:latin typeface="Open Sans" panose="020B0606030504020204"/>
                        </a:rPr>
                        <a:t>Materieel welbevinden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278415626"/>
                  </a:ext>
                </a:extLst>
              </a:tr>
            </a:tbl>
          </a:graphicData>
        </a:graphic>
      </p:graphicFrame>
    </p:spTree>
    <p:extLst>
      <p:ext uri="{BB962C8B-B14F-4D97-AF65-F5344CB8AC3E}">
        <p14:creationId xmlns:p14="http://schemas.microsoft.com/office/powerpoint/2010/main" val="3542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a:xfrm>
            <a:off x="838200" y="0"/>
            <a:ext cx="10515600" cy="1325563"/>
          </a:xfrm>
        </p:spPr>
        <p:txBody>
          <a:bodyPr/>
          <a:lstStyle/>
          <a:p>
            <a:r>
              <a:rPr lang="nl-BE" dirty="0">
                <a:solidFill>
                  <a:srgbClr val="C00000"/>
                </a:solidFill>
              </a:rPr>
              <a:t>Op de site? </a:t>
            </a:r>
            <a:r>
              <a:rPr lang="nl-BE" dirty="0">
                <a:solidFill>
                  <a:srgbClr val="C00000"/>
                </a:solidFill>
                <a:hlinkClick r:id="rId3"/>
              </a:rPr>
              <a:t>Protocolpagina CZF</a:t>
            </a:r>
            <a:endParaRPr lang="nl-BE" dirty="0"/>
          </a:p>
        </p:txBody>
      </p:sp>
      <p:sp>
        <p:nvSpPr>
          <p:cNvPr id="6" name="Tijdelijke aanduiding voor inhoud 5"/>
          <p:cNvSpPr>
            <a:spLocks noGrp="1"/>
          </p:cNvSpPr>
          <p:nvPr>
            <p:ph sz="half" idx="1"/>
          </p:nvPr>
        </p:nvSpPr>
        <p:spPr>
          <a:xfrm>
            <a:off x="838200" y="1170369"/>
            <a:ext cx="7165298" cy="5403448"/>
          </a:xfrm>
        </p:spPr>
        <p:txBody>
          <a:bodyPr>
            <a:noAutofit/>
          </a:bodyPr>
          <a:lstStyle/>
          <a:p>
            <a:r>
              <a:rPr lang="nl-NL" dirty="0"/>
              <a:t>Protocol (volledig en opgeknipt)  </a:t>
            </a:r>
          </a:p>
          <a:p>
            <a:r>
              <a:rPr lang="nl-NL" dirty="0"/>
              <a:t>Aanvullingen</a:t>
            </a:r>
          </a:p>
          <a:p>
            <a:pPr lvl="1"/>
            <a:r>
              <a:rPr lang="nl-NL" sz="2800" dirty="0"/>
              <a:t>Richtlijnen vanuit M-decreet</a:t>
            </a:r>
          </a:p>
          <a:p>
            <a:pPr lvl="1"/>
            <a:r>
              <a:rPr lang="nl-NL" sz="2800" dirty="0"/>
              <a:t>Tabellen wat en hoe onderzoeken</a:t>
            </a:r>
          </a:p>
          <a:p>
            <a:r>
              <a:rPr lang="nl-NL" dirty="0"/>
              <a:t>Aan de slag</a:t>
            </a:r>
          </a:p>
          <a:p>
            <a:pPr lvl="1"/>
            <a:r>
              <a:rPr lang="nl-NL" sz="2800" dirty="0"/>
              <a:t>Verwijzing naar materialendatabank</a:t>
            </a:r>
          </a:p>
          <a:p>
            <a:pPr lvl="1"/>
            <a:r>
              <a:rPr lang="nl-NL" sz="2800" dirty="0"/>
              <a:t>FAQ’s</a:t>
            </a:r>
          </a:p>
          <a:p>
            <a:pPr lvl="1"/>
            <a:r>
              <a:rPr lang="nl-NL" sz="2800" dirty="0" err="1"/>
              <a:t>Prodiabrief</a:t>
            </a:r>
            <a:endParaRPr lang="nl-NL" sz="2800" dirty="0"/>
          </a:p>
          <a:p>
            <a:r>
              <a:rPr lang="nl-NL" dirty="0"/>
              <a:t>Links</a:t>
            </a:r>
          </a:p>
          <a:p>
            <a:pPr lvl="1"/>
            <a:r>
              <a:rPr lang="nl-NL" sz="2800" dirty="0"/>
              <a:t>CHC-platform</a:t>
            </a:r>
          </a:p>
          <a:p>
            <a:pPr lvl="1"/>
            <a:r>
              <a:rPr lang="nl-NL" sz="2800" dirty="0"/>
              <a:t>Protocol Kwaliteitscentrum Diagnostiek</a:t>
            </a:r>
          </a:p>
          <a:p>
            <a:pPr lvl="1"/>
            <a:r>
              <a:rPr lang="nl-NL" sz="2800" dirty="0"/>
              <a:t>Artikels Caleidoscoop</a:t>
            </a:r>
          </a:p>
        </p:txBody>
      </p:sp>
      <p:sp>
        <p:nvSpPr>
          <p:cNvPr id="7" name="Tijdelijke aanduiding voor inhoud 6"/>
          <p:cNvSpPr>
            <a:spLocks noGrp="1"/>
          </p:cNvSpPr>
          <p:nvPr>
            <p:ph sz="half" idx="2"/>
          </p:nvPr>
        </p:nvSpPr>
        <p:spPr>
          <a:xfrm>
            <a:off x="7960586" y="2114866"/>
            <a:ext cx="4038600" cy="4351338"/>
          </a:xfrm>
        </p:spPr>
        <p:txBody>
          <a:bodyPr>
            <a:normAutofit/>
          </a:bodyPr>
          <a:lstStyle/>
          <a:p>
            <a:pPr marL="0" indent="0">
              <a:buNone/>
            </a:pPr>
            <a:r>
              <a:rPr lang="nl-NL" dirty="0"/>
              <a:t>Materialendatabank:</a:t>
            </a:r>
          </a:p>
          <a:p>
            <a:r>
              <a:rPr lang="nl-NL" dirty="0">
                <a:solidFill>
                  <a:srgbClr val="02AAB4"/>
                </a:solidFill>
              </a:rPr>
              <a:t>Bijlagen</a:t>
            </a:r>
          </a:p>
          <a:p>
            <a:r>
              <a:rPr lang="nl-NL" dirty="0">
                <a:solidFill>
                  <a:srgbClr val="02AAB4"/>
                </a:solidFill>
              </a:rPr>
              <a:t>Overzicht diagnostisch materiaal en diagnostische fiches</a:t>
            </a:r>
          </a:p>
          <a:p>
            <a:r>
              <a:rPr lang="nl-NL" dirty="0">
                <a:solidFill>
                  <a:srgbClr val="02AAB4"/>
                </a:solidFill>
              </a:rPr>
              <a:t>Presentaties</a:t>
            </a:r>
          </a:p>
          <a:p>
            <a:r>
              <a:rPr lang="nl-NL" dirty="0">
                <a:solidFill>
                  <a:srgbClr val="02AAB4"/>
                </a:solidFill>
              </a:rPr>
              <a:t>Beeldmateriaal</a:t>
            </a:r>
          </a:p>
          <a:p>
            <a:r>
              <a:rPr lang="nl-NL" dirty="0">
                <a:solidFill>
                  <a:srgbClr val="02AAB4"/>
                </a:solidFill>
              </a:rPr>
              <a:t>…</a:t>
            </a:r>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4">
            <a:extLst>
              <a:ext uri="{28A0092B-C50C-407E-A947-70E740481C1C}">
                <a14:useLocalDpi xmlns:a14="http://schemas.microsoft.com/office/drawing/2010/main" val="0"/>
              </a:ext>
            </a:extLst>
          </a:blip>
          <a:srcRect l="11274" r="11815"/>
          <a:stretch/>
        </p:blipFill>
        <p:spPr bwMode="auto">
          <a:xfrm>
            <a:off x="9404463" y="152786"/>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55525D2-0DBA-4A5A-BA8F-A23147377DE0}"/>
              </a:ext>
            </a:extLst>
          </p:cNvPr>
          <p:cNvSpPr>
            <a:spLocks noGrp="1"/>
          </p:cNvSpPr>
          <p:nvPr>
            <p:ph type="sldNum" sz="quarter" idx="12"/>
          </p:nvPr>
        </p:nvSpPr>
        <p:spPr/>
        <p:txBody>
          <a:bodyPr/>
          <a:lstStyle/>
          <a:p>
            <a:fld id="{04FCA95E-2221-4DC3-A5F9-E53F37D422FC}" type="slidenum">
              <a:rPr lang="nl-BE" smtClean="0"/>
              <a:t>30</a:t>
            </a:fld>
            <a:endParaRPr lang="nl-BE"/>
          </a:p>
        </p:txBody>
      </p:sp>
      <p:pic>
        <p:nvPicPr>
          <p:cNvPr id="3" name="Afbeelding 2" descr="Afbeelding met schermafbeelding, telefoon&#10;&#10;Automatisch gegenereerde beschrijving">
            <a:extLst>
              <a:ext uri="{FF2B5EF4-FFF2-40B4-BE49-F238E27FC236}">
                <a16:creationId xmlns:a16="http://schemas.microsoft.com/office/drawing/2014/main" id="{51385112-5058-496D-AC36-9649F9C71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903" y="113050"/>
            <a:ext cx="9076193" cy="6631900"/>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903" y="1497550"/>
            <a:ext cx="3724348" cy="505926"/>
          </a:xfrm>
          <a:prstGeom prst="rect">
            <a:avLst/>
          </a:prstGeom>
        </p:spPr>
      </p:pic>
    </p:spTree>
    <p:extLst>
      <p:ext uri="{BB962C8B-B14F-4D97-AF65-F5344CB8AC3E}">
        <p14:creationId xmlns:p14="http://schemas.microsoft.com/office/powerpoint/2010/main" val="243046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3FEA13-06C4-4BAC-93E5-872E0F217A33}"/>
              </a:ext>
            </a:extLst>
          </p:cNvPr>
          <p:cNvSpPr>
            <a:spLocks noGrp="1"/>
          </p:cNvSpPr>
          <p:nvPr>
            <p:ph type="title"/>
          </p:nvPr>
        </p:nvSpPr>
        <p:spPr>
          <a:xfrm>
            <a:off x="838200" y="365125"/>
            <a:ext cx="8125918" cy="1325563"/>
          </a:xfrm>
          <a:solidFill>
            <a:srgbClr val="016666"/>
          </a:solidFill>
        </p:spPr>
        <p:txBody>
          <a:bodyPr>
            <a:normAutofit/>
          </a:bodyPr>
          <a:lstStyle/>
          <a:p>
            <a:r>
              <a:rPr lang="nl-BE" dirty="0">
                <a:solidFill>
                  <a:srgbClr val="D0EAF1"/>
                </a:solidFill>
              </a:rPr>
              <a:t>Leerling en ouders</a:t>
            </a:r>
            <a:br>
              <a:rPr lang="nl-BE" dirty="0">
                <a:solidFill>
                  <a:srgbClr val="D0EAF1"/>
                </a:solidFill>
              </a:rPr>
            </a:br>
            <a:r>
              <a:rPr lang="nl-BE" dirty="0">
                <a:solidFill>
                  <a:srgbClr val="D0EAF1"/>
                </a:solidFill>
              </a:rPr>
              <a:t>doorheen zorgcontinuüm – F2 </a:t>
            </a:r>
          </a:p>
        </p:txBody>
      </p:sp>
      <p:sp>
        <p:nvSpPr>
          <p:cNvPr id="4" name="Tijdelijke aanduiding voor inhoud 3">
            <a:extLst>
              <a:ext uri="{FF2B5EF4-FFF2-40B4-BE49-F238E27FC236}">
                <a16:creationId xmlns:a16="http://schemas.microsoft.com/office/drawing/2014/main" id="{9BD2A054-5C7A-4A35-83A0-444975836672}"/>
              </a:ext>
            </a:extLst>
          </p:cNvPr>
          <p:cNvSpPr>
            <a:spLocks noGrp="1"/>
          </p:cNvSpPr>
          <p:nvPr>
            <p:ph idx="1"/>
          </p:nvPr>
        </p:nvSpPr>
        <p:spPr>
          <a:xfrm>
            <a:off x="838200" y="2055813"/>
            <a:ext cx="9445487" cy="4689544"/>
          </a:xfrm>
        </p:spPr>
        <p:txBody>
          <a:bodyPr>
            <a:normAutofit/>
          </a:bodyPr>
          <a:lstStyle/>
          <a:p>
            <a:r>
              <a:rPr lang="nl-BE" sz="3200" dirty="0"/>
              <a:t>Intake, afstemmen: </a:t>
            </a:r>
            <a:r>
              <a:rPr lang="nl-BE" sz="3200" dirty="0">
                <a:solidFill>
                  <a:srgbClr val="02AAB4"/>
                </a:solidFill>
              </a:rPr>
              <a:t>wanneer ouders al beroep deden op externe partners, in samenspraak met ouders doelgericht inzetten van deze expertise in het HGD-traject</a:t>
            </a:r>
          </a:p>
          <a:p>
            <a:r>
              <a:rPr lang="nl-BE" sz="3200" dirty="0"/>
              <a:t>Voorbeeldvragen voor ouders en leerling in intake en onderzoeksfase</a:t>
            </a:r>
          </a:p>
          <a:p>
            <a:r>
              <a:rPr lang="nl-BE" sz="3200" dirty="0"/>
              <a:t>Bij voorbeelden vanuit doelen en onderwijsbehoeften leerling ook ondersteuningsbehoeften leerkrachten en ouders</a:t>
            </a:r>
          </a:p>
        </p:txBody>
      </p:sp>
      <p:sp>
        <p:nvSpPr>
          <p:cNvPr id="2" name="Tijdelijke aanduiding voor dianummer 1">
            <a:extLst>
              <a:ext uri="{FF2B5EF4-FFF2-40B4-BE49-F238E27FC236}">
                <a16:creationId xmlns:a16="http://schemas.microsoft.com/office/drawing/2014/main" id="{7EB149A4-B86D-4C8A-AB44-505DC7515178}"/>
              </a:ext>
            </a:extLst>
          </p:cNvPr>
          <p:cNvSpPr>
            <a:spLocks noGrp="1"/>
          </p:cNvSpPr>
          <p:nvPr>
            <p:ph type="sldNum" sz="quarter" idx="12"/>
          </p:nvPr>
        </p:nvSpPr>
        <p:spPr/>
        <p:txBody>
          <a:bodyPr/>
          <a:lstStyle/>
          <a:p>
            <a:fld id="{04FCA95E-2221-4DC3-A5F9-E53F37D422FC}" type="slidenum">
              <a:rPr lang="nl-BE" smtClean="0"/>
              <a:t>31</a:t>
            </a:fld>
            <a:endParaRPr lang="nl-BE"/>
          </a:p>
        </p:txBody>
      </p:sp>
      <p:pic>
        <p:nvPicPr>
          <p:cNvPr id="7" name="Tijdelijke aanduiding voor inhoud 4">
            <a:extLst>
              <a:ext uri="{FF2B5EF4-FFF2-40B4-BE49-F238E27FC236}">
                <a16:creationId xmlns:a16="http://schemas.microsoft.com/office/drawing/2014/main" id="{303348BE-117D-4379-BFC4-809B9F76D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spTree>
    <p:extLst>
      <p:ext uri="{BB962C8B-B14F-4D97-AF65-F5344CB8AC3E}">
        <p14:creationId xmlns:p14="http://schemas.microsoft.com/office/powerpoint/2010/main" val="1495629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66668"/>
            <a:ext cx="5616624" cy="1325562"/>
          </a:xfrm>
        </p:spPr>
        <p:txBody>
          <a:bodyPr/>
          <a:lstStyle/>
          <a:p>
            <a:r>
              <a:rPr lang="nl-BE" sz="3200" b="1" dirty="0"/>
              <a:t>Faire diagnostiek doorheen HGD-traject</a:t>
            </a:r>
            <a:endParaRPr lang="nl-BE" sz="3200" b="1" dirty="0">
              <a:solidFill>
                <a:srgbClr val="C00000"/>
              </a:solidFill>
            </a:endParaRPr>
          </a:p>
        </p:txBody>
      </p:sp>
      <p:graphicFrame>
        <p:nvGraphicFramePr>
          <p:cNvPr id="4" name="Tabel 3">
            <a:extLst>
              <a:ext uri="{FF2B5EF4-FFF2-40B4-BE49-F238E27FC236}">
                <a16:creationId xmlns:a16="http://schemas.microsoft.com/office/drawing/2014/main" id="{0A162AF8-F9A5-4590-9D34-7313BDAE9CC0}"/>
              </a:ext>
            </a:extLst>
          </p:cNvPr>
          <p:cNvGraphicFramePr>
            <a:graphicFrameLocks noGrp="1"/>
          </p:cNvGraphicFramePr>
          <p:nvPr>
            <p:extLst>
              <p:ext uri="{D42A27DB-BD31-4B8C-83A1-F6EECF244321}">
                <p14:modId xmlns:p14="http://schemas.microsoft.com/office/powerpoint/2010/main" val="2492458535"/>
              </p:ext>
            </p:extLst>
          </p:nvPr>
        </p:nvGraphicFramePr>
        <p:xfrm>
          <a:off x="204951" y="1429164"/>
          <a:ext cx="11987049" cy="5428836"/>
        </p:xfrm>
        <a:graphic>
          <a:graphicData uri="http://schemas.openxmlformats.org/drawingml/2006/table">
            <a:tbl>
              <a:tblPr firstRow="1" bandRow="1">
                <a:tableStyleId>{5940675A-B579-460E-94D1-54222C63F5DA}</a:tableStyleId>
              </a:tblPr>
              <a:tblGrid>
                <a:gridCol w="3687850">
                  <a:extLst>
                    <a:ext uri="{9D8B030D-6E8A-4147-A177-3AD203B41FA5}">
                      <a16:colId xmlns:a16="http://schemas.microsoft.com/office/drawing/2014/main" val="2966593811"/>
                    </a:ext>
                  </a:extLst>
                </a:gridCol>
                <a:gridCol w="8299199">
                  <a:extLst>
                    <a:ext uri="{9D8B030D-6E8A-4147-A177-3AD203B41FA5}">
                      <a16:colId xmlns:a16="http://schemas.microsoft.com/office/drawing/2014/main" val="1509645202"/>
                    </a:ext>
                  </a:extLst>
                </a:gridCol>
              </a:tblGrid>
              <a:tr h="1966228">
                <a:tc>
                  <a:txBody>
                    <a:bodyPr/>
                    <a:lstStyle/>
                    <a:p>
                      <a:r>
                        <a:rPr lang="nl-BE" sz="2600" dirty="0">
                          <a:latin typeface="Open Sans" panose="020B0606030504020204"/>
                        </a:rPr>
                        <a:t>INTAKEFASE</a:t>
                      </a:r>
                    </a:p>
                    <a:p>
                      <a:r>
                        <a:rPr lang="nl-BE" sz="2600" dirty="0">
                          <a:latin typeface="Open Sans" panose="020B0606030504020204"/>
                        </a:rPr>
                        <a:t>STRATEGIEFASE</a:t>
                      </a:r>
                    </a:p>
                  </a:txBody>
                  <a:tcPr/>
                </a:tc>
                <a:tc>
                  <a:txBody>
                    <a:bodyPr/>
                    <a:lstStyle/>
                    <a:p>
                      <a:pPr marL="342900" indent="-342900">
                        <a:buFont typeface="Arial" panose="020B0604020202020204" pitchFamily="34" charset="0"/>
                        <a:buChar char="•"/>
                      </a:pPr>
                      <a:r>
                        <a:rPr lang="nl-BE" sz="2600" dirty="0">
                          <a:latin typeface="Open Sans" panose="020B0606030504020204"/>
                        </a:rPr>
                        <a:t>Vertrouwensrelatie creëren</a:t>
                      </a:r>
                    </a:p>
                    <a:p>
                      <a:pPr marL="342900" indent="-342900">
                        <a:buFont typeface="Arial" panose="020B0604020202020204" pitchFamily="34" charset="0"/>
                        <a:buChar char="•"/>
                      </a:pPr>
                      <a:r>
                        <a:rPr lang="nl-BE" sz="2600" dirty="0">
                          <a:latin typeface="Open Sans" panose="020B0606030504020204"/>
                        </a:rPr>
                        <a:t>Positief kader opbouwen</a:t>
                      </a:r>
                    </a:p>
                    <a:p>
                      <a:pPr marL="342900" indent="-342900">
                        <a:buFont typeface="Arial" panose="020B0604020202020204" pitchFamily="34" charset="0"/>
                        <a:buChar char="•"/>
                      </a:pPr>
                      <a:r>
                        <a:rPr lang="nl-BE" sz="2600" dirty="0">
                          <a:latin typeface="Open Sans" panose="020B0606030504020204"/>
                        </a:rPr>
                        <a:t>Voldoende informatie verzamelen (SES en migratie)</a:t>
                      </a:r>
                    </a:p>
                    <a:p>
                      <a:pPr marL="342900" indent="-342900">
                        <a:buFont typeface="Arial" panose="020B0604020202020204" pitchFamily="34" charset="0"/>
                        <a:buChar char="•"/>
                      </a:pPr>
                      <a:r>
                        <a:rPr lang="nl-BE" sz="2600" dirty="0">
                          <a:latin typeface="Open Sans" panose="020B0606030504020204"/>
                        </a:rPr>
                        <a:t>Eigen waarden en (voor-)oordelen onder controle</a:t>
                      </a:r>
                    </a:p>
                  </a:txBody>
                  <a:tcPr/>
                </a:tc>
                <a:extLst>
                  <a:ext uri="{0D108BD9-81ED-4DB2-BD59-A6C34878D82A}">
                    <a16:rowId xmlns:a16="http://schemas.microsoft.com/office/drawing/2014/main" val="3982038624"/>
                  </a:ext>
                </a:extLst>
              </a:tr>
              <a:tr h="1731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600" i="1" dirty="0">
                          <a:latin typeface="Open Sans" panose="020B0606030504020204"/>
                        </a:rPr>
                        <a:t>ONDERZOEKSFASE</a:t>
                      </a:r>
                      <a:endParaRPr lang="nl-BE" sz="2600" dirty="0">
                        <a:latin typeface="Open Sans" panose="020B0606030504020204"/>
                      </a:endParaRPr>
                    </a:p>
                    <a:p>
                      <a:endParaRPr lang="nl-BE" sz="2600" dirty="0">
                        <a:latin typeface="Open Sans" panose="020B0606030504020204"/>
                      </a:endParaRPr>
                    </a:p>
                  </a:txBody>
                  <a:tcPr/>
                </a:tc>
                <a:tc>
                  <a:txBody>
                    <a:bodyPr/>
                    <a:lstStyle/>
                    <a:p>
                      <a:pPr marL="342900" indent="-342900">
                        <a:buFont typeface="Arial" panose="020B0604020202020204" pitchFamily="34" charset="0"/>
                        <a:buChar char="•"/>
                      </a:pPr>
                      <a:r>
                        <a:rPr lang="nl-BE" sz="2600" dirty="0">
                          <a:latin typeface="Open Sans" panose="020B0606030504020204"/>
                        </a:rPr>
                        <a:t>Breed kijken</a:t>
                      </a:r>
                    </a:p>
                    <a:p>
                      <a:pPr marL="342900" indent="-342900">
                        <a:buFont typeface="Arial" panose="020B0604020202020204" pitchFamily="34" charset="0"/>
                        <a:buChar char="•"/>
                      </a:pPr>
                      <a:r>
                        <a:rPr lang="nl-BE" sz="2600" dirty="0">
                          <a:latin typeface="Open Sans" panose="020B0606030504020204"/>
                        </a:rPr>
                        <a:t>Storende factoren voorkomen </a:t>
                      </a:r>
                    </a:p>
                    <a:p>
                      <a:pPr marL="342900" indent="-342900">
                        <a:buFont typeface="Arial" panose="020B0604020202020204" pitchFamily="34" charset="0"/>
                        <a:buChar char="•"/>
                      </a:pPr>
                      <a:r>
                        <a:rPr lang="nl-BE" sz="2600" dirty="0">
                          <a:latin typeface="Open Sans" panose="020B0606030504020204"/>
                        </a:rPr>
                        <a:t>Juist interpreteren</a:t>
                      </a:r>
                    </a:p>
                    <a:p>
                      <a:pPr marL="342900" indent="-342900">
                        <a:buFont typeface="Arial" panose="020B0604020202020204" pitchFamily="34" charset="0"/>
                        <a:buChar char="•"/>
                      </a:pPr>
                      <a:endParaRPr lang="nl-BE" sz="2600" dirty="0">
                        <a:latin typeface="Open Sans" panose="020B0606030504020204"/>
                      </a:endParaRPr>
                    </a:p>
                  </a:txBody>
                  <a:tcPr/>
                </a:tc>
                <a:extLst>
                  <a:ext uri="{0D108BD9-81ED-4DB2-BD59-A6C34878D82A}">
                    <a16:rowId xmlns:a16="http://schemas.microsoft.com/office/drawing/2014/main" val="488622480"/>
                  </a:ext>
                </a:extLst>
              </a:tr>
              <a:tr h="1731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600" i="1" dirty="0">
                          <a:latin typeface="Open Sans" panose="020B0606030504020204"/>
                        </a:rPr>
                        <a:t>INTEGRATIE- &amp; AANBEVELINGSFASE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2600" i="1" dirty="0">
                          <a:latin typeface="Open Sans" panose="020B0606030504020204"/>
                        </a:rPr>
                        <a:t>ADVIESFASE</a:t>
                      </a:r>
                      <a:endParaRPr lang="nl-BE" sz="2600" dirty="0">
                        <a:latin typeface="Open Sans" panose="020B0606030504020204"/>
                      </a:endParaRPr>
                    </a:p>
                    <a:p>
                      <a:endParaRPr lang="nl-BE" sz="2600" dirty="0">
                        <a:latin typeface="Open Sans" panose="020B0606030504020204"/>
                      </a:endParaRPr>
                    </a:p>
                  </a:txBody>
                  <a:tcPr/>
                </a:tc>
                <a:tc>
                  <a:txBody>
                    <a:bodyPr/>
                    <a:lstStyle/>
                    <a:p>
                      <a:pPr marL="342900" indent="-342900">
                        <a:buFont typeface="Arial" panose="020B0604020202020204" pitchFamily="34" charset="0"/>
                        <a:buChar char="•"/>
                      </a:pPr>
                      <a:r>
                        <a:rPr lang="nl-BE" sz="2600" dirty="0">
                          <a:latin typeface="Open Sans" panose="020B0606030504020204"/>
                        </a:rPr>
                        <a:t>Gepast indiceren</a:t>
                      </a:r>
                    </a:p>
                    <a:p>
                      <a:pPr marL="342900" indent="-342900">
                        <a:buFont typeface="Arial" panose="020B0604020202020204" pitchFamily="34" charset="0"/>
                        <a:buChar char="•"/>
                      </a:pPr>
                      <a:r>
                        <a:rPr lang="nl-BE" sz="2600" dirty="0">
                          <a:latin typeface="Open Sans" panose="020B0606030504020204"/>
                        </a:rPr>
                        <a:t>Respectvol adviseren</a:t>
                      </a:r>
                    </a:p>
                    <a:p>
                      <a:pPr marL="342900" indent="-342900">
                        <a:buFont typeface="Arial" panose="020B0604020202020204" pitchFamily="34" charset="0"/>
                        <a:buChar char="•"/>
                      </a:pPr>
                      <a:r>
                        <a:rPr lang="nl-BE" sz="2600" dirty="0">
                          <a:latin typeface="Open Sans" panose="020B0606030504020204"/>
                        </a:rPr>
                        <a:t>Bij de interventie: geloven in de veranderbaarheid!</a:t>
                      </a:r>
                    </a:p>
                  </a:txBody>
                  <a:tcPr/>
                </a:tc>
                <a:extLst>
                  <a:ext uri="{0D108BD9-81ED-4DB2-BD59-A6C34878D82A}">
                    <a16:rowId xmlns:a16="http://schemas.microsoft.com/office/drawing/2014/main" val="3240530432"/>
                  </a:ext>
                </a:extLst>
              </a:tr>
            </a:tbl>
          </a:graphicData>
        </a:graphic>
      </p:graphicFrame>
      <p:pic>
        <p:nvPicPr>
          <p:cNvPr id="1026" name="Picture 2" descr="http://www.vclb-koepel.be/library/galleryphotos/logo_fairediagnostiek.png">
            <a:extLst>
              <a:ext uri="{FF2B5EF4-FFF2-40B4-BE49-F238E27FC236}">
                <a16:creationId xmlns:a16="http://schemas.microsoft.com/office/drawing/2014/main" id="{BD806C5D-0C09-464D-B854-A5A9F95CC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356" y="97895"/>
            <a:ext cx="4350274"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01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6" name="Shape 426"/>
          <p:cNvSpPr txBox="1">
            <a:spLocks noGrp="1"/>
          </p:cNvSpPr>
          <p:nvPr>
            <p:ph type="sldNum" idx="12"/>
          </p:nvPr>
        </p:nvSpPr>
        <p:spPr>
          <a:xfrm>
            <a:off x="11211786" y="6283642"/>
            <a:ext cx="787400" cy="365125"/>
          </a:xfrm>
          <a:prstGeom prst="rect">
            <a:avLst/>
          </a:prstGeom>
          <a:noFill/>
          <a:ln>
            <a:noFill/>
          </a:ln>
        </p:spPr>
        <p:txBody>
          <a:bodyPr vert="horz" lIns="91440" tIns="45720" rIns="91440" bIns="45720" rtlCol="0" anchor="ctr" anchorCtr="0">
            <a:noAutofit/>
          </a:bodyPr>
          <a:lstStyle>
            <a:defPPr>
              <a:defRPr lang="nl-BE"/>
            </a:defPPr>
            <a:lvl1pPr marL="0" algn="r" defTabSz="914400" rtl="0" eaLnBrk="1" latinLnBrk="0" hangingPunct="1">
              <a:defRPr sz="1200" kern="12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25000"/>
            </a:pPr>
            <a:fld id="{04FCA95E-2221-4DC3-A5F9-E53F37D422FC}" type="slidenum">
              <a:rPr lang="nl-BE" smtClean="0"/>
              <a:pPr>
                <a:buSzPct val="25000"/>
              </a:pPr>
              <a:t>33</a:t>
            </a:fld>
            <a:endParaRPr lang="nl-BE" dirty="0"/>
          </a:p>
        </p:txBody>
      </p:sp>
      <p:pic>
        <p:nvPicPr>
          <p:cNvPr id="7" name="Shape 441"/>
          <p:cNvPicPr preferRelativeResize="0">
            <a:picLocks noGrp="1"/>
          </p:cNvPicPr>
          <p:nvPr>
            <p:ph type="body" idx="1"/>
          </p:nvPr>
        </p:nvPicPr>
        <p:blipFill rotWithShape="1">
          <a:blip r:embed="rId3" cstate="print">
            <a:alphaModFix/>
          </a:blip>
          <a:srcRect r="50514" b="60975"/>
          <a:stretch/>
        </p:blipFill>
        <p:spPr>
          <a:xfrm>
            <a:off x="1263316" y="421105"/>
            <a:ext cx="9492916" cy="6313487"/>
          </a:xfrm>
          <a:prstGeom prst="rect">
            <a:avLst/>
          </a:prstGeom>
          <a:noFill/>
          <a:ln>
            <a:noFill/>
          </a:ln>
        </p:spPr>
      </p:pic>
    </p:spTree>
    <p:extLst>
      <p:ext uri="{BB962C8B-B14F-4D97-AF65-F5344CB8AC3E}">
        <p14:creationId xmlns:p14="http://schemas.microsoft.com/office/powerpoint/2010/main" val="1514288884"/>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F3223-12B3-496D-BC2B-2A6F497FC58A}"/>
              </a:ext>
            </a:extLst>
          </p:cNvPr>
          <p:cNvSpPr>
            <a:spLocks noGrp="1"/>
          </p:cNvSpPr>
          <p:nvPr>
            <p:ph type="title"/>
          </p:nvPr>
        </p:nvSpPr>
        <p:spPr/>
        <p:txBody>
          <a:bodyPr/>
          <a:lstStyle/>
          <a:p>
            <a:r>
              <a:rPr lang="nl-BE" dirty="0"/>
              <a:t>Hulpvraag stuurt je traject</a:t>
            </a:r>
          </a:p>
        </p:txBody>
      </p:sp>
      <p:sp>
        <p:nvSpPr>
          <p:cNvPr id="3" name="Tijdelijke aanduiding voor inhoud 2">
            <a:extLst>
              <a:ext uri="{FF2B5EF4-FFF2-40B4-BE49-F238E27FC236}">
                <a16:creationId xmlns:a16="http://schemas.microsoft.com/office/drawing/2014/main" id="{6453A2CD-F6CC-47C8-B182-699A0CAED6C6}"/>
              </a:ext>
            </a:extLst>
          </p:cNvPr>
          <p:cNvSpPr>
            <a:spLocks noGrp="1"/>
          </p:cNvSpPr>
          <p:nvPr>
            <p:ph idx="1"/>
          </p:nvPr>
        </p:nvSpPr>
        <p:spPr>
          <a:xfrm>
            <a:off x="838200" y="1509940"/>
            <a:ext cx="10515600" cy="4890860"/>
          </a:xfrm>
        </p:spPr>
        <p:txBody>
          <a:bodyPr>
            <a:normAutofit lnSpcReduction="10000"/>
          </a:bodyPr>
          <a:lstStyle/>
          <a:p>
            <a:pPr marL="0" indent="0">
              <a:buNone/>
            </a:pPr>
            <a:r>
              <a:rPr lang="nl-BE" dirty="0"/>
              <a:t>Bij HGD nadruk op indicering, maar…</a:t>
            </a:r>
          </a:p>
          <a:p>
            <a:pPr marL="0" indent="0">
              <a:buNone/>
            </a:pPr>
            <a:endParaRPr lang="nl-BE" dirty="0"/>
          </a:p>
          <a:p>
            <a:pPr marL="0" indent="0">
              <a:buNone/>
            </a:pPr>
            <a:r>
              <a:rPr lang="nl-BE" dirty="0"/>
              <a:t>Vragen naar advies</a:t>
            </a:r>
          </a:p>
          <a:p>
            <a:pPr>
              <a:buFontTx/>
              <a:buChar char="-"/>
            </a:pPr>
            <a:r>
              <a:rPr lang="nl-BE" dirty="0"/>
              <a:t>Komt </a:t>
            </a:r>
            <a:r>
              <a:rPr lang="nl-BE" dirty="0" err="1"/>
              <a:t>Basile</a:t>
            </a:r>
            <a:r>
              <a:rPr lang="nl-BE" dirty="0"/>
              <a:t> in aanmerking voor (gemotiveerd) verslag?</a:t>
            </a:r>
          </a:p>
          <a:p>
            <a:pPr>
              <a:buFontTx/>
              <a:buChar char="-"/>
            </a:pPr>
            <a:r>
              <a:rPr lang="nl-BE" dirty="0"/>
              <a:t>Blijft het gemeenschappelijk curriculum haalbaar voor </a:t>
            </a:r>
            <a:r>
              <a:rPr lang="nl-BE" dirty="0" err="1"/>
              <a:t>Basile</a:t>
            </a:r>
            <a:r>
              <a:rPr lang="nl-BE" dirty="0"/>
              <a:t> binnen deze school?</a:t>
            </a:r>
          </a:p>
          <a:p>
            <a:pPr>
              <a:buFontTx/>
              <a:buChar char="-"/>
            </a:pPr>
            <a:endParaRPr lang="nl-BE" dirty="0"/>
          </a:p>
          <a:p>
            <a:pPr marL="0" indent="0">
              <a:buNone/>
            </a:pPr>
            <a:r>
              <a:rPr lang="nl-BE" dirty="0"/>
              <a:t>Verrijken met vragen naar verandering</a:t>
            </a:r>
          </a:p>
          <a:p>
            <a:pPr>
              <a:buFontTx/>
              <a:buChar char="-"/>
            </a:pPr>
            <a:r>
              <a:rPr lang="nl-BE" dirty="0"/>
              <a:t>Wat kan ervoor zorgen dat </a:t>
            </a:r>
            <a:r>
              <a:rPr lang="nl-BE" dirty="0" err="1"/>
              <a:t>Basile</a:t>
            </a:r>
            <a:r>
              <a:rPr lang="nl-BE" dirty="0"/>
              <a:t> blijft deelnemen aan het klasgebeuren?</a:t>
            </a:r>
          </a:p>
          <a:p>
            <a:pPr>
              <a:buFontTx/>
              <a:buChar char="-"/>
            </a:pPr>
            <a:r>
              <a:rPr lang="nl-BE" dirty="0"/>
              <a:t>Hoe kan </a:t>
            </a:r>
            <a:r>
              <a:rPr lang="nl-BE" dirty="0" err="1"/>
              <a:t>Basile</a:t>
            </a:r>
            <a:r>
              <a:rPr lang="nl-BE" dirty="0"/>
              <a:t> op zijn tempo verder evolueren in de leerstof?</a:t>
            </a:r>
          </a:p>
        </p:txBody>
      </p:sp>
      <p:sp>
        <p:nvSpPr>
          <p:cNvPr id="4" name="Tijdelijke aanduiding voor dianummer 3">
            <a:extLst>
              <a:ext uri="{FF2B5EF4-FFF2-40B4-BE49-F238E27FC236}">
                <a16:creationId xmlns:a16="http://schemas.microsoft.com/office/drawing/2014/main" id="{0C528711-ABC8-4BC1-8BF2-099C902995F2}"/>
              </a:ext>
            </a:extLst>
          </p:cNvPr>
          <p:cNvSpPr>
            <a:spLocks noGrp="1"/>
          </p:cNvSpPr>
          <p:nvPr>
            <p:ph type="sldNum" sz="quarter" idx="12"/>
          </p:nvPr>
        </p:nvSpPr>
        <p:spPr/>
        <p:txBody>
          <a:bodyPr/>
          <a:lstStyle/>
          <a:p>
            <a:fld id="{04FCA95E-2221-4DC3-A5F9-E53F37D422FC}" type="slidenum">
              <a:rPr lang="nl-BE" smtClean="0"/>
              <a:pPr/>
              <a:t>34</a:t>
            </a:fld>
            <a:endParaRPr lang="nl-BE"/>
          </a:p>
        </p:txBody>
      </p:sp>
    </p:spTree>
    <p:extLst>
      <p:ext uri="{BB962C8B-B14F-4D97-AF65-F5344CB8AC3E}">
        <p14:creationId xmlns:p14="http://schemas.microsoft.com/office/powerpoint/2010/main" val="2418249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i="1" dirty="0">
                <a:solidFill>
                  <a:srgbClr val="02AAB4"/>
                </a:solidFill>
              </a:rPr>
              <a:t>Intakefase – culturele bagage gezin?</a:t>
            </a:r>
            <a:r>
              <a:rPr lang="nl-BE" sz="3200" dirty="0"/>
              <a:t> </a:t>
            </a:r>
          </a:p>
        </p:txBody>
      </p:sp>
      <p:sp>
        <p:nvSpPr>
          <p:cNvPr id="3" name="Tijdelijke aanduiding voor tekst 2"/>
          <p:cNvSpPr>
            <a:spLocks noGrp="1"/>
          </p:cNvSpPr>
          <p:nvPr>
            <p:ph type="body" idx="1"/>
          </p:nvPr>
        </p:nvSpPr>
        <p:spPr/>
        <p:txBody>
          <a:bodyPr>
            <a:normAutofit/>
          </a:bodyPr>
          <a:lstStyle/>
          <a:p>
            <a:pPr>
              <a:buFont typeface="Wingdings" panose="05000000000000000000" pitchFamily="2" charset="2"/>
              <a:buChar char="ü"/>
            </a:pPr>
            <a:r>
              <a:rPr lang="nl-BE" sz="2400" dirty="0"/>
              <a:t> </a:t>
            </a:r>
            <a:r>
              <a:rPr lang="nl-BE" dirty="0"/>
              <a:t>Vertrouwensrelatie en positieve/constructieve samenwerking: ouders belangrijke informant om breed informatie te verzamelen over functioneren leerling en hun verwachtingen t.a.v. schools leren</a:t>
            </a:r>
          </a:p>
          <a:p>
            <a:pPr>
              <a:buFont typeface="Wingdings" panose="05000000000000000000" pitchFamily="2" charset="2"/>
              <a:buChar char="ü"/>
            </a:pPr>
            <a:r>
              <a:rPr lang="nl-BE" dirty="0"/>
              <a:t>Verschil thuiscultuur en schoolcultuur? </a:t>
            </a:r>
          </a:p>
          <a:p>
            <a:pPr marL="177800" indent="0">
              <a:buNone/>
            </a:pPr>
            <a:endParaRPr lang="nl-BE" dirty="0"/>
          </a:p>
          <a:p>
            <a:pPr>
              <a:buFont typeface="Symbol" panose="05050102010706020507" pitchFamily="18" charset="2"/>
              <a:buChar char="Þ"/>
            </a:pPr>
            <a:r>
              <a:rPr lang="nl-BE" dirty="0"/>
              <a:t>Naarmate de culturele oriëntatie van het gezin verder afwijkt van de gastcultuur (meer behoud, minder aanpassing), wordt gebruik normen gebaseerd op onderzoek onder leden van de meerderheidscultuur problematischer</a:t>
            </a:r>
          </a:p>
          <a:p>
            <a:pPr marL="609600" lvl="1" indent="0">
              <a:buNone/>
            </a:pPr>
            <a:endParaRPr lang="nl-BE" dirty="0"/>
          </a:p>
          <a:p>
            <a:pPr lvl="1">
              <a:buFont typeface="Symbol" panose="05050102010706020507" pitchFamily="18" charset="2"/>
              <a:buChar char="Þ"/>
            </a:pPr>
            <a:endParaRPr lang="nl-BE" dirty="0"/>
          </a:p>
          <a:p>
            <a:pPr>
              <a:buFont typeface="Symbol" panose="05050102010706020507" pitchFamily="18" charset="2"/>
              <a:buChar char="Þ"/>
            </a:pPr>
            <a:endParaRPr lang="nl-BE" sz="2400" dirty="0"/>
          </a:p>
          <a:p>
            <a:pPr marL="177800" indent="0">
              <a:buNone/>
            </a:pPr>
            <a:endParaRPr lang="nl-BE" sz="2400" dirty="0"/>
          </a:p>
        </p:txBody>
      </p:sp>
      <p:pic>
        <p:nvPicPr>
          <p:cNvPr id="4" name="Picture 2" descr="http://www.vclb-koepel.be/library/galleryphotos/logo_fairediagnostiek.png">
            <a:extLst>
              <a:ext uri="{FF2B5EF4-FFF2-40B4-BE49-F238E27FC236}">
                <a16:creationId xmlns:a16="http://schemas.microsoft.com/office/drawing/2014/main" id="{A24C3672-0865-4174-9350-7F3EB8CA61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752"/>
          <a:stretch/>
        </p:blipFill>
        <p:spPr bwMode="auto">
          <a:xfrm>
            <a:off x="10674121" y="365125"/>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401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i="1" dirty="0">
                <a:solidFill>
                  <a:srgbClr val="02AAB4"/>
                </a:solidFill>
              </a:rPr>
              <a:t>Intakefase – culturele bagage gezin?</a:t>
            </a:r>
            <a:r>
              <a:rPr lang="nl-BE" sz="3200" dirty="0"/>
              <a:t> </a:t>
            </a:r>
          </a:p>
        </p:txBody>
      </p:sp>
      <p:sp>
        <p:nvSpPr>
          <p:cNvPr id="3" name="Tijdelijke aanduiding voor tekst 2"/>
          <p:cNvSpPr>
            <a:spLocks noGrp="1"/>
          </p:cNvSpPr>
          <p:nvPr>
            <p:ph type="body" idx="1"/>
          </p:nvPr>
        </p:nvSpPr>
        <p:spPr/>
        <p:txBody>
          <a:bodyPr/>
          <a:lstStyle/>
          <a:p>
            <a:pPr marL="609600" lvl="1" indent="0">
              <a:buNone/>
            </a:pPr>
            <a:endParaRPr lang="nl-BE" dirty="0"/>
          </a:p>
          <a:p>
            <a:pPr>
              <a:buFont typeface="Symbol" panose="05050102010706020507" pitchFamily="18" charset="2"/>
              <a:buChar char="Þ"/>
            </a:pPr>
            <a:endParaRPr lang="nl-BE" sz="2400" dirty="0"/>
          </a:p>
          <a:p>
            <a:pPr marL="177800" indent="0">
              <a:buNone/>
            </a:pPr>
            <a:endParaRPr lang="nl-BE" sz="2400" dirty="0"/>
          </a:p>
        </p:txBody>
      </p:sp>
      <p:pic>
        <p:nvPicPr>
          <p:cNvPr id="4" name="Afbeelding 3">
            <a:extLst>
              <a:ext uri="{FF2B5EF4-FFF2-40B4-BE49-F238E27FC236}">
                <a16:creationId xmlns:a16="http://schemas.microsoft.com/office/drawing/2014/main" id="{161FE5A6-DFF8-4A93-AB43-7892CE9B6285}"/>
              </a:ext>
            </a:extLst>
          </p:cNvPr>
          <p:cNvPicPr/>
          <p:nvPr/>
        </p:nvPicPr>
        <p:blipFill rotWithShape="1">
          <a:blip r:embed="rId3">
            <a:extLst>
              <a:ext uri="{28A0092B-C50C-407E-A947-70E740481C1C}">
                <a14:useLocalDpi xmlns:a14="http://schemas.microsoft.com/office/drawing/2010/main" val="0"/>
              </a:ext>
            </a:extLst>
          </a:blip>
          <a:srcRect t="29074" r="827" b="14492"/>
          <a:stretch/>
        </p:blipFill>
        <p:spPr>
          <a:xfrm>
            <a:off x="1415480" y="1970410"/>
            <a:ext cx="9793088" cy="4061769"/>
          </a:xfrm>
          <a:prstGeom prst="rect">
            <a:avLst/>
          </a:prstGeom>
        </p:spPr>
      </p:pic>
      <p:pic>
        <p:nvPicPr>
          <p:cNvPr id="5" name="Picture 2" descr="http://www.vclb-koepel.be/library/galleryphotos/logo_fairediagnostiek.png">
            <a:extLst>
              <a:ext uri="{FF2B5EF4-FFF2-40B4-BE49-F238E27FC236}">
                <a16:creationId xmlns:a16="http://schemas.microsoft.com/office/drawing/2014/main" id="{38D135A8-675B-454D-8900-FF40C0E17B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752"/>
          <a:stretch/>
        </p:blipFill>
        <p:spPr bwMode="auto">
          <a:xfrm>
            <a:off x="10674121" y="365125"/>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96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i="1" dirty="0">
                <a:solidFill>
                  <a:srgbClr val="02AAB4"/>
                </a:solidFill>
              </a:rPr>
              <a:t>Intakefase – culturele bagage gezin?</a:t>
            </a:r>
            <a:r>
              <a:rPr lang="nl-BE" sz="3200" dirty="0"/>
              <a:t> </a:t>
            </a:r>
          </a:p>
        </p:txBody>
      </p:sp>
      <p:sp>
        <p:nvSpPr>
          <p:cNvPr id="3" name="Tijdelijke aanduiding voor tekst 2"/>
          <p:cNvSpPr>
            <a:spLocks noGrp="1"/>
          </p:cNvSpPr>
          <p:nvPr>
            <p:ph type="body" idx="1"/>
          </p:nvPr>
        </p:nvSpPr>
        <p:spPr>
          <a:xfrm>
            <a:off x="839416" y="1268760"/>
            <a:ext cx="10514230" cy="4896544"/>
          </a:xfrm>
        </p:spPr>
        <p:txBody>
          <a:bodyPr>
            <a:normAutofit fontScale="92500" lnSpcReduction="10000"/>
          </a:bodyPr>
          <a:lstStyle/>
          <a:p>
            <a:pPr marL="177800" indent="0">
              <a:buNone/>
            </a:pPr>
            <a:r>
              <a:rPr lang="nl-BE" dirty="0"/>
              <a:t>Mogelijke vragen</a:t>
            </a:r>
          </a:p>
          <a:p>
            <a:pPr lvl="0"/>
            <a:r>
              <a:rPr lang="nl-BE" dirty="0">
                <a:solidFill>
                  <a:schemeClr val="tx1"/>
                </a:solidFill>
              </a:rPr>
              <a:t>Wat doen ouders om onderwijs van hun kind te ondersteunen: betrokkenheid bij het onderwijs, supervisie, verwachtingen… ?</a:t>
            </a:r>
          </a:p>
          <a:p>
            <a:pPr lvl="0"/>
            <a:r>
              <a:rPr lang="nl-BE" dirty="0">
                <a:solidFill>
                  <a:schemeClr val="tx1"/>
                </a:solidFill>
              </a:rPr>
              <a:t> Wie zijn de belangrijkste opvoedingsfiguren? </a:t>
            </a:r>
          </a:p>
          <a:p>
            <a:pPr lvl="0"/>
            <a:r>
              <a:rPr lang="nl-BE" dirty="0">
                <a:solidFill>
                  <a:schemeClr val="tx1"/>
                </a:solidFill>
              </a:rPr>
              <a:t> Waaruit bestaat vrijetijdsbesteding van het kind / de jongere? </a:t>
            </a:r>
          </a:p>
          <a:p>
            <a:pPr lvl="0"/>
            <a:r>
              <a:rPr lang="nl-BE" dirty="0">
                <a:solidFill>
                  <a:schemeClr val="tx1"/>
                </a:solidFill>
              </a:rPr>
              <a:t>Welke talen worden gesproken tussen ouders / ouders-kinderen / kinderen?  </a:t>
            </a:r>
          </a:p>
          <a:p>
            <a:pPr lvl="0"/>
            <a:r>
              <a:rPr lang="nl-BE" dirty="0">
                <a:solidFill>
                  <a:schemeClr val="tx1"/>
                </a:solidFill>
              </a:rPr>
              <a:t> Hoe divers zijn sociale contacten gezin? Binnen de herkomstcultuur? Binnen de gastcultuur?</a:t>
            </a:r>
          </a:p>
          <a:p>
            <a:pPr lvl="0"/>
            <a:r>
              <a:rPr lang="nl-BE" dirty="0">
                <a:solidFill>
                  <a:schemeClr val="tx1"/>
                </a:solidFill>
              </a:rPr>
              <a:t>…</a:t>
            </a:r>
          </a:p>
          <a:p>
            <a:pPr marL="177800" indent="0">
              <a:buNone/>
            </a:pPr>
            <a:r>
              <a:rPr lang="nl-BE" dirty="0"/>
              <a:t>Gesprek, huisbezoek, samenwerking met interculturele bemiddelaars of ervaringsdeskundigen</a:t>
            </a:r>
            <a:r>
              <a:rPr lang="nl-BE" sz="2400" dirty="0"/>
              <a:t>…</a:t>
            </a:r>
          </a:p>
        </p:txBody>
      </p:sp>
      <p:pic>
        <p:nvPicPr>
          <p:cNvPr id="4" name="Picture 2" descr="http://www.vclb-koepel.be/library/galleryphotos/logo_fairediagnostiek.png">
            <a:extLst>
              <a:ext uri="{FF2B5EF4-FFF2-40B4-BE49-F238E27FC236}">
                <a16:creationId xmlns:a16="http://schemas.microsoft.com/office/drawing/2014/main" id="{7A9B8139-3FE1-43C0-B413-EC40B4C45A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752"/>
          <a:stretch/>
        </p:blipFill>
        <p:spPr bwMode="auto">
          <a:xfrm>
            <a:off x="10674121" y="365125"/>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165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dirty="0"/>
              <a:t>Intakefase CZF: voorbeeldvragen</a:t>
            </a:r>
          </a:p>
          <a:p>
            <a:r>
              <a:rPr lang="nl-BE" dirty="0"/>
              <a:t>Materialen </a:t>
            </a:r>
            <a:r>
              <a:rPr lang="nl-BE" dirty="0" err="1"/>
              <a:t>netoverstijgende</a:t>
            </a:r>
            <a:r>
              <a:rPr lang="nl-BE" dirty="0"/>
              <a:t> Werkgroep Faire diagnostiek</a:t>
            </a:r>
          </a:p>
          <a:p>
            <a:pPr lvl="1"/>
            <a:r>
              <a:rPr lang="nl-BE" sz="2800" dirty="0" err="1">
                <a:hlinkClick r:id="rId3"/>
              </a:rPr>
              <a:t>Cultural</a:t>
            </a:r>
            <a:r>
              <a:rPr lang="nl-BE" sz="2800" dirty="0">
                <a:hlinkClick r:id="rId3"/>
              </a:rPr>
              <a:t> </a:t>
            </a:r>
            <a:r>
              <a:rPr lang="nl-BE" sz="2800" dirty="0" err="1">
                <a:hlinkClick r:id="rId3"/>
              </a:rPr>
              <a:t>Formulation</a:t>
            </a:r>
            <a:r>
              <a:rPr lang="nl-BE" sz="2800" dirty="0">
                <a:hlinkClick r:id="rId3"/>
              </a:rPr>
              <a:t> Interview</a:t>
            </a:r>
            <a:endParaRPr lang="nl-BE" sz="2800" dirty="0"/>
          </a:p>
          <a:p>
            <a:pPr lvl="1"/>
            <a:r>
              <a:rPr lang="nl-BE" sz="2800" dirty="0"/>
              <a:t>Bij Turks/Marokkaans gezin </a:t>
            </a:r>
            <a:r>
              <a:rPr lang="nl-BE" sz="2800" dirty="0">
                <a:hlinkClick r:id="rId4"/>
              </a:rPr>
              <a:t>Gentse Acculturatieschaal </a:t>
            </a:r>
            <a:r>
              <a:rPr lang="nl-BE" sz="2800" dirty="0"/>
              <a:t>(GACS) </a:t>
            </a:r>
          </a:p>
          <a:p>
            <a:pPr lvl="1"/>
            <a:r>
              <a:rPr lang="nl-BE" sz="2800" dirty="0"/>
              <a:t>…</a:t>
            </a:r>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0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Shape 419"/>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a:buSzPct val="25000"/>
            </a:pPr>
            <a:fld id="{00000000-1234-1234-1234-123412341234}" type="slidenum">
              <a:rPr lang="nl-BE"/>
              <a:pPr>
                <a:buSzPct val="25000"/>
              </a:pPr>
              <a:t>39</a:t>
            </a:fld>
            <a:endParaRPr lang="nl-BE" dirty="0"/>
          </a:p>
        </p:txBody>
      </p:sp>
      <p:pic>
        <p:nvPicPr>
          <p:cNvPr id="5" name="Shape 483"/>
          <p:cNvPicPr preferRelativeResize="0">
            <a:picLocks/>
          </p:cNvPicPr>
          <p:nvPr/>
        </p:nvPicPr>
        <p:blipFill rotWithShape="1">
          <a:blip r:embed="rId3" cstate="print">
            <a:alphaModFix/>
          </a:blip>
          <a:srcRect t="38597" r="50071" b="31168"/>
          <a:stretch/>
        </p:blipFill>
        <p:spPr>
          <a:xfrm>
            <a:off x="306328" y="262271"/>
            <a:ext cx="9826895" cy="6333457"/>
          </a:xfrm>
          <a:prstGeom prst="rect">
            <a:avLst/>
          </a:prstGeom>
          <a:noFill/>
          <a:ln>
            <a:noFill/>
          </a:ln>
        </p:spPr>
      </p:pic>
      <p:pic>
        <p:nvPicPr>
          <p:cNvPr id="4" name="Tijdelijke aanduiding voor inhoud 7">
            <a:extLst>
              <a:ext uri="{FF2B5EF4-FFF2-40B4-BE49-F238E27FC236}">
                <a16:creationId xmlns:a16="http://schemas.microsoft.com/office/drawing/2014/main" id="{DBC9750E-FD8D-493B-B1DD-04C6AEDC7120}"/>
              </a:ext>
            </a:extLst>
          </p:cNvPr>
          <p:cNvPicPr>
            <a:picLocks noChangeAspect="1"/>
          </p:cNvPicPr>
          <p:nvPr/>
        </p:nvPicPr>
        <p:blipFill>
          <a:blip r:embed="rId4" cstate="print"/>
          <a:stretch>
            <a:fillRect/>
          </a:stretch>
        </p:blipFill>
        <p:spPr>
          <a:xfrm>
            <a:off x="10010598" y="0"/>
            <a:ext cx="2181402" cy="2035629"/>
          </a:xfrm>
          <a:prstGeom prst="rect">
            <a:avLst/>
          </a:prstGeom>
        </p:spPr>
      </p:pic>
    </p:spTree>
    <p:extLst>
      <p:ext uri="{BB962C8B-B14F-4D97-AF65-F5344CB8AC3E}">
        <p14:creationId xmlns:p14="http://schemas.microsoft.com/office/powerpoint/2010/main" val="1802631685"/>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9883"/>
            <a:ext cx="10515600" cy="1510806"/>
          </a:xfrm>
        </p:spPr>
        <p:txBody>
          <a:bodyPr>
            <a:normAutofit/>
          </a:bodyPr>
          <a:lstStyle/>
          <a:p>
            <a:r>
              <a:rPr lang="nl-NL" dirty="0"/>
              <a:t>2 protocollen voor de prijs van 1?</a:t>
            </a:r>
            <a:endParaRPr lang="nl-BE" dirty="0"/>
          </a:p>
        </p:txBody>
      </p:sp>
      <p:sp>
        <p:nvSpPr>
          <p:cNvPr id="4" name="Tijdelijke aanduiding voor inhoud 3"/>
          <p:cNvSpPr>
            <a:spLocks noGrp="1"/>
          </p:cNvSpPr>
          <p:nvPr>
            <p:ph sz="half" idx="2"/>
          </p:nvPr>
        </p:nvSpPr>
        <p:spPr>
          <a:xfrm>
            <a:off x="4652682" y="1542196"/>
            <a:ext cx="7539318" cy="5315803"/>
          </a:xfrm>
        </p:spPr>
        <p:txBody>
          <a:bodyPr>
            <a:normAutofit/>
          </a:bodyPr>
          <a:lstStyle/>
          <a:p>
            <a:r>
              <a:rPr lang="nl-BE" sz="3000" dirty="0"/>
              <a:t>Brede basiszorg en Verhoogde zorg</a:t>
            </a:r>
          </a:p>
          <a:p>
            <a:r>
              <a:rPr lang="nl-BE" sz="3000" dirty="0"/>
              <a:t>Theoretisch deel: Ontwikkeling cognitieve vaardigheden, definities intelligentie &amp; brede cognitieve vaardigheden</a:t>
            </a:r>
          </a:p>
          <a:p>
            <a:r>
              <a:rPr lang="nl-BE" sz="3000" dirty="0"/>
              <a:t> Gemeenschappelijke bijlagen:</a:t>
            </a:r>
          </a:p>
          <a:p>
            <a:pPr lvl="1"/>
            <a:r>
              <a:rPr lang="nl-BE" sz="3000" dirty="0"/>
              <a:t> Cognitieve ontwikkelingstheorieën</a:t>
            </a:r>
          </a:p>
          <a:p>
            <a:pPr lvl="1"/>
            <a:r>
              <a:rPr lang="nl-BE" sz="3000" dirty="0"/>
              <a:t> CHC-model</a:t>
            </a:r>
          </a:p>
          <a:p>
            <a:pPr lvl="1"/>
            <a:r>
              <a:rPr lang="nl-BE" sz="3000" dirty="0"/>
              <a:t> </a:t>
            </a:r>
            <a:r>
              <a:rPr lang="nl-BE" sz="3000" dirty="0" err="1"/>
              <a:t>Mindset</a:t>
            </a:r>
            <a:endParaRPr lang="nl-BE" sz="3000" dirty="0"/>
          </a:p>
          <a:p>
            <a:pPr lvl="1"/>
            <a:r>
              <a:rPr lang="nl-BE" sz="3000" dirty="0"/>
              <a:t> Effectief onderwijs</a:t>
            </a:r>
          </a:p>
          <a:p>
            <a:pPr lvl="1"/>
            <a:r>
              <a:rPr lang="nl-BE" sz="3000" dirty="0"/>
              <a:t> Faire diagnostiek van cognitief functioneren</a:t>
            </a:r>
          </a:p>
          <a:p>
            <a:endParaRPr lang="nl-BE" dirty="0"/>
          </a:p>
        </p:txBody>
      </p:sp>
      <p:sp>
        <p:nvSpPr>
          <p:cNvPr id="7" name="Rechthoek: afgeronde hoeken 6">
            <a:extLst>
              <a:ext uri="{FF2B5EF4-FFF2-40B4-BE49-F238E27FC236}">
                <a16:creationId xmlns:a16="http://schemas.microsoft.com/office/drawing/2014/main" id="{5D28DB25-79E6-4348-B2DC-3736888C1910}"/>
              </a:ext>
            </a:extLst>
          </p:cNvPr>
          <p:cNvSpPr/>
          <p:nvPr/>
        </p:nvSpPr>
        <p:spPr>
          <a:xfrm>
            <a:off x="1139252" y="2503358"/>
            <a:ext cx="2803161" cy="2803160"/>
          </a:xfrm>
          <a:prstGeom prst="roundRect">
            <a:avLst/>
          </a:prstGeom>
          <a:solidFill>
            <a:srgbClr val="01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b="1" dirty="0"/>
              <a:t>Voor hele spectrum cognitief functioneren</a:t>
            </a:r>
          </a:p>
        </p:txBody>
      </p:sp>
    </p:spTree>
    <p:extLst>
      <p:ext uri="{BB962C8B-B14F-4D97-AF65-F5344CB8AC3E}">
        <p14:creationId xmlns:p14="http://schemas.microsoft.com/office/powerpoint/2010/main" val="2541193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i="1" dirty="0">
                <a:solidFill>
                  <a:srgbClr val="02AAB4"/>
                </a:solidFill>
              </a:rPr>
              <a:t>Wat moeten we nog weten?</a:t>
            </a:r>
            <a:br>
              <a:rPr lang="nl-BE" sz="3200" i="1" dirty="0">
                <a:solidFill>
                  <a:srgbClr val="02AAB4"/>
                </a:solidFill>
              </a:rPr>
            </a:br>
            <a:r>
              <a:rPr lang="nl-BE" sz="3200" i="1" dirty="0">
                <a:solidFill>
                  <a:srgbClr val="02AAB4"/>
                </a:solidFill>
              </a:rPr>
              <a:t>Hypothesen en onderzoeksvragen?</a:t>
            </a:r>
            <a:endParaRPr lang="nl-BE" sz="3200" dirty="0"/>
          </a:p>
        </p:txBody>
      </p:sp>
      <p:sp>
        <p:nvSpPr>
          <p:cNvPr id="3" name="Tijdelijke aanduiding voor tekst 2"/>
          <p:cNvSpPr>
            <a:spLocks noGrp="1"/>
          </p:cNvSpPr>
          <p:nvPr>
            <p:ph type="body" idx="1"/>
          </p:nvPr>
        </p:nvSpPr>
        <p:spPr>
          <a:xfrm>
            <a:off x="838885" y="1690688"/>
            <a:ext cx="10514230" cy="4217442"/>
          </a:xfrm>
        </p:spPr>
        <p:txBody>
          <a:bodyPr>
            <a:normAutofit/>
          </a:bodyPr>
          <a:lstStyle/>
          <a:p>
            <a:pPr>
              <a:buFont typeface="Wingdings" panose="05000000000000000000" pitchFamily="2" charset="2"/>
              <a:buChar char="ü"/>
            </a:pPr>
            <a:r>
              <a:rPr lang="nl-BE" dirty="0"/>
              <a:t>Voldoende brede informatie over gezinscontext? </a:t>
            </a:r>
          </a:p>
          <a:p>
            <a:pPr>
              <a:buFont typeface="Wingdings" panose="05000000000000000000" pitchFamily="2" charset="2"/>
              <a:buChar char="ü"/>
            </a:pPr>
            <a:r>
              <a:rPr lang="nl-BE" dirty="0"/>
              <a:t>Bij formuleren hypothesen voor leerlingen uit kansengroepen extra opletten voor denkfouten door eigen opvattingen-vooroordelen-verwachtingen onder controle te houden.</a:t>
            </a:r>
          </a:p>
          <a:p>
            <a:pPr lvl="1">
              <a:buFont typeface="Wingdings" panose="05000000000000000000" pitchFamily="2" charset="2"/>
              <a:buChar char="ü"/>
            </a:pPr>
            <a:endParaRPr lang="nl-BE" sz="2800" dirty="0">
              <a:solidFill>
                <a:schemeClr val="tx1"/>
              </a:solidFill>
            </a:endParaRPr>
          </a:p>
          <a:p>
            <a:pPr>
              <a:buFont typeface="Symbol" panose="05050102010706020507" pitchFamily="18" charset="2"/>
              <a:buChar char="Þ"/>
            </a:pPr>
            <a:r>
              <a:rPr lang="nl-BE" i="1" dirty="0" err="1"/>
              <a:t>Need</a:t>
            </a:r>
            <a:r>
              <a:rPr lang="nl-BE" i="1" dirty="0"/>
              <a:t> </a:t>
            </a:r>
            <a:r>
              <a:rPr lang="nl-BE" i="1" dirty="0" err="1"/>
              <a:t>to</a:t>
            </a:r>
            <a:r>
              <a:rPr lang="nl-BE" i="1" dirty="0"/>
              <a:t> </a:t>
            </a:r>
            <a:r>
              <a:rPr lang="nl-BE" i="1" dirty="0" err="1"/>
              <a:t>know</a:t>
            </a:r>
            <a:r>
              <a:rPr lang="nl-BE" i="1" dirty="0"/>
              <a:t>  </a:t>
            </a:r>
            <a:r>
              <a:rPr lang="nl-BE" dirty="0"/>
              <a:t>afwegen met Als … Dan …</a:t>
            </a:r>
          </a:p>
          <a:p>
            <a:pPr marL="0" indent="0" algn="ctr">
              <a:buNone/>
            </a:pPr>
            <a:endParaRPr lang="nl-BE" i="1" dirty="0">
              <a:highlight>
                <a:srgbClr val="D0EAF1"/>
              </a:highlight>
            </a:endParaRPr>
          </a:p>
          <a:p>
            <a:pPr marL="177800" indent="0">
              <a:buNone/>
            </a:pPr>
            <a:endParaRPr lang="nl-BE" i="1" dirty="0"/>
          </a:p>
          <a:p>
            <a:pPr marL="177800" indent="0">
              <a:buNone/>
            </a:pPr>
            <a:endParaRPr lang="nl-BE" i="1" dirty="0"/>
          </a:p>
          <a:p>
            <a:endParaRPr lang="nl-BE" sz="2400" dirty="0"/>
          </a:p>
        </p:txBody>
      </p:sp>
      <p:pic>
        <p:nvPicPr>
          <p:cNvPr id="4" name="Picture 2" descr="http://www.vclb-koepel.be/library/galleryphotos/logo_fairediagnostiek.png">
            <a:extLst>
              <a:ext uri="{FF2B5EF4-FFF2-40B4-BE49-F238E27FC236}">
                <a16:creationId xmlns:a16="http://schemas.microsoft.com/office/drawing/2014/main" id="{9E0557E0-02A7-478A-99D6-81D3B3F543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752"/>
          <a:stretch/>
        </p:blipFill>
        <p:spPr bwMode="auto">
          <a:xfrm>
            <a:off x="10674121" y="365125"/>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28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ADFC6-B00B-4FA6-8C43-E889A19674F0}"/>
              </a:ext>
            </a:extLst>
          </p:cNvPr>
          <p:cNvSpPr>
            <a:spLocks noGrp="1"/>
          </p:cNvSpPr>
          <p:nvPr>
            <p:ph type="title"/>
          </p:nvPr>
        </p:nvSpPr>
        <p:spPr/>
        <p:txBody>
          <a:bodyPr/>
          <a:lstStyle/>
          <a:p>
            <a:r>
              <a:rPr lang="nl-BE" dirty="0"/>
              <a:t>Denkfouten?</a:t>
            </a:r>
          </a:p>
        </p:txBody>
      </p:sp>
      <p:sp>
        <p:nvSpPr>
          <p:cNvPr id="3" name="Tijdelijke aanduiding voor inhoud 2">
            <a:extLst>
              <a:ext uri="{FF2B5EF4-FFF2-40B4-BE49-F238E27FC236}">
                <a16:creationId xmlns:a16="http://schemas.microsoft.com/office/drawing/2014/main" id="{574D1B8E-55C5-49D5-B824-CA0FFE68969B}"/>
              </a:ext>
            </a:extLst>
          </p:cNvPr>
          <p:cNvSpPr>
            <a:spLocks noGrp="1"/>
          </p:cNvSpPr>
          <p:nvPr>
            <p:ph idx="1"/>
          </p:nvPr>
        </p:nvSpPr>
        <p:spPr/>
        <p:txBody>
          <a:bodyPr/>
          <a:lstStyle/>
          <a:p>
            <a:r>
              <a:rPr lang="nl-BE" dirty="0"/>
              <a:t>Lagere verwachtingen stellen voor adaptief gedrag omdat je vooral in contact komt met zwakker functionerende leerlingen.</a:t>
            </a:r>
          </a:p>
          <a:p>
            <a:r>
              <a:rPr lang="nl-BE" dirty="0"/>
              <a:t>Alle gedrag en problemen kaderen binnen verstandelijke beperking en daarbij rol van context en voorgeschiedenis uit oog verliezen.</a:t>
            </a:r>
          </a:p>
          <a:p>
            <a:r>
              <a:rPr lang="nl-BE" dirty="0"/>
              <a:t>Leerling die heel sterk ondersteunende omgeving heeft, hoger inschatten naar mogelijkheden. </a:t>
            </a:r>
          </a:p>
          <a:p>
            <a:r>
              <a:rPr lang="nl-NL" dirty="0"/>
              <a:t>…</a:t>
            </a:r>
            <a:endParaRPr lang="nl-BE" dirty="0"/>
          </a:p>
          <a:p>
            <a:endParaRPr lang="nl-BE" dirty="0"/>
          </a:p>
        </p:txBody>
      </p:sp>
      <p:sp>
        <p:nvSpPr>
          <p:cNvPr id="4" name="Tijdelijke aanduiding voor dianummer 3">
            <a:extLst>
              <a:ext uri="{FF2B5EF4-FFF2-40B4-BE49-F238E27FC236}">
                <a16:creationId xmlns:a16="http://schemas.microsoft.com/office/drawing/2014/main" id="{3C7B3AEF-8D7E-4486-B66D-EF978EE0575A}"/>
              </a:ext>
            </a:extLst>
          </p:cNvPr>
          <p:cNvSpPr>
            <a:spLocks noGrp="1"/>
          </p:cNvSpPr>
          <p:nvPr>
            <p:ph type="sldNum" sz="quarter" idx="12"/>
          </p:nvPr>
        </p:nvSpPr>
        <p:spPr/>
        <p:txBody>
          <a:bodyPr/>
          <a:lstStyle/>
          <a:p>
            <a:fld id="{04FCA95E-2221-4DC3-A5F9-E53F37D422FC}" type="slidenum">
              <a:rPr lang="nl-BE" smtClean="0"/>
              <a:pPr/>
              <a:t>41</a:t>
            </a:fld>
            <a:endParaRPr lang="nl-BE"/>
          </a:p>
        </p:txBody>
      </p:sp>
      <p:pic>
        <p:nvPicPr>
          <p:cNvPr id="5" name="Afbeelding 4">
            <a:extLst>
              <a:ext uri="{FF2B5EF4-FFF2-40B4-BE49-F238E27FC236}">
                <a16:creationId xmlns:a16="http://schemas.microsoft.com/office/drawing/2014/main" id="{3BEB2345-D594-4435-A00B-5CEF634D66E5}"/>
              </a:ext>
            </a:extLst>
          </p:cNvPr>
          <p:cNvPicPr>
            <a:picLocks noChangeAspect="1"/>
          </p:cNvPicPr>
          <p:nvPr/>
        </p:nvPicPr>
        <p:blipFill>
          <a:blip r:embed="rId3"/>
          <a:stretch>
            <a:fillRect/>
          </a:stretch>
        </p:blipFill>
        <p:spPr>
          <a:xfrm>
            <a:off x="10729732" y="1"/>
            <a:ext cx="1462268" cy="1736724"/>
          </a:xfrm>
          <a:prstGeom prst="rect">
            <a:avLst/>
          </a:prstGeom>
        </p:spPr>
      </p:pic>
    </p:spTree>
    <p:extLst>
      <p:ext uri="{BB962C8B-B14F-4D97-AF65-F5344CB8AC3E}">
        <p14:creationId xmlns:p14="http://schemas.microsoft.com/office/powerpoint/2010/main" val="27534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a:xfrm>
            <a:off x="329152" y="0"/>
            <a:ext cx="10515600" cy="882503"/>
          </a:xfrm>
        </p:spPr>
        <p:txBody>
          <a:bodyPr/>
          <a:lstStyle/>
          <a:p>
            <a:r>
              <a:rPr lang="nl-BE" i="1" dirty="0"/>
              <a:t>Bijvoorbeeld</a:t>
            </a:r>
          </a:p>
        </p:txBody>
      </p:sp>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882503"/>
            <a:ext cx="11533696" cy="5729304"/>
          </a:xfrm>
        </p:spPr>
        <p:txBody>
          <a:bodyPr>
            <a:noAutofit/>
          </a:bodyPr>
          <a:lstStyle/>
          <a:p>
            <a:pPr marL="0" indent="0">
              <a:spcBef>
                <a:spcPts val="0"/>
              </a:spcBef>
              <a:buNone/>
            </a:pPr>
            <a:r>
              <a:rPr lang="nl-BE" b="1" i="1" dirty="0"/>
              <a:t>Onderkennende hypothese</a:t>
            </a:r>
            <a:r>
              <a:rPr lang="nl-BE" dirty="0"/>
              <a:t>: Haroun heeft een verstandelijke beperking. (classificerend) </a:t>
            </a:r>
          </a:p>
          <a:p>
            <a:pPr>
              <a:spcBef>
                <a:spcPts val="0"/>
              </a:spcBef>
            </a:pPr>
            <a:r>
              <a:rPr lang="nl-BE" b="1" i="1" dirty="0"/>
              <a:t>Onderzoeksvraag</a:t>
            </a:r>
            <a:r>
              <a:rPr lang="nl-BE" dirty="0"/>
              <a:t>: Heeft Haroun significante beperkingen in het intellectueel functioneren? (intelligentiecriterium)</a:t>
            </a:r>
          </a:p>
          <a:p>
            <a:pPr>
              <a:spcBef>
                <a:spcPts val="0"/>
              </a:spcBef>
            </a:pPr>
            <a:r>
              <a:rPr lang="nl-BE" b="1" i="1" dirty="0"/>
              <a:t>Onderzoeksvraag</a:t>
            </a:r>
            <a:r>
              <a:rPr lang="nl-BE" dirty="0"/>
              <a:t>: Heeft Haroun significante beperkingen in het adaptief gedrag? (criterium adaptief gedrag)</a:t>
            </a:r>
          </a:p>
          <a:p>
            <a:pPr>
              <a:spcBef>
                <a:spcPts val="0"/>
              </a:spcBef>
            </a:pPr>
            <a:r>
              <a:rPr lang="nl-BE" b="1" i="1" dirty="0"/>
              <a:t>Onderzoeksvraag</a:t>
            </a:r>
            <a:r>
              <a:rPr lang="nl-BE" dirty="0"/>
              <a:t>: Werden zowel de beperkingen in het intellectueel functioneren als in het adaptief gedrag duidelijk tijdens de ontwikkelingsperiode? (ontwikkelingscriterium)</a:t>
            </a:r>
          </a:p>
          <a:p>
            <a:pPr lvl="1">
              <a:spcBef>
                <a:spcPts val="0"/>
              </a:spcBef>
              <a:buFontTx/>
              <a:buChar char="-"/>
            </a:pPr>
            <a:r>
              <a:rPr lang="nl-BE" sz="2800" dirty="0"/>
              <a:t>Als … dan …: Als Haroun voldoet aan criteria, dan gaat school in overleg met ouders na welk curriculum (GC of IAC) mogelijk is voor Haroun en welke aanpassingen daarvoor nodig zijn. </a:t>
            </a:r>
          </a:p>
          <a:p>
            <a:pPr lvl="1">
              <a:spcBef>
                <a:spcPts val="0"/>
              </a:spcBef>
              <a:buFontTx/>
              <a:buChar char="-"/>
            </a:pPr>
            <a:r>
              <a:rPr lang="nl-BE" sz="2800" dirty="0"/>
              <a:t>Als niet… dan …: Als Haroun niet voldoet aan criteria, dan blijft Haroun binnen het GC en gaat school in overleg met ouders na welke aanpassingen daarvoor nodig zijn.</a:t>
            </a:r>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42</a:t>
            </a:fld>
            <a:endParaRPr lang="nl-BE"/>
          </a:p>
        </p:txBody>
      </p:sp>
    </p:spTree>
    <p:extLst>
      <p:ext uri="{BB962C8B-B14F-4D97-AF65-F5344CB8AC3E}">
        <p14:creationId xmlns:p14="http://schemas.microsoft.com/office/powerpoint/2010/main" val="372371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a:xfrm>
            <a:off x="329152" y="0"/>
            <a:ext cx="10515600" cy="882503"/>
          </a:xfrm>
        </p:spPr>
        <p:txBody>
          <a:bodyPr/>
          <a:lstStyle/>
          <a:p>
            <a:r>
              <a:rPr lang="nl-BE" i="1" dirty="0"/>
              <a:t>Bijvoorbeeld</a:t>
            </a:r>
          </a:p>
        </p:txBody>
      </p:sp>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882503"/>
            <a:ext cx="11533696" cy="5729304"/>
          </a:xfrm>
        </p:spPr>
        <p:txBody>
          <a:bodyPr>
            <a:noAutofit/>
          </a:bodyPr>
          <a:lstStyle/>
          <a:p>
            <a:pPr marL="0" indent="0">
              <a:buNone/>
            </a:pPr>
            <a:r>
              <a:rPr lang="nl-BE" b="1" i="1" dirty="0"/>
              <a:t>Verklarende hypothese</a:t>
            </a:r>
            <a:r>
              <a:rPr lang="nl-BE" dirty="0"/>
              <a:t>: Neurofibromatose type 1 (genetisch syndroom) bepaalt mee het functioneren van Haroun.</a:t>
            </a:r>
          </a:p>
          <a:p>
            <a:r>
              <a:rPr lang="nl-BE" b="1" dirty="0"/>
              <a:t>Onderzoeksvraag</a:t>
            </a:r>
            <a:r>
              <a:rPr lang="nl-BE" dirty="0"/>
              <a:t>: Zijn er voldoende aanwijzingen voor NF1 om Haroun door te verwijzen voor verder onderzoek?</a:t>
            </a:r>
          </a:p>
          <a:p>
            <a:pPr lvl="1">
              <a:spcBef>
                <a:spcPts val="1000"/>
              </a:spcBef>
              <a:buFontTx/>
              <a:buChar char="-"/>
            </a:pPr>
            <a:r>
              <a:rPr lang="nl-BE" sz="2800" dirty="0"/>
              <a:t>Als … dan …: Als het functioneren van Haroun mee bepaald wordt door NF1, dan zegt dit weinig over zijn specifieke onderwijs- en opvoedingsbehoeften maar is het belangrijk dat Haroun medisch goed wordt opgevolgd. </a:t>
            </a:r>
          </a:p>
          <a:p>
            <a:pPr>
              <a:spcBef>
                <a:spcPts val="0"/>
              </a:spcBef>
              <a:buFontTx/>
              <a:buChar char="-"/>
            </a:pPr>
            <a:endParaRPr lang="nl-BE" sz="2800" dirty="0"/>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43</a:t>
            </a:fld>
            <a:endParaRPr lang="nl-BE"/>
          </a:p>
        </p:txBody>
      </p:sp>
    </p:spTree>
    <p:extLst>
      <p:ext uri="{BB962C8B-B14F-4D97-AF65-F5344CB8AC3E}">
        <p14:creationId xmlns:p14="http://schemas.microsoft.com/office/powerpoint/2010/main" val="334779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a:xfrm>
            <a:off x="329152" y="0"/>
            <a:ext cx="10515600" cy="882503"/>
          </a:xfrm>
        </p:spPr>
        <p:txBody>
          <a:bodyPr/>
          <a:lstStyle/>
          <a:p>
            <a:r>
              <a:rPr lang="nl-BE" i="1" dirty="0"/>
              <a:t>Bijvoorbeeld</a:t>
            </a:r>
          </a:p>
        </p:txBody>
      </p:sp>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882503"/>
            <a:ext cx="11533696" cy="5729304"/>
          </a:xfrm>
        </p:spPr>
        <p:txBody>
          <a:bodyPr>
            <a:noAutofit/>
          </a:bodyPr>
          <a:lstStyle/>
          <a:p>
            <a:pPr marL="0" indent="0">
              <a:buNone/>
            </a:pPr>
            <a:r>
              <a:rPr lang="nl-BE" b="1" i="1" dirty="0"/>
              <a:t>Indicerende hypothese</a:t>
            </a:r>
            <a:r>
              <a:rPr lang="nl-BE" dirty="0"/>
              <a:t>: Het gebruik van een stappenplan zal Dean helpen om de oefeningen meer zelfstandig en geconcentreerd uit te voeren. (veranderingsgericht)</a:t>
            </a:r>
          </a:p>
          <a:p>
            <a:r>
              <a:rPr lang="nl-BE" b="1" dirty="0"/>
              <a:t>Onderzoeksvraag</a:t>
            </a:r>
            <a:r>
              <a:rPr lang="nl-BE" dirty="0"/>
              <a:t>: Helpt het gebruik van een stappenplan Dean om de oefeningen meer zelfstandig en geconcentreerd uit te voeren?</a:t>
            </a:r>
          </a:p>
          <a:p>
            <a:pPr lvl="1">
              <a:spcBef>
                <a:spcPts val="1000"/>
              </a:spcBef>
              <a:buFontTx/>
              <a:buChar char="-"/>
            </a:pPr>
            <a:r>
              <a:rPr lang="nl-BE" sz="2800" dirty="0"/>
              <a:t>Als … dan …: Als het gebruik van een stappenplan Dean helpt om oefeningen meer zelfstandig en geconcentreerd uit te voeren, dan maakt het zorgteam stappenplannen voor de oefeningen waar dit mogelijk is en begeleidt het gebruik ervan door Dean.</a:t>
            </a:r>
          </a:p>
          <a:p>
            <a:pPr>
              <a:buFontTx/>
              <a:buChar char="-"/>
            </a:pPr>
            <a:endParaRPr lang="nl-BE" dirty="0"/>
          </a:p>
          <a:p>
            <a:pPr marL="0" indent="0">
              <a:buNone/>
            </a:pPr>
            <a:endParaRPr lang="nl-BE" sz="2800" dirty="0"/>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44</a:t>
            </a:fld>
            <a:endParaRPr lang="nl-BE"/>
          </a:p>
        </p:txBody>
      </p:sp>
    </p:spTree>
    <p:extLst>
      <p:ext uri="{BB962C8B-B14F-4D97-AF65-F5344CB8AC3E}">
        <p14:creationId xmlns:p14="http://schemas.microsoft.com/office/powerpoint/2010/main" val="1017699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882503"/>
            <a:ext cx="11071782" cy="5616182"/>
          </a:xfrm>
        </p:spPr>
        <p:txBody>
          <a:bodyPr>
            <a:normAutofit/>
          </a:bodyPr>
          <a:lstStyle/>
          <a:p>
            <a:pPr marL="0" lvl="0" indent="0">
              <a:buNone/>
            </a:pPr>
            <a:r>
              <a:rPr lang="nl-BE" b="1" i="1" dirty="0"/>
              <a:t>Indicerende hypothese: </a:t>
            </a:r>
            <a:r>
              <a:rPr lang="nl-BE" dirty="0"/>
              <a:t>Celia komt in aanmerking voor een verslag Type 2. </a:t>
            </a:r>
            <a:r>
              <a:rPr lang="nl-BE" i="1" dirty="0"/>
              <a:t>(adviesgericht)</a:t>
            </a:r>
            <a:endParaRPr lang="nl-BE" dirty="0"/>
          </a:p>
          <a:p>
            <a:r>
              <a:rPr lang="nl-BE" b="1" i="1" dirty="0"/>
              <a:t>Onderzoeksvraag</a:t>
            </a:r>
            <a:r>
              <a:rPr lang="nl-BE" b="1" dirty="0"/>
              <a:t>:</a:t>
            </a:r>
            <a:r>
              <a:rPr lang="nl-BE" dirty="0"/>
              <a:t> Welke aanpassingen heeft Celia nodig om het gemeenschappelijk curriculum te volgen? </a:t>
            </a:r>
          </a:p>
          <a:p>
            <a:r>
              <a:rPr lang="nl-BE" b="1" i="1" dirty="0"/>
              <a:t>Onderzoeksvraag</a:t>
            </a:r>
            <a:r>
              <a:rPr lang="nl-BE" b="1" dirty="0"/>
              <a:t>: </a:t>
            </a:r>
            <a:r>
              <a:rPr lang="nl-BE" dirty="0"/>
              <a:t>Zijn deze aanpassingen voldoende en redelijk binnen een school voor gewoon onderwijs?</a:t>
            </a:r>
          </a:p>
          <a:p>
            <a:r>
              <a:rPr lang="nl-BE" b="1" i="1" dirty="0"/>
              <a:t>Onderzoeksvraag:</a:t>
            </a:r>
            <a:r>
              <a:rPr lang="nl-BE" b="1" dirty="0"/>
              <a:t> </a:t>
            </a:r>
            <a:r>
              <a:rPr lang="nl-BE" dirty="0"/>
              <a:t>Voldoet Celia aan de diagnostische vereisten voor Type 2?</a:t>
            </a:r>
          </a:p>
          <a:p>
            <a:pPr lvl="1">
              <a:buFontTx/>
              <a:buChar char="-"/>
            </a:pPr>
            <a:r>
              <a:rPr lang="nl-BE" sz="2800" b="1" i="1" dirty="0"/>
              <a:t>Als … dan …:</a:t>
            </a:r>
            <a:r>
              <a:rPr lang="nl-BE" sz="2800" b="1" dirty="0"/>
              <a:t> </a:t>
            </a:r>
            <a:r>
              <a:rPr lang="nl-BE" sz="2800" dirty="0"/>
              <a:t>Als Celia in aanmerking komt voor een verslag Type 2, dan informeert de CLB-medewerker de ouders over de opties: een individueel aangepast curriculum volgen binnen het gewoon onderwijs of overstappen naar het buitengewoon onderwijs.</a:t>
            </a:r>
          </a:p>
          <a:p>
            <a:endParaRPr lang="nl-BE" dirty="0"/>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45</a:t>
            </a:fld>
            <a:endParaRPr lang="nl-BE"/>
          </a:p>
        </p:txBody>
      </p:sp>
      <p:sp>
        <p:nvSpPr>
          <p:cNvPr id="7" name="Titel 1">
            <a:extLst>
              <a:ext uri="{FF2B5EF4-FFF2-40B4-BE49-F238E27FC236}">
                <a16:creationId xmlns:a16="http://schemas.microsoft.com/office/drawing/2014/main" id="{15225DC3-E279-4964-8371-C75C697A3F0B}"/>
              </a:ext>
            </a:extLst>
          </p:cNvPr>
          <p:cNvSpPr>
            <a:spLocks noGrp="1"/>
          </p:cNvSpPr>
          <p:nvPr>
            <p:ph type="title"/>
          </p:nvPr>
        </p:nvSpPr>
        <p:spPr>
          <a:xfrm>
            <a:off x="329152" y="0"/>
            <a:ext cx="10515600" cy="882503"/>
          </a:xfrm>
        </p:spPr>
        <p:txBody>
          <a:bodyPr/>
          <a:lstStyle/>
          <a:p>
            <a:r>
              <a:rPr lang="nl-BE" i="1" dirty="0"/>
              <a:t>Bijvoorbeeld</a:t>
            </a:r>
          </a:p>
        </p:txBody>
      </p:sp>
    </p:spTree>
    <p:extLst>
      <p:ext uri="{BB962C8B-B14F-4D97-AF65-F5344CB8AC3E}">
        <p14:creationId xmlns:p14="http://schemas.microsoft.com/office/powerpoint/2010/main" val="1271856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dirty="0"/>
              <a:t>Hypothese-onderzoeksvraag-als…dan… in strategiefase CZF</a:t>
            </a:r>
          </a:p>
          <a:p>
            <a:pPr lvl="1"/>
            <a:r>
              <a:rPr lang="nl-BE" sz="2800" dirty="0">
                <a:hlinkClick r:id="rId3"/>
              </a:rPr>
              <a:t>Teamtool</a:t>
            </a:r>
            <a:r>
              <a:rPr lang="nl-BE" sz="2800" dirty="0"/>
              <a:t> strategiefase</a:t>
            </a:r>
          </a:p>
          <a:p>
            <a:r>
              <a:rPr lang="nl-BE" dirty="0">
                <a:hlinkClick r:id="rId4"/>
              </a:rPr>
              <a:t>Theoretisch deel CZF</a:t>
            </a:r>
            <a:r>
              <a:rPr lang="nl-BE" dirty="0"/>
              <a:t>, inclusief opgenomen referenties</a:t>
            </a:r>
          </a:p>
          <a:p>
            <a:r>
              <a:rPr lang="nl-BE" dirty="0">
                <a:hlinkClick r:id="rId5"/>
              </a:rPr>
              <a:t>Bijlage Klinisch oordeel bij intellectueel en/of adaptief zwak functioneren</a:t>
            </a:r>
            <a:endParaRPr lang="nl-BE" dirty="0"/>
          </a:p>
          <a:p>
            <a:pPr lvl="1"/>
            <a:r>
              <a:rPr lang="nl-BE" sz="2800" dirty="0"/>
              <a:t>Artikel Klinisch oordeel, </a:t>
            </a:r>
            <a:r>
              <a:rPr lang="nl-BE" sz="2800" dirty="0">
                <a:hlinkClick r:id="rId6"/>
              </a:rPr>
              <a:t>Caleidoscoop</a:t>
            </a:r>
            <a:endParaRPr lang="nl-BE" sz="2800" dirty="0"/>
          </a:p>
          <a:p>
            <a:endParaRPr lang="nl-BE"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7">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14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sldNum" idx="12"/>
          </p:nvPr>
        </p:nvSpPr>
        <p:spPr>
          <a:xfrm>
            <a:off x="11212513" y="6283325"/>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Arial"/>
              <a:buNone/>
            </a:pPr>
            <a:fld id="{00000000-1234-1234-1234-123412341234}" type="slidenum">
              <a:rPr lang="nl-BE" sz="1200" b="0" i="0" u="none" strike="noStrike" cap="none" baseline="0">
                <a:solidFill>
                  <a:srgbClr val="049999"/>
                </a:solidFill>
                <a:latin typeface="Open Sans"/>
                <a:ea typeface="Open Sans"/>
                <a:cs typeface="Open Sans"/>
                <a:sym typeface="Open Sans"/>
              </a:rPr>
              <a:pPr marL="0" marR="0" lvl="0" indent="0" algn="r" rtl="0">
                <a:lnSpc>
                  <a:spcPct val="100000"/>
                </a:lnSpc>
                <a:spcBef>
                  <a:spcPts val="0"/>
                </a:spcBef>
                <a:spcAft>
                  <a:spcPts val="0"/>
                </a:spcAft>
                <a:buClr>
                  <a:srgbClr val="049999"/>
                </a:buClr>
                <a:buSzPct val="25000"/>
                <a:buFont typeface="Arial"/>
                <a:buNone/>
              </a:pPr>
              <a:t>47</a:t>
            </a:fld>
            <a:endParaRPr lang="nl-BE" sz="1200" b="0" i="0" u="none" strike="noStrike" cap="none" baseline="0">
              <a:solidFill>
                <a:srgbClr val="049999"/>
              </a:solidFill>
              <a:latin typeface="Open Sans"/>
              <a:ea typeface="Open Sans"/>
              <a:cs typeface="Open Sans"/>
              <a:sym typeface="Open Sans"/>
            </a:endParaRPr>
          </a:p>
        </p:txBody>
      </p:sp>
      <p:sp>
        <p:nvSpPr>
          <p:cNvPr id="6" name="Shape 459"/>
          <p:cNvSpPr txBox="1"/>
          <p:nvPr/>
        </p:nvSpPr>
        <p:spPr>
          <a:xfrm>
            <a:off x="931860" y="256356"/>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C00000"/>
              </a:buClr>
              <a:buSzPct val="25000"/>
              <a:buFont typeface="Open Sans"/>
              <a:buNone/>
            </a:pPr>
            <a:endParaRPr lang="nl-BE" sz="4000" b="0" i="0" u="none" strike="noStrike" cap="none" baseline="0" dirty="0">
              <a:solidFill>
                <a:srgbClr val="02504E"/>
              </a:solidFill>
              <a:latin typeface="Open Sans"/>
              <a:ea typeface="Open Sans"/>
              <a:cs typeface="Open Sans"/>
              <a:sym typeface="Open Sans"/>
            </a:endParaRPr>
          </a:p>
        </p:txBody>
      </p:sp>
      <p:pic>
        <p:nvPicPr>
          <p:cNvPr id="7" name="Shape 441"/>
          <p:cNvPicPr preferRelativeResize="0">
            <a:picLocks/>
          </p:cNvPicPr>
          <p:nvPr/>
        </p:nvPicPr>
        <p:blipFill rotWithShape="1">
          <a:blip r:embed="rId3" cstate="print">
            <a:extLst>
              <a:ext uri="{28A0092B-C50C-407E-A947-70E740481C1C}">
                <a14:useLocalDpi xmlns:a14="http://schemas.microsoft.com/office/drawing/2010/main" val="0"/>
              </a:ext>
            </a:extLst>
          </a:blip>
          <a:srcRect l="-1" t="62830" r="50463" b="991"/>
          <a:stretch/>
        </p:blipFill>
        <p:spPr>
          <a:xfrm>
            <a:off x="192087" y="106051"/>
            <a:ext cx="9799457" cy="6645897"/>
          </a:xfrm>
          <a:prstGeom prst="rect">
            <a:avLst/>
          </a:prstGeom>
          <a:noFill/>
          <a:ln>
            <a:noFill/>
          </a:ln>
        </p:spPr>
      </p:pic>
      <p:pic>
        <p:nvPicPr>
          <p:cNvPr id="5" name="Afbeelding 4">
            <a:extLst>
              <a:ext uri="{FF2B5EF4-FFF2-40B4-BE49-F238E27FC236}">
                <a16:creationId xmlns:a16="http://schemas.microsoft.com/office/drawing/2014/main" id="{AD85D797-E38D-4C31-B2F2-2F41BBD54ADC}"/>
              </a:ext>
            </a:extLst>
          </p:cNvPr>
          <p:cNvPicPr>
            <a:picLocks noChangeAspect="1"/>
          </p:cNvPicPr>
          <p:nvPr/>
        </p:nvPicPr>
        <p:blipFill>
          <a:blip r:embed="rId4" cstate="print"/>
          <a:stretch>
            <a:fillRect/>
          </a:stretch>
        </p:blipFill>
        <p:spPr>
          <a:xfrm>
            <a:off x="8962258" y="-1"/>
            <a:ext cx="3229742" cy="2383971"/>
          </a:xfrm>
          <a:prstGeom prst="rect">
            <a:avLst/>
          </a:prstGeom>
        </p:spPr>
      </p:pic>
    </p:spTree>
    <p:extLst>
      <p:ext uri="{BB962C8B-B14F-4D97-AF65-F5344CB8AC3E}">
        <p14:creationId xmlns:p14="http://schemas.microsoft.com/office/powerpoint/2010/main" val="3739177321"/>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66FA025-7C70-4D82-B0D4-A47DE8FEEB25}"/>
              </a:ext>
            </a:extLst>
          </p:cNvPr>
          <p:cNvSpPr>
            <a:spLocks noGrp="1"/>
          </p:cNvSpPr>
          <p:nvPr>
            <p:ph type="sldNum" sz="quarter" idx="12"/>
          </p:nvPr>
        </p:nvSpPr>
        <p:spPr/>
        <p:txBody>
          <a:bodyPr/>
          <a:lstStyle/>
          <a:p>
            <a:fld id="{04FCA95E-2221-4DC3-A5F9-E53F37D422FC}" type="slidenum">
              <a:rPr lang="nl-BE" smtClean="0"/>
              <a:pPr/>
              <a:t>48</a:t>
            </a:fld>
            <a:endParaRPr lang="nl-BE"/>
          </a:p>
        </p:txBody>
      </p:sp>
      <p:pic>
        <p:nvPicPr>
          <p:cNvPr id="5" name="Tijdelijke aanduiding voor inhoud 4" descr="Afbeelding met schermafbeelding&#10;&#10;Automatisch gegenereerde beschrijving">
            <a:extLst>
              <a:ext uri="{FF2B5EF4-FFF2-40B4-BE49-F238E27FC236}">
                <a16:creationId xmlns:a16="http://schemas.microsoft.com/office/drawing/2014/main" id="{0F0E002A-BBF3-43D5-9494-BC3C427C06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8346" y="463222"/>
            <a:ext cx="6813754" cy="6185545"/>
          </a:xfrm>
          <a:prstGeom prst="rect">
            <a:avLst/>
          </a:prstGeom>
        </p:spPr>
      </p:pic>
      <p:sp>
        <p:nvSpPr>
          <p:cNvPr id="6" name="Tekstvak 5">
            <a:extLst>
              <a:ext uri="{FF2B5EF4-FFF2-40B4-BE49-F238E27FC236}">
                <a16:creationId xmlns:a16="http://schemas.microsoft.com/office/drawing/2014/main" id="{599DCB16-051B-45F4-B565-C0272F482E37}"/>
              </a:ext>
            </a:extLst>
          </p:cNvPr>
          <p:cNvSpPr txBox="1"/>
          <p:nvPr/>
        </p:nvSpPr>
        <p:spPr>
          <a:xfrm>
            <a:off x="464155" y="463206"/>
            <a:ext cx="3973690" cy="1077218"/>
          </a:xfrm>
          <a:prstGeom prst="rect">
            <a:avLst/>
          </a:prstGeom>
          <a:noFill/>
        </p:spPr>
        <p:txBody>
          <a:bodyPr wrap="square" rtlCol="0">
            <a:spAutoFit/>
          </a:bodyPr>
          <a:lstStyle/>
          <a:p>
            <a:r>
              <a:rPr lang="nl-BE" sz="3200" dirty="0">
                <a:solidFill>
                  <a:srgbClr val="016666"/>
                </a:solidFill>
                <a:latin typeface="Algerian" panose="04020705040A02060702" pitchFamily="82" charset="0"/>
              </a:rPr>
              <a:t>Categoriale classificatie</a:t>
            </a:r>
          </a:p>
        </p:txBody>
      </p:sp>
      <p:sp>
        <p:nvSpPr>
          <p:cNvPr id="7" name="Tekstvak 6">
            <a:extLst>
              <a:ext uri="{FF2B5EF4-FFF2-40B4-BE49-F238E27FC236}">
                <a16:creationId xmlns:a16="http://schemas.microsoft.com/office/drawing/2014/main" id="{64FD5B22-F27E-4879-A569-D22F3A9F1804}"/>
              </a:ext>
            </a:extLst>
          </p:cNvPr>
          <p:cNvSpPr txBox="1"/>
          <p:nvPr/>
        </p:nvSpPr>
        <p:spPr>
          <a:xfrm>
            <a:off x="464155" y="3703886"/>
            <a:ext cx="3092145" cy="1077218"/>
          </a:xfrm>
          <a:prstGeom prst="rect">
            <a:avLst/>
          </a:prstGeom>
          <a:noFill/>
        </p:spPr>
        <p:txBody>
          <a:bodyPr wrap="square" rtlCol="0">
            <a:spAutoFit/>
          </a:bodyPr>
          <a:lstStyle/>
          <a:p>
            <a:r>
              <a:rPr lang="nl-BE" sz="3200" dirty="0">
                <a:solidFill>
                  <a:srgbClr val="049999"/>
                </a:solidFill>
                <a:latin typeface="Algerian" panose="04020705040A02060702" pitchFamily="82" charset="0"/>
              </a:rPr>
              <a:t>Dimensionele classificatie</a:t>
            </a:r>
          </a:p>
        </p:txBody>
      </p:sp>
      <p:cxnSp>
        <p:nvCxnSpPr>
          <p:cNvPr id="9" name="Rechte verbindingslijn met pijl 8">
            <a:extLst>
              <a:ext uri="{FF2B5EF4-FFF2-40B4-BE49-F238E27FC236}">
                <a16:creationId xmlns:a16="http://schemas.microsoft.com/office/drawing/2014/main" id="{79589301-7ED3-4B92-916F-8F5D6E62697B}"/>
              </a:ext>
            </a:extLst>
          </p:cNvPr>
          <p:cNvCxnSpPr>
            <a:cxnSpLocks/>
          </p:cNvCxnSpPr>
          <p:nvPr/>
        </p:nvCxnSpPr>
        <p:spPr>
          <a:xfrm>
            <a:off x="3690257" y="991259"/>
            <a:ext cx="3646311" cy="0"/>
          </a:xfrm>
          <a:prstGeom prst="straightConnector1">
            <a:avLst/>
          </a:prstGeom>
          <a:ln w="76200">
            <a:solidFill>
              <a:srgbClr val="016666"/>
            </a:solidFill>
            <a:tailEnd type="triangle"/>
          </a:ln>
        </p:spPr>
        <p:style>
          <a:lnRef idx="1">
            <a:schemeClr val="accent1"/>
          </a:lnRef>
          <a:fillRef idx="0">
            <a:schemeClr val="accent1"/>
          </a:fillRef>
          <a:effectRef idx="0">
            <a:schemeClr val="accent1"/>
          </a:effectRef>
          <a:fontRef idx="minor">
            <a:schemeClr val="tx1"/>
          </a:fontRef>
        </p:style>
      </p:cxnSp>
      <p:sp>
        <p:nvSpPr>
          <p:cNvPr id="18" name="Rechteraccolade 17">
            <a:extLst>
              <a:ext uri="{FF2B5EF4-FFF2-40B4-BE49-F238E27FC236}">
                <a16:creationId xmlns:a16="http://schemas.microsoft.com/office/drawing/2014/main" id="{A26004B2-F05C-4023-A552-B93B64CFCF58}"/>
              </a:ext>
            </a:extLst>
          </p:cNvPr>
          <p:cNvSpPr/>
          <p:nvPr/>
        </p:nvSpPr>
        <p:spPr>
          <a:xfrm flipH="1">
            <a:off x="4086172" y="2201348"/>
            <a:ext cx="672801" cy="4082294"/>
          </a:xfrm>
          <a:prstGeom prst="rightBrace">
            <a:avLst>
              <a:gd name="adj1" fmla="val 154054"/>
              <a:gd name="adj2" fmla="val 51022"/>
            </a:avLst>
          </a:prstGeom>
          <a:ln w="76200">
            <a:solidFill>
              <a:srgbClr val="04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dirty="0"/>
          </a:p>
        </p:txBody>
      </p:sp>
    </p:spTree>
    <p:extLst>
      <p:ext uri="{BB962C8B-B14F-4D97-AF65-F5344CB8AC3E}">
        <p14:creationId xmlns:p14="http://schemas.microsoft.com/office/powerpoint/2010/main" val="141968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57D5C031-F33B-42CB-AE5F-B7FE7C20DF4E}"/>
              </a:ext>
            </a:extLst>
          </p:cNvPr>
          <p:cNvSpPr>
            <a:spLocks noGrp="1"/>
          </p:cNvSpPr>
          <p:nvPr>
            <p:ph sz="half" idx="2"/>
          </p:nvPr>
        </p:nvSpPr>
        <p:spPr>
          <a:xfrm>
            <a:off x="6384292" y="1118364"/>
            <a:ext cx="6147026" cy="4653786"/>
          </a:xfrm>
        </p:spPr>
        <p:txBody>
          <a:bodyPr>
            <a:noAutofit/>
          </a:bodyPr>
          <a:lstStyle/>
          <a:p>
            <a:pPr marL="0" indent="0">
              <a:buNone/>
            </a:pPr>
            <a:r>
              <a:rPr lang="nl-BE" dirty="0">
                <a:latin typeface="Algerian" panose="04020705040A02060702" pitchFamily="82" charset="0"/>
              </a:rPr>
              <a:t>Categoriale Classificatie</a:t>
            </a:r>
          </a:p>
          <a:p>
            <a:pPr marL="0" indent="0">
              <a:buNone/>
            </a:pPr>
            <a:r>
              <a:rPr lang="nl-BE" dirty="0">
                <a:solidFill>
                  <a:srgbClr val="016666"/>
                </a:solidFill>
              </a:rPr>
              <a:t>Verstandelijke beperking</a:t>
            </a:r>
          </a:p>
          <a:p>
            <a:pPr marL="0" indent="0">
              <a:buNone/>
            </a:pPr>
            <a:r>
              <a:rPr lang="nl-BE" dirty="0">
                <a:solidFill>
                  <a:srgbClr val="016666"/>
                </a:solidFill>
              </a:rPr>
              <a:t>Ernst</a:t>
            </a:r>
            <a:r>
              <a:rPr lang="nl-BE" dirty="0"/>
              <a:t> verstandelijke beperking</a:t>
            </a:r>
            <a:endParaRPr lang="nl-BE" dirty="0">
              <a:solidFill>
                <a:srgbClr val="016666"/>
              </a:solidFill>
            </a:endParaRPr>
          </a:p>
          <a:p>
            <a:pPr marL="0" indent="0">
              <a:buNone/>
            </a:pPr>
            <a:r>
              <a:rPr lang="nl-BE" dirty="0">
                <a:solidFill>
                  <a:srgbClr val="016666"/>
                </a:solidFill>
              </a:rPr>
              <a:t>Globale ontwikkelingsachterstand</a:t>
            </a:r>
          </a:p>
          <a:p>
            <a:pPr marL="0" indent="0">
              <a:buNone/>
            </a:pPr>
            <a:endParaRPr lang="nl-BE" dirty="0"/>
          </a:p>
          <a:p>
            <a:pPr marL="263525" lvl="1">
              <a:tabLst>
                <a:tab pos="0" algn="l"/>
              </a:tabLst>
            </a:pPr>
            <a:r>
              <a:rPr lang="nl-BE" sz="2800" dirty="0">
                <a:solidFill>
                  <a:srgbClr val="016666"/>
                </a:solidFill>
              </a:rPr>
              <a:t>IQ</a:t>
            </a:r>
            <a:r>
              <a:rPr lang="nl-BE" sz="2800" baseline="-25000" dirty="0">
                <a:solidFill>
                  <a:srgbClr val="016666"/>
                </a:solidFill>
              </a:rPr>
              <a:t>CHC </a:t>
            </a:r>
            <a:r>
              <a:rPr lang="nl-BE" sz="2800" dirty="0">
                <a:solidFill>
                  <a:srgbClr val="016666"/>
                </a:solidFill>
              </a:rPr>
              <a:t>– Algemene intelligentie</a:t>
            </a:r>
          </a:p>
          <a:p>
            <a:pPr marL="263525" lvl="1"/>
            <a:r>
              <a:rPr lang="nl-BE" sz="2800" dirty="0">
                <a:solidFill>
                  <a:srgbClr val="016666"/>
                </a:solidFill>
              </a:rPr>
              <a:t>Adaptief gedrag</a:t>
            </a:r>
          </a:p>
          <a:p>
            <a:pPr marL="0" indent="0">
              <a:buNone/>
            </a:pPr>
            <a:endParaRPr lang="nl-BE" dirty="0">
              <a:solidFill>
                <a:srgbClr val="016666"/>
              </a:solidFill>
            </a:endParaRPr>
          </a:p>
          <a:p>
            <a:endParaRPr lang="nl-BE" sz="1100" dirty="0"/>
          </a:p>
        </p:txBody>
      </p:sp>
      <p:sp>
        <p:nvSpPr>
          <p:cNvPr id="4" name="Tijdelijke aanduiding voor dianummer 3">
            <a:extLst>
              <a:ext uri="{FF2B5EF4-FFF2-40B4-BE49-F238E27FC236}">
                <a16:creationId xmlns:a16="http://schemas.microsoft.com/office/drawing/2014/main" id="{666FA025-7C70-4D82-B0D4-A47DE8FEEB25}"/>
              </a:ext>
            </a:extLst>
          </p:cNvPr>
          <p:cNvSpPr>
            <a:spLocks noGrp="1"/>
          </p:cNvSpPr>
          <p:nvPr>
            <p:ph type="sldNum" sz="quarter" idx="12"/>
          </p:nvPr>
        </p:nvSpPr>
        <p:spPr/>
        <p:txBody>
          <a:bodyPr/>
          <a:lstStyle/>
          <a:p>
            <a:fld id="{04FCA95E-2221-4DC3-A5F9-E53F37D422FC}" type="slidenum">
              <a:rPr lang="nl-BE" smtClean="0"/>
              <a:pPr/>
              <a:t>49</a:t>
            </a:fld>
            <a:endParaRPr lang="nl-BE"/>
          </a:p>
        </p:txBody>
      </p:sp>
      <p:sp>
        <p:nvSpPr>
          <p:cNvPr id="11" name="Tijdelijke aanduiding voor inhoud 10">
            <a:extLst>
              <a:ext uri="{FF2B5EF4-FFF2-40B4-BE49-F238E27FC236}">
                <a16:creationId xmlns:a16="http://schemas.microsoft.com/office/drawing/2014/main" id="{44225CAA-3E37-42AA-82D7-F0B6F2450D44}"/>
              </a:ext>
            </a:extLst>
          </p:cNvPr>
          <p:cNvSpPr>
            <a:spLocks noGrp="1"/>
          </p:cNvSpPr>
          <p:nvPr>
            <p:ph sz="half" idx="1"/>
          </p:nvPr>
        </p:nvSpPr>
        <p:spPr>
          <a:xfrm>
            <a:off x="401319" y="1118364"/>
            <a:ext cx="5406390" cy="1674204"/>
          </a:xfrm>
        </p:spPr>
        <p:txBody>
          <a:bodyPr>
            <a:noAutofit/>
          </a:bodyPr>
          <a:lstStyle/>
          <a:p>
            <a:pPr marL="0" lvl="0" indent="0">
              <a:lnSpc>
                <a:spcPct val="100000"/>
              </a:lnSpc>
              <a:spcBef>
                <a:spcPts val="0"/>
              </a:spcBef>
              <a:buNone/>
            </a:pPr>
            <a:r>
              <a:rPr lang="nl-BE" dirty="0">
                <a:solidFill>
                  <a:srgbClr val="049999"/>
                </a:solidFill>
                <a:latin typeface="Algerian" panose="04020705040A02060702" pitchFamily="82" charset="0"/>
              </a:rPr>
              <a:t>Dimensionele Classificatie</a:t>
            </a:r>
          </a:p>
          <a:p>
            <a:pPr marL="0" lvl="0" indent="0">
              <a:lnSpc>
                <a:spcPct val="100000"/>
              </a:lnSpc>
              <a:spcBef>
                <a:spcPts val="0"/>
              </a:spcBef>
              <a:buNone/>
            </a:pPr>
            <a:r>
              <a:rPr lang="nl-BE" dirty="0">
                <a:solidFill>
                  <a:srgbClr val="049999"/>
                </a:solidFill>
                <a:latin typeface="Open Sans" panose="020B0606030504020204"/>
                <a:ea typeface="+mn-ea"/>
                <a:cs typeface="+mn-cs"/>
              </a:rPr>
              <a:t>Cognitief zwak functioneren</a:t>
            </a:r>
          </a:p>
          <a:p>
            <a:pPr lvl="0">
              <a:lnSpc>
                <a:spcPct val="100000"/>
              </a:lnSpc>
              <a:spcBef>
                <a:spcPts val="0"/>
              </a:spcBef>
            </a:pPr>
            <a:endParaRPr lang="nl-BE" dirty="0">
              <a:solidFill>
                <a:srgbClr val="049999"/>
              </a:solidFill>
              <a:latin typeface="Open Sans" panose="020B0606030504020204"/>
              <a:ea typeface="+mn-ea"/>
              <a:cs typeface="+mn-cs"/>
            </a:endParaRPr>
          </a:p>
        </p:txBody>
      </p:sp>
      <p:pic>
        <p:nvPicPr>
          <p:cNvPr id="13" name="Afbeelding 12" descr="Afbeelding met schermafbeelding&#10;&#10;Automatisch gegenereerde beschrijving">
            <a:extLst>
              <a:ext uri="{FF2B5EF4-FFF2-40B4-BE49-F238E27FC236}">
                <a16:creationId xmlns:a16="http://schemas.microsoft.com/office/drawing/2014/main" id="{5591E318-49E6-4B47-B865-DE53BB4A8E99}"/>
              </a:ext>
            </a:extLst>
          </p:cNvPr>
          <p:cNvPicPr>
            <a:picLocks noChangeAspect="1"/>
          </p:cNvPicPr>
          <p:nvPr/>
        </p:nvPicPr>
        <p:blipFill rotWithShape="1">
          <a:blip r:embed="rId3">
            <a:extLst>
              <a:ext uri="{28A0092B-C50C-407E-A947-70E740481C1C}">
                <a14:useLocalDpi xmlns:a14="http://schemas.microsoft.com/office/drawing/2010/main" val="0"/>
              </a:ext>
            </a:extLst>
          </a:blip>
          <a:srcRect t="27285" b="2479"/>
          <a:stretch/>
        </p:blipFill>
        <p:spPr>
          <a:xfrm>
            <a:off x="409989" y="2097679"/>
            <a:ext cx="4981817" cy="3396207"/>
          </a:xfrm>
          <a:prstGeom prst="rect">
            <a:avLst/>
          </a:prstGeom>
        </p:spPr>
      </p:pic>
      <p:sp>
        <p:nvSpPr>
          <p:cNvPr id="3" name="Rechthoek: afgeronde hoeken 2">
            <a:extLst>
              <a:ext uri="{FF2B5EF4-FFF2-40B4-BE49-F238E27FC236}">
                <a16:creationId xmlns:a16="http://schemas.microsoft.com/office/drawing/2014/main" id="{723FF7D7-7E80-4A56-89BC-77E30F2F6BAD}"/>
              </a:ext>
            </a:extLst>
          </p:cNvPr>
          <p:cNvSpPr/>
          <p:nvPr/>
        </p:nvSpPr>
        <p:spPr>
          <a:xfrm>
            <a:off x="393587" y="202717"/>
            <a:ext cx="11404826" cy="675882"/>
          </a:xfrm>
          <a:prstGeom prst="roundRect">
            <a:avLst/>
          </a:prstGeom>
          <a:solidFill>
            <a:srgbClr val="D0EAF1"/>
          </a:solidFill>
          <a:ln>
            <a:solidFill>
              <a:srgbClr val="D0EA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solidFill>
                  <a:srgbClr val="016666"/>
                </a:solidFill>
                <a:latin typeface="Open Sans" panose="020B0606030504020204"/>
              </a:rPr>
              <a:t>WAT onderzoeken?</a:t>
            </a:r>
          </a:p>
        </p:txBody>
      </p:sp>
      <p:sp>
        <p:nvSpPr>
          <p:cNvPr id="10" name="Rechthoek: afgeronde hoeken 9">
            <a:extLst>
              <a:ext uri="{FF2B5EF4-FFF2-40B4-BE49-F238E27FC236}">
                <a16:creationId xmlns:a16="http://schemas.microsoft.com/office/drawing/2014/main" id="{61DDC7C1-18E1-4598-8792-E1AD74CFAE38}"/>
              </a:ext>
            </a:extLst>
          </p:cNvPr>
          <p:cNvSpPr/>
          <p:nvPr/>
        </p:nvSpPr>
        <p:spPr>
          <a:xfrm>
            <a:off x="393587" y="5589804"/>
            <a:ext cx="11404826" cy="675882"/>
          </a:xfrm>
          <a:prstGeom prst="roundRect">
            <a:avLst/>
          </a:prstGeom>
          <a:solidFill>
            <a:srgbClr val="D0EAF1"/>
          </a:solidFill>
          <a:ln>
            <a:solidFill>
              <a:srgbClr val="D0EA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solidFill>
                  <a:srgbClr val="016666"/>
                </a:solidFill>
                <a:latin typeface="Open Sans" panose="020B0606030504020204"/>
              </a:rPr>
              <a:t>HOE onderzoeken?</a:t>
            </a:r>
          </a:p>
        </p:txBody>
      </p:sp>
      <p:pic>
        <p:nvPicPr>
          <p:cNvPr id="5" name="Afbeelding 4" descr="Afbeelding met fles, zitten, tafel, telefoon&#10;&#10;Automatisch gegenereerde beschrijving">
            <a:extLst>
              <a:ext uri="{FF2B5EF4-FFF2-40B4-BE49-F238E27FC236}">
                <a16:creationId xmlns:a16="http://schemas.microsoft.com/office/drawing/2014/main" id="{1A0221E7-6954-4C2D-8A16-A7A9DC8F5F8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2396" y="2228547"/>
            <a:ext cx="895590" cy="661884"/>
          </a:xfrm>
          <a:prstGeom prst="rect">
            <a:avLst/>
          </a:prstGeom>
        </p:spPr>
      </p:pic>
    </p:spTree>
    <p:extLst>
      <p:ext uri="{BB962C8B-B14F-4D97-AF65-F5344CB8AC3E}">
        <p14:creationId xmlns:p14="http://schemas.microsoft.com/office/powerpoint/2010/main" val="386065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19F5E6A-D18C-4092-851F-9493D7E3783C}"/>
              </a:ext>
            </a:extLst>
          </p:cNvPr>
          <p:cNvSpPr>
            <a:spLocks noGrp="1"/>
          </p:cNvSpPr>
          <p:nvPr>
            <p:ph type="ctrTitle"/>
          </p:nvPr>
        </p:nvSpPr>
        <p:spPr>
          <a:xfrm>
            <a:off x="2260600" y="565776"/>
            <a:ext cx="9144000" cy="1974224"/>
          </a:xfrm>
        </p:spPr>
        <p:txBody>
          <a:bodyPr/>
          <a:lstStyle/>
          <a:p>
            <a:r>
              <a:rPr lang="nl-BE" dirty="0"/>
              <a:t>Cognitief functioneren in</a:t>
            </a:r>
            <a:br>
              <a:rPr lang="nl-BE" dirty="0"/>
            </a:br>
            <a:r>
              <a:rPr lang="nl-BE" dirty="0"/>
              <a:t>Brede basiszorg</a:t>
            </a:r>
          </a:p>
        </p:txBody>
      </p:sp>
      <p:sp>
        <p:nvSpPr>
          <p:cNvPr id="5" name="Tijdelijke aanduiding voor dianummer 4">
            <a:extLst>
              <a:ext uri="{FF2B5EF4-FFF2-40B4-BE49-F238E27FC236}">
                <a16:creationId xmlns:a16="http://schemas.microsoft.com/office/drawing/2014/main" id="{A160F192-BB7C-48D0-A2A8-06807EC35123}"/>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t>5</a:t>
            </a:fld>
            <a:endParaRPr lang="nl-BE"/>
          </a:p>
        </p:txBody>
      </p:sp>
      <p:pic>
        <p:nvPicPr>
          <p:cNvPr id="8" name="Afbeelding 7" descr="Afbeelding met apparaat&#10;&#10;Automatisch gegenereerde beschrijving">
            <a:extLst>
              <a:ext uri="{FF2B5EF4-FFF2-40B4-BE49-F238E27FC236}">
                <a16:creationId xmlns:a16="http://schemas.microsoft.com/office/drawing/2014/main" id="{B43454D9-6A45-44CD-8109-5BDF309A31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861" y="3248595"/>
            <a:ext cx="3024278" cy="3043629"/>
          </a:xfrm>
          <a:prstGeom prst="rect">
            <a:avLst/>
          </a:prstGeom>
        </p:spPr>
      </p:pic>
    </p:spTree>
    <p:extLst>
      <p:ext uri="{BB962C8B-B14F-4D97-AF65-F5344CB8AC3E}">
        <p14:creationId xmlns:p14="http://schemas.microsoft.com/office/powerpoint/2010/main" val="262249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3D27EAEE-B9D1-4197-BBF4-5D13AC6EC153}"/>
              </a:ext>
            </a:extLst>
          </p:cNvPr>
          <p:cNvSpPr>
            <a:spLocks noGrp="1"/>
          </p:cNvSpPr>
          <p:nvPr>
            <p:ph type="body" idx="1"/>
          </p:nvPr>
        </p:nvSpPr>
        <p:spPr>
          <a:xfrm>
            <a:off x="6196013" y="2231604"/>
            <a:ext cx="5157787" cy="769825"/>
          </a:xfrm>
        </p:spPr>
        <p:txBody>
          <a:bodyPr>
            <a:noAutofit/>
          </a:bodyPr>
          <a:lstStyle/>
          <a:p>
            <a:pPr>
              <a:lnSpc>
                <a:spcPct val="120000"/>
              </a:lnSpc>
            </a:pPr>
            <a:r>
              <a:rPr lang="nl-BE" sz="3000" b="0" dirty="0">
                <a:hlinkClick r:id="rId3"/>
              </a:rPr>
              <a:t>Bijlage </a:t>
            </a:r>
            <a:r>
              <a:rPr lang="nl-BE" sz="3000" b="0" dirty="0" err="1">
                <a:hlinkClick r:id="rId3"/>
              </a:rPr>
              <a:t>Multidimensioneel</a:t>
            </a:r>
            <a:r>
              <a:rPr lang="nl-BE" sz="3000" b="0" dirty="0">
                <a:hlinkClick r:id="rId3"/>
              </a:rPr>
              <a:t> AAIDD-model</a:t>
            </a:r>
            <a:endParaRPr lang="nl-BE" sz="3000" b="0" dirty="0"/>
          </a:p>
        </p:txBody>
      </p:sp>
      <p:sp>
        <p:nvSpPr>
          <p:cNvPr id="10" name="Tijdelijke aanduiding voor inhoud 9">
            <a:extLst>
              <a:ext uri="{FF2B5EF4-FFF2-40B4-BE49-F238E27FC236}">
                <a16:creationId xmlns:a16="http://schemas.microsoft.com/office/drawing/2014/main" id="{846FFB0B-21E0-4B97-AD26-DCB7F48E70B8}"/>
              </a:ext>
            </a:extLst>
          </p:cNvPr>
          <p:cNvSpPr>
            <a:spLocks noGrp="1"/>
          </p:cNvSpPr>
          <p:nvPr>
            <p:ph sz="half" idx="2"/>
          </p:nvPr>
        </p:nvSpPr>
        <p:spPr>
          <a:xfrm>
            <a:off x="862014" y="2505074"/>
            <a:ext cx="5157787" cy="3684588"/>
          </a:xfrm>
        </p:spPr>
        <p:txBody>
          <a:bodyPr>
            <a:normAutofit/>
          </a:bodyPr>
          <a:lstStyle/>
          <a:p>
            <a:pPr marL="0" indent="0">
              <a:buNone/>
            </a:pPr>
            <a:r>
              <a:rPr lang="nl-BE" sz="3200" b="1" dirty="0"/>
              <a:t> </a:t>
            </a:r>
          </a:p>
        </p:txBody>
      </p:sp>
      <p:sp>
        <p:nvSpPr>
          <p:cNvPr id="6" name="Tijdelijke aanduiding voor tekst 5">
            <a:extLst>
              <a:ext uri="{FF2B5EF4-FFF2-40B4-BE49-F238E27FC236}">
                <a16:creationId xmlns:a16="http://schemas.microsoft.com/office/drawing/2014/main" id="{69BB2887-304C-4C94-9E02-7B543EA034C4}"/>
              </a:ext>
            </a:extLst>
          </p:cNvPr>
          <p:cNvSpPr>
            <a:spLocks noGrp="1"/>
          </p:cNvSpPr>
          <p:nvPr>
            <p:ph type="body" sz="quarter" idx="3"/>
          </p:nvPr>
        </p:nvSpPr>
        <p:spPr>
          <a:xfrm>
            <a:off x="862014" y="4035743"/>
            <a:ext cx="5183188" cy="459104"/>
          </a:xfrm>
        </p:spPr>
        <p:txBody>
          <a:bodyPr>
            <a:noAutofit/>
          </a:bodyPr>
          <a:lstStyle/>
          <a:p>
            <a:r>
              <a:rPr lang="nl-BE" sz="3000" b="0" dirty="0">
                <a:hlinkClick r:id="rId4"/>
              </a:rPr>
              <a:t>Bijlage Kwaliteit van leven</a:t>
            </a:r>
            <a:endParaRPr lang="nl-BE" sz="3000" b="0" dirty="0"/>
          </a:p>
        </p:txBody>
      </p:sp>
      <p:sp>
        <p:nvSpPr>
          <p:cNvPr id="4" name="Tijdelijke aanduiding voor dianummer 3">
            <a:extLst>
              <a:ext uri="{FF2B5EF4-FFF2-40B4-BE49-F238E27FC236}">
                <a16:creationId xmlns:a16="http://schemas.microsoft.com/office/drawing/2014/main" id="{09D855F2-9A73-444B-90A2-9041FE4C9706}"/>
              </a:ext>
            </a:extLst>
          </p:cNvPr>
          <p:cNvSpPr>
            <a:spLocks noGrp="1"/>
          </p:cNvSpPr>
          <p:nvPr>
            <p:ph type="sldNum" sz="quarter" idx="12"/>
          </p:nvPr>
        </p:nvSpPr>
        <p:spPr/>
        <p:txBody>
          <a:bodyPr/>
          <a:lstStyle/>
          <a:p>
            <a:pPr lvl="0"/>
            <a:fld id="{04FCA95E-2221-4DC3-A5F9-E53F37D422FC}" type="slidenum">
              <a:rPr lang="nl-BE" noProof="0" smtClean="0"/>
              <a:pPr lvl="0"/>
              <a:t>50</a:t>
            </a:fld>
            <a:endParaRPr lang="nl-BE" noProof="0"/>
          </a:p>
        </p:txBody>
      </p:sp>
      <p:pic>
        <p:nvPicPr>
          <p:cNvPr id="3" name="Afbeelding 2" descr="Afbeelding met kaart&#10;&#10;Automatisch gegenereerde beschrijving">
            <a:extLst>
              <a:ext uri="{FF2B5EF4-FFF2-40B4-BE49-F238E27FC236}">
                <a16:creationId xmlns:a16="http://schemas.microsoft.com/office/drawing/2014/main" id="{ED6B4F6D-9E8A-4FE2-B080-85266287A06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46800" y="3127692"/>
            <a:ext cx="5141869" cy="3684587"/>
          </a:xfrm>
          <a:prstGeom prst="rect">
            <a:avLst/>
          </a:prstGeom>
        </p:spPr>
      </p:pic>
      <p:sp>
        <p:nvSpPr>
          <p:cNvPr id="15" name="Titel 1">
            <a:extLst>
              <a:ext uri="{FF2B5EF4-FFF2-40B4-BE49-F238E27FC236}">
                <a16:creationId xmlns:a16="http://schemas.microsoft.com/office/drawing/2014/main" id="{663A2E16-5C62-491B-A166-03D466F3B86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stStyle>
          <a:p>
            <a:r>
              <a:rPr lang="nl-BE" dirty="0">
                <a:solidFill>
                  <a:srgbClr val="C00000"/>
                </a:solidFill>
              </a:rPr>
              <a:t>Meer info in protocol en op site?</a:t>
            </a:r>
            <a:br>
              <a:rPr lang="nl-BE" dirty="0"/>
            </a:br>
            <a:endParaRPr lang="nl-BE" dirty="0"/>
          </a:p>
        </p:txBody>
      </p:sp>
      <p:pic>
        <p:nvPicPr>
          <p:cNvPr id="16" name="Picture 2" descr="Afbeeldingsresultaat voor waar?">
            <a:extLst>
              <a:ext uri="{FF2B5EF4-FFF2-40B4-BE49-F238E27FC236}">
                <a16:creationId xmlns:a16="http://schemas.microsoft.com/office/drawing/2014/main" id="{B54561D0-64E0-44EA-A62A-29587C6C9F5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
        <p:nvSpPr>
          <p:cNvPr id="13" name="Tijdelijke aanduiding voor tekst 5">
            <a:extLst>
              <a:ext uri="{FF2B5EF4-FFF2-40B4-BE49-F238E27FC236}">
                <a16:creationId xmlns:a16="http://schemas.microsoft.com/office/drawing/2014/main" id="{1C81AD1D-2838-4AA2-87D7-7582C45E7F92}"/>
              </a:ext>
            </a:extLst>
          </p:cNvPr>
          <p:cNvSpPr txBox="1">
            <a:spLocks/>
          </p:cNvSpPr>
          <p:nvPr/>
        </p:nvSpPr>
        <p:spPr>
          <a:xfrm>
            <a:off x="862014" y="1231584"/>
            <a:ext cx="5183188" cy="45910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BE" sz="3000" b="0" dirty="0">
                <a:hlinkClick r:id="rId7"/>
              </a:rPr>
              <a:t>Bijlage Het CHC-model</a:t>
            </a:r>
            <a:endParaRPr lang="nl-BE" sz="3000" b="0" dirty="0"/>
          </a:p>
        </p:txBody>
      </p:sp>
      <p:graphicFrame>
        <p:nvGraphicFramePr>
          <p:cNvPr id="12" name="Tabel 9">
            <a:extLst>
              <a:ext uri="{FF2B5EF4-FFF2-40B4-BE49-F238E27FC236}">
                <a16:creationId xmlns:a16="http://schemas.microsoft.com/office/drawing/2014/main" id="{5AD3D9D0-FC86-4889-B639-44F58A44DA09}"/>
              </a:ext>
            </a:extLst>
          </p:cNvPr>
          <p:cNvGraphicFramePr>
            <a:graphicFrameLocks noGrp="1"/>
          </p:cNvGraphicFramePr>
          <p:nvPr>
            <p:extLst>
              <p:ext uri="{D42A27DB-BD31-4B8C-83A1-F6EECF244321}">
                <p14:modId xmlns:p14="http://schemas.microsoft.com/office/powerpoint/2010/main" val="1630653557"/>
              </p:ext>
            </p:extLst>
          </p:nvPr>
        </p:nvGraphicFramePr>
        <p:xfrm>
          <a:off x="943408" y="4549139"/>
          <a:ext cx="4294614" cy="2263140"/>
        </p:xfrm>
        <a:graphic>
          <a:graphicData uri="http://schemas.openxmlformats.org/drawingml/2006/table">
            <a:tbl>
              <a:tblPr firstRow="1" bandRow="1">
                <a:tableStyleId>{5C22544A-7EE6-4342-B048-85BDC9FD1C3A}</a:tableStyleId>
              </a:tblPr>
              <a:tblGrid>
                <a:gridCol w="1453844">
                  <a:extLst>
                    <a:ext uri="{9D8B030D-6E8A-4147-A177-3AD203B41FA5}">
                      <a16:colId xmlns:a16="http://schemas.microsoft.com/office/drawing/2014/main" val="3958200292"/>
                    </a:ext>
                  </a:extLst>
                </a:gridCol>
                <a:gridCol w="2840770">
                  <a:extLst>
                    <a:ext uri="{9D8B030D-6E8A-4147-A177-3AD203B41FA5}">
                      <a16:colId xmlns:a16="http://schemas.microsoft.com/office/drawing/2014/main" val="2011740790"/>
                    </a:ext>
                  </a:extLst>
                </a:gridCol>
              </a:tblGrid>
              <a:tr h="0">
                <a:tc gridSpan="2">
                  <a:txBody>
                    <a:bodyPr/>
                    <a:lstStyle/>
                    <a:p>
                      <a:pPr algn="ctr">
                        <a:lnSpc>
                          <a:spcPct val="100000"/>
                        </a:lnSpc>
                        <a:tabLst>
                          <a:tab pos="8428038" algn="l"/>
                        </a:tabLst>
                      </a:pPr>
                      <a:r>
                        <a:rPr lang="nl-BE" sz="1050" dirty="0">
                          <a:latin typeface="Open Sans" panose="020B0606030504020204"/>
                        </a:rPr>
                        <a:t>Kwaliteit van leven (naar </a:t>
                      </a:r>
                      <a:r>
                        <a:rPr lang="nl-BE" sz="1050" dirty="0" err="1">
                          <a:latin typeface="Open Sans" panose="020B0606030504020204"/>
                        </a:rPr>
                        <a:t>Schalock</a:t>
                      </a:r>
                      <a:r>
                        <a:rPr lang="nl-BE" sz="1050" dirty="0">
                          <a:latin typeface="Open Sans" panose="020B0606030504020204"/>
                        </a:rPr>
                        <a:t>)</a:t>
                      </a:r>
                    </a:p>
                  </a:txBody>
                  <a:tcPr anchor="ctr">
                    <a:solidFill>
                      <a:srgbClr val="049999"/>
                    </a:solidFill>
                  </a:tcPr>
                </a:tc>
                <a:tc hMerge="1">
                  <a:txBody>
                    <a:bodyPr/>
                    <a:lstStyle/>
                    <a:p>
                      <a:endParaRPr lang="nl-BE" dirty="0"/>
                    </a:p>
                  </a:txBody>
                  <a:tcPr/>
                </a:tc>
                <a:extLst>
                  <a:ext uri="{0D108BD9-81ED-4DB2-BD59-A6C34878D82A}">
                    <a16:rowId xmlns:a16="http://schemas.microsoft.com/office/drawing/2014/main" val="2365040851"/>
                  </a:ext>
                </a:extLst>
              </a:tr>
              <a:tr h="0">
                <a:tc rowSpan="2">
                  <a:txBody>
                    <a:bodyPr/>
                    <a:lstStyle/>
                    <a:p>
                      <a:pPr algn="ctr"/>
                      <a:r>
                        <a:rPr lang="nl-BE" sz="1050" b="0" dirty="0">
                          <a:solidFill>
                            <a:srgbClr val="016666"/>
                          </a:solidFill>
                          <a:latin typeface="Open Sans" panose="020B0606030504020204"/>
                        </a:rPr>
                        <a:t>Onafhankelijkheid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0EAF1"/>
                    </a:solidFill>
                  </a:tcPr>
                </a:tc>
                <a:tc>
                  <a:txBody>
                    <a:bodyPr/>
                    <a:lstStyle/>
                    <a:p>
                      <a:r>
                        <a:rPr lang="nl-BE" sz="1050" dirty="0">
                          <a:solidFill>
                            <a:srgbClr val="049999"/>
                          </a:solidFill>
                          <a:latin typeface="Open Sans" panose="020B0606030504020204"/>
                        </a:rPr>
                        <a:t>Persoonlijke ontwikkeling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705433"/>
                  </a:ext>
                </a:extLst>
              </a:tr>
              <a:tr h="199524">
                <a:tc vMerge="1">
                  <a:txBody>
                    <a:bodyPr/>
                    <a:lstStyle/>
                    <a:p>
                      <a:endParaRPr lang="nl-BE" dirty="0"/>
                    </a:p>
                  </a:txBody>
                  <a:tcPr/>
                </a:tc>
                <a:tc>
                  <a:txBody>
                    <a:bodyPr/>
                    <a:lstStyle/>
                    <a:p>
                      <a:r>
                        <a:rPr lang="nl-BE" sz="1050" dirty="0">
                          <a:solidFill>
                            <a:srgbClr val="049999"/>
                          </a:solidFill>
                          <a:latin typeface="Open Sans" panose="020B0606030504020204"/>
                        </a:rPr>
                        <a:t>Zelfbepaling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14511"/>
                  </a:ext>
                </a:extLst>
              </a:tr>
              <a:tr h="199524">
                <a:tc rowSpan="3">
                  <a:txBody>
                    <a:bodyPr/>
                    <a:lstStyle/>
                    <a:p>
                      <a:pPr algn="ctr"/>
                      <a:r>
                        <a:rPr lang="nl-BE" sz="1050" b="0" dirty="0">
                          <a:solidFill>
                            <a:srgbClr val="016666"/>
                          </a:solidFill>
                          <a:latin typeface="Open Sans" panose="020B0606030504020204"/>
                        </a:rPr>
                        <a:t>Sociale participatie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AF1"/>
                    </a:solidFill>
                  </a:tcPr>
                </a:tc>
                <a:tc>
                  <a:txBody>
                    <a:bodyPr/>
                    <a:lstStyle/>
                    <a:p>
                      <a:r>
                        <a:rPr lang="nl-BE" sz="1050" dirty="0">
                          <a:solidFill>
                            <a:srgbClr val="049999"/>
                          </a:solidFill>
                          <a:latin typeface="Open Sans" panose="020B0606030504020204"/>
                        </a:rPr>
                        <a:t>Sociale relaties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253520"/>
                  </a:ext>
                </a:extLst>
              </a:tr>
              <a:tr h="199524">
                <a:tc vMerge="1">
                  <a:txBody>
                    <a:bodyPr/>
                    <a:lstStyle/>
                    <a:p>
                      <a:endParaRPr lang="nl-BE" dirty="0"/>
                    </a:p>
                  </a:txBody>
                  <a:tcPr/>
                </a:tc>
                <a:tc>
                  <a:txBody>
                    <a:bodyPr/>
                    <a:lstStyle/>
                    <a:p>
                      <a:r>
                        <a:rPr lang="nl-BE" sz="1050" dirty="0">
                          <a:solidFill>
                            <a:srgbClr val="049999"/>
                          </a:solidFill>
                          <a:latin typeface="Open Sans" panose="020B0606030504020204"/>
                        </a:rPr>
                        <a:t>Maatschappelijke participatie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046714"/>
                  </a:ext>
                </a:extLst>
              </a:tr>
              <a:tr h="199524">
                <a:tc vMerge="1">
                  <a:txBody>
                    <a:bodyPr/>
                    <a:lstStyle/>
                    <a:p>
                      <a:endParaRPr lang="nl-BE" dirty="0"/>
                    </a:p>
                  </a:txBody>
                  <a:tcPr/>
                </a:tc>
                <a:tc>
                  <a:txBody>
                    <a:bodyPr/>
                    <a:lstStyle/>
                    <a:p>
                      <a:r>
                        <a:rPr lang="nl-BE" sz="1050" dirty="0">
                          <a:solidFill>
                            <a:srgbClr val="049999"/>
                          </a:solidFill>
                          <a:latin typeface="Open Sans" panose="020B0606030504020204"/>
                        </a:rPr>
                        <a:t>Rechten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20871"/>
                  </a:ext>
                </a:extLst>
              </a:tr>
              <a:tr h="199524">
                <a:tc rowSpan="3">
                  <a:txBody>
                    <a:bodyPr/>
                    <a:lstStyle/>
                    <a:p>
                      <a:pPr algn="ctr"/>
                      <a:r>
                        <a:rPr lang="nl-BE" sz="1050" b="0" dirty="0">
                          <a:solidFill>
                            <a:srgbClr val="016666"/>
                          </a:solidFill>
                          <a:latin typeface="Open Sans" panose="020B0606030504020204"/>
                        </a:rPr>
                        <a:t>Welbevinden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0EAF1"/>
                    </a:solidFill>
                  </a:tcPr>
                </a:tc>
                <a:tc>
                  <a:txBody>
                    <a:bodyPr/>
                    <a:lstStyle/>
                    <a:p>
                      <a:r>
                        <a:rPr lang="nl-BE" sz="1050" dirty="0">
                          <a:solidFill>
                            <a:srgbClr val="049999"/>
                          </a:solidFill>
                          <a:latin typeface="Open Sans" panose="020B0606030504020204"/>
                        </a:rPr>
                        <a:t>Emotioneel welbevinden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497817"/>
                  </a:ext>
                </a:extLst>
              </a:tr>
              <a:tr h="199524">
                <a:tc vMerge="1">
                  <a:txBody>
                    <a:bodyPr/>
                    <a:lstStyle/>
                    <a:p>
                      <a:endParaRPr lang="nl-BE" dirty="0"/>
                    </a:p>
                  </a:txBody>
                  <a:tcPr/>
                </a:tc>
                <a:tc>
                  <a:txBody>
                    <a:bodyPr/>
                    <a:lstStyle/>
                    <a:p>
                      <a:r>
                        <a:rPr lang="nl-BE" sz="1050" dirty="0">
                          <a:solidFill>
                            <a:srgbClr val="049999"/>
                          </a:solidFill>
                          <a:latin typeface="Open Sans" panose="020B0606030504020204"/>
                        </a:rPr>
                        <a:t>Fysiek welbevinden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1445360"/>
                  </a:ext>
                </a:extLst>
              </a:tr>
              <a:tr h="0">
                <a:tc vMerge="1">
                  <a:txBody>
                    <a:bodyPr/>
                    <a:lstStyle/>
                    <a:p>
                      <a:endParaRPr lang="nl-BE" dirty="0"/>
                    </a:p>
                  </a:txBody>
                  <a:tcPr/>
                </a:tc>
                <a:tc>
                  <a:txBody>
                    <a:bodyPr/>
                    <a:lstStyle/>
                    <a:p>
                      <a:r>
                        <a:rPr lang="nl-BE" sz="1050" dirty="0">
                          <a:solidFill>
                            <a:srgbClr val="049999"/>
                          </a:solidFill>
                          <a:latin typeface="Open Sans" panose="020B0606030504020204"/>
                        </a:rPr>
                        <a:t>Materieel welbevinden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278415626"/>
                  </a:ext>
                </a:extLst>
              </a:tr>
            </a:tbl>
          </a:graphicData>
        </a:graphic>
      </p:graphicFrame>
      <p:pic>
        <p:nvPicPr>
          <p:cNvPr id="7" name="Afbeelding 6" descr="Afbeelding met fles, zitten, tafel, telefoon&#10;&#10;Automatisch gegenereerde beschrijving">
            <a:extLst>
              <a:ext uri="{FF2B5EF4-FFF2-40B4-BE49-F238E27FC236}">
                <a16:creationId xmlns:a16="http://schemas.microsoft.com/office/drawing/2014/main" id="{A1B60ABE-AD74-4DF5-8CEE-11172D641FF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8200" y="1672591"/>
            <a:ext cx="3062234" cy="2263140"/>
          </a:xfrm>
          <a:prstGeom prst="rect">
            <a:avLst/>
          </a:prstGeom>
        </p:spPr>
      </p:pic>
    </p:spTree>
    <p:extLst>
      <p:ext uri="{BB962C8B-B14F-4D97-AF65-F5344CB8AC3E}">
        <p14:creationId xmlns:p14="http://schemas.microsoft.com/office/powerpoint/2010/main" val="268421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F5BD799-A669-4FEF-AC0B-832CE6DA8BF0}"/>
              </a:ext>
            </a:extLst>
          </p:cNvPr>
          <p:cNvSpPr>
            <a:spLocks noGrp="1"/>
          </p:cNvSpPr>
          <p:nvPr>
            <p:ph type="title"/>
          </p:nvPr>
        </p:nvSpPr>
        <p:spPr/>
        <p:txBody>
          <a:bodyPr>
            <a:normAutofit/>
          </a:bodyPr>
          <a:lstStyle/>
          <a:p>
            <a:r>
              <a:rPr lang="nl-BE" b="1" dirty="0">
                <a:solidFill>
                  <a:srgbClr val="049999"/>
                </a:solidFill>
                <a:latin typeface="Algerian" panose="04020705040A02060702" pitchFamily="82" charset="0"/>
              </a:rPr>
              <a:t>Dimensionele classificatie</a:t>
            </a:r>
            <a:br>
              <a:rPr lang="nl-BE" b="1" dirty="0">
                <a:solidFill>
                  <a:srgbClr val="049999"/>
                </a:solidFill>
                <a:latin typeface="Algerian" panose="04020705040A02060702" pitchFamily="82" charset="0"/>
              </a:rPr>
            </a:br>
            <a:r>
              <a:rPr lang="nl-BE" b="1" dirty="0">
                <a:solidFill>
                  <a:srgbClr val="049999"/>
                </a:solidFill>
                <a:latin typeface="Open Sans" panose="020B0606030504020204"/>
              </a:rPr>
              <a:t>Cognitief zwak functioneren</a:t>
            </a:r>
          </a:p>
        </p:txBody>
      </p:sp>
      <p:sp>
        <p:nvSpPr>
          <p:cNvPr id="10" name="Tijdelijke aanduiding voor inhoud 9">
            <a:extLst>
              <a:ext uri="{FF2B5EF4-FFF2-40B4-BE49-F238E27FC236}">
                <a16:creationId xmlns:a16="http://schemas.microsoft.com/office/drawing/2014/main" id="{846FFB0B-21E0-4B97-AD26-DCB7F48E70B8}"/>
              </a:ext>
            </a:extLst>
          </p:cNvPr>
          <p:cNvSpPr>
            <a:spLocks noGrp="1"/>
          </p:cNvSpPr>
          <p:nvPr>
            <p:ph idx="1"/>
          </p:nvPr>
        </p:nvSpPr>
        <p:spPr/>
        <p:txBody>
          <a:bodyPr>
            <a:normAutofit lnSpcReduction="10000"/>
          </a:bodyPr>
          <a:lstStyle/>
          <a:p>
            <a:pPr marL="0" indent="0">
              <a:buNone/>
            </a:pPr>
            <a:r>
              <a:rPr lang="nl-BE" sz="3200" b="1" dirty="0">
                <a:solidFill>
                  <a:srgbClr val="049999"/>
                </a:solidFill>
              </a:rPr>
              <a:t>WAT onderzoeken?</a:t>
            </a:r>
          </a:p>
          <a:p>
            <a:r>
              <a:rPr lang="nl-BE" sz="3200" dirty="0">
                <a:solidFill>
                  <a:srgbClr val="049999"/>
                </a:solidFill>
              </a:rPr>
              <a:t>Brede cognitieve vaardigheden</a:t>
            </a:r>
            <a:endParaRPr lang="nl-BE" sz="2000" dirty="0">
              <a:solidFill>
                <a:srgbClr val="049999"/>
              </a:solidFill>
            </a:endParaRPr>
          </a:p>
          <a:p>
            <a:r>
              <a:rPr lang="nl-BE" sz="3200" dirty="0">
                <a:solidFill>
                  <a:srgbClr val="049999"/>
                </a:solidFill>
              </a:rPr>
              <a:t>Participatie </a:t>
            </a:r>
          </a:p>
          <a:p>
            <a:r>
              <a:rPr lang="nl-BE" sz="3200" dirty="0">
                <a:solidFill>
                  <a:srgbClr val="049999"/>
                </a:solidFill>
              </a:rPr>
              <a:t>Adaptief gedrag</a:t>
            </a:r>
          </a:p>
          <a:p>
            <a:r>
              <a:rPr lang="nl-BE" sz="3200" dirty="0">
                <a:solidFill>
                  <a:srgbClr val="049999"/>
                </a:solidFill>
              </a:rPr>
              <a:t>Gezondheid</a:t>
            </a:r>
          </a:p>
          <a:p>
            <a:r>
              <a:rPr lang="nl-BE" sz="3200" dirty="0">
                <a:solidFill>
                  <a:srgbClr val="049999"/>
                </a:solidFill>
              </a:rPr>
              <a:t>Context</a:t>
            </a:r>
          </a:p>
          <a:p>
            <a:r>
              <a:rPr lang="nl-BE" sz="3200" dirty="0">
                <a:solidFill>
                  <a:srgbClr val="049999"/>
                </a:solidFill>
              </a:rPr>
              <a:t>Ondersteuningsnoden</a:t>
            </a:r>
          </a:p>
          <a:p>
            <a:r>
              <a:rPr lang="nl-BE" sz="3200" dirty="0">
                <a:solidFill>
                  <a:srgbClr val="049999"/>
                </a:solidFill>
              </a:rPr>
              <a:t>Kwaliteit van leven</a:t>
            </a:r>
          </a:p>
        </p:txBody>
      </p:sp>
      <p:sp>
        <p:nvSpPr>
          <p:cNvPr id="4" name="Tijdelijke aanduiding voor dianummer 3">
            <a:extLst>
              <a:ext uri="{FF2B5EF4-FFF2-40B4-BE49-F238E27FC236}">
                <a16:creationId xmlns:a16="http://schemas.microsoft.com/office/drawing/2014/main" id="{09D855F2-9A73-444B-90A2-9041FE4C9706}"/>
              </a:ext>
            </a:extLst>
          </p:cNvPr>
          <p:cNvSpPr>
            <a:spLocks noGrp="1"/>
          </p:cNvSpPr>
          <p:nvPr>
            <p:ph type="sldNum" sz="quarter" idx="12"/>
          </p:nvPr>
        </p:nvSpPr>
        <p:spPr/>
        <p:txBody>
          <a:bodyPr/>
          <a:lstStyle/>
          <a:p>
            <a:pPr lvl="0"/>
            <a:fld id="{04FCA95E-2221-4DC3-A5F9-E53F37D422FC}" type="slidenum">
              <a:rPr lang="nl-BE" noProof="0" smtClean="0"/>
              <a:pPr lvl="0"/>
              <a:t>51</a:t>
            </a:fld>
            <a:endParaRPr lang="nl-BE" noProof="0"/>
          </a:p>
        </p:txBody>
      </p:sp>
      <p:sp>
        <p:nvSpPr>
          <p:cNvPr id="12" name="Explosie 2 6">
            <a:extLst>
              <a:ext uri="{FF2B5EF4-FFF2-40B4-BE49-F238E27FC236}">
                <a16:creationId xmlns:a16="http://schemas.microsoft.com/office/drawing/2014/main" id="{4F46BA1F-4196-47B4-8D28-71EDE0A76E98}"/>
              </a:ext>
            </a:extLst>
          </p:cNvPr>
          <p:cNvSpPr/>
          <p:nvPr/>
        </p:nvSpPr>
        <p:spPr>
          <a:xfrm>
            <a:off x="5349270" y="2857500"/>
            <a:ext cx="6664930" cy="2640330"/>
          </a:xfrm>
          <a:prstGeom prst="irregularSeal2">
            <a:avLst/>
          </a:prstGeom>
          <a:solidFill>
            <a:srgbClr val="D0EAF1"/>
          </a:solidFill>
          <a:ln>
            <a:solidFill>
              <a:srgbClr val="02AA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BE" sz="3200" b="1" i="0" u="none" strike="noStrike" kern="1200" cap="none" spc="0" normalizeH="0" baseline="0" noProof="0" dirty="0">
                <a:ln>
                  <a:noFill/>
                </a:ln>
                <a:solidFill>
                  <a:srgbClr val="016666"/>
                </a:solidFill>
                <a:effectLst/>
                <a:uLnTx/>
                <a:uFillTx/>
                <a:latin typeface="Verdana"/>
                <a:ea typeface="+mn-ea"/>
                <a:cs typeface="+mn-cs"/>
              </a:rPr>
              <a:t>Hulpvraag stuurt!</a:t>
            </a:r>
            <a:endParaRPr kumimoji="0" lang="nl-BE" sz="1800" b="1" i="0" u="none" strike="noStrike" kern="1200" cap="none" spc="0" normalizeH="0" baseline="0" noProof="0" dirty="0">
              <a:ln>
                <a:noFill/>
              </a:ln>
              <a:solidFill>
                <a:srgbClr val="016666"/>
              </a:solidFill>
              <a:effectLst/>
              <a:uLnTx/>
              <a:uFillTx/>
              <a:latin typeface="Verdana"/>
              <a:ea typeface="+mn-ea"/>
              <a:cs typeface="+mn-cs"/>
            </a:endParaRPr>
          </a:p>
        </p:txBody>
      </p:sp>
    </p:spTree>
    <p:extLst>
      <p:ext uri="{BB962C8B-B14F-4D97-AF65-F5344CB8AC3E}">
        <p14:creationId xmlns:p14="http://schemas.microsoft.com/office/powerpoint/2010/main" val="26067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886B804-81B3-4418-88C1-C024DEBD89E1}"/>
              </a:ext>
            </a:extLst>
          </p:cNvPr>
          <p:cNvSpPr>
            <a:spLocks noGrp="1"/>
          </p:cNvSpPr>
          <p:nvPr>
            <p:ph type="sldNum" sz="quarter" idx="12"/>
          </p:nvPr>
        </p:nvSpPr>
        <p:spPr/>
        <p:txBody>
          <a:bodyPr/>
          <a:lstStyle/>
          <a:p>
            <a:fld id="{04FCA95E-2221-4DC3-A5F9-E53F37D422FC}" type="slidenum">
              <a:rPr lang="nl-BE" smtClean="0"/>
              <a:pPr/>
              <a:t>52</a:t>
            </a:fld>
            <a:endParaRPr lang="nl-BE"/>
          </a:p>
        </p:txBody>
      </p:sp>
      <p:graphicFrame>
        <p:nvGraphicFramePr>
          <p:cNvPr id="5" name="Tabel 4">
            <a:extLst>
              <a:ext uri="{FF2B5EF4-FFF2-40B4-BE49-F238E27FC236}">
                <a16:creationId xmlns:a16="http://schemas.microsoft.com/office/drawing/2014/main" id="{A2AF27B0-0B6C-489A-8849-FBB4AEC626F6}"/>
              </a:ext>
            </a:extLst>
          </p:cNvPr>
          <p:cNvGraphicFramePr>
            <a:graphicFrameLocks noGrp="1"/>
          </p:cNvGraphicFramePr>
          <p:nvPr>
            <p:extLst>
              <p:ext uri="{D42A27DB-BD31-4B8C-83A1-F6EECF244321}">
                <p14:modId xmlns:p14="http://schemas.microsoft.com/office/powerpoint/2010/main" val="2465137827"/>
              </p:ext>
            </p:extLst>
          </p:nvPr>
        </p:nvGraphicFramePr>
        <p:xfrm>
          <a:off x="209136" y="2"/>
          <a:ext cx="11982864" cy="6857997"/>
        </p:xfrm>
        <a:graphic>
          <a:graphicData uri="http://schemas.openxmlformats.org/drawingml/2006/table">
            <a:tbl>
              <a:tblPr bandRow="1">
                <a:tableStyleId>{5C22544A-7EE6-4342-B048-85BDC9FD1C3A}</a:tableStyleId>
              </a:tblPr>
              <a:tblGrid>
                <a:gridCol w="3415807">
                  <a:extLst>
                    <a:ext uri="{9D8B030D-6E8A-4147-A177-3AD203B41FA5}">
                      <a16:colId xmlns:a16="http://schemas.microsoft.com/office/drawing/2014/main" val="303004277"/>
                    </a:ext>
                  </a:extLst>
                </a:gridCol>
                <a:gridCol w="4898571">
                  <a:extLst>
                    <a:ext uri="{9D8B030D-6E8A-4147-A177-3AD203B41FA5}">
                      <a16:colId xmlns:a16="http://schemas.microsoft.com/office/drawing/2014/main" val="64116110"/>
                    </a:ext>
                  </a:extLst>
                </a:gridCol>
                <a:gridCol w="3668486">
                  <a:extLst>
                    <a:ext uri="{9D8B030D-6E8A-4147-A177-3AD203B41FA5}">
                      <a16:colId xmlns:a16="http://schemas.microsoft.com/office/drawing/2014/main" val="749396848"/>
                    </a:ext>
                  </a:extLst>
                </a:gridCol>
              </a:tblGrid>
              <a:tr h="686549">
                <a:tc gridSpan="3">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nl-BE" sz="4000" b="1"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rPr>
                        <a:t>Cognitief zwak functioneren</a:t>
                      </a:r>
                    </a:p>
                  </a:txBody>
                  <a:tcPr marL="61272" marR="61272" marT="0" marB="0">
                    <a:lnB w="38100" cap="flat" cmpd="sng" algn="ctr">
                      <a:solidFill>
                        <a:srgbClr val="016666"/>
                      </a:solidFill>
                      <a:prstDash val="solid"/>
                      <a:round/>
                      <a:headEnd type="none" w="med" len="med"/>
                      <a:tailEnd type="none" w="med" len="med"/>
                    </a:lnB>
                    <a:solidFill>
                      <a:srgbClr val="D0EAF1"/>
                    </a:solidFill>
                  </a:tcPr>
                </a:tc>
                <a:tc hMerge="1">
                  <a:txBody>
                    <a:bodyPr/>
                    <a:lstStyle/>
                    <a:p>
                      <a:pPr algn="just">
                        <a:lnSpc>
                          <a:spcPct val="115000"/>
                        </a:lnSpc>
                        <a:spcBef>
                          <a:spcPts val="1200"/>
                        </a:spcBef>
                        <a:spcAft>
                          <a:spcPts val="1000"/>
                        </a:spcAft>
                      </a:pPr>
                      <a:endPar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L w="38100" cap="flat" cmpd="sng" algn="ctr">
                      <a:solidFill>
                        <a:srgbClr val="016666"/>
                      </a:solidFill>
                      <a:prstDash val="solid"/>
                      <a:round/>
                      <a:headEnd type="none" w="med" len="med"/>
                      <a:tailEnd type="none" w="med" len="med"/>
                    </a:lnL>
                    <a:lnB w="38100" cap="flat" cmpd="sng" algn="ctr">
                      <a:solidFill>
                        <a:srgbClr val="016666"/>
                      </a:solidFill>
                      <a:prstDash val="solid"/>
                      <a:round/>
                      <a:headEnd type="none" w="med" len="med"/>
                      <a:tailEnd type="none" w="med" len="med"/>
                    </a:lnB>
                    <a:solidFill>
                      <a:srgbClr val="D0EAF1"/>
                    </a:solidFill>
                  </a:tcPr>
                </a:tc>
                <a:tc hMerge="1">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nl-BE" sz="40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1194921175"/>
                  </a:ext>
                </a:extLst>
              </a:tr>
              <a:tr h="480605">
                <a:tc>
                  <a:txBody>
                    <a:bodyPr/>
                    <a:lstStyle/>
                    <a:p>
                      <a:pPr algn="just">
                        <a:lnSpc>
                          <a:spcPct val="115000"/>
                        </a:lnSpc>
                        <a:spcAft>
                          <a:spcPts val="0"/>
                        </a:spcAft>
                      </a:pPr>
                      <a:r>
                        <a:rPr lang="nl-BE" sz="2800" b="1"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rPr>
                        <a:t>WAT?</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15000"/>
                        </a:lnSpc>
                        <a:spcBef>
                          <a:spcPts val="1200"/>
                        </a:spcBef>
                        <a:spcAft>
                          <a:spcPts val="1000"/>
                        </a:spcAft>
                      </a:pPr>
                      <a:r>
                        <a:rPr lang="nl-BE" sz="2800" b="1" i="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rPr>
                        <a:t>ICF-CY </a:t>
                      </a:r>
                    </a:p>
                  </a:txBody>
                  <a:tcPr marL="61272" marR="61272" marT="0" marB="0" anchor="ctr">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15000"/>
                        </a:lnSpc>
                        <a:spcBef>
                          <a:spcPts val="1200"/>
                        </a:spcBef>
                        <a:spcAft>
                          <a:spcPts val="1000"/>
                        </a:spcAft>
                      </a:pPr>
                      <a:endParaRPr lang="nl-BE" sz="2800" b="1" i="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nchor="ctr">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724666032"/>
                  </a:ext>
                </a:extLst>
              </a:tr>
              <a:tr h="1016740">
                <a:tc>
                  <a:txBody>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lang="nl-BE" sz="2800" dirty="0">
                          <a:solidFill>
                            <a:srgbClr val="016666"/>
                          </a:solidFill>
                        </a:rPr>
                        <a:t>Brede cognitieve vaardigheden</a:t>
                      </a:r>
                      <a:endParaRPr lang="nl-BE" sz="28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07000"/>
                        </a:lnSpc>
                        <a:spcAft>
                          <a:spcPts val="0"/>
                        </a:spcAft>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FUNCTIES</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rowSpan="6">
                  <a:txBody>
                    <a:bodyPr/>
                    <a:lstStyle/>
                    <a:p>
                      <a:pPr algn="ct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12700" cap="flat" cmpd="sng" algn="ctr">
                      <a:noFill/>
                      <a:prstDash val="solid"/>
                      <a:round/>
                      <a:headEnd type="none" w="med" len="med"/>
                      <a:tailEnd type="none" w="med" len="med"/>
                    </a:lnB>
                    <a:solidFill>
                      <a:srgbClr val="D0EAF1"/>
                    </a:solidFill>
                  </a:tcPr>
                </a:tc>
                <a:extLst>
                  <a:ext uri="{0D108BD9-81ED-4DB2-BD59-A6C34878D82A}">
                    <a16:rowId xmlns:a16="http://schemas.microsoft.com/office/drawing/2014/main" val="3722600524"/>
                  </a:ext>
                </a:extLst>
              </a:tr>
              <a:tr h="913495">
                <a:tc>
                  <a:txBody>
                    <a:bodyPr/>
                    <a:lstStyle/>
                    <a:p>
                      <a:r>
                        <a:rPr lang="nl-BE" sz="2800" dirty="0">
                          <a:solidFill>
                            <a:srgbClr val="016666"/>
                          </a:solidFill>
                        </a:rPr>
                        <a:t>Participatie </a:t>
                      </a:r>
                    </a:p>
                    <a:p>
                      <a:r>
                        <a:rPr lang="nl-BE" sz="2800" dirty="0">
                          <a:solidFill>
                            <a:srgbClr val="016666"/>
                          </a:solidFill>
                        </a:rPr>
                        <a:t>Adaptief gedrag</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nSpc>
                          <a:spcPct val="107000"/>
                        </a:lnSpc>
                        <a:spcAft>
                          <a:spcPts val="0"/>
                        </a:spcAft>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ACTIVITEITEN EN PARTICIPATIE</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a:lnSpc>
                          <a:spcPct val="107000"/>
                        </a:lnSpc>
                        <a:spcAft>
                          <a:spcPts val="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245570558"/>
                  </a:ext>
                </a:extLst>
              </a:tr>
              <a:tr h="955703">
                <a:tc>
                  <a:txBody>
                    <a:bodyPr/>
                    <a:lstStyle/>
                    <a:p>
                      <a:pPr marL="0" algn="l" defTabSz="914400" rtl="0" eaLnBrk="1" latinLnBrk="0" hangingPunct="1"/>
                      <a:r>
                        <a:rPr lang="nl-BE" sz="2800" kern="1200" dirty="0">
                          <a:solidFill>
                            <a:srgbClr val="016666"/>
                          </a:solidFill>
                          <a:latin typeface="+mn-lt"/>
                          <a:ea typeface="+mn-ea"/>
                          <a:cs typeface="+mn-cs"/>
                        </a:rPr>
                        <a:t>Gezondheid</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nSpc>
                          <a:spcPct val="107000"/>
                        </a:lnSpc>
                        <a:spcAft>
                          <a:spcPts val="0"/>
                        </a:spcAft>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FUNCTIES </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ANATOMISCHE EIGENSCHAPPEN </a:t>
                      </a:r>
                      <a:endParaRPr lang="nl-BE" sz="2800" dirty="0">
                        <a:solidFill>
                          <a:srgbClr val="016666"/>
                        </a:solidFill>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a:lnSpc>
                          <a:spcPct val="107000"/>
                        </a:lnSpc>
                        <a:spcAft>
                          <a:spcPts val="0"/>
                        </a:spcAft>
                      </a:pPr>
                      <a:endParaRPr lang="nl-BE" sz="2800" dirty="0"/>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503383712"/>
                  </a:ext>
                </a:extLst>
              </a:tr>
              <a:tr h="955703">
                <a:tc>
                  <a:txBody>
                    <a:bodyPr/>
                    <a:lstStyle/>
                    <a:p>
                      <a:pPr marL="0" marR="0" lvl="0" indent="0" algn="just" defTabSz="914400" rtl="0" eaLnBrk="1" fontAlgn="auto" latinLnBrk="0" hangingPunct="1">
                        <a:lnSpc>
                          <a:spcPct val="115000"/>
                        </a:lnSpc>
                        <a:spcBef>
                          <a:spcPts val="1200"/>
                        </a:spcBef>
                        <a:spcAft>
                          <a:spcPts val="0"/>
                        </a:spcAft>
                        <a:buClrTx/>
                        <a:buSzTx/>
                        <a:buFontTx/>
                        <a:buNone/>
                        <a:tabLst/>
                        <a:defRPr/>
                      </a:pPr>
                      <a:r>
                        <a:rPr lang="nl-BE" sz="2800" dirty="0">
                          <a:solidFill>
                            <a:srgbClr val="016666"/>
                          </a:solidFill>
                        </a:rPr>
                        <a:t>Context</a:t>
                      </a:r>
                      <a:endParaRPr lang="nl-BE" sz="28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07000"/>
                        </a:lnSpc>
                        <a:spcAft>
                          <a:spcPts val="0"/>
                        </a:spcAft>
                      </a:pPr>
                      <a:r>
                        <a:rPr lang="nl-BE" sz="2800" cap="all" dirty="0">
                          <a:solidFill>
                            <a:srgbClr val="016666"/>
                          </a:solidFill>
                          <a:effectLst/>
                          <a:latin typeface="Calibri" panose="020F0502020204030204" pitchFamily="34" charset="0"/>
                          <a:ea typeface="Arial" panose="020B0604020202020204" pitchFamily="34" charset="0"/>
                          <a:cs typeface="Arial" panose="020B0604020202020204" pitchFamily="34" charset="0"/>
                        </a:rPr>
                        <a:t>Externe factoren</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BE" sz="2800" cap="all" dirty="0">
                          <a:solidFill>
                            <a:srgbClr val="016666"/>
                          </a:solidFill>
                          <a:effectLst/>
                          <a:latin typeface="Calibri" panose="020F0502020204030204" pitchFamily="34" charset="0"/>
                          <a:ea typeface="Arial" panose="020B0604020202020204" pitchFamily="34" charset="0"/>
                          <a:cs typeface="Arial" panose="020B0604020202020204" pitchFamily="34" charset="0"/>
                        </a:rPr>
                        <a:t>Persoonlijke factoren</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algn="just">
                        <a:lnSpc>
                          <a:spcPct val="107000"/>
                        </a:lnSpc>
                        <a:spcAft>
                          <a:spcPts val="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624128056"/>
                  </a:ext>
                </a:extLst>
              </a:tr>
              <a:tr h="944546">
                <a:tc>
                  <a:txBody>
                    <a:bodyPr/>
                    <a:lstStyle/>
                    <a:p>
                      <a:r>
                        <a:rPr lang="nl-BE" sz="2800" dirty="0">
                          <a:solidFill>
                            <a:srgbClr val="016666"/>
                          </a:solidFill>
                        </a:rPr>
                        <a:t>Ondersteuningsnoden</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Ondersteuning(</a:t>
                      </a:r>
                      <a:r>
                        <a:rPr lang="nl-BE" sz="2800" dirty="0" err="1">
                          <a:solidFill>
                            <a:srgbClr val="016666"/>
                          </a:solidFill>
                          <a:effectLst/>
                          <a:latin typeface="Calibri" panose="020F0502020204030204" pitchFamily="34" charset="0"/>
                          <a:ea typeface="Arial" panose="020B0604020202020204" pitchFamily="34" charset="0"/>
                          <a:cs typeface="Arial" panose="020B0604020202020204" pitchFamily="34" charset="0"/>
                        </a:rPr>
                        <a:t>snoden</a:t>
                      </a: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 bij</a:t>
                      </a:r>
                    </a:p>
                    <a:p>
                      <a:pPr marL="0" marR="0" lvl="0" indent="0" algn="just" defTabSz="914400" rtl="0" eaLnBrk="1" fontAlgn="auto" latinLnBrk="0" hangingPunct="1">
                        <a:lnSpc>
                          <a:spcPct val="107000"/>
                        </a:lnSpc>
                        <a:spcBef>
                          <a:spcPts val="0"/>
                        </a:spcBef>
                        <a:spcAft>
                          <a:spcPts val="0"/>
                        </a:spcAft>
                        <a:buClrTx/>
                        <a:buSzTx/>
                        <a:buFontTx/>
                        <a:buNone/>
                        <a:tabLst/>
                        <a:defRPr/>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Part – Act – F – AE – PF – EF</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2170869119"/>
                  </a:ext>
                </a:extLst>
              </a:tr>
              <a:tr h="904656">
                <a:tc>
                  <a:txBody>
                    <a:bodyPr/>
                    <a:lstStyle/>
                    <a:p>
                      <a:pPr marL="0" marR="0" lvl="0" indent="0" algn="just" defTabSz="914400" rtl="0" eaLnBrk="1" fontAlgn="auto" latinLnBrk="0" hangingPunct="1">
                        <a:lnSpc>
                          <a:spcPct val="115000"/>
                        </a:lnSpc>
                        <a:spcBef>
                          <a:spcPts val="1200"/>
                        </a:spcBef>
                        <a:spcAft>
                          <a:spcPts val="0"/>
                        </a:spcAft>
                        <a:buClrTx/>
                        <a:buSzTx/>
                        <a:buFontTx/>
                        <a:buNone/>
                        <a:tabLst/>
                        <a:defRPr/>
                      </a:pPr>
                      <a:r>
                        <a:rPr lang="nl-BE" sz="2800" dirty="0">
                          <a:solidFill>
                            <a:srgbClr val="016666"/>
                          </a:solidFill>
                        </a:rPr>
                        <a:t>Kwaliteit van leven</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solidFill>
                      <a:srgbClr val="D0EAF1"/>
                    </a:solidFill>
                  </a:tcPr>
                </a:tc>
                <a:tc>
                  <a:txBody>
                    <a:bodyPr/>
                    <a:lstStyle/>
                    <a:p>
                      <a:pPr>
                        <a:lnSpc>
                          <a:spcPct val="107000"/>
                        </a:lnSpc>
                        <a:spcAft>
                          <a:spcPts val="0"/>
                        </a:spcAft>
                      </a:pP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noFill/>
                  </a:tcPr>
                </a:tc>
                <a:tc vMerge="1">
                  <a:txBody>
                    <a:bodyPr/>
                    <a:lstStyle/>
                    <a:p>
                      <a:pPr>
                        <a:lnSpc>
                          <a:spcPct val="107000"/>
                        </a:lnSpc>
                        <a:spcAft>
                          <a:spcPts val="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noFill/>
                  </a:tcPr>
                </a:tc>
                <a:extLst>
                  <a:ext uri="{0D108BD9-81ED-4DB2-BD59-A6C34878D82A}">
                    <a16:rowId xmlns:a16="http://schemas.microsoft.com/office/drawing/2014/main" val="239566843"/>
                  </a:ext>
                </a:extLst>
              </a:tr>
            </a:tbl>
          </a:graphicData>
        </a:graphic>
      </p:graphicFrame>
    </p:spTree>
    <p:extLst>
      <p:ext uri="{BB962C8B-B14F-4D97-AF65-F5344CB8AC3E}">
        <p14:creationId xmlns:p14="http://schemas.microsoft.com/office/powerpoint/2010/main" val="3450693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886B804-81B3-4418-88C1-C024DEBD89E1}"/>
              </a:ext>
            </a:extLst>
          </p:cNvPr>
          <p:cNvSpPr>
            <a:spLocks noGrp="1"/>
          </p:cNvSpPr>
          <p:nvPr>
            <p:ph type="sldNum" sz="quarter" idx="12"/>
          </p:nvPr>
        </p:nvSpPr>
        <p:spPr/>
        <p:txBody>
          <a:bodyPr/>
          <a:lstStyle/>
          <a:p>
            <a:fld id="{04FCA95E-2221-4DC3-A5F9-E53F37D422FC}" type="slidenum">
              <a:rPr lang="nl-BE" smtClean="0"/>
              <a:pPr/>
              <a:t>53</a:t>
            </a:fld>
            <a:endParaRPr lang="nl-BE"/>
          </a:p>
        </p:txBody>
      </p:sp>
      <p:graphicFrame>
        <p:nvGraphicFramePr>
          <p:cNvPr id="5" name="Tabel 4">
            <a:extLst>
              <a:ext uri="{FF2B5EF4-FFF2-40B4-BE49-F238E27FC236}">
                <a16:creationId xmlns:a16="http://schemas.microsoft.com/office/drawing/2014/main" id="{A2AF27B0-0B6C-489A-8849-FBB4AEC626F6}"/>
              </a:ext>
            </a:extLst>
          </p:cNvPr>
          <p:cNvGraphicFramePr>
            <a:graphicFrameLocks noGrp="1"/>
          </p:cNvGraphicFramePr>
          <p:nvPr>
            <p:extLst>
              <p:ext uri="{D42A27DB-BD31-4B8C-83A1-F6EECF244321}">
                <p14:modId xmlns:p14="http://schemas.microsoft.com/office/powerpoint/2010/main" val="1231726403"/>
              </p:ext>
            </p:extLst>
          </p:nvPr>
        </p:nvGraphicFramePr>
        <p:xfrm>
          <a:off x="209136" y="2"/>
          <a:ext cx="11982864" cy="6857997"/>
        </p:xfrm>
        <a:graphic>
          <a:graphicData uri="http://schemas.openxmlformats.org/drawingml/2006/table">
            <a:tbl>
              <a:tblPr bandRow="1">
                <a:tableStyleId>{5C22544A-7EE6-4342-B048-85BDC9FD1C3A}</a:tableStyleId>
              </a:tblPr>
              <a:tblGrid>
                <a:gridCol w="3415807">
                  <a:extLst>
                    <a:ext uri="{9D8B030D-6E8A-4147-A177-3AD203B41FA5}">
                      <a16:colId xmlns:a16="http://schemas.microsoft.com/office/drawing/2014/main" val="303004277"/>
                    </a:ext>
                  </a:extLst>
                </a:gridCol>
                <a:gridCol w="4898571">
                  <a:extLst>
                    <a:ext uri="{9D8B030D-6E8A-4147-A177-3AD203B41FA5}">
                      <a16:colId xmlns:a16="http://schemas.microsoft.com/office/drawing/2014/main" val="64116110"/>
                    </a:ext>
                  </a:extLst>
                </a:gridCol>
                <a:gridCol w="3668486">
                  <a:extLst>
                    <a:ext uri="{9D8B030D-6E8A-4147-A177-3AD203B41FA5}">
                      <a16:colId xmlns:a16="http://schemas.microsoft.com/office/drawing/2014/main" val="749396848"/>
                    </a:ext>
                  </a:extLst>
                </a:gridCol>
              </a:tblGrid>
              <a:tr h="686549">
                <a:tc gridSpan="3">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nl-BE" sz="4000" b="1"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rPr>
                        <a:t>Cognitief zwak functioneren</a:t>
                      </a:r>
                    </a:p>
                  </a:txBody>
                  <a:tcPr marL="61272" marR="61272" marT="0" marB="0">
                    <a:lnB w="38100" cap="flat" cmpd="sng" algn="ctr">
                      <a:solidFill>
                        <a:srgbClr val="016666"/>
                      </a:solidFill>
                      <a:prstDash val="solid"/>
                      <a:round/>
                      <a:headEnd type="none" w="med" len="med"/>
                      <a:tailEnd type="none" w="med" len="med"/>
                    </a:lnB>
                    <a:solidFill>
                      <a:srgbClr val="D0EAF1"/>
                    </a:solidFill>
                  </a:tcPr>
                </a:tc>
                <a:tc hMerge="1">
                  <a:txBody>
                    <a:bodyPr/>
                    <a:lstStyle/>
                    <a:p>
                      <a:pPr algn="just">
                        <a:lnSpc>
                          <a:spcPct val="115000"/>
                        </a:lnSpc>
                        <a:spcBef>
                          <a:spcPts val="1200"/>
                        </a:spcBef>
                        <a:spcAft>
                          <a:spcPts val="1000"/>
                        </a:spcAft>
                      </a:pPr>
                      <a:endPar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L w="38100" cap="flat" cmpd="sng" algn="ctr">
                      <a:solidFill>
                        <a:srgbClr val="016666"/>
                      </a:solidFill>
                      <a:prstDash val="solid"/>
                      <a:round/>
                      <a:headEnd type="none" w="med" len="med"/>
                      <a:tailEnd type="none" w="med" len="med"/>
                    </a:lnL>
                    <a:lnB w="38100" cap="flat" cmpd="sng" algn="ctr">
                      <a:solidFill>
                        <a:srgbClr val="016666"/>
                      </a:solidFill>
                      <a:prstDash val="solid"/>
                      <a:round/>
                      <a:headEnd type="none" w="med" len="med"/>
                      <a:tailEnd type="none" w="med" len="med"/>
                    </a:lnB>
                    <a:solidFill>
                      <a:srgbClr val="D0EAF1"/>
                    </a:solidFill>
                  </a:tcPr>
                </a:tc>
                <a:tc hMerge="1">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nl-BE" sz="40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1194921175"/>
                  </a:ext>
                </a:extLst>
              </a:tr>
              <a:tr h="480605">
                <a:tc>
                  <a:txBody>
                    <a:bodyPr/>
                    <a:lstStyle/>
                    <a:p>
                      <a:pPr algn="just">
                        <a:lnSpc>
                          <a:spcPct val="115000"/>
                        </a:lnSpc>
                        <a:spcAft>
                          <a:spcPts val="0"/>
                        </a:spcAft>
                      </a:pPr>
                      <a:r>
                        <a:rPr lang="nl-BE" sz="2800" b="1"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rPr>
                        <a:t>WAT?</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15000"/>
                        </a:lnSpc>
                        <a:spcBef>
                          <a:spcPts val="1200"/>
                        </a:spcBef>
                        <a:spcAft>
                          <a:spcPts val="1000"/>
                        </a:spcAft>
                      </a:pPr>
                      <a:r>
                        <a:rPr lang="nl-BE" sz="2800" b="1" i="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rPr>
                        <a:t>ICF-CY </a:t>
                      </a:r>
                    </a:p>
                  </a:txBody>
                  <a:tcPr marL="61272" marR="61272" marT="0" marB="0" anchor="ctr">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15000"/>
                        </a:lnSpc>
                        <a:spcBef>
                          <a:spcPts val="1200"/>
                        </a:spcBef>
                        <a:spcAft>
                          <a:spcPts val="1000"/>
                        </a:spcAft>
                      </a:pPr>
                      <a:r>
                        <a:rPr lang="nl-BE" sz="2800" b="1" i="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rPr>
                        <a:t>HOE?</a:t>
                      </a:r>
                    </a:p>
                  </a:txBody>
                  <a:tcPr marL="61272" marR="61272" marT="0" marB="0" anchor="ctr">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724666032"/>
                  </a:ext>
                </a:extLst>
              </a:tr>
              <a:tr h="1016740">
                <a:tc>
                  <a:txBody>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lang="nl-BE" sz="2800" dirty="0">
                          <a:solidFill>
                            <a:srgbClr val="016666"/>
                          </a:solidFill>
                        </a:rPr>
                        <a:t>Brede cognitieve vaardigheden</a:t>
                      </a:r>
                      <a:endParaRPr lang="nl-BE" sz="28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07000"/>
                        </a:lnSpc>
                        <a:spcAft>
                          <a:spcPts val="0"/>
                        </a:spcAft>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FUNCTIES</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rowSpan="6">
                  <a:txBody>
                    <a:bodyPr/>
                    <a:lstStyle/>
                    <a:p>
                      <a:pPr algn="ctr"/>
                      <a:endParaRPr lang="nl-BE" sz="800" kern="1200" dirty="0">
                        <a:solidFill>
                          <a:srgbClr val="016666"/>
                        </a:solidFill>
                        <a:effectLst/>
                        <a:latin typeface="+mn-lt"/>
                        <a:ea typeface="+mn-ea"/>
                        <a:cs typeface="+mn-cs"/>
                      </a:endParaRPr>
                    </a:p>
                    <a:p>
                      <a:pPr algn="l"/>
                      <a:r>
                        <a:rPr lang="nl-BE" sz="2800" kern="1200" dirty="0">
                          <a:solidFill>
                            <a:srgbClr val="016666"/>
                          </a:solidFill>
                          <a:effectLst/>
                          <a:latin typeface="+mn-lt"/>
                          <a:ea typeface="+mn-ea"/>
                          <a:cs typeface="+mn-cs"/>
                        </a:rPr>
                        <a:t>Gesprek leerling, ouders, leerkracht, hulpverleners …</a:t>
                      </a:r>
                    </a:p>
                    <a:p>
                      <a:pPr algn="l"/>
                      <a:endParaRPr lang="nl-BE" sz="800" kern="1200" dirty="0">
                        <a:solidFill>
                          <a:srgbClr val="016666"/>
                        </a:solidFill>
                        <a:effectLst/>
                        <a:latin typeface="+mn-lt"/>
                        <a:ea typeface="+mn-ea"/>
                        <a:cs typeface="+mn-cs"/>
                      </a:endParaRPr>
                    </a:p>
                    <a:p>
                      <a:pPr algn="l"/>
                      <a:r>
                        <a:rPr lang="nl-BE" sz="2800" kern="1200" dirty="0">
                          <a:solidFill>
                            <a:srgbClr val="016666"/>
                          </a:solidFill>
                          <a:effectLst/>
                          <a:latin typeface="+mn-lt"/>
                          <a:ea typeface="+mn-ea"/>
                          <a:cs typeface="+mn-cs"/>
                        </a:rPr>
                        <a:t>Observatie</a:t>
                      </a:r>
                    </a:p>
                    <a:p>
                      <a:pPr algn="l"/>
                      <a:endParaRPr lang="nl-BE" sz="800" kern="1200" dirty="0">
                        <a:solidFill>
                          <a:srgbClr val="016666"/>
                        </a:solidFill>
                        <a:effectLst/>
                        <a:latin typeface="+mn-lt"/>
                        <a:ea typeface="+mn-ea"/>
                        <a:cs typeface="+mn-cs"/>
                      </a:endParaRPr>
                    </a:p>
                    <a:p>
                      <a:pPr algn="l"/>
                      <a:r>
                        <a:rPr lang="nl-BE" sz="2800" kern="1200" dirty="0">
                          <a:solidFill>
                            <a:srgbClr val="016666"/>
                          </a:solidFill>
                          <a:effectLst/>
                          <a:latin typeface="+mn-lt"/>
                          <a:ea typeface="+mn-ea"/>
                          <a:cs typeface="+mn-cs"/>
                        </a:rPr>
                        <a:t>Analyse van beschikbare gegevens</a:t>
                      </a:r>
                    </a:p>
                    <a:p>
                      <a:pPr algn="l"/>
                      <a:endParaRPr lang="nl-BE" sz="800" kern="1200" dirty="0">
                        <a:solidFill>
                          <a:srgbClr val="016666"/>
                        </a:solidFill>
                        <a:effectLst/>
                        <a:latin typeface="+mn-lt"/>
                        <a:ea typeface="+mn-ea"/>
                        <a:cs typeface="+mn-cs"/>
                      </a:endParaRPr>
                    </a:p>
                    <a:p>
                      <a:pPr algn="l"/>
                      <a:r>
                        <a:rPr lang="nl-BE" sz="2800" kern="1200" dirty="0">
                          <a:solidFill>
                            <a:srgbClr val="016666"/>
                          </a:solidFill>
                          <a:effectLst/>
                          <a:latin typeface="+mn-lt"/>
                          <a:ea typeface="+mn-ea"/>
                          <a:cs typeface="+mn-cs"/>
                        </a:rPr>
                        <a:t>Aanpak uitproberen en effect nagaan</a:t>
                      </a:r>
                    </a:p>
                    <a:p>
                      <a:pPr algn="l"/>
                      <a:endParaRPr lang="nl-BE" sz="800" kern="1200" dirty="0">
                        <a:solidFill>
                          <a:srgbClr val="016666"/>
                        </a:solidFill>
                        <a:effectLst/>
                        <a:latin typeface="+mn-lt"/>
                        <a:ea typeface="+mn-ea"/>
                        <a:cs typeface="+mn-cs"/>
                      </a:endParaRPr>
                    </a:p>
                    <a:p>
                      <a:pPr algn="l"/>
                      <a:r>
                        <a:rPr lang="nl-BE" sz="2800" kern="1200" dirty="0">
                          <a:solidFill>
                            <a:srgbClr val="016666"/>
                          </a:solidFill>
                          <a:effectLst/>
                          <a:latin typeface="+mn-lt"/>
                          <a:ea typeface="+mn-ea"/>
                          <a:cs typeface="+mn-cs"/>
                        </a:rPr>
                        <a:t>Gevalideerd diagnostisch materiaal</a:t>
                      </a:r>
                    </a:p>
                    <a:p>
                      <a:pPr algn="l"/>
                      <a:endParaRPr lang="nl-BE" sz="800" kern="1200" dirty="0">
                        <a:solidFill>
                          <a:srgbClr val="016666"/>
                        </a:solidFill>
                        <a:effectLst/>
                        <a:latin typeface="+mn-lt"/>
                        <a:ea typeface="+mn-ea"/>
                        <a:cs typeface="+mn-cs"/>
                      </a:endParaRPr>
                    </a:p>
                    <a:p>
                      <a:pPr algn="l"/>
                      <a:r>
                        <a:rPr lang="nl-BE" sz="2800" kern="1200" dirty="0">
                          <a:solidFill>
                            <a:srgbClr val="016666"/>
                          </a:solidFill>
                          <a:effectLst/>
                          <a:latin typeface="+mn-lt"/>
                          <a:ea typeface="+mn-ea"/>
                          <a:cs typeface="+mn-cs"/>
                        </a:rPr>
                        <a:t>Medisch onderzoek</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solidFill>
                      <a:srgbClr val="D0EAF1"/>
                    </a:solidFill>
                  </a:tcPr>
                </a:tc>
                <a:extLst>
                  <a:ext uri="{0D108BD9-81ED-4DB2-BD59-A6C34878D82A}">
                    <a16:rowId xmlns:a16="http://schemas.microsoft.com/office/drawing/2014/main" val="3722600524"/>
                  </a:ext>
                </a:extLst>
              </a:tr>
              <a:tr h="913495">
                <a:tc>
                  <a:txBody>
                    <a:bodyPr/>
                    <a:lstStyle/>
                    <a:p>
                      <a:r>
                        <a:rPr lang="nl-BE" sz="2800" dirty="0">
                          <a:solidFill>
                            <a:srgbClr val="016666"/>
                          </a:solidFill>
                        </a:rPr>
                        <a:t>Participatie </a:t>
                      </a:r>
                    </a:p>
                    <a:p>
                      <a:r>
                        <a:rPr lang="nl-BE" sz="2800" dirty="0">
                          <a:solidFill>
                            <a:srgbClr val="016666"/>
                          </a:solidFill>
                        </a:rPr>
                        <a:t>Adaptief gedrag</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nSpc>
                          <a:spcPct val="107000"/>
                        </a:lnSpc>
                        <a:spcAft>
                          <a:spcPts val="0"/>
                        </a:spcAft>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ACTIVITEITEN EN PARTICIPATIE</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a:lnSpc>
                          <a:spcPct val="107000"/>
                        </a:lnSpc>
                        <a:spcAft>
                          <a:spcPts val="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245570558"/>
                  </a:ext>
                </a:extLst>
              </a:tr>
              <a:tr h="955703">
                <a:tc>
                  <a:txBody>
                    <a:bodyPr/>
                    <a:lstStyle/>
                    <a:p>
                      <a:pPr marL="0" algn="l" defTabSz="914400" rtl="0" eaLnBrk="1" latinLnBrk="0" hangingPunct="1"/>
                      <a:r>
                        <a:rPr lang="nl-BE" sz="2800" kern="1200" dirty="0">
                          <a:solidFill>
                            <a:srgbClr val="016666"/>
                          </a:solidFill>
                          <a:latin typeface="+mn-lt"/>
                          <a:ea typeface="+mn-ea"/>
                          <a:cs typeface="+mn-cs"/>
                        </a:rPr>
                        <a:t>Gezondheid</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nSpc>
                          <a:spcPct val="107000"/>
                        </a:lnSpc>
                        <a:spcAft>
                          <a:spcPts val="0"/>
                        </a:spcAft>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FUNCTIES </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ANATOMISCHE EIGENSCHAPPEN </a:t>
                      </a:r>
                      <a:endParaRPr lang="nl-BE" sz="2800" dirty="0">
                        <a:solidFill>
                          <a:srgbClr val="016666"/>
                        </a:solidFill>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a:lnSpc>
                          <a:spcPct val="107000"/>
                        </a:lnSpc>
                        <a:spcAft>
                          <a:spcPts val="0"/>
                        </a:spcAft>
                      </a:pPr>
                      <a:endParaRPr lang="nl-BE" sz="2800" dirty="0"/>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503383712"/>
                  </a:ext>
                </a:extLst>
              </a:tr>
              <a:tr h="955703">
                <a:tc>
                  <a:txBody>
                    <a:bodyPr/>
                    <a:lstStyle/>
                    <a:p>
                      <a:pPr marL="0" marR="0" lvl="0" indent="0" algn="just" defTabSz="914400" rtl="0" eaLnBrk="1" fontAlgn="auto" latinLnBrk="0" hangingPunct="1">
                        <a:lnSpc>
                          <a:spcPct val="115000"/>
                        </a:lnSpc>
                        <a:spcBef>
                          <a:spcPts val="1200"/>
                        </a:spcBef>
                        <a:spcAft>
                          <a:spcPts val="0"/>
                        </a:spcAft>
                        <a:buClrTx/>
                        <a:buSzTx/>
                        <a:buFontTx/>
                        <a:buNone/>
                        <a:tabLst/>
                        <a:defRPr/>
                      </a:pPr>
                      <a:r>
                        <a:rPr lang="nl-BE" sz="2800" dirty="0">
                          <a:solidFill>
                            <a:srgbClr val="016666"/>
                          </a:solidFill>
                        </a:rPr>
                        <a:t>Context</a:t>
                      </a:r>
                      <a:endParaRPr lang="nl-BE" sz="28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07000"/>
                        </a:lnSpc>
                        <a:spcAft>
                          <a:spcPts val="0"/>
                        </a:spcAft>
                      </a:pPr>
                      <a:r>
                        <a:rPr lang="nl-BE" sz="2800" cap="all" dirty="0">
                          <a:solidFill>
                            <a:srgbClr val="016666"/>
                          </a:solidFill>
                          <a:effectLst/>
                          <a:latin typeface="Calibri" panose="020F0502020204030204" pitchFamily="34" charset="0"/>
                          <a:ea typeface="Arial" panose="020B0604020202020204" pitchFamily="34" charset="0"/>
                          <a:cs typeface="Arial" panose="020B0604020202020204" pitchFamily="34" charset="0"/>
                        </a:rPr>
                        <a:t>Externe factoren</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BE" sz="2800" cap="all" dirty="0">
                          <a:solidFill>
                            <a:srgbClr val="016666"/>
                          </a:solidFill>
                          <a:effectLst/>
                          <a:latin typeface="Calibri" panose="020F0502020204030204" pitchFamily="34" charset="0"/>
                          <a:ea typeface="Arial" panose="020B0604020202020204" pitchFamily="34" charset="0"/>
                          <a:cs typeface="Arial" panose="020B0604020202020204" pitchFamily="34" charset="0"/>
                        </a:rPr>
                        <a:t>Persoonlijke factoren</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algn="just">
                        <a:lnSpc>
                          <a:spcPct val="107000"/>
                        </a:lnSpc>
                        <a:spcAft>
                          <a:spcPts val="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624128056"/>
                  </a:ext>
                </a:extLst>
              </a:tr>
              <a:tr h="944546">
                <a:tc>
                  <a:txBody>
                    <a:bodyPr/>
                    <a:lstStyle/>
                    <a:p>
                      <a:r>
                        <a:rPr lang="nl-BE" sz="2800" dirty="0">
                          <a:solidFill>
                            <a:srgbClr val="016666"/>
                          </a:solidFill>
                        </a:rPr>
                        <a:t>Ondersteuningsnoden</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Ondersteuning(</a:t>
                      </a:r>
                      <a:r>
                        <a:rPr lang="nl-BE" sz="2800" dirty="0" err="1">
                          <a:solidFill>
                            <a:srgbClr val="016666"/>
                          </a:solidFill>
                          <a:effectLst/>
                          <a:latin typeface="Calibri" panose="020F0502020204030204" pitchFamily="34" charset="0"/>
                          <a:ea typeface="Arial" panose="020B0604020202020204" pitchFamily="34" charset="0"/>
                          <a:cs typeface="Arial" panose="020B0604020202020204" pitchFamily="34" charset="0"/>
                        </a:rPr>
                        <a:t>snoden</a:t>
                      </a: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 bij</a:t>
                      </a:r>
                    </a:p>
                    <a:p>
                      <a:pPr marL="0" marR="0" lvl="0" indent="0" algn="just" defTabSz="914400" rtl="0" eaLnBrk="1" fontAlgn="auto" latinLnBrk="0" hangingPunct="1">
                        <a:lnSpc>
                          <a:spcPct val="107000"/>
                        </a:lnSpc>
                        <a:spcBef>
                          <a:spcPts val="0"/>
                        </a:spcBef>
                        <a:spcAft>
                          <a:spcPts val="0"/>
                        </a:spcAft>
                        <a:buClrTx/>
                        <a:buSzTx/>
                        <a:buFontTx/>
                        <a:buNone/>
                        <a:tabLst/>
                        <a:defRPr/>
                      </a:pPr>
                      <a:r>
                        <a:rPr lang="nl-BE" sz="2800" dirty="0">
                          <a:solidFill>
                            <a:srgbClr val="016666"/>
                          </a:solidFill>
                          <a:effectLst/>
                          <a:latin typeface="Calibri" panose="020F0502020204030204" pitchFamily="34" charset="0"/>
                          <a:ea typeface="Arial" panose="020B0604020202020204" pitchFamily="34" charset="0"/>
                          <a:cs typeface="Arial" panose="020B0604020202020204" pitchFamily="34" charset="0"/>
                        </a:rPr>
                        <a:t>Part – Act – F – AE – PF – EF</a:t>
                      </a: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2170869119"/>
                  </a:ext>
                </a:extLst>
              </a:tr>
              <a:tr h="904656">
                <a:tc>
                  <a:txBody>
                    <a:bodyPr/>
                    <a:lstStyle/>
                    <a:p>
                      <a:pPr marL="0" marR="0" lvl="0" indent="0" algn="just" defTabSz="914400" rtl="0" eaLnBrk="1" fontAlgn="auto" latinLnBrk="0" hangingPunct="1">
                        <a:lnSpc>
                          <a:spcPct val="115000"/>
                        </a:lnSpc>
                        <a:spcBef>
                          <a:spcPts val="1200"/>
                        </a:spcBef>
                        <a:spcAft>
                          <a:spcPts val="0"/>
                        </a:spcAft>
                        <a:buClrTx/>
                        <a:buSzTx/>
                        <a:buFontTx/>
                        <a:buNone/>
                        <a:tabLst/>
                        <a:defRPr/>
                      </a:pPr>
                      <a:r>
                        <a:rPr lang="nl-BE" sz="2800" dirty="0">
                          <a:solidFill>
                            <a:srgbClr val="016666"/>
                          </a:solidFill>
                        </a:rPr>
                        <a:t>Kwaliteit van leven</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solidFill>
                      <a:srgbClr val="D0EAF1"/>
                    </a:solidFill>
                  </a:tcPr>
                </a:tc>
                <a:tc>
                  <a:txBody>
                    <a:bodyPr/>
                    <a:lstStyle/>
                    <a:p>
                      <a:pPr>
                        <a:lnSpc>
                          <a:spcPct val="107000"/>
                        </a:lnSpc>
                        <a:spcAft>
                          <a:spcPts val="0"/>
                        </a:spcAft>
                      </a:pPr>
                      <a:endParaRPr lang="nl-BE" sz="2800" dirty="0">
                        <a:solidFill>
                          <a:srgbClr val="0166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noFill/>
                  </a:tcPr>
                </a:tc>
                <a:tc vMerge="1">
                  <a:txBody>
                    <a:bodyPr/>
                    <a:lstStyle/>
                    <a:p>
                      <a:pPr>
                        <a:lnSpc>
                          <a:spcPct val="107000"/>
                        </a:lnSpc>
                        <a:spcAft>
                          <a:spcPts val="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noFill/>
                  </a:tcPr>
                </a:tc>
                <a:extLst>
                  <a:ext uri="{0D108BD9-81ED-4DB2-BD59-A6C34878D82A}">
                    <a16:rowId xmlns:a16="http://schemas.microsoft.com/office/drawing/2014/main" val="239566843"/>
                  </a:ext>
                </a:extLst>
              </a:tr>
            </a:tbl>
          </a:graphicData>
        </a:graphic>
      </p:graphicFrame>
    </p:spTree>
    <p:extLst>
      <p:ext uri="{BB962C8B-B14F-4D97-AF65-F5344CB8AC3E}">
        <p14:creationId xmlns:p14="http://schemas.microsoft.com/office/powerpoint/2010/main" val="3534018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03B61C-F67E-4ACB-80C5-52B9BF818FBE}"/>
              </a:ext>
            </a:extLst>
          </p:cNvPr>
          <p:cNvSpPr>
            <a:spLocks noGrp="1"/>
          </p:cNvSpPr>
          <p:nvPr>
            <p:ph idx="1"/>
          </p:nvPr>
        </p:nvSpPr>
        <p:spPr>
          <a:xfrm>
            <a:off x="4429796" y="1750786"/>
            <a:ext cx="7402285" cy="4351338"/>
          </a:xfrm>
        </p:spPr>
        <p:txBody>
          <a:bodyPr/>
          <a:lstStyle/>
          <a:p>
            <a:endParaRPr lang="nl-BE" sz="3200" b="1" dirty="0"/>
          </a:p>
          <a:p>
            <a:endParaRPr lang="nl-BE" sz="3200" b="1" dirty="0"/>
          </a:p>
          <a:p>
            <a:r>
              <a:rPr lang="nl-BE" sz="3200" dirty="0"/>
              <a:t>Verstandelijke beperking</a:t>
            </a:r>
          </a:p>
          <a:p>
            <a:pPr lvl="1"/>
            <a:r>
              <a:rPr lang="nl-BE" sz="3200" dirty="0"/>
              <a:t>Ernst?</a:t>
            </a:r>
          </a:p>
          <a:p>
            <a:pPr lvl="1"/>
            <a:endParaRPr lang="nl-BE" sz="2800" dirty="0"/>
          </a:p>
          <a:p>
            <a:r>
              <a:rPr lang="nl-BE" sz="3200" dirty="0"/>
              <a:t>Globale ontwikkelingsachterstand</a:t>
            </a:r>
          </a:p>
        </p:txBody>
      </p:sp>
      <p:sp>
        <p:nvSpPr>
          <p:cNvPr id="4" name="Tijdelijke aanduiding voor dianummer 3">
            <a:extLst>
              <a:ext uri="{FF2B5EF4-FFF2-40B4-BE49-F238E27FC236}">
                <a16:creationId xmlns:a16="http://schemas.microsoft.com/office/drawing/2014/main" id="{01C65981-8B42-4BDC-A73C-4D4DA16C7696}"/>
              </a:ext>
            </a:extLst>
          </p:cNvPr>
          <p:cNvSpPr>
            <a:spLocks noGrp="1"/>
          </p:cNvSpPr>
          <p:nvPr>
            <p:ph type="sldNum" sz="quarter" idx="12"/>
          </p:nvPr>
        </p:nvSpPr>
        <p:spPr/>
        <p:txBody>
          <a:bodyPr/>
          <a:lstStyle/>
          <a:p>
            <a:fld id="{04FCA95E-2221-4DC3-A5F9-E53F37D422FC}" type="slidenum">
              <a:rPr lang="nl-BE" smtClean="0"/>
              <a:pPr/>
              <a:t>54</a:t>
            </a:fld>
            <a:endParaRPr lang="nl-BE"/>
          </a:p>
        </p:txBody>
      </p:sp>
      <p:pic>
        <p:nvPicPr>
          <p:cNvPr id="6" name="Shape 518">
            <a:extLst>
              <a:ext uri="{FF2B5EF4-FFF2-40B4-BE49-F238E27FC236}">
                <a16:creationId xmlns:a16="http://schemas.microsoft.com/office/drawing/2014/main" id="{209D31A6-78CB-4844-8C17-CF0BF371DA34}"/>
              </a:ext>
            </a:extLst>
          </p:cNvPr>
          <p:cNvPicPr preferRelativeResize="0">
            <a:picLocks noChangeAspect="1"/>
          </p:cNvPicPr>
          <p:nvPr/>
        </p:nvPicPr>
        <p:blipFill rotWithShape="1">
          <a:blip r:embed="rId3">
            <a:alphaModFix/>
          </a:blip>
          <a:srcRect/>
          <a:stretch/>
        </p:blipFill>
        <p:spPr>
          <a:xfrm>
            <a:off x="838200" y="2007282"/>
            <a:ext cx="2762546" cy="3838345"/>
          </a:xfrm>
          <a:prstGeom prst="rect">
            <a:avLst/>
          </a:prstGeom>
          <a:noFill/>
          <a:ln>
            <a:noFill/>
          </a:ln>
        </p:spPr>
      </p:pic>
      <p:sp>
        <p:nvSpPr>
          <p:cNvPr id="8" name="Titel 1">
            <a:extLst>
              <a:ext uri="{FF2B5EF4-FFF2-40B4-BE49-F238E27FC236}">
                <a16:creationId xmlns:a16="http://schemas.microsoft.com/office/drawing/2014/main" id="{B657D1EA-E826-41E9-B995-0574AD32D596}"/>
              </a:ext>
            </a:extLst>
          </p:cNvPr>
          <p:cNvSpPr>
            <a:spLocks noGrp="1"/>
          </p:cNvSpPr>
          <p:nvPr>
            <p:ph type="title"/>
          </p:nvPr>
        </p:nvSpPr>
        <p:spPr>
          <a:xfrm>
            <a:off x="838200" y="365125"/>
            <a:ext cx="10515600" cy="1325563"/>
          </a:xfrm>
        </p:spPr>
        <p:txBody>
          <a:bodyPr>
            <a:normAutofit/>
          </a:bodyPr>
          <a:lstStyle/>
          <a:p>
            <a:r>
              <a:rPr lang="nl-BE" b="1" dirty="0">
                <a:latin typeface="Algerian" panose="04020705040A02060702" pitchFamily="82" charset="0"/>
              </a:rPr>
              <a:t>Categoriale classificatie</a:t>
            </a:r>
            <a:endParaRPr lang="nl-BE" b="1" dirty="0">
              <a:latin typeface="Open Sans" panose="020B0606030504020204"/>
            </a:endParaRPr>
          </a:p>
        </p:txBody>
      </p:sp>
    </p:spTree>
    <p:extLst>
      <p:ext uri="{BB962C8B-B14F-4D97-AF65-F5344CB8AC3E}">
        <p14:creationId xmlns:p14="http://schemas.microsoft.com/office/powerpoint/2010/main" val="3909492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jdelijke aanduiding voor inhoud 2"/>
          <p:cNvSpPr>
            <a:spLocks noGrp="1"/>
          </p:cNvSpPr>
          <p:nvPr>
            <p:ph idx="1"/>
          </p:nvPr>
        </p:nvSpPr>
        <p:spPr>
          <a:xfrm>
            <a:off x="838200" y="1825625"/>
            <a:ext cx="10515600" cy="4822826"/>
          </a:xfrm>
        </p:spPr>
        <p:txBody>
          <a:bodyPr>
            <a:normAutofit lnSpcReduction="10000"/>
          </a:bodyPr>
          <a:lstStyle/>
          <a:p>
            <a:r>
              <a:rPr lang="en-GB" altLang="nl-BE" sz="3200" dirty="0"/>
              <a:t>AAIDD: </a:t>
            </a:r>
            <a:r>
              <a:rPr lang="nl-BE" altLang="nl-BE" sz="3200" dirty="0"/>
              <a:t>Gekenmerkt door significante beperkingen zowel in intellectueel functioneren als in adaptief gedrag zoals dat tot uitdrukking komt in conceptuele, sociale en praktische adaptieve vaardigheden. Beperkingen ontstaan vóór de leeftijd van 18 jaar.</a:t>
            </a:r>
          </a:p>
          <a:p>
            <a:endParaRPr lang="nl-BE" altLang="nl-BE" sz="3200" dirty="0"/>
          </a:p>
          <a:p>
            <a:r>
              <a:rPr lang="en-GB" altLang="nl-BE" sz="3200" dirty="0"/>
              <a:t>DSM-5: </a:t>
            </a:r>
            <a:r>
              <a:rPr lang="nl-BE" altLang="nl-BE" sz="3200" dirty="0"/>
              <a:t>Stoornis die ontstaat tijdens ontwikkelingsperiode, zowel beperkingen in intellectueel functioneren als beperkingen in adaptief functioneren op conceptueel, sociaal en praktisch vlak.</a:t>
            </a:r>
          </a:p>
          <a:p>
            <a:pPr lvl="1"/>
            <a:r>
              <a:rPr lang="nl-BE" altLang="nl-BE" sz="2800" dirty="0"/>
              <a:t>Tot 5 jaar mogelijk: globale ontwikkelingsachterstand</a:t>
            </a:r>
            <a:endParaRPr lang="en-GB" altLang="nl-BE" sz="2800" dirty="0"/>
          </a:p>
        </p:txBody>
      </p:sp>
      <p:sp>
        <p:nvSpPr>
          <p:cNvPr id="10244" name="Tijdelijke aanduiding voor dianummer 3"/>
          <p:cNvSpPr>
            <a:spLocks noGrp="1"/>
          </p:cNvSpPr>
          <p:nvPr>
            <p:ph type="sldNum" sz="quarter" idx="10"/>
          </p:nvPr>
        </p:nvSpPr>
        <p:spPr>
          <a:xfrm>
            <a:off x="11211053" y="6283326"/>
            <a:ext cx="787298"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nl-BE"/>
            </a:defPPr>
            <a:lvl1pPr marL="0" algn="r" defTabSz="914400" rtl="0" eaLnBrk="0" fontAlgn="base" latinLnBrk="0" hangingPunct="0">
              <a:spcBef>
                <a:spcPct val="0"/>
              </a:spcBef>
              <a:spcAft>
                <a:spcPct val="0"/>
              </a:spcAft>
              <a:defRPr sz="1200" kern="12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09" rtl="0" eaLnBrk="0" fontAlgn="base" latinLnBrk="0" hangingPunct="0">
              <a:lnSpc>
                <a:spcPct val="100000"/>
              </a:lnSpc>
              <a:spcBef>
                <a:spcPct val="0"/>
              </a:spcBef>
              <a:spcAft>
                <a:spcPct val="0"/>
              </a:spcAft>
              <a:buClrTx/>
              <a:buSzTx/>
              <a:buFontTx/>
              <a:buNone/>
              <a:tabLst/>
              <a:defRPr/>
            </a:pPr>
            <a:fld id="{F1095A85-B372-462A-8995-7530D0171AF1}"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309" rtl="0" eaLnBrk="0" fontAlgn="base" latinLnBrk="0" hangingPunct="0">
                <a:lnSpc>
                  <a:spcPct val="100000"/>
                </a:lnSpc>
                <a:spcBef>
                  <a:spcPct val="0"/>
                </a:spcBef>
                <a:spcAft>
                  <a:spcPct val="0"/>
                </a:spcAft>
                <a:buClrTx/>
                <a:buSzTx/>
                <a:buFontTx/>
                <a:buNone/>
                <a:tabLst/>
                <a:defRPr/>
              </a:pPr>
              <a:t>55</a:t>
            </a:fld>
            <a:endParaRPr kumimoji="0" lang="nl-NL" altLang="nl-BE" sz="1200" b="0" i="0" u="none" strike="noStrike" kern="1200" cap="none" spc="0" normalizeH="0" baseline="0" noProof="0">
              <a:ln>
                <a:noFill/>
              </a:ln>
              <a:solidFill>
                <a:srgbClr val="1C1C1C"/>
              </a:solidFill>
              <a:effectLst/>
              <a:uLnTx/>
              <a:uFillTx/>
              <a:latin typeface="Verdana" panose="020B0604030504040204" pitchFamily="34" charset="0"/>
            </a:endParaRPr>
          </a:p>
        </p:txBody>
      </p:sp>
      <p:sp>
        <p:nvSpPr>
          <p:cNvPr id="7" name="Titel 1">
            <a:extLst>
              <a:ext uri="{FF2B5EF4-FFF2-40B4-BE49-F238E27FC236}">
                <a16:creationId xmlns:a16="http://schemas.microsoft.com/office/drawing/2014/main" id="{99FFE085-AE9D-4722-B3E1-5C573A8F77CE}"/>
              </a:ext>
            </a:extLst>
          </p:cNvPr>
          <p:cNvSpPr>
            <a:spLocks noGrp="1"/>
          </p:cNvSpPr>
          <p:nvPr>
            <p:ph type="title"/>
          </p:nvPr>
        </p:nvSpPr>
        <p:spPr>
          <a:xfrm>
            <a:off x="838200" y="365125"/>
            <a:ext cx="10515600" cy="1325563"/>
          </a:xfrm>
        </p:spPr>
        <p:txBody>
          <a:bodyPr>
            <a:normAutofit/>
          </a:bodyPr>
          <a:lstStyle/>
          <a:p>
            <a:r>
              <a:rPr lang="nl-BE" b="1" dirty="0"/>
              <a:t>WAT? – Definitie verstandelijke beperking</a:t>
            </a:r>
          </a:p>
        </p:txBody>
      </p:sp>
    </p:spTree>
    <p:extLst>
      <p:ext uri="{BB962C8B-B14F-4D97-AF65-F5344CB8AC3E}">
        <p14:creationId xmlns:p14="http://schemas.microsoft.com/office/powerpoint/2010/main" val="3885469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t>WAT? – Criteria verstandelijke beperking</a:t>
            </a:r>
          </a:p>
        </p:txBody>
      </p:sp>
      <p:sp>
        <p:nvSpPr>
          <p:cNvPr id="3" name="Tijdelijke aanduiding voor tekst 2"/>
          <p:cNvSpPr>
            <a:spLocks noGrp="1"/>
          </p:cNvSpPr>
          <p:nvPr>
            <p:ph type="body" idx="1"/>
          </p:nvPr>
        </p:nvSpPr>
        <p:spPr>
          <a:xfrm>
            <a:off x="627785" y="1690688"/>
            <a:ext cx="10643201" cy="4648051"/>
          </a:xfrm>
        </p:spPr>
        <p:txBody>
          <a:bodyPr>
            <a:normAutofit lnSpcReduction="10000"/>
          </a:bodyPr>
          <a:lstStyle/>
          <a:p>
            <a:pPr marL="635000" indent="-457200">
              <a:buFont typeface="+mj-lt"/>
              <a:buAutoNum type="arabicPeriod"/>
            </a:pPr>
            <a:r>
              <a:rPr lang="nl-BE" sz="3200" dirty="0"/>
              <a:t>Significante beperkingen in het intellectueel functioneren (</a:t>
            </a:r>
            <a:r>
              <a:rPr lang="nl-BE" sz="3200" i="1" dirty="0"/>
              <a:t>intelligentiecriterium</a:t>
            </a:r>
            <a:r>
              <a:rPr lang="nl-BE" sz="3200" dirty="0"/>
              <a:t>).</a:t>
            </a:r>
          </a:p>
          <a:p>
            <a:pPr marL="635000" indent="-457200">
              <a:buFont typeface="+mj-lt"/>
              <a:buAutoNum type="arabicPeriod"/>
            </a:pPr>
            <a:r>
              <a:rPr lang="nl-BE" sz="3200" dirty="0"/>
              <a:t>Significante beperkingen in het adaptief gedrag (</a:t>
            </a:r>
            <a:r>
              <a:rPr lang="nl-BE" sz="3200" i="1" dirty="0"/>
              <a:t>criterium adaptief gedrag</a:t>
            </a:r>
            <a:r>
              <a:rPr lang="nl-BE" sz="3200" dirty="0"/>
              <a:t>).</a:t>
            </a:r>
          </a:p>
          <a:p>
            <a:pPr marL="635000" indent="-457200">
              <a:buFont typeface="+mj-lt"/>
              <a:buAutoNum type="arabicPeriod"/>
            </a:pPr>
            <a:r>
              <a:rPr lang="nl-BE" sz="3200" dirty="0"/>
              <a:t>Zowel de beperkingen in het intellectueel functioneren als in het adaptief gedrag moeten duidelijk worden tijdens de ontwikkelingsperiode (</a:t>
            </a:r>
            <a:r>
              <a:rPr lang="nl-BE" sz="3200" i="1" dirty="0"/>
              <a:t>ontwikkelingscriterium</a:t>
            </a:r>
            <a:r>
              <a:rPr lang="nl-BE" sz="3200" dirty="0"/>
              <a:t>).</a:t>
            </a:r>
          </a:p>
          <a:p>
            <a:endParaRPr lang="nl-BE" sz="2400" dirty="0"/>
          </a:p>
          <a:p>
            <a:pPr marL="625475" indent="0">
              <a:buNone/>
            </a:pPr>
            <a:r>
              <a:rPr lang="nl-BE" sz="3200" dirty="0"/>
              <a:t>Procesdiagnostiek</a:t>
            </a:r>
          </a:p>
          <a:p>
            <a:endParaRPr lang="nl-BE" sz="2400" dirty="0"/>
          </a:p>
        </p:txBody>
      </p:sp>
      <p:sp>
        <p:nvSpPr>
          <p:cNvPr id="5" name="Vermenigvuldigingsteken 4">
            <a:extLst>
              <a:ext uri="{FF2B5EF4-FFF2-40B4-BE49-F238E27FC236}">
                <a16:creationId xmlns:a16="http://schemas.microsoft.com/office/drawing/2014/main" id="{0E88C61B-B037-4181-B2FF-60B9C16F3305}"/>
              </a:ext>
            </a:extLst>
          </p:cNvPr>
          <p:cNvSpPr/>
          <p:nvPr/>
        </p:nvSpPr>
        <p:spPr>
          <a:xfrm>
            <a:off x="1071484" y="5235422"/>
            <a:ext cx="3836181" cy="1257453"/>
          </a:xfrm>
          <a:prstGeom prst="mathMultiply">
            <a:avLst>
              <a:gd name="adj1" fmla="val 4804"/>
            </a:avLst>
          </a:prstGeom>
          <a:solidFill>
            <a:srgbClr val="D0EAF1"/>
          </a:solidFill>
          <a:ln>
            <a:solidFill>
              <a:srgbClr val="D0EAF1">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2848675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WAT? – Criteria verstandelijke beperking</a:t>
            </a:r>
            <a:endParaRPr lang="nl-BE" sz="3200" b="1" dirty="0"/>
          </a:p>
        </p:txBody>
      </p:sp>
      <p:sp>
        <p:nvSpPr>
          <p:cNvPr id="3" name="Tijdelijke aanduiding voor tekst 2"/>
          <p:cNvSpPr>
            <a:spLocks noGrp="1"/>
          </p:cNvSpPr>
          <p:nvPr>
            <p:ph type="body" idx="1"/>
          </p:nvPr>
        </p:nvSpPr>
        <p:spPr>
          <a:xfrm>
            <a:off x="839570" y="1690688"/>
            <a:ext cx="10514230" cy="4351338"/>
          </a:xfrm>
        </p:spPr>
        <p:txBody>
          <a:bodyPr>
            <a:normAutofit/>
          </a:bodyPr>
          <a:lstStyle/>
          <a:p>
            <a:pPr marL="635000" indent="-457200">
              <a:buFont typeface="+mj-lt"/>
              <a:buAutoNum type="arabicPeriod"/>
            </a:pPr>
            <a:r>
              <a:rPr lang="nl-BE" sz="3200" dirty="0">
                <a:latin typeface="Open Sans" panose="020B0606030504020204"/>
              </a:rPr>
              <a:t>Significante beperkingen in het intellectueel functioneren (</a:t>
            </a:r>
            <a:r>
              <a:rPr lang="nl-BE" sz="3200" i="1" dirty="0">
                <a:latin typeface="Open Sans" panose="020B0606030504020204"/>
              </a:rPr>
              <a:t>intelligentiecriterium</a:t>
            </a:r>
            <a:r>
              <a:rPr lang="nl-BE" sz="3200" dirty="0">
                <a:latin typeface="Open Sans" panose="020B0606030504020204"/>
              </a:rPr>
              <a:t>).</a:t>
            </a:r>
          </a:p>
          <a:p>
            <a:pPr marL="635000" indent="-457200">
              <a:buFont typeface="+mj-lt"/>
              <a:buAutoNum type="arabicPeriod"/>
            </a:pPr>
            <a:endParaRPr lang="nl-BE" sz="3200" dirty="0">
              <a:latin typeface="Open Sans" panose="020B0606030504020204"/>
            </a:endParaRPr>
          </a:p>
          <a:p>
            <a:pPr marL="635000" lvl="1" indent="0">
              <a:buNone/>
            </a:pPr>
            <a:r>
              <a:rPr lang="nl-BE" sz="3200" spc="30" dirty="0">
                <a:solidFill>
                  <a:srgbClr val="1D1B11"/>
                </a:solidFill>
                <a:latin typeface="Open Sans" panose="020B0606030504020204"/>
                <a:ea typeface="Calibri" panose="020F0502020204030204" pitchFamily="34" charset="0"/>
              </a:rPr>
              <a:t>	</a:t>
            </a:r>
          </a:p>
          <a:p>
            <a:pPr marL="635000" lvl="1" indent="0">
              <a:buNone/>
            </a:pPr>
            <a:r>
              <a:rPr lang="nl-BE" sz="3200" spc="30" dirty="0">
                <a:solidFill>
                  <a:srgbClr val="049999"/>
                </a:solidFill>
                <a:latin typeface="Open Sans" panose="020B0606030504020204"/>
                <a:ea typeface="Calibri" panose="020F0502020204030204" pitchFamily="34" charset="0"/>
              </a:rPr>
              <a:t>IQ</a:t>
            </a:r>
            <a:r>
              <a:rPr lang="nl-BE" sz="3200" spc="30" baseline="-25000" dirty="0">
                <a:solidFill>
                  <a:srgbClr val="049999"/>
                </a:solidFill>
                <a:latin typeface="Open Sans" panose="020B0606030504020204"/>
                <a:ea typeface="Calibri" panose="020F0502020204030204" pitchFamily="34" charset="0"/>
              </a:rPr>
              <a:t>CHC	</a:t>
            </a:r>
            <a:r>
              <a:rPr lang="nl-BE" sz="3200" dirty="0">
                <a:latin typeface="Open Sans" panose="020B0606030504020204"/>
              </a:rPr>
              <a:t>2 SD &lt; gemiddelde algemene populatie</a:t>
            </a:r>
          </a:p>
          <a:p>
            <a:pPr marL="635000" lvl="1" indent="0">
              <a:buNone/>
            </a:pPr>
            <a:r>
              <a:rPr lang="nl-BE" sz="3200" dirty="0">
                <a:latin typeface="Open Sans" panose="020B0606030504020204"/>
              </a:rPr>
              <a:t>		ongeveer 70 </a:t>
            </a:r>
          </a:p>
          <a:p>
            <a:pPr marL="635000" lvl="1" indent="0">
              <a:buNone/>
            </a:pPr>
            <a:r>
              <a:rPr lang="nl-BE" sz="3200" dirty="0">
                <a:solidFill>
                  <a:srgbClr val="02AAB4"/>
                </a:solidFill>
                <a:latin typeface="Open Sans" panose="020B0606030504020204"/>
              </a:rPr>
              <a:t>		95% betrouwbaarheidsinterval</a:t>
            </a:r>
          </a:p>
          <a:p>
            <a:pPr marL="635000" lvl="1" indent="0">
              <a:buNone/>
            </a:pPr>
            <a:endParaRPr lang="nl-BE" sz="2800" dirty="0"/>
          </a:p>
          <a:p>
            <a:endParaRPr lang="nl-BE" sz="2400" dirty="0"/>
          </a:p>
          <a:p>
            <a:endParaRPr lang="nl-BE" sz="2400" dirty="0"/>
          </a:p>
        </p:txBody>
      </p:sp>
      <p:cxnSp>
        <p:nvCxnSpPr>
          <p:cNvPr id="5" name="Rechte verbindingslijn met pijl 4">
            <a:extLst>
              <a:ext uri="{FF2B5EF4-FFF2-40B4-BE49-F238E27FC236}">
                <a16:creationId xmlns:a16="http://schemas.microsoft.com/office/drawing/2014/main" id="{0626C8CA-69F5-4C78-99DA-1F202A99F906}"/>
              </a:ext>
            </a:extLst>
          </p:cNvPr>
          <p:cNvCxnSpPr>
            <a:cxnSpLocks/>
          </p:cNvCxnSpPr>
          <p:nvPr/>
        </p:nvCxnSpPr>
        <p:spPr>
          <a:xfrm>
            <a:off x="2465886" y="2766349"/>
            <a:ext cx="0" cy="844953"/>
          </a:xfrm>
          <a:prstGeom prst="straightConnector1">
            <a:avLst/>
          </a:prstGeom>
          <a:ln w="76200">
            <a:solidFill>
              <a:srgbClr val="0166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748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569" y="1690688"/>
            <a:ext cx="11267549" cy="4944062"/>
          </a:xfrm>
        </p:spPr>
        <p:txBody>
          <a:bodyPr>
            <a:normAutofit fontScale="92500"/>
          </a:bodyPr>
          <a:lstStyle/>
          <a:p>
            <a:pPr marL="692150" indent="-514350">
              <a:buFont typeface="+mj-lt"/>
              <a:buAutoNum type="arabicPeriod" startAt="2"/>
            </a:pPr>
            <a:r>
              <a:rPr lang="nl-BE" sz="3500" dirty="0">
                <a:latin typeface="Open Sans" panose="020B0606030504020204"/>
              </a:rPr>
              <a:t>Significante beperkingen in het adaptief gedrag </a:t>
            </a:r>
          </a:p>
          <a:p>
            <a:pPr marL="717550" indent="0">
              <a:buNone/>
            </a:pPr>
            <a:r>
              <a:rPr lang="nl-BE" sz="3500" dirty="0">
                <a:latin typeface="Open Sans" panose="020B0606030504020204"/>
              </a:rPr>
              <a:t>(</a:t>
            </a:r>
            <a:r>
              <a:rPr lang="nl-BE" sz="3500" i="1" dirty="0">
                <a:latin typeface="Open Sans" panose="020B0606030504020204"/>
              </a:rPr>
              <a:t>criterium adaptief gedrag</a:t>
            </a:r>
            <a:r>
              <a:rPr lang="nl-BE" sz="3500" dirty="0">
                <a:latin typeface="Open Sans" panose="020B0606030504020204"/>
              </a:rPr>
              <a:t>).</a:t>
            </a:r>
          </a:p>
          <a:p>
            <a:pPr marL="635000" lvl="1" indent="0">
              <a:buNone/>
            </a:pPr>
            <a:endParaRPr lang="nl-BE" sz="3500" spc="30" dirty="0">
              <a:solidFill>
                <a:srgbClr val="1D1B11"/>
              </a:solidFill>
              <a:latin typeface="Open Sans" panose="020B0606030504020204"/>
              <a:ea typeface="Calibri" panose="020F0502020204030204" pitchFamily="34" charset="0"/>
            </a:endParaRPr>
          </a:p>
          <a:p>
            <a:pPr marL="635000" lvl="1" indent="0">
              <a:buNone/>
            </a:pPr>
            <a:r>
              <a:rPr lang="nl-BE" sz="3500" spc="30" dirty="0">
                <a:solidFill>
                  <a:srgbClr val="049999"/>
                </a:solidFill>
                <a:latin typeface="Open Sans" panose="020B0606030504020204"/>
                <a:ea typeface="Calibri" panose="020F0502020204030204" pitchFamily="34" charset="0"/>
              </a:rPr>
              <a:t>Samenhangend met intelligentiecriterium </a:t>
            </a:r>
          </a:p>
          <a:p>
            <a:pPr marL="635000" lvl="1" indent="0">
              <a:buNone/>
            </a:pPr>
            <a:r>
              <a:rPr lang="nl-BE" sz="3500" spc="30" dirty="0">
                <a:solidFill>
                  <a:srgbClr val="049999"/>
                </a:solidFill>
                <a:latin typeface="Open Sans" panose="020B0606030504020204"/>
                <a:ea typeface="Calibri" panose="020F0502020204030204" pitchFamily="34" charset="0"/>
              </a:rPr>
              <a:t>Algemene of schaalscore (conceptueel/sociaal/praktisch)</a:t>
            </a:r>
          </a:p>
          <a:p>
            <a:pPr marL="635000" lvl="1" indent="0">
              <a:buNone/>
            </a:pPr>
            <a:r>
              <a:rPr lang="nl-BE" sz="3500" dirty="0">
                <a:solidFill>
                  <a:srgbClr val="049999"/>
                </a:solidFill>
                <a:latin typeface="Open Sans" panose="020B0606030504020204"/>
              </a:rPr>
              <a:t>2 SD &lt; gemiddelde algemene populatie</a:t>
            </a:r>
          </a:p>
          <a:p>
            <a:pPr marL="625475" indent="0">
              <a:buNone/>
            </a:pPr>
            <a:r>
              <a:rPr lang="nl-BE" sz="3500" dirty="0">
                <a:solidFill>
                  <a:srgbClr val="049999"/>
                </a:solidFill>
                <a:latin typeface="Open Sans" panose="020B0606030504020204"/>
              </a:rPr>
              <a:t>95% betrouwbaarheidsinterval </a:t>
            </a:r>
          </a:p>
          <a:p>
            <a:pPr marL="0" indent="0">
              <a:buNone/>
            </a:pPr>
            <a:r>
              <a:rPr lang="nl-BE" sz="3500" i="1" dirty="0">
                <a:solidFill>
                  <a:srgbClr val="049999"/>
                </a:solidFill>
                <a:latin typeface="Open Sans" panose="020B0606030504020204"/>
              </a:rPr>
              <a:t>	</a:t>
            </a:r>
          </a:p>
          <a:p>
            <a:pPr marL="0" indent="0">
              <a:buNone/>
            </a:pPr>
            <a:r>
              <a:rPr lang="nl-BE" sz="3000" i="1" dirty="0">
                <a:latin typeface="Open Sans" panose="020B0606030504020204"/>
              </a:rPr>
              <a:t>Noot: geen nieuw criterium, correlatie met </a:t>
            </a:r>
            <a:r>
              <a:rPr lang="nl-BE" i="1" spc="30" dirty="0">
                <a:ea typeface="Calibri" panose="020F0502020204030204" pitchFamily="34" charset="0"/>
              </a:rPr>
              <a:t>IQ</a:t>
            </a:r>
            <a:r>
              <a:rPr lang="nl-BE" i="1" spc="30" baseline="-25000" dirty="0">
                <a:ea typeface="Calibri" panose="020F0502020204030204" pitchFamily="34" charset="0"/>
              </a:rPr>
              <a:t>CHC</a:t>
            </a:r>
            <a:r>
              <a:rPr lang="nl-BE" sz="3000" i="1" dirty="0">
                <a:latin typeface="Open Sans" panose="020B0606030504020204"/>
              </a:rPr>
              <a:t> .30-.50 </a:t>
            </a:r>
            <a:endParaRPr lang="nl-BE" sz="2200" dirty="0">
              <a:latin typeface="Open Sans" panose="020B0606030504020204"/>
            </a:endParaRPr>
          </a:p>
        </p:txBody>
      </p:sp>
      <p:sp>
        <p:nvSpPr>
          <p:cNvPr id="2" name="Titel 1"/>
          <p:cNvSpPr>
            <a:spLocks noGrp="1"/>
          </p:cNvSpPr>
          <p:nvPr>
            <p:ph type="title"/>
          </p:nvPr>
        </p:nvSpPr>
        <p:spPr/>
        <p:txBody>
          <a:bodyPr/>
          <a:lstStyle/>
          <a:p>
            <a:r>
              <a:rPr lang="nl-BE" b="1" dirty="0"/>
              <a:t>WAT? – Criteria verstandelijke beperking</a:t>
            </a:r>
            <a:endParaRPr lang="nl-BE" sz="3200" b="1" dirty="0"/>
          </a:p>
        </p:txBody>
      </p:sp>
      <p:cxnSp>
        <p:nvCxnSpPr>
          <p:cNvPr id="7" name="Rechte verbindingslijn met pijl 6">
            <a:extLst>
              <a:ext uri="{FF2B5EF4-FFF2-40B4-BE49-F238E27FC236}">
                <a16:creationId xmlns:a16="http://schemas.microsoft.com/office/drawing/2014/main" id="{78A8A23C-0135-4C82-BE9E-8858686E1214}"/>
              </a:ext>
            </a:extLst>
          </p:cNvPr>
          <p:cNvCxnSpPr>
            <a:cxnSpLocks/>
          </p:cNvCxnSpPr>
          <p:nvPr/>
        </p:nvCxnSpPr>
        <p:spPr>
          <a:xfrm>
            <a:off x="2432842" y="2777924"/>
            <a:ext cx="0" cy="486137"/>
          </a:xfrm>
          <a:prstGeom prst="straightConnector1">
            <a:avLst/>
          </a:prstGeom>
          <a:ln w="76200">
            <a:solidFill>
              <a:srgbClr val="0166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381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WAT? – Criteria verstandelijke beperking</a:t>
            </a:r>
            <a:endParaRPr lang="nl-BE" sz="3200" b="1" dirty="0"/>
          </a:p>
        </p:txBody>
      </p:sp>
      <p:sp>
        <p:nvSpPr>
          <p:cNvPr id="3" name="Tijdelijke aanduiding voor tekst 2"/>
          <p:cNvSpPr>
            <a:spLocks noGrp="1"/>
          </p:cNvSpPr>
          <p:nvPr>
            <p:ph type="body" idx="1"/>
          </p:nvPr>
        </p:nvSpPr>
        <p:spPr>
          <a:xfrm>
            <a:off x="838885" y="1844824"/>
            <a:ext cx="10514230" cy="4351338"/>
          </a:xfrm>
        </p:spPr>
        <p:txBody>
          <a:bodyPr>
            <a:normAutofit fontScale="92500"/>
          </a:bodyPr>
          <a:lstStyle/>
          <a:p>
            <a:pPr marL="692150" indent="-514350">
              <a:buFont typeface="+mj-lt"/>
              <a:buAutoNum type="arabicPeriod" startAt="3"/>
            </a:pPr>
            <a:r>
              <a:rPr lang="nl-BE" sz="3200" dirty="0"/>
              <a:t>Zowel de beperkingen in het intellectueel functioneren als in het adaptief gedrag moeten duidelijk worden tijdens de ontwikkelingsperiode (</a:t>
            </a:r>
            <a:r>
              <a:rPr lang="nl-BE" sz="3200" i="1" dirty="0"/>
              <a:t>ontwikkelingscriterium</a:t>
            </a:r>
            <a:r>
              <a:rPr lang="nl-BE" sz="3200" dirty="0"/>
              <a:t>).</a:t>
            </a:r>
          </a:p>
          <a:p>
            <a:pPr marL="177800" indent="0">
              <a:buNone/>
            </a:pPr>
            <a:endParaRPr lang="nl-BE" sz="3200" dirty="0"/>
          </a:p>
          <a:p>
            <a:pPr marL="717550" indent="0">
              <a:buNone/>
            </a:pPr>
            <a:r>
              <a:rPr lang="nl-BE" sz="3200" dirty="0">
                <a:solidFill>
                  <a:srgbClr val="049999"/>
                </a:solidFill>
              </a:rPr>
              <a:t>≠ later voorkomende problemen, bv. niet-aangeboren hersenletsel</a:t>
            </a:r>
          </a:p>
          <a:p>
            <a:pPr marL="177800" indent="0">
              <a:buNone/>
            </a:pPr>
            <a:endParaRPr lang="nl-BE" sz="3200" dirty="0"/>
          </a:p>
          <a:p>
            <a:pPr marL="717550" indent="0">
              <a:buNone/>
            </a:pPr>
            <a:r>
              <a:rPr lang="nl-BE" sz="3200" dirty="0">
                <a:solidFill>
                  <a:srgbClr val="049999"/>
                </a:solidFill>
              </a:rPr>
              <a:t>Tijdens kindertijd/adolescentie: vrij ruime periode, niet noodzakelijk dat diagnose gesteld is</a:t>
            </a:r>
          </a:p>
          <a:p>
            <a:endParaRPr lang="nl-BE" sz="2400" dirty="0"/>
          </a:p>
          <a:p>
            <a:endParaRPr lang="nl-BE" sz="2400" dirty="0"/>
          </a:p>
        </p:txBody>
      </p:sp>
    </p:spTree>
    <p:extLst>
      <p:ext uri="{BB962C8B-B14F-4D97-AF65-F5344CB8AC3E}">
        <p14:creationId xmlns:p14="http://schemas.microsoft.com/office/powerpoint/2010/main" val="162550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Shape 103"/>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a:solidFill>
                  <a:srgbClr val="898989"/>
                </a:solidFill>
                <a:latin typeface="Open Sans"/>
                <a:ea typeface="Open Sans"/>
                <a:cs typeface="Open Sans"/>
                <a:sym typeface="Open Sans"/>
              </a:rPr>
              <a:t>5</a:t>
            </a:r>
          </a:p>
        </p:txBody>
      </p:sp>
      <p:pic>
        <p:nvPicPr>
          <p:cNvPr id="3" name="Afbeelding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67" y="209233"/>
            <a:ext cx="11222710" cy="6401401"/>
          </a:xfrm>
          <a:prstGeom prst="rect">
            <a:avLst/>
          </a:prstGeom>
        </p:spPr>
      </p:pic>
      <p:pic>
        <p:nvPicPr>
          <p:cNvPr id="7" name="Picture 2" descr="Afbeeldingsresultaat voor waar?">
            <a:hlinkClick r:id="rId3"/>
            <a:extLst>
              <a:ext uri="{FF2B5EF4-FFF2-40B4-BE49-F238E27FC236}">
                <a16:creationId xmlns:a16="http://schemas.microsoft.com/office/drawing/2014/main" id="{DF364257-463B-4E6B-8BAF-71FA25F2D5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9404463" y="4987503"/>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38706"/>
      </p:ext>
    </p:extLst>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5EB068-9462-4AEF-A14F-2012EAD5989E}"/>
              </a:ext>
            </a:extLst>
          </p:cNvPr>
          <p:cNvSpPr>
            <a:spLocks noGrp="1"/>
          </p:cNvSpPr>
          <p:nvPr>
            <p:ph type="sldNum" sz="quarter" idx="12"/>
          </p:nvPr>
        </p:nvSpPr>
        <p:spPr/>
        <p:txBody>
          <a:bodyPr/>
          <a:lstStyle/>
          <a:p>
            <a:fld id="{04FCA95E-2221-4DC3-A5F9-E53F37D422FC}" type="slidenum">
              <a:rPr lang="nl-BE" smtClean="0"/>
              <a:pPr/>
              <a:t>60</a:t>
            </a:fld>
            <a:endParaRPr lang="nl-BE"/>
          </a:p>
        </p:txBody>
      </p:sp>
      <p:graphicFrame>
        <p:nvGraphicFramePr>
          <p:cNvPr id="5" name="Tabel 4">
            <a:extLst>
              <a:ext uri="{FF2B5EF4-FFF2-40B4-BE49-F238E27FC236}">
                <a16:creationId xmlns:a16="http://schemas.microsoft.com/office/drawing/2014/main" id="{0B3E5073-DE9B-44D5-B4F8-D1279FB47DF7}"/>
              </a:ext>
            </a:extLst>
          </p:cNvPr>
          <p:cNvGraphicFramePr>
            <a:graphicFrameLocks noGrp="1"/>
          </p:cNvGraphicFramePr>
          <p:nvPr>
            <p:extLst>
              <p:ext uri="{D42A27DB-BD31-4B8C-83A1-F6EECF244321}">
                <p14:modId xmlns:p14="http://schemas.microsoft.com/office/powerpoint/2010/main" val="639551221"/>
              </p:ext>
            </p:extLst>
          </p:nvPr>
        </p:nvGraphicFramePr>
        <p:xfrm>
          <a:off x="208344" y="2"/>
          <a:ext cx="11982864" cy="6857997"/>
        </p:xfrm>
        <a:graphic>
          <a:graphicData uri="http://schemas.openxmlformats.org/drawingml/2006/table">
            <a:tbl>
              <a:tblPr bandRow="1">
                <a:tableStyleId>{5C22544A-7EE6-4342-B048-85BDC9FD1C3A}</a:tableStyleId>
              </a:tblPr>
              <a:tblGrid>
                <a:gridCol w="2502199">
                  <a:extLst>
                    <a:ext uri="{9D8B030D-6E8A-4147-A177-3AD203B41FA5}">
                      <a16:colId xmlns:a16="http://schemas.microsoft.com/office/drawing/2014/main" val="303004277"/>
                    </a:ext>
                  </a:extLst>
                </a:gridCol>
                <a:gridCol w="9480665">
                  <a:extLst>
                    <a:ext uri="{9D8B030D-6E8A-4147-A177-3AD203B41FA5}">
                      <a16:colId xmlns:a16="http://schemas.microsoft.com/office/drawing/2014/main" val="64116110"/>
                    </a:ext>
                  </a:extLst>
                </a:gridCol>
              </a:tblGrid>
              <a:tr h="737198">
                <a:tc gridSpan="2">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nl-BE" sz="4000" b="1" dirty="0"/>
                        <a:t>Verstandelijke beperking</a:t>
                      </a:r>
                      <a:endParaRPr lang="nl-BE" sz="40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B w="38100" cap="flat" cmpd="sng" algn="ctr">
                      <a:solidFill>
                        <a:srgbClr val="016666"/>
                      </a:solidFill>
                      <a:prstDash val="solid"/>
                      <a:round/>
                      <a:headEnd type="none" w="med" len="med"/>
                      <a:tailEnd type="none" w="med" len="med"/>
                    </a:lnB>
                    <a:solidFill>
                      <a:srgbClr val="D0EAF1"/>
                    </a:solidFill>
                  </a:tcPr>
                </a:tc>
                <a:tc hMerge="1">
                  <a:txBody>
                    <a:bodyPr/>
                    <a:lstStyle/>
                    <a:p>
                      <a:pPr algn="just">
                        <a:lnSpc>
                          <a:spcPct val="115000"/>
                        </a:lnSpc>
                        <a:spcBef>
                          <a:spcPts val="1200"/>
                        </a:spcBef>
                        <a:spcAft>
                          <a:spcPts val="1000"/>
                        </a:spcAft>
                      </a:pPr>
                      <a:endPar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L w="38100" cap="flat" cmpd="sng" algn="ctr">
                      <a:solidFill>
                        <a:srgbClr val="016666"/>
                      </a:solidFill>
                      <a:prstDash val="solid"/>
                      <a:round/>
                      <a:headEnd type="none" w="med" len="med"/>
                      <a:tailEnd type="none" w="med" len="med"/>
                    </a:lnL>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1194921175"/>
                  </a:ext>
                </a:extLst>
              </a:tr>
              <a:tr h="595378">
                <a:tc>
                  <a:txBody>
                    <a:bodyPr/>
                    <a:lstStyle/>
                    <a:p>
                      <a:pPr algn="just">
                        <a:lnSpc>
                          <a:spcPct val="115000"/>
                        </a:lnSpc>
                        <a:spcAft>
                          <a:spcPts val="0"/>
                        </a:spcAft>
                      </a:pPr>
                      <a:r>
                        <a:rPr lang="nl-BE" sz="28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WAT?</a:t>
                      </a:r>
                    </a:p>
                  </a:txBody>
                  <a:tcPr marL="61272" marR="61272" marT="0" marB="0">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15000"/>
                        </a:lnSpc>
                        <a:spcBef>
                          <a:spcPts val="1200"/>
                        </a:spcBef>
                        <a:spcAft>
                          <a:spcPts val="1000"/>
                        </a:spcAft>
                      </a:pPr>
                      <a:r>
                        <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HOE?</a:t>
                      </a:r>
                    </a:p>
                  </a:txBody>
                  <a:tcPr marL="61272" marR="61272"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724666032"/>
                  </a:ext>
                </a:extLst>
              </a:tr>
              <a:tr h="1948270">
                <a:tc>
                  <a:txBody>
                    <a:bodyPr/>
                    <a:lstStyle/>
                    <a:p>
                      <a:pPr algn="just">
                        <a:lnSpc>
                          <a:spcPct val="100000"/>
                        </a:lnSpc>
                        <a:spcBef>
                          <a:spcPts val="1200"/>
                        </a:spcBef>
                        <a:spcAft>
                          <a:spcPts val="0"/>
                        </a:spcAft>
                      </a:pPr>
                      <a:r>
                        <a:rPr lang="nl-BE" sz="2800" kern="1200" dirty="0">
                          <a:solidFill>
                            <a:schemeClr val="dk1"/>
                          </a:solidFill>
                          <a:effectLst/>
                          <a:latin typeface="+mn-lt"/>
                          <a:ea typeface="+mn-ea"/>
                          <a:cs typeface="+mn-cs"/>
                        </a:rPr>
                        <a:t>INTELLECTUEEL FUNCTIONEREN</a:t>
                      </a:r>
                    </a:p>
                    <a:p>
                      <a:pPr algn="just">
                        <a:lnSpc>
                          <a:spcPct val="100000"/>
                        </a:lnSpc>
                        <a:spcBef>
                          <a:spcPts val="1200"/>
                        </a:spcBef>
                        <a:spcAft>
                          <a:spcPts val="0"/>
                        </a:spcAft>
                      </a:pPr>
                      <a:r>
                        <a:rPr lang="nl-BE" sz="2800" kern="1200" dirty="0">
                          <a:solidFill>
                            <a:schemeClr val="dk1"/>
                          </a:solidFill>
                          <a:effectLst/>
                          <a:latin typeface="+mn-lt"/>
                          <a:ea typeface="+mn-ea"/>
                          <a:cs typeface="+mn-cs"/>
                        </a:rPr>
                        <a:t>ALGEMENE INTELLIGENTIE</a:t>
                      </a:r>
                    </a:p>
                  </a:txBody>
                  <a:tcPr marL="61272" marR="61272" marT="0" marB="0">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marL="0" indent="0" algn="just">
                        <a:lnSpc>
                          <a:spcPct val="100000"/>
                        </a:lnSpc>
                        <a:spcBef>
                          <a:spcPts val="0"/>
                        </a:spcBef>
                        <a:spcAft>
                          <a:spcPts val="0"/>
                        </a:spcAft>
                        <a:buFont typeface="Arial" panose="020B0604020202020204" pitchFamily="34" charset="0"/>
                        <a:buNone/>
                      </a:pPr>
                      <a:r>
                        <a:rPr lang="nl-BE" sz="2800" u="none" spc="30" dirty="0">
                          <a:effectLst/>
                        </a:rPr>
                        <a:t>CHC-intelligentieonderzoek  </a:t>
                      </a:r>
                    </a:p>
                    <a:p>
                      <a:pPr marL="457200" indent="-457200" algn="just">
                        <a:lnSpc>
                          <a:spcPct val="100000"/>
                        </a:lnSpc>
                        <a:spcBef>
                          <a:spcPts val="0"/>
                        </a:spcBef>
                        <a:spcAft>
                          <a:spcPts val="0"/>
                        </a:spcAft>
                        <a:buFont typeface="Symbol" panose="05050102010706020507" pitchFamily="18" charset="2"/>
                        <a:buChar char="Þ"/>
                      </a:pPr>
                      <a:r>
                        <a:rPr lang="nl-BE" sz="2800" i="1" u="none" spc="30" dirty="0">
                          <a:effectLst/>
                        </a:rPr>
                        <a:t>Pas de cross-</a:t>
                      </a:r>
                      <a:r>
                        <a:rPr lang="nl-BE" sz="2800" i="1" u="none" spc="30" dirty="0" err="1">
                          <a:effectLst/>
                        </a:rPr>
                        <a:t>battery</a:t>
                      </a:r>
                      <a:r>
                        <a:rPr lang="nl-BE" sz="2800" i="1" u="none" spc="30" dirty="0">
                          <a:effectLst/>
                        </a:rPr>
                        <a:t>-benadering toe om een zo breed mogelijke dekking te hebben van de verschillende cognitieve vaardigheden (</a:t>
                      </a:r>
                      <a:r>
                        <a:rPr lang="nl-BE" sz="2800" i="1" u="none" spc="30" dirty="0" err="1">
                          <a:effectLst/>
                        </a:rPr>
                        <a:t>BCV’s</a:t>
                      </a:r>
                      <a:r>
                        <a:rPr lang="nl-BE" sz="2800" i="1" u="none" spc="30" dirty="0">
                          <a:effectLst/>
                        </a:rPr>
                        <a:t>).</a:t>
                      </a:r>
                    </a:p>
                  </a:txBody>
                  <a:tcPr marL="61272" marR="61272"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2170869119"/>
                  </a:ext>
                </a:extLst>
              </a:tr>
              <a:tr h="3577151">
                <a:tc>
                  <a:txBody>
                    <a:bodyPr/>
                    <a:lstStyle/>
                    <a:p>
                      <a:pPr algn="just">
                        <a:lnSpc>
                          <a:spcPct val="100000"/>
                        </a:lnSpc>
                        <a:spcBef>
                          <a:spcPts val="1200"/>
                        </a:spcBef>
                        <a:spcAft>
                          <a:spcPts val="0"/>
                        </a:spcAft>
                      </a:pPr>
                      <a:r>
                        <a:rPr lang="nl-BE" sz="2800" spc="30" dirty="0">
                          <a:effectLst/>
                        </a:rPr>
                        <a:t>ADAPTIEF GEDRAG</a:t>
                      </a:r>
                    </a:p>
                    <a:p>
                      <a:pPr algn="just">
                        <a:lnSpc>
                          <a:spcPct val="100000"/>
                        </a:lnSpc>
                        <a:spcAft>
                          <a:spcPts val="0"/>
                        </a:spcAft>
                      </a:pPr>
                      <a:r>
                        <a:rPr lang="nl-BE" sz="2800" spc="30" dirty="0">
                          <a:effectLst/>
                        </a:rPr>
                        <a:t>- conceptueel</a:t>
                      </a:r>
                    </a:p>
                    <a:p>
                      <a:pPr algn="just">
                        <a:lnSpc>
                          <a:spcPct val="100000"/>
                        </a:lnSpc>
                        <a:spcAft>
                          <a:spcPts val="0"/>
                        </a:spcAft>
                      </a:pPr>
                      <a:r>
                        <a:rPr lang="nl-BE" sz="2800" spc="30" dirty="0">
                          <a:effectLst/>
                        </a:rPr>
                        <a:t>- sociaal </a:t>
                      </a:r>
                    </a:p>
                    <a:p>
                      <a:pPr algn="just">
                        <a:lnSpc>
                          <a:spcPct val="100000"/>
                        </a:lnSpc>
                        <a:spcAft>
                          <a:spcPts val="0"/>
                        </a:spcAft>
                      </a:pPr>
                      <a:r>
                        <a:rPr lang="nl-BE" sz="2800" spc="30" dirty="0">
                          <a:effectLst/>
                        </a:rPr>
                        <a:t>- praktisch</a:t>
                      </a:r>
                      <a:endParaRPr lang="nl-BE" sz="280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1200"/>
                        </a:spcBef>
                        <a:spcAft>
                          <a:spcPts val="0"/>
                        </a:spcAft>
                      </a:pPr>
                      <a:endParaRPr lang="nl-BE" sz="280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solidFill>
                      <a:srgbClr val="D0EAF1"/>
                    </a:solidFill>
                  </a:tcPr>
                </a:tc>
                <a:tc>
                  <a:txBody>
                    <a:bodyPr/>
                    <a:lstStyle/>
                    <a:p>
                      <a:pPr marL="457200" indent="-457200">
                        <a:lnSpc>
                          <a:spcPct val="100000"/>
                        </a:lnSpc>
                        <a:buFont typeface="Arial" panose="020B0604020202020204" pitchFamily="34" charset="0"/>
                        <a:buChar char="•"/>
                      </a:pPr>
                      <a:r>
                        <a:rPr lang="nl-BE" sz="2800" u="none" kern="1200" spc="30" dirty="0">
                          <a:solidFill>
                            <a:schemeClr val="dk1"/>
                          </a:solidFill>
                          <a:effectLst/>
                          <a:latin typeface="+mn-lt"/>
                          <a:ea typeface="+mn-ea"/>
                          <a:cs typeface="+mn-cs"/>
                        </a:rPr>
                        <a:t>Gevalideerde en genormeerde vragenlijst/interview </a:t>
                      </a:r>
                    </a:p>
                    <a:p>
                      <a:pPr marL="457200" indent="-457200">
                        <a:lnSpc>
                          <a:spcPct val="100000"/>
                        </a:lnSpc>
                        <a:buFont typeface="Arial" panose="020B0604020202020204" pitchFamily="34" charset="0"/>
                        <a:buChar char="•"/>
                      </a:pPr>
                      <a:r>
                        <a:rPr lang="nl-BE" sz="2800" u="none" kern="1200" spc="30" dirty="0">
                          <a:solidFill>
                            <a:schemeClr val="dk1"/>
                          </a:solidFill>
                          <a:effectLst/>
                          <a:latin typeface="+mn-lt"/>
                          <a:ea typeface="+mn-ea"/>
                          <a:cs typeface="+mn-cs"/>
                        </a:rPr>
                        <a:t>Gesprek met ouders, leerkracht, hulpverleners … </a:t>
                      </a:r>
                    </a:p>
                    <a:p>
                      <a:pPr marL="457200" indent="-457200">
                        <a:lnSpc>
                          <a:spcPct val="100000"/>
                        </a:lnSpc>
                        <a:buFont typeface="Arial" panose="020B0604020202020204" pitchFamily="34" charset="0"/>
                        <a:buChar char="•"/>
                      </a:pPr>
                      <a:r>
                        <a:rPr lang="nl-BE" sz="2800" u="none" kern="1200" spc="30" dirty="0">
                          <a:solidFill>
                            <a:schemeClr val="dk1"/>
                          </a:solidFill>
                          <a:effectLst/>
                          <a:latin typeface="+mn-lt"/>
                          <a:ea typeface="+mn-ea"/>
                          <a:cs typeface="+mn-cs"/>
                        </a:rPr>
                        <a:t>Observatie in verschillende contexten (individueel onderzoek, klas, speelplaats, thuis)</a:t>
                      </a:r>
                    </a:p>
                    <a:p>
                      <a:pPr marL="457200" indent="-457200">
                        <a:lnSpc>
                          <a:spcPct val="100000"/>
                        </a:lnSpc>
                        <a:buFont typeface="Symbol" panose="05050102010706020507" pitchFamily="18" charset="2"/>
                        <a:buChar char="Þ"/>
                      </a:pPr>
                      <a:r>
                        <a:rPr lang="nl-BE" sz="2800" i="1" u="none" kern="1200" spc="30" dirty="0">
                          <a:solidFill>
                            <a:schemeClr val="dk1"/>
                          </a:solidFill>
                          <a:effectLst/>
                          <a:latin typeface="+mn-lt"/>
                          <a:ea typeface="+mn-ea"/>
                          <a:cs typeface="+mn-cs"/>
                        </a:rPr>
                        <a:t>Betrouwbaarheid en validiteit verschillende bronnen?</a:t>
                      </a:r>
                    </a:p>
                    <a:p>
                      <a:pPr marL="457200" indent="-457200">
                        <a:lnSpc>
                          <a:spcPct val="100000"/>
                        </a:lnSpc>
                        <a:buFont typeface="Symbol" panose="05050102010706020507" pitchFamily="18" charset="2"/>
                        <a:buChar char="Þ"/>
                      </a:pPr>
                      <a:r>
                        <a:rPr lang="nl-BE" sz="2800" i="1" u="none" kern="1200" spc="30" dirty="0">
                          <a:solidFill>
                            <a:schemeClr val="dk1"/>
                          </a:solidFill>
                          <a:effectLst/>
                          <a:latin typeface="+mn-lt"/>
                          <a:ea typeface="+mn-ea"/>
                          <a:cs typeface="+mn-cs"/>
                        </a:rPr>
                        <a:t>Breng info samen in integratief beeld. Vorm bij tegenstrijdigheden klinisch oordeel vooraleer uitspraak te doen over significante beperkingen in adaptief gedrag.</a:t>
                      </a:r>
                    </a:p>
                  </a:txBody>
                  <a:tcPr marL="61272" marR="61272"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solidFill>
                      <a:srgbClr val="D0EAF1"/>
                    </a:solidFill>
                  </a:tcPr>
                </a:tc>
                <a:extLst>
                  <a:ext uri="{0D108BD9-81ED-4DB2-BD59-A6C34878D82A}">
                    <a16:rowId xmlns:a16="http://schemas.microsoft.com/office/drawing/2014/main" val="239566843"/>
                  </a:ext>
                </a:extLst>
              </a:tr>
            </a:tbl>
          </a:graphicData>
        </a:graphic>
      </p:graphicFrame>
    </p:spTree>
    <p:extLst>
      <p:ext uri="{BB962C8B-B14F-4D97-AF65-F5344CB8AC3E}">
        <p14:creationId xmlns:p14="http://schemas.microsoft.com/office/powerpoint/2010/main" val="731082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177800"/>
            <a:r>
              <a:rPr lang="nl-BE" i="1" dirty="0">
                <a:solidFill>
                  <a:srgbClr val="02AAB4"/>
                </a:solidFill>
              </a:rPr>
              <a:t>Criterium t.o.v. betrouwbaarheidsinterval?</a:t>
            </a:r>
          </a:p>
        </p:txBody>
      </p:sp>
      <p:sp>
        <p:nvSpPr>
          <p:cNvPr id="3" name="Tijdelijke aanduiding voor tekst 2"/>
          <p:cNvSpPr>
            <a:spLocks noGrp="1"/>
          </p:cNvSpPr>
          <p:nvPr>
            <p:ph type="body" idx="1"/>
          </p:nvPr>
        </p:nvSpPr>
        <p:spPr>
          <a:xfrm>
            <a:off x="838885" y="1412776"/>
            <a:ext cx="10873739" cy="5013176"/>
          </a:xfrm>
        </p:spPr>
        <p:txBody>
          <a:bodyPr>
            <a:normAutofit lnSpcReduction="10000"/>
          </a:bodyPr>
          <a:lstStyle/>
          <a:p>
            <a:pPr marL="177800" indent="0">
              <a:buNone/>
            </a:pPr>
            <a:r>
              <a:rPr lang="nl-BE" dirty="0">
                <a:latin typeface="Open Sans" panose="020B0606030504020204"/>
              </a:rPr>
              <a:t>BI volledig onder de grenswaarde</a:t>
            </a:r>
          </a:p>
          <a:p>
            <a:pPr>
              <a:buFont typeface="Symbol" panose="05050102010706020507" pitchFamily="18" charset="2"/>
              <a:buChar char="Þ"/>
            </a:pPr>
            <a:r>
              <a:rPr lang="nl-BE" dirty="0">
                <a:latin typeface="Open Sans" panose="020B0606030504020204"/>
              </a:rPr>
              <a:t>Waarschijnlijk voldaan aan criterium, tenzij reden tot twijfel</a:t>
            </a:r>
          </a:p>
          <a:p>
            <a:pPr marL="177800" indent="0">
              <a:buNone/>
            </a:pPr>
            <a:endParaRPr lang="nl-BE" dirty="0">
              <a:latin typeface="Open Sans" panose="020B0606030504020204"/>
            </a:endParaRPr>
          </a:p>
          <a:p>
            <a:r>
              <a:rPr lang="nl-BE" dirty="0">
                <a:latin typeface="Open Sans" panose="020B0606030504020204"/>
              </a:rPr>
              <a:t> BI volledig boven grenswaarde</a:t>
            </a:r>
          </a:p>
          <a:p>
            <a:pPr>
              <a:buFont typeface="Symbol" panose="05050102010706020507" pitchFamily="18" charset="2"/>
              <a:buChar char="Þ"/>
            </a:pPr>
            <a:r>
              <a:rPr lang="nl-BE" dirty="0">
                <a:latin typeface="Open Sans" panose="020B0606030504020204"/>
              </a:rPr>
              <a:t>Niet voldaan aan criterium (voor criterium adaptief gedrag: tenzij reden tot twijfel)</a:t>
            </a:r>
          </a:p>
          <a:p>
            <a:pPr marL="177800" indent="0">
              <a:buNone/>
            </a:pPr>
            <a:endParaRPr lang="nl-BE" dirty="0">
              <a:latin typeface="Open Sans" panose="020B0606030504020204"/>
            </a:endParaRPr>
          </a:p>
          <a:p>
            <a:r>
              <a:rPr lang="nl-BE" dirty="0">
                <a:latin typeface="Open Sans" panose="020B0606030504020204"/>
              </a:rPr>
              <a:t> BI bevat de grenswaarde </a:t>
            </a:r>
          </a:p>
          <a:p>
            <a:pPr>
              <a:buFont typeface="Symbol" panose="05050102010706020507" pitchFamily="18" charset="2"/>
              <a:buChar char="Þ"/>
            </a:pPr>
            <a:r>
              <a:rPr lang="nl-BE" dirty="0">
                <a:latin typeface="Open Sans" panose="020B0606030504020204"/>
              </a:rPr>
              <a:t>Geen uitspraak mogelijk, klinisch oordeel vanuit integratief beeld </a:t>
            </a:r>
          </a:p>
          <a:p>
            <a:pPr marL="635000" lvl="1" indent="0">
              <a:buNone/>
            </a:pPr>
            <a:r>
              <a:rPr lang="nl-BE" sz="2800" dirty="0">
                <a:solidFill>
                  <a:srgbClr val="016666"/>
                </a:solidFill>
                <a:latin typeface="Open Sans" panose="020B0606030504020204"/>
              </a:rPr>
              <a:t>Zie Bijlage Klinisch oordeel bij intellectueel en/of adaptief zwak functioneren</a:t>
            </a:r>
          </a:p>
          <a:p>
            <a:pPr marL="177800" indent="0">
              <a:buNone/>
            </a:pPr>
            <a:endParaRPr lang="nl-BE" dirty="0">
              <a:solidFill>
                <a:schemeClr val="tx1"/>
              </a:solidFill>
              <a:latin typeface="+mj-lt"/>
            </a:endParaRPr>
          </a:p>
          <a:p>
            <a:endParaRPr lang="nl-BE" sz="2400" dirty="0"/>
          </a:p>
        </p:txBody>
      </p:sp>
    </p:spTree>
    <p:extLst>
      <p:ext uri="{BB962C8B-B14F-4D97-AF65-F5344CB8AC3E}">
        <p14:creationId xmlns:p14="http://schemas.microsoft.com/office/powerpoint/2010/main" val="3414219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177800"/>
            <a:r>
              <a:rPr lang="nl-BE" i="1" dirty="0">
                <a:solidFill>
                  <a:srgbClr val="02AAB4"/>
                </a:solidFill>
              </a:rPr>
              <a:t>Criterium t.o.v. betrouwbaarheidsinterval?</a:t>
            </a:r>
          </a:p>
        </p:txBody>
      </p:sp>
      <p:sp>
        <p:nvSpPr>
          <p:cNvPr id="4" name="Tekstvak 3">
            <a:extLst>
              <a:ext uri="{FF2B5EF4-FFF2-40B4-BE49-F238E27FC236}">
                <a16:creationId xmlns:a16="http://schemas.microsoft.com/office/drawing/2014/main" id="{EB623B59-B5E9-4231-96D7-DC9262B7722B}"/>
              </a:ext>
            </a:extLst>
          </p:cNvPr>
          <p:cNvSpPr txBox="1"/>
          <p:nvPr/>
        </p:nvSpPr>
        <p:spPr>
          <a:xfrm>
            <a:off x="2862330" y="4244978"/>
            <a:ext cx="1223977" cy="646331"/>
          </a:xfrm>
          <a:prstGeom prst="rect">
            <a:avLst/>
          </a:prstGeom>
          <a:solidFill>
            <a:srgbClr val="D0EAF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600" b="0" i="0" u="none" strike="noStrike" kern="1200" cap="none" spc="0" normalizeH="0" baseline="0" noProof="0" dirty="0">
                <a:ln>
                  <a:noFill/>
                </a:ln>
                <a:solidFill>
                  <a:srgbClr val="003A8C"/>
                </a:solidFill>
                <a:effectLst/>
                <a:uLnTx/>
                <a:uFillTx/>
                <a:latin typeface="Calibri" panose="020F0502020204030204" pitchFamily="34" charset="0"/>
                <a:ea typeface="+mn-ea"/>
                <a:cs typeface="+mn-cs"/>
              </a:rPr>
              <a:t>BI</a:t>
            </a:r>
          </a:p>
        </p:txBody>
      </p:sp>
      <p:cxnSp>
        <p:nvCxnSpPr>
          <p:cNvPr id="5" name="Rechte verbindingslijn 4">
            <a:extLst>
              <a:ext uri="{FF2B5EF4-FFF2-40B4-BE49-F238E27FC236}">
                <a16:creationId xmlns:a16="http://schemas.microsoft.com/office/drawing/2014/main" id="{251F7361-71ED-4866-ACEA-5B28C1EA276A}"/>
              </a:ext>
            </a:extLst>
          </p:cNvPr>
          <p:cNvCxnSpPr/>
          <p:nvPr/>
        </p:nvCxnSpPr>
        <p:spPr>
          <a:xfrm>
            <a:off x="982692" y="2810428"/>
            <a:ext cx="10583798" cy="0"/>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FB1E3689-D4B5-44DD-8766-799B1421EB74}"/>
              </a:ext>
            </a:extLst>
          </p:cNvPr>
          <p:cNvSpPr txBox="1">
            <a:spLocks noChangeArrowheads="1"/>
          </p:cNvSpPr>
          <p:nvPr/>
        </p:nvSpPr>
        <p:spPr bwMode="auto">
          <a:xfrm>
            <a:off x="1486561" y="1810153"/>
            <a:ext cx="9828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3" panose="05040102010807070707" pitchFamily="18" charset="2"/>
              <a:buChar char="ê"/>
              <a:defRPr sz="2800">
                <a:solidFill>
                  <a:srgbClr val="606060"/>
                </a:solidFill>
                <a:latin typeface="Verdana" panose="020B0604030504040204" pitchFamily="34" charset="0"/>
              </a:defRPr>
            </a:lvl1pPr>
            <a:lvl2pPr marL="742950" indent="-285750">
              <a:spcBef>
                <a:spcPct val="20000"/>
              </a:spcBef>
              <a:buFont typeface="Wingdings 3" panose="05040102010807070707" pitchFamily="18" charset="2"/>
              <a:buChar char="ê"/>
              <a:defRPr sz="2400">
                <a:solidFill>
                  <a:srgbClr val="A37529"/>
                </a:solidFill>
                <a:latin typeface="Verdana" panose="020B0604030504040204" pitchFamily="34" charset="0"/>
              </a:defRPr>
            </a:lvl2pPr>
            <a:lvl3pPr marL="1143000" indent="-228600">
              <a:spcBef>
                <a:spcPct val="20000"/>
              </a:spcBef>
              <a:buFont typeface="Wingdings 3" panose="05040102010807070707" pitchFamily="18" charset="2"/>
              <a:buChar char="ê"/>
              <a:defRPr>
                <a:solidFill>
                  <a:srgbClr val="A37529"/>
                </a:solidFill>
                <a:latin typeface="Verdana" panose="020B0604030504040204" pitchFamily="34" charset="0"/>
              </a:defRPr>
            </a:lvl3pPr>
            <a:lvl4pPr marL="1600200" indent="-228600">
              <a:spcBef>
                <a:spcPct val="20000"/>
              </a:spcBef>
              <a:buFont typeface="Wingdings 3" panose="05040102010807070707" pitchFamily="18" charset="2"/>
              <a:buChar char="ê"/>
              <a:defRPr>
                <a:solidFill>
                  <a:srgbClr val="A37529"/>
                </a:solidFill>
                <a:latin typeface="Verdana" panose="020B0604030504040204" pitchFamily="34" charset="0"/>
              </a:defRPr>
            </a:lvl4pPr>
            <a:lvl5pPr marL="2057400" indent="-228600">
              <a:spcBef>
                <a:spcPct val="20000"/>
              </a:spcBef>
              <a:buFont typeface="Wingdings 3" panose="05040102010807070707" pitchFamily="18" charset="2"/>
              <a:buChar char="ê"/>
              <a:defRPr sz="2000">
                <a:solidFill>
                  <a:srgbClr val="A37529"/>
                </a:solidFill>
                <a:latin typeface="Verdana" panose="020B0604030504040204" pitchFamily="34" charset="0"/>
              </a:defRPr>
            </a:lvl5pPr>
            <a:lvl6pPr marL="2514600" indent="-228600" eaLnBrk="0" fontAlgn="base" hangingPunct="0">
              <a:spcBef>
                <a:spcPct val="20000"/>
              </a:spcBef>
              <a:spcAft>
                <a:spcPct val="0"/>
              </a:spcAft>
              <a:buFont typeface="Wingdings 3" panose="05040102010807070707" pitchFamily="18" charset="2"/>
              <a:buChar char="ê"/>
              <a:defRPr sz="2000">
                <a:solidFill>
                  <a:srgbClr val="A37529"/>
                </a:solidFill>
                <a:latin typeface="Verdana" panose="020B0604030504040204" pitchFamily="34" charset="0"/>
              </a:defRPr>
            </a:lvl6pPr>
            <a:lvl7pPr marL="2971800" indent="-228600" eaLnBrk="0" fontAlgn="base" hangingPunct="0">
              <a:spcBef>
                <a:spcPct val="20000"/>
              </a:spcBef>
              <a:spcAft>
                <a:spcPct val="0"/>
              </a:spcAft>
              <a:buFont typeface="Wingdings 3" panose="05040102010807070707" pitchFamily="18" charset="2"/>
              <a:buChar char="ê"/>
              <a:defRPr sz="2000">
                <a:solidFill>
                  <a:srgbClr val="A37529"/>
                </a:solidFill>
                <a:latin typeface="Verdana" panose="020B0604030504040204" pitchFamily="34" charset="0"/>
              </a:defRPr>
            </a:lvl7pPr>
            <a:lvl8pPr marL="3429000" indent="-228600" eaLnBrk="0" fontAlgn="base" hangingPunct="0">
              <a:spcBef>
                <a:spcPct val="20000"/>
              </a:spcBef>
              <a:spcAft>
                <a:spcPct val="0"/>
              </a:spcAft>
              <a:buFont typeface="Wingdings 3" panose="05040102010807070707" pitchFamily="18" charset="2"/>
              <a:buChar char="ê"/>
              <a:defRPr sz="2000">
                <a:solidFill>
                  <a:srgbClr val="A37529"/>
                </a:solidFill>
                <a:latin typeface="Verdana" panose="020B0604030504040204" pitchFamily="34" charset="0"/>
              </a:defRPr>
            </a:lvl8pPr>
            <a:lvl9pPr marL="3886200" indent="-228600" eaLnBrk="0" fontAlgn="base" hangingPunct="0">
              <a:spcBef>
                <a:spcPct val="20000"/>
              </a:spcBef>
              <a:spcAft>
                <a:spcPct val="0"/>
              </a:spcAft>
              <a:buFont typeface="Wingdings 3" panose="05040102010807070707" pitchFamily="18" charset="2"/>
              <a:buChar char="ê"/>
              <a:defRPr sz="2000">
                <a:solidFill>
                  <a:srgbClr val="A37529"/>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altLang="nl-B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55        </a:t>
            </a:r>
            <a:r>
              <a:rPr kumimoji="0" lang="nl-BE" altLang="nl-BE" sz="3200" b="1" i="0" u="none" strike="noStrike" kern="1200" cap="none" spc="0" normalizeH="0" baseline="0" noProof="0" dirty="0">
                <a:ln>
                  <a:noFill/>
                </a:ln>
                <a:solidFill>
                  <a:srgbClr val="CC0099"/>
                </a:solidFill>
                <a:effectLst/>
                <a:uLnTx/>
                <a:uFillTx/>
                <a:latin typeface="Century Gothic" panose="020B0502020202020204" pitchFamily="34" charset="0"/>
                <a:ea typeface="+mn-ea"/>
                <a:cs typeface="+mn-cs"/>
              </a:rPr>
              <a:t>70</a:t>
            </a:r>
            <a:r>
              <a:rPr kumimoji="0" lang="nl-BE" altLang="nl-B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85      100     115     130      145  </a:t>
            </a:r>
          </a:p>
        </p:txBody>
      </p:sp>
      <p:cxnSp>
        <p:nvCxnSpPr>
          <p:cNvPr id="7" name="Rechte verbindingslijn 6">
            <a:extLst>
              <a:ext uri="{FF2B5EF4-FFF2-40B4-BE49-F238E27FC236}">
                <a16:creationId xmlns:a16="http://schemas.microsoft.com/office/drawing/2014/main" id="{B0B9CBD5-F872-4078-B391-1356BA0C225A}"/>
              </a:ext>
            </a:extLst>
          </p:cNvPr>
          <p:cNvCxnSpPr>
            <a:cxnSpLocks/>
          </p:cNvCxnSpPr>
          <p:nvPr/>
        </p:nvCxnSpPr>
        <p:spPr>
          <a:xfrm flipH="1">
            <a:off x="3885510" y="2420428"/>
            <a:ext cx="7680" cy="2984748"/>
          </a:xfrm>
          <a:prstGeom prst="line">
            <a:avLst/>
          </a:prstGeom>
          <a:ln w="57150">
            <a:solidFill>
              <a:srgbClr val="E703C6"/>
            </a:solidFill>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85DD8587-E196-4C95-94F5-3F1ED8FCC29A}"/>
              </a:ext>
            </a:extLst>
          </p:cNvPr>
          <p:cNvSpPr txBox="1"/>
          <p:nvPr/>
        </p:nvSpPr>
        <p:spPr>
          <a:xfrm>
            <a:off x="2180330" y="2929143"/>
            <a:ext cx="1364001" cy="646331"/>
          </a:xfrm>
          <a:prstGeom prst="rect">
            <a:avLst/>
          </a:prstGeom>
          <a:solidFill>
            <a:srgbClr val="D0EAF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600" b="0" i="0" u="none" strike="noStrike" kern="1200" cap="none" spc="0" normalizeH="0" baseline="0" noProof="0" dirty="0">
                <a:ln>
                  <a:noFill/>
                </a:ln>
                <a:solidFill>
                  <a:srgbClr val="003A8C"/>
                </a:solidFill>
                <a:effectLst/>
                <a:uLnTx/>
                <a:uFillTx/>
                <a:latin typeface="Calibri" panose="020F0502020204030204" pitchFamily="34" charset="0"/>
                <a:ea typeface="+mn-ea"/>
                <a:cs typeface="+mn-cs"/>
              </a:rPr>
              <a:t>BI</a:t>
            </a:r>
          </a:p>
        </p:txBody>
      </p:sp>
      <p:cxnSp>
        <p:nvCxnSpPr>
          <p:cNvPr id="9" name="Rechte verbindingslijn 8">
            <a:extLst>
              <a:ext uri="{FF2B5EF4-FFF2-40B4-BE49-F238E27FC236}">
                <a16:creationId xmlns:a16="http://schemas.microsoft.com/office/drawing/2014/main" id="{8048D945-8E38-4FF9-A1D5-8999779D28B5}"/>
              </a:ext>
            </a:extLst>
          </p:cNvPr>
          <p:cNvCxnSpPr/>
          <p:nvPr/>
        </p:nvCxnSpPr>
        <p:spPr>
          <a:xfrm flipH="1">
            <a:off x="10231342" y="2475546"/>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4AFD786-F356-4C24-A558-A291D615AE11}"/>
              </a:ext>
            </a:extLst>
          </p:cNvPr>
          <p:cNvCxnSpPr/>
          <p:nvPr/>
        </p:nvCxnSpPr>
        <p:spPr>
          <a:xfrm flipH="1">
            <a:off x="8949822" y="2428724"/>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A5794A8F-B38F-4294-B497-477D11A82A54}"/>
              </a:ext>
            </a:extLst>
          </p:cNvPr>
          <p:cNvCxnSpPr/>
          <p:nvPr/>
        </p:nvCxnSpPr>
        <p:spPr>
          <a:xfrm flipH="1">
            <a:off x="7668302" y="2450436"/>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8C61B257-D3BF-4475-8E01-B51B69C77100}"/>
              </a:ext>
            </a:extLst>
          </p:cNvPr>
          <p:cNvCxnSpPr/>
          <p:nvPr/>
        </p:nvCxnSpPr>
        <p:spPr>
          <a:xfrm flipH="1">
            <a:off x="6442201" y="2442310"/>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49ECD8E3-005E-4688-8173-74C2FE0AE3BB}"/>
              </a:ext>
            </a:extLst>
          </p:cNvPr>
          <p:cNvCxnSpPr/>
          <p:nvPr/>
        </p:nvCxnSpPr>
        <p:spPr>
          <a:xfrm flipH="1">
            <a:off x="5154366" y="2418756"/>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F6762A8E-4489-498F-A8C1-F6485D9B791A}"/>
              </a:ext>
            </a:extLst>
          </p:cNvPr>
          <p:cNvCxnSpPr/>
          <p:nvPr/>
        </p:nvCxnSpPr>
        <p:spPr>
          <a:xfrm flipH="1">
            <a:off x="2452987" y="2450436"/>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8B995E1D-6B1C-482A-B556-D6B5C1FF1069}"/>
              </a:ext>
            </a:extLst>
          </p:cNvPr>
          <p:cNvSpPr txBox="1"/>
          <p:nvPr/>
        </p:nvSpPr>
        <p:spPr>
          <a:xfrm>
            <a:off x="4234370" y="3572974"/>
            <a:ext cx="1234364" cy="646331"/>
          </a:xfrm>
          <a:prstGeom prst="rect">
            <a:avLst/>
          </a:prstGeom>
          <a:solidFill>
            <a:srgbClr val="D0EAF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600" b="0" i="0" u="none" strike="noStrike" kern="1200" cap="none" spc="0" normalizeH="0" baseline="0" noProof="0" dirty="0">
                <a:ln>
                  <a:noFill/>
                </a:ln>
                <a:solidFill>
                  <a:srgbClr val="003A8C"/>
                </a:solidFill>
                <a:effectLst/>
                <a:uLnTx/>
                <a:uFillTx/>
                <a:latin typeface="Calibri" panose="020F0502020204030204" pitchFamily="34" charset="0"/>
                <a:ea typeface="+mn-ea"/>
                <a:cs typeface="+mn-cs"/>
              </a:rPr>
              <a:t>BI</a:t>
            </a:r>
            <a:endParaRPr kumimoji="0" lang="nl-BE" sz="3200" b="0" i="0" u="none" strike="noStrike" kern="1200" cap="none" spc="0" normalizeH="0" baseline="0" noProof="0" dirty="0">
              <a:ln>
                <a:noFill/>
              </a:ln>
              <a:solidFill>
                <a:srgbClr val="003A8C"/>
              </a:solidFill>
              <a:effectLst/>
              <a:uLnTx/>
              <a:uFillTx/>
              <a:latin typeface="Calibri" panose="020F0502020204030204" pitchFamily="34" charset="0"/>
              <a:ea typeface="+mn-ea"/>
              <a:cs typeface="+mn-cs"/>
            </a:endParaRPr>
          </a:p>
        </p:txBody>
      </p:sp>
      <p:sp>
        <p:nvSpPr>
          <p:cNvPr id="18" name="Tekstvak 5">
            <a:extLst>
              <a:ext uri="{FF2B5EF4-FFF2-40B4-BE49-F238E27FC236}">
                <a16:creationId xmlns:a16="http://schemas.microsoft.com/office/drawing/2014/main" id="{AD078A2C-4622-4206-9C32-07593DFBFB6A}"/>
              </a:ext>
            </a:extLst>
          </p:cNvPr>
          <p:cNvSpPr txBox="1">
            <a:spLocks noChangeArrowheads="1"/>
          </p:cNvSpPr>
          <p:nvPr/>
        </p:nvSpPr>
        <p:spPr bwMode="auto">
          <a:xfrm>
            <a:off x="1485924" y="5526452"/>
            <a:ext cx="9828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3" panose="05040102010807070707" pitchFamily="18" charset="2"/>
              <a:buChar char="ê"/>
              <a:defRPr sz="2800">
                <a:solidFill>
                  <a:srgbClr val="606060"/>
                </a:solidFill>
                <a:latin typeface="Verdana" panose="020B0604030504040204" pitchFamily="34" charset="0"/>
              </a:defRPr>
            </a:lvl1pPr>
            <a:lvl2pPr marL="742950" indent="-285750">
              <a:spcBef>
                <a:spcPct val="20000"/>
              </a:spcBef>
              <a:buFont typeface="Wingdings 3" panose="05040102010807070707" pitchFamily="18" charset="2"/>
              <a:buChar char="ê"/>
              <a:defRPr sz="2400">
                <a:solidFill>
                  <a:srgbClr val="A37529"/>
                </a:solidFill>
                <a:latin typeface="Verdana" panose="020B0604030504040204" pitchFamily="34" charset="0"/>
              </a:defRPr>
            </a:lvl2pPr>
            <a:lvl3pPr marL="1143000" indent="-228600">
              <a:spcBef>
                <a:spcPct val="20000"/>
              </a:spcBef>
              <a:buFont typeface="Wingdings 3" panose="05040102010807070707" pitchFamily="18" charset="2"/>
              <a:buChar char="ê"/>
              <a:defRPr>
                <a:solidFill>
                  <a:srgbClr val="A37529"/>
                </a:solidFill>
                <a:latin typeface="Verdana" panose="020B0604030504040204" pitchFamily="34" charset="0"/>
              </a:defRPr>
            </a:lvl3pPr>
            <a:lvl4pPr marL="1600200" indent="-228600">
              <a:spcBef>
                <a:spcPct val="20000"/>
              </a:spcBef>
              <a:buFont typeface="Wingdings 3" panose="05040102010807070707" pitchFamily="18" charset="2"/>
              <a:buChar char="ê"/>
              <a:defRPr>
                <a:solidFill>
                  <a:srgbClr val="A37529"/>
                </a:solidFill>
                <a:latin typeface="Verdana" panose="020B0604030504040204" pitchFamily="34" charset="0"/>
              </a:defRPr>
            </a:lvl4pPr>
            <a:lvl5pPr marL="2057400" indent="-228600">
              <a:spcBef>
                <a:spcPct val="20000"/>
              </a:spcBef>
              <a:buFont typeface="Wingdings 3" panose="05040102010807070707" pitchFamily="18" charset="2"/>
              <a:buChar char="ê"/>
              <a:defRPr sz="2000">
                <a:solidFill>
                  <a:srgbClr val="A37529"/>
                </a:solidFill>
                <a:latin typeface="Verdana" panose="020B0604030504040204" pitchFamily="34" charset="0"/>
              </a:defRPr>
            </a:lvl5pPr>
            <a:lvl6pPr marL="2514600" indent="-228600" eaLnBrk="0" fontAlgn="base" hangingPunct="0">
              <a:spcBef>
                <a:spcPct val="20000"/>
              </a:spcBef>
              <a:spcAft>
                <a:spcPct val="0"/>
              </a:spcAft>
              <a:buFont typeface="Wingdings 3" panose="05040102010807070707" pitchFamily="18" charset="2"/>
              <a:buChar char="ê"/>
              <a:defRPr sz="2000">
                <a:solidFill>
                  <a:srgbClr val="A37529"/>
                </a:solidFill>
                <a:latin typeface="Verdana" panose="020B0604030504040204" pitchFamily="34" charset="0"/>
              </a:defRPr>
            </a:lvl6pPr>
            <a:lvl7pPr marL="2971800" indent="-228600" eaLnBrk="0" fontAlgn="base" hangingPunct="0">
              <a:spcBef>
                <a:spcPct val="20000"/>
              </a:spcBef>
              <a:spcAft>
                <a:spcPct val="0"/>
              </a:spcAft>
              <a:buFont typeface="Wingdings 3" panose="05040102010807070707" pitchFamily="18" charset="2"/>
              <a:buChar char="ê"/>
              <a:defRPr sz="2000">
                <a:solidFill>
                  <a:srgbClr val="A37529"/>
                </a:solidFill>
                <a:latin typeface="Verdana" panose="020B0604030504040204" pitchFamily="34" charset="0"/>
              </a:defRPr>
            </a:lvl7pPr>
            <a:lvl8pPr marL="3429000" indent="-228600" eaLnBrk="0" fontAlgn="base" hangingPunct="0">
              <a:spcBef>
                <a:spcPct val="20000"/>
              </a:spcBef>
              <a:spcAft>
                <a:spcPct val="0"/>
              </a:spcAft>
              <a:buFont typeface="Wingdings 3" panose="05040102010807070707" pitchFamily="18" charset="2"/>
              <a:buChar char="ê"/>
              <a:defRPr sz="2000">
                <a:solidFill>
                  <a:srgbClr val="A37529"/>
                </a:solidFill>
                <a:latin typeface="Verdana" panose="020B0604030504040204" pitchFamily="34" charset="0"/>
              </a:defRPr>
            </a:lvl8pPr>
            <a:lvl9pPr marL="3886200" indent="-228600" eaLnBrk="0" fontAlgn="base" hangingPunct="0">
              <a:spcBef>
                <a:spcPct val="20000"/>
              </a:spcBef>
              <a:spcAft>
                <a:spcPct val="0"/>
              </a:spcAft>
              <a:buFont typeface="Wingdings 3" panose="05040102010807070707" pitchFamily="18" charset="2"/>
              <a:buChar char="ê"/>
              <a:defRPr sz="2000">
                <a:solidFill>
                  <a:srgbClr val="A37529"/>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altLang="nl-B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20</a:t>
            </a:r>
            <a:r>
              <a:rPr kumimoji="0" lang="nl-BE" altLang="nl-BE" sz="3200" b="1" i="0" u="none" strike="noStrike" kern="1200" cap="none" spc="0" normalizeH="0" baseline="0" noProof="0" dirty="0">
                <a:ln>
                  <a:noFill/>
                </a:ln>
                <a:solidFill>
                  <a:srgbClr val="E703C6"/>
                </a:solidFill>
                <a:effectLst/>
                <a:uLnTx/>
                <a:uFillTx/>
                <a:latin typeface="Century Gothic" panose="020B0502020202020204" pitchFamily="34" charset="0"/>
                <a:ea typeface="+mn-ea"/>
                <a:cs typeface="+mn-cs"/>
              </a:rPr>
              <a:t> </a:t>
            </a:r>
            <a:r>
              <a:rPr kumimoji="0" lang="nl-BE" altLang="nl-B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nl-BE" altLang="nl-BE" sz="3200" b="1" i="0" u="none" strike="noStrike" kern="1200" cap="none" spc="0" normalizeH="0" baseline="0" noProof="0" dirty="0">
                <a:ln>
                  <a:noFill/>
                </a:ln>
                <a:solidFill>
                  <a:srgbClr val="E703C6"/>
                </a:solidFill>
                <a:effectLst/>
                <a:uLnTx/>
                <a:uFillTx/>
                <a:latin typeface="Century Gothic" panose="020B0502020202020204" pitchFamily="34" charset="0"/>
                <a:ea typeface="+mn-ea"/>
                <a:cs typeface="+mn-cs"/>
              </a:rPr>
              <a:t>30</a:t>
            </a:r>
            <a:r>
              <a:rPr kumimoji="0" lang="nl-BE" altLang="nl-B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40	 50      60	       70        80</a:t>
            </a:r>
          </a:p>
        </p:txBody>
      </p:sp>
      <p:cxnSp>
        <p:nvCxnSpPr>
          <p:cNvPr id="19" name="Rechte verbindingslijn 18">
            <a:extLst>
              <a:ext uri="{FF2B5EF4-FFF2-40B4-BE49-F238E27FC236}">
                <a16:creationId xmlns:a16="http://schemas.microsoft.com/office/drawing/2014/main" id="{979289BD-894E-49A2-B775-CA83BD25A9C2}"/>
              </a:ext>
            </a:extLst>
          </p:cNvPr>
          <p:cNvCxnSpPr/>
          <p:nvPr/>
        </p:nvCxnSpPr>
        <p:spPr>
          <a:xfrm flipH="1">
            <a:off x="10310323" y="5065217"/>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B17722F0-FCF4-4FE8-9251-6EA27328BB80}"/>
              </a:ext>
            </a:extLst>
          </p:cNvPr>
          <p:cNvCxnSpPr/>
          <p:nvPr/>
        </p:nvCxnSpPr>
        <p:spPr>
          <a:xfrm flipH="1">
            <a:off x="8939558" y="5065217"/>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77A94D88-8080-47D8-829D-1E32286C2DA4}"/>
              </a:ext>
            </a:extLst>
          </p:cNvPr>
          <p:cNvCxnSpPr/>
          <p:nvPr/>
        </p:nvCxnSpPr>
        <p:spPr>
          <a:xfrm flipH="1">
            <a:off x="7668302" y="5069722"/>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ACF6B7C-D3B4-44F9-81C6-BE4ED84DD6C0}"/>
              </a:ext>
            </a:extLst>
          </p:cNvPr>
          <p:cNvCxnSpPr/>
          <p:nvPr/>
        </p:nvCxnSpPr>
        <p:spPr>
          <a:xfrm>
            <a:off x="911424" y="5061934"/>
            <a:ext cx="10583798" cy="0"/>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00044B50-6E20-4B4F-B67A-B321CE966A90}"/>
              </a:ext>
            </a:extLst>
          </p:cNvPr>
          <p:cNvCxnSpPr/>
          <p:nvPr/>
        </p:nvCxnSpPr>
        <p:spPr>
          <a:xfrm flipH="1">
            <a:off x="6442201" y="5071225"/>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D998ADE3-B052-4BFA-A7D2-E0977B50642B}"/>
              </a:ext>
            </a:extLst>
          </p:cNvPr>
          <p:cNvCxnSpPr/>
          <p:nvPr/>
        </p:nvCxnSpPr>
        <p:spPr>
          <a:xfrm flipH="1">
            <a:off x="5164630" y="5041120"/>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0153608B-F18C-46F6-831D-4067B8533CDD}"/>
              </a:ext>
            </a:extLst>
          </p:cNvPr>
          <p:cNvCxnSpPr/>
          <p:nvPr/>
        </p:nvCxnSpPr>
        <p:spPr>
          <a:xfrm flipH="1">
            <a:off x="2447855" y="5069723"/>
            <a:ext cx="10264" cy="364057"/>
          </a:xfrm>
          <a:prstGeom prst="line">
            <a:avLst/>
          </a:prstGeom>
          <a:ln w="57150">
            <a:solidFill>
              <a:srgbClr val="01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346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 11">
            <a:extLst>
              <a:ext uri="{FF2B5EF4-FFF2-40B4-BE49-F238E27FC236}">
                <a16:creationId xmlns:a16="http://schemas.microsoft.com/office/drawing/2014/main" id="{365E3F40-CB4B-4A85-84A7-FA8CBF333A95}"/>
              </a:ext>
            </a:extLst>
          </p:cNvPr>
          <p:cNvGraphicFramePr>
            <a:graphicFrameLocks noGrp="1"/>
          </p:cNvGraphicFramePr>
          <p:nvPr>
            <p:extLst>
              <p:ext uri="{D42A27DB-BD31-4B8C-83A1-F6EECF244321}">
                <p14:modId xmlns:p14="http://schemas.microsoft.com/office/powerpoint/2010/main" val="2962504584"/>
              </p:ext>
            </p:extLst>
          </p:nvPr>
        </p:nvGraphicFramePr>
        <p:xfrm>
          <a:off x="3718" y="0"/>
          <a:ext cx="12210056" cy="6858000"/>
        </p:xfrm>
        <a:graphic>
          <a:graphicData uri="http://schemas.openxmlformats.org/drawingml/2006/table">
            <a:tbl>
              <a:tblPr firstRow="1" firstCol="1" bandRow="1">
                <a:tableStyleId>{5C22544A-7EE6-4342-B048-85BDC9FD1C3A}</a:tableStyleId>
              </a:tblPr>
              <a:tblGrid>
                <a:gridCol w="3234531">
                  <a:extLst>
                    <a:ext uri="{9D8B030D-6E8A-4147-A177-3AD203B41FA5}">
                      <a16:colId xmlns:a16="http://schemas.microsoft.com/office/drawing/2014/main" val="1579770238"/>
                    </a:ext>
                  </a:extLst>
                </a:gridCol>
                <a:gridCol w="2870497">
                  <a:extLst>
                    <a:ext uri="{9D8B030D-6E8A-4147-A177-3AD203B41FA5}">
                      <a16:colId xmlns:a16="http://schemas.microsoft.com/office/drawing/2014/main" val="2776832816"/>
                    </a:ext>
                  </a:extLst>
                </a:gridCol>
                <a:gridCol w="3052514">
                  <a:extLst>
                    <a:ext uri="{9D8B030D-6E8A-4147-A177-3AD203B41FA5}">
                      <a16:colId xmlns:a16="http://schemas.microsoft.com/office/drawing/2014/main" val="2234260966"/>
                    </a:ext>
                  </a:extLst>
                </a:gridCol>
                <a:gridCol w="3052514">
                  <a:extLst>
                    <a:ext uri="{9D8B030D-6E8A-4147-A177-3AD203B41FA5}">
                      <a16:colId xmlns:a16="http://schemas.microsoft.com/office/drawing/2014/main" val="4244654506"/>
                    </a:ext>
                  </a:extLst>
                </a:gridCol>
              </a:tblGrid>
              <a:tr h="1714500">
                <a:tc>
                  <a:txBody>
                    <a:bodyPr/>
                    <a:lstStyle/>
                    <a:p>
                      <a:pPr algn="ctr">
                        <a:lnSpc>
                          <a:spcPct val="115000"/>
                        </a:lnSpc>
                        <a:spcAft>
                          <a:spcPts val="0"/>
                        </a:spcAft>
                      </a:pPr>
                      <a:r>
                        <a:rPr lang="nl-BE" sz="2800" spc="30" dirty="0">
                          <a:solidFill>
                            <a:schemeClr val="tx1"/>
                          </a:solidFill>
                          <a:effectLst/>
                          <a:latin typeface="Open Sans" panose="020B0606030504020204"/>
                        </a:rPr>
                        <a:t> </a:t>
                      </a:r>
                      <a:endParaRPr lang="nl-BE" sz="2800" spc="30" dirty="0">
                        <a:solidFill>
                          <a:schemeClr val="tx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nl-BE" sz="2800" b="0" spc="30" dirty="0">
                          <a:solidFill>
                            <a:schemeClr val="tx1"/>
                          </a:solidFill>
                          <a:effectLst/>
                          <a:latin typeface="Open Sans" panose="020B0606030504020204"/>
                        </a:rPr>
                        <a:t>IQ-criterium</a:t>
                      </a:r>
                    </a:p>
                    <a:p>
                      <a:pPr algn="ctr">
                        <a:lnSpc>
                          <a:spcPct val="115000"/>
                        </a:lnSpc>
                        <a:spcAft>
                          <a:spcPts val="0"/>
                        </a:spcAft>
                      </a:pPr>
                      <a:r>
                        <a:rPr lang="nl-BE" sz="2800" b="0" spc="30" dirty="0">
                          <a:solidFill>
                            <a:schemeClr val="tx1"/>
                          </a:solidFill>
                          <a:effectLst/>
                          <a:latin typeface="Open Sans" panose="020B0606030504020204"/>
                        </a:rPr>
                        <a:t>onder BI</a:t>
                      </a:r>
                      <a:endParaRPr lang="nl-BE" sz="2800" b="0" spc="30" dirty="0">
                        <a:solidFill>
                          <a:schemeClr val="tx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016666"/>
                      </a:solidFill>
                      <a:prstDash val="solid"/>
                      <a:round/>
                      <a:headEnd type="none" w="med" len="med"/>
                      <a:tailEnd type="none" w="med" len="med"/>
                    </a:lnB>
                    <a:solidFill>
                      <a:schemeClr val="bg1"/>
                    </a:solidFill>
                  </a:tcPr>
                </a:tc>
                <a:tc>
                  <a:txBody>
                    <a:bodyPr/>
                    <a:lstStyle/>
                    <a:p>
                      <a:pPr algn="ctr">
                        <a:lnSpc>
                          <a:spcPct val="115000"/>
                        </a:lnSpc>
                        <a:spcAft>
                          <a:spcPts val="0"/>
                        </a:spcAft>
                      </a:pPr>
                      <a:r>
                        <a:rPr lang="nl-BE" sz="2800" b="0" spc="30" dirty="0">
                          <a:solidFill>
                            <a:schemeClr val="tx1"/>
                          </a:solidFill>
                          <a:effectLst/>
                          <a:latin typeface="Open Sans" panose="020B0606030504020204"/>
                        </a:rPr>
                        <a:t>IQ-criterium </a:t>
                      </a:r>
                    </a:p>
                    <a:p>
                      <a:pPr algn="ctr">
                        <a:lnSpc>
                          <a:spcPct val="115000"/>
                        </a:lnSpc>
                        <a:spcAft>
                          <a:spcPts val="0"/>
                        </a:spcAft>
                      </a:pPr>
                      <a:r>
                        <a:rPr lang="nl-BE" sz="2800" b="0" spc="30" dirty="0">
                          <a:solidFill>
                            <a:schemeClr val="tx1"/>
                          </a:solidFill>
                          <a:effectLst/>
                          <a:latin typeface="Open Sans" panose="020B0606030504020204"/>
                        </a:rPr>
                        <a:t>binnen BI</a:t>
                      </a:r>
                      <a:endParaRPr lang="nl-BE" sz="2800" b="0" spc="30" dirty="0">
                        <a:solidFill>
                          <a:schemeClr val="tx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016666"/>
                      </a:solidFill>
                      <a:prstDash val="solid"/>
                      <a:round/>
                      <a:headEnd type="none" w="med" len="med"/>
                      <a:tailEnd type="none" w="med" len="med"/>
                    </a:lnB>
                    <a:solidFill>
                      <a:schemeClr val="bg1"/>
                    </a:solidFill>
                  </a:tcPr>
                </a:tc>
                <a:tc>
                  <a:txBody>
                    <a:bodyPr/>
                    <a:lstStyle/>
                    <a:p>
                      <a:pPr algn="ctr">
                        <a:lnSpc>
                          <a:spcPct val="115000"/>
                        </a:lnSpc>
                        <a:spcAft>
                          <a:spcPts val="0"/>
                        </a:spcAft>
                      </a:pPr>
                      <a:r>
                        <a:rPr lang="nl-BE" sz="2800" b="0" spc="30" dirty="0">
                          <a:solidFill>
                            <a:schemeClr val="tx1"/>
                          </a:solidFill>
                          <a:effectLst/>
                          <a:latin typeface="Open Sans" panose="020B0606030504020204"/>
                        </a:rPr>
                        <a:t>IQ-criterium </a:t>
                      </a:r>
                    </a:p>
                    <a:p>
                      <a:pPr algn="ctr">
                        <a:lnSpc>
                          <a:spcPct val="115000"/>
                        </a:lnSpc>
                        <a:spcAft>
                          <a:spcPts val="0"/>
                        </a:spcAft>
                      </a:pPr>
                      <a:r>
                        <a:rPr lang="nl-BE" sz="2800" b="0" spc="30" dirty="0">
                          <a:solidFill>
                            <a:schemeClr val="tx1"/>
                          </a:solidFill>
                          <a:effectLst/>
                          <a:latin typeface="Open Sans" panose="020B0606030504020204"/>
                        </a:rPr>
                        <a:t>boven BI</a:t>
                      </a:r>
                      <a:endParaRPr lang="nl-BE" sz="2800" b="0" spc="30" dirty="0">
                        <a:solidFill>
                          <a:schemeClr val="tx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rgbClr val="016666"/>
                      </a:solidFill>
                      <a:prstDash val="solid"/>
                      <a:round/>
                      <a:headEnd type="none" w="med" len="med"/>
                      <a:tailEnd type="none" w="med" len="med"/>
                    </a:lnB>
                    <a:solidFill>
                      <a:schemeClr val="bg1"/>
                    </a:solidFill>
                  </a:tcPr>
                </a:tc>
                <a:extLst>
                  <a:ext uri="{0D108BD9-81ED-4DB2-BD59-A6C34878D82A}">
                    <a16:rowId xmlns:a16="http://schemas.microsoft.com/office/drawing/2014/main" val="3285157733"/>
                  </a:ext>
                </a:extLst>
              </a:tr>
              <a:tr h="1714500">
                <a:tc>
                  <a:txBody>
                    <a:bodyPr/>
                    <a:lstStyle/>
                    <a:p>
                      <a:pPr algn="ctr">
                        <a:lnSpc>
                          <a:spcPct val="115000"/>
                        </a:lnSpc>
                        <a:spcAft>
                          <a:spcPts val="0"/>
                        </a:spcAft>
                      </a:pPr>
                      <a:r>
                        <a:rPr lang="nl-BE" sz="2800" b="0" spc="30" dirty="0">
                          <a:solidFill>
                            <a:schemeClr val="tx1"/>
                          </a:solidFill>
                          <a:effectLst/>
                          <a:latin typeface="Open Sans" panose="020B0606030504020204"/>
                        </a:rPr>
                        <a:t>Criterium adaptief gedrag onder BI</a:t>
                      </a:r>
                      <a:endParaRPr lang="nl-BE" sz="2800" b="0" spc="30" dirty="0">
                        <a:solidFill>
                          <a:schemeClr val="tx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1666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nl-BE" sz="2800" spc="30" dirty="0">
                          <a:solidFill>
                            <a:srgbClr val="016666"/>
                          </a:solidFill>
                          <a:effectLst/>
                          <a:latin typeface="Open Sans" panose="020B0606030504020204"/>
                        </a:rPr>
                        <a:t>Voldaan aan criteria IQ en adaptief gedrag</a:t>
                      </a:r>
                      <a:endParaRPr lang="nl-BE" sz="2800" spc="30" dirty="0">
                        <a:solidFill>
                          <a:srgbClr val="016666"/>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16666"/>
                      </a:solidFill>
                      <a:prstDash val="solid"/>
                      <a:round/>
                      <a:headEnd type="none" w="med" len="med"/>
                      <a:tailEnd type="none" w="med" len="med"/>
                    </a:lnL>
                    <a:lnR w="12700" cap="flat" cmpd="sng" algn="ctr">
                      <a:solidFill>
                        <a:srgbClr val="016666"/>
                      </a:solidFill>
                      <a:prstDash val="solid"/>
                      <a:round/>
                      <a:headEnd type="none" w="med" len="med"/>
                      <a:tailEnd type="none" w="med" len="med"/>
                    </a:lnR>
                    <a:lnT w="12700" cap="flat" cmpd="sng" algn="ctr">
                      <a:solidFill>
                        <a:srgbClr val="016666"/>
                      </a:solidFill>
                      <a:prstDash val="solid"/>
                      <a:round/>
                      <a:headEnd type="none" w="med" len="med"/>
                      <a:tailEnd type="none" w="med" len="med"/>
                    </a:lnT>
                    <a:lnB w="12700" cap="flat" cmpd="sng" algn="ctr">
                      <a:solidFill>
                        <a:srgbClr val="016666"/>
                      </a:solidFill>
                      <a:prstDash val="solid"/>
                      <a:round/>
                      <a:headEnd type="none" w="med" len="med"/>
                      <a:tailEnd type="none" w="med" len="med"/>
                    </a:lnB>
                    <a:solidFill>
                      <a:schemeClr val="bg1"/>
                    </a:solidFill>
                  </a:tcPr>
                </a:tc>
                <a:tc>
                  <a:txBody>
                    <a:bodyPr/>
                    <a:lstStyle/>
                    <a:p>
                      <a:pPr algn="ctr">
                        <a:lnSpc>
                          <a:spcPct val="115000"/>
                        </a:lnSpc>
                        <a:spcAft>
                          <a:spcPts val="0"/>
                        </a:spcAft>
                      </a:pPr>
                      <a:r>
                        <a:rPr lang="nl-BE" sz="2800" spc="30" dirty="0">
                          <a:solidFill>
                            <a:srgbClr val="016666"/>
                          </a:solidFill>
                          <a:effectLst/>
                          <a:latin typeface="Open Sans" panose="020B0606030504020204"/>
                        </a:rPr>
                        <a:t>ONBESLIST</a:t>
                      </a:r>
                      <a:endParaRPr lang="nl-BE" sz="2800" spc="30" dirty="0">
                        <a:solidFill>
                          <a:srgbClr val="016666"/>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166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16666"/>
                      </a:solidFill>
                      <a:prstDash val="solid"/>
                      <a:round/>
                      <a:headEnd type="none" w="med" len="med"/>
                      <a:tailEnd type="none" w="med" len="med"/>
                    </a:lnT>
                    <a:lnB w="12700" cap="flat" cmpd="sng" algn="ctr">
                      <a:solidFill>
                        <a:srgbClr val="016666"/>
                      </a:solidFill>
                      <a:prstDash val="solid"/>
                      <a:round/>
                      <a:headEnd type="none" w="med" len="med"/>
                      <a:tailEnd type="none" w="med" len="med"/>
                    </a:lnB>
                    <a:solidFill>
                      <a:srgbClr val="D0EAF1"/>
                    </a:solidFill>
                  </a:tcPr>
                </a:tc>
                <a:tc>
                  <a:txBody>
                    <a:bodyPr/>
                    <a:lstStyle/>
                    <a:p>
                      <a:pPr algn="ctr">
                        <a:lnSpc>
                          <a:spcPct val="115000"/>
                        </a:lnSpc>
                        <a:spcAft>
                          <a:spcPts val="0"/>
                        </a:spcAft>
                      </a:pPr>
                      <a:r>
                        <a:rPr lang="nl-BE" sz="2800" spc="30" dirty="0">
                          <a:solidFill>
                            <a:schemeClr val="bg1"/>
                          </a:solidFill>
                          <a:effectLst/>
                          <a:latin typeface="Open Sans" panose="020B0606030504020204"/>
                        </a:rPr>
                        <a:t>Niet voldaan aan IQ-criterium</a:t>
                      </a:r>
                      <a:endParaRPr lang="nl-BE" sz="2800" spc="30" dirty="0">
                        <a:solidFill>
                          <a:schemeClr val="bg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rgbClr val="01666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6666"/>
                    </a:solidFill>
                  </a:tcPr>
                </a:tc>
                <a:extLst>
                  <a:ext uri="{0D108BD9-81ED-4DB2-BD59-A6C34878D82A}">
                    <a16:rowId xmlns:a16="http://schemas.microsoft.com/office/drawing/2014/main" val="242811215"/>
                  </a:ext>
                </a:extLst>
              </a:tr>
              <a:tr h="1714500">
                <a:tc>
                  <a:txBody>
                    <a:bodyPr/>
                    <a:lstStyle/>
                    <a:p>
                      <a:pPr algn="ctr">
                        <a:lnSpc>
                          <a:spcPct val="115000"/>
                        </a:lnSpc>
                        <a:spcAft>
                          <a:spcPts val="0"/>
                        </a:spcAft>
                      </a:pPr>
                      <a:r>
                        <a:rPr lang="nl-BE" sz="2800" b="0" spc="30" dirty="0">
                          <a:solidFill>
                            <a:schemeClr val="tx1"/>
                          </a:solidFill>
                          <a:effectLst/>
                          <a:latin typeface="Open Sans" panose="020B0606030504020204"/>
                        </a:rPr>
                        <a:t>Criterium adaptief gedrag binnen BI</a:t>
                      </a:r>
                      <a:endParaRPr lang="nl-BE" sz="2800" b="0" spc="30" dirty="0">
                        <a:solidFill>
                          <a:schemeClr val="tx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1666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nl-BE" sz="2800" spc="30" dirty="0">
                          <a:solidFill>
                            <a:srgbClr val="016666"/>
                          </a:solidFill>
                          <a:effectLst/>
                          <a:latin typeface="Open Sans" panose="020B0606030504020204"/>
                        </a:rPr>
                        <a:t>ONBESLIST</a:t>
                      </a:r>
                      <a:endParaRPr lang="nl-BE" sz="2800" spc="30" dirty="0">
                        <a:solidFill>
                          <a:srgbClr val="016666"/>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16666"/>
                      </a:solidFill>
                      <a:prstDash val="solid"/>
                      <a:round/>
                      <a:headEnd type="none" w="med" len="med"/>
                      <a:tailEnd type="none" w="med" len="med"/>
                    </a:lnL>
                    <a:lnR w="12700" cap="flat" cmpd="sng" algn="ctr">
                      <a:solidFill>
                        <a:srgbClr val="016666"/>
                      </a:solidFill>
                      <a:prstDash val="solid"/>
                      <a:round/>
                      <a:headEnd type="none" w="med" len="med"/>
                      <a:tailEnd type="none" w="med" len="med"/>
                    </a:lnR>
                    <a:lnT w="12700" cap="flat" cmpd="sng" algn="ctr">
                      <a:solidFill>
                        <a:srgbClr val="01666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EAF1"/>
                    </a:solidFill>
                  </a:tcPr>
                </a:tc>
                <a:tc>
                  <a:txBody>
                    <a:bodyPr/>
                    <a:lstStyle/>
                    <a:p>
                      <a:pPr algn="ctr">
                        <a:lnSpc>
                          <a:spcPct val="115000"/>
                        </a:lnSpc>
                        <a:spcAft>
                          <a:spcPts val="0"/>
                        </a:spcAft>
                      </a:pPr>
                      <a:r>
                        <a:rPr lang="nl-BE" sz="2800" spc="30" dirty="0">
                          <a:solidFill>
                            <a:srgbClr val="016666"/>
                          </a:solidFill>
                          <a:effectLst/>
                          <a:latin typeface="Open Sans" panose="020B0606030504020204"/>
                        </a:rPr>
                        <a:t>ONBESLIST</a:t>
                      </a:r>
                      <a:endParaRPr lang="nl-BE" sz="2800" spc="30" dirty="0">
                        <a:solidFill>
                          <a:srgbClr val="016666"/>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166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1666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EAF1"/>
                    </a:solidFill>
                  </a:tcPr>
                </a:tc>
                <a:tc>
                  <a:txBody>
                    <a:bodyPr/>
                    <a:lstStyle/>
                    <a:p>
                      <a:pPr algn="ctr">
                        <a:lnSpc>
                          <a:spcPct val="115000"/>
                        </a:lnSpc>
                        <a:spcAft>
                          <a:spcPts val="0"/>
                        </a:spcAft>
                      </a:pPr>
                      <a:r>
                        <a:rPr lang="nl-BE" sz="2800" spc="30" dirty="0">
                          <a:solidFill>
                            <a:schemeClr val="bg1"/>
                          </a:solidFill>
                          <a:effectLst/>
                          <a:latin typeface="Open Sans" panose="020B0606030504020204"/>
                        </a:rPr>
                        <a:t>Niet voldaan aan IQ-criterium</a:t>
                      </a:r>
                      <a:endParaRPr lang="nl-BE" sz="2800" spc="30" dirty="0">
                        <a:solidFill>
                          <a:schemeClr val="bg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6666"/>
                    </a:solidFill>
                  </a:tcPr>
                </a:tc>
                <a:extLst>
                  <a:ext uri="{0D108BD9-81ED-4DB2-BD59-A6C34878D82A}">
                    <a16:rowId xmlns:a16="http://schemas.microsoft.com/office/drawing/2014/main" val="3689031356"/>
                  </a:ext>
                </a:extLst>
              </a:tr>
              <a:tr h="1714500">
                <a:tc>
                  <a:txBody>
                    <a:bodyPr/>
                    <a:lstStyle/>
                    <a:p>
                      <a:pPr algn="ctr">
                        <a:lnSpc>
                          <a:spcPct val="115000"/>
                        </a:lnSpc>
                        <a:spcAft>
                          <a:spcPts val="0"/>
                        </a:spcAft>
                      </a:pPr>
                      <a:r>
                        <a:rPr lang="nl-BE" sz="2800" b="0" spc="30" dirty="0">
                          <a:solidFill>
                            <a:schemeClr val="tx1"/>
                          </a:solidFill>
                          <a:effectLst/>
                          <a:latin typeface="Open Sans" panose="020B0606030504020204"/>
                        </a:rPr>
                        <a:t>Criterium adaptief gedrag boven BI</a:t>
                      </a:r>
                      <a:endParaRPr lang="nl-BE" sz="2800" b="0" spc="30" dirty="0">
                        <a:solidFill>
                          <a:schemeClr val="tx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16666"/>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nl-BE" sz="2800" spc="30" dirty="0">
                          <a:solidFill>
                            <a:schemeClr val="bg1"/>
                          </a:solidFill>
                          <a:effectLst/>
                          <a:latin typeface="Open Sans" panose="020B0606030504020204"/>
                        </a:rPr>
                        <a:t>Niet voldaan aan criterium adaptief gedrag</a:t>
                      </a:r>
                      <a:endParaRPr lang="nl-BE" sz="2800" spc="30" dirty="0">
                        <a:solidFill>
                          <a:schemeClr val="bg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166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16666"/>
                    </a:solidFill>
                  </a:tcPr>
                </a:tc>
                <a:tc>
                  <a:txBody>
                    <a:bodyPr/>
                    <a:lstStyle/>
                    <a:p>
                      <a:pPr algn="ctr">
                        <a:lnSpc>
                          <a:spcPct val="115000"/>
                        </a:lnSpc>
                        <a:spcAft>
                          <a:spcPts val="0"/>
                        </a:spcAft>
                      </a:pPr>
                      <a:r>
                        <a:rPr lang="nl-BE" sz="2800" spc="30" dirty="0">
                          <a:solidFill>
                            <a:schemeClr val="bg1"/>
                          </a:solidFill>
                          <a:effectLst/>
                          <a:latin typeface="Open Sans" panose="020B0606030504020204"/>
                        </a:rPr>
                        <a:t>Niet voldaan aan criterium adaptief gedrag</a:t>
                      </a:r>
                      <a:endParaRPr lang="nl-BE" sz="2800" spc="30" dirty="0">
                        <a:solidFill>
                          <a:schemeClr val="bg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16666"/>
                    </a:solidFill>
                  </a:tcPr>
                </a:tc>
                <a:tc>
                  <a:txBody>
                    <a:bodyPr/>
                    <a:lstStyle/>
                    <a:p>
                      <a:pPr algn="ctr">
                        <a:lnSpc>
                          <a:spcPct val="115000"/>
                        </a:lnSpc>
                        <a:spcAft>
                          <a:spcPts val="0"/>
                        </a:spcAft>
                      </a:pPr>
                      <a:r>
                        <a:rPr lang="nl-BE" sz="2800" spc="30" dirty="0">
                          <a:solidFill>
                            <a:schemeClr val="bg1"/>
                          </a:solidFill>
                          <a:effectLst/>
                          <a:latin typeface="Open Sans" panose="020B0606030504020204"/>
                        </a:rPr>
                        <a:t>Niet voldaan aan criteria IQ en adaptief gedrag</a:t>
                      </a:r>
                      <a:endParaRPr lang="nl-BE" sz="2800" spc="30" dirty="0">
                        <a:solidFill>
                          <a:schemeClr val="bg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16666"/>
                    </a:solidFill>
                  </a:tcPr>
                </a:tc>
                <a:extLst>
                  <a:ext uri="{0D108BD9-81ED-4DB2-BD59-A6C34878D82A}">
                    <a16:rowId xmlns:a16="http://schemas.microsoft.com/office/drawing/2014/main" val="2049063241"/>
                  </a:ext>
                </a:extLst>
              </a:tr>
            </a:tbl>
          </a:graphicData>
        </a:graphic>
      </p:graphicFrame>
    </p:spTree>
    <p:extLst>
      <p:ext uri="{BB962C8B-B14F-4D97-AF65-F5344CB8AC3E}">
        <p14:creationId xmlns:p14="http://schemas.microsoft.com/office/powerpoint/2010/main" val="546384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8E19AFD-3B49-4DFB-A67B-0E8CFC375C2F}"/>
              </a:ext>
            </a:extLst>
          </p:cNvPr>
          <p:cNvSpPr>
            <a:spLocks noGrp="1"/>
          </p:cNvSpPr>
          <p:nvPr>
            <p:ph type="title"/>
          </p:nvPr>
        </p:nvSpPr>
        <p:spPr>
          <a:xfrm>
            <a:off x="831850" y="1709738"/>
            <a:ext cx="10515600" cy="3812757"/>
          </a:xfrm>
        </p:spPr>
        <p:txBody>
          <a:bodyPr/>
          <a:lstStyle/>
          <a:p>
            <a:r>
              <a:rPr lang="nl-BE" dirty="0"/>
              <a:t>Onbeslist? </a:t>
            </a:r>
            <a:br>
              <a:rPr lang="nl-BE" dirty="0"/>
            </a:br>
            <a:r>
              <a:rPr lang="nl-BE" dirty="0"/>
              <a:t>Zet in op klinisch oordeel!</a:t>
            </a:r>
          </a:p>
        </p:txBody>
      </p:sp>
      <p:sp>
        <p:nvSpPr>
          <p:cNvPr id="4" name="Tijdelijke aanduiding voor dianummer 3">
            <a:extLst>
              <a:ext uri="{FF2B5EF4-FFF2-40B4-BE49-F238E27FC236}">
                <a16:creationId xmlns:a16="http://schemas.microsoft.com/office/drawing/2014/main" id="{41681034-EBD8-4FF6-8D13-3C867EF0C6CA}"/>
              </a:ext>
            </a:extLst>
          </p:cNvPr>
          <p:cNvSpPr>
            <a:spLocks noGrp="1"/>
          </p:cNvSpPr>
          <p:nvPr>
            <p:ph type="sldNum" sz="quarter" idx="12"/>
          </p:nvPr>
        </p:nvSpPr>
        <p:spPr/>
        <p:txBody>
          <a:bodyPr/>
          <a:lstStyle/>
          <a:p>
            <a:fld id="{04FCA95E-2221-4DC3-A5F9-E53F37D422FC}" type="slidenum">
              <a:rPr lang="nl-BE" smtClean="0"/>
              <a:pPr/>
              <a:t>64</a:t>
            </a:fld>
            <a:endParaRPr lang="nl-BE"/>
          </a:p>
        </p:txBody>
      </p:sp>
      <p:pic>
        <p:nvPicPr>
          <p:cNvPr id="7" name="Afbeelding 6">
            <a:extLst>
              <a:ext uri="{FF2B5EF4-FFF2-40B4-BE49-F238E27FC236}">
                <a16:creationId xmlns:a16="http://schemas.microsoft.com/office/drawing/2014/main" id="{12B7CC90-540A-43EC-8A3A-A64CE9119230}"/>
              </a:ext>
            </a:extLst>
          </p:cNvPr>
          <p:cNvPicPr>
            <a:picLocks noChangeAspect="1"/>
          </p:cNvPicPr>
          <p:nvPr/>
        </p:nvPicPr>
        <p:blipFill rotWithShape="1">
          <a:blip r:embed="rId3"/>
          <a:srcRect l="4808" t="9122" r="55491" b="25959"/>
          <a:stretch/>
        </p:blipFill>
        <p:spPr>
          <a:xfrm>
            <a:off x="8431834" y="625642"/>
            <a:ext cx="3086397" cy="3660608"/>
          </a:xfrm>
          <a:prstGeom prst="rect">
            <a:avLst/>
          </a:prstGeom>
        </p:spPr>
      </p:pic>
    </p:spTree>
    <p:extLst>
      <p:ext uri="{BB962C8B-B14F-4D97-AF65-F5344CB8AC3E}">
        <p14:creationId xmlns:p14="http://schemas.microsoft.com/office/powerpoint/2010/main" val="345299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a:t>WAT? – Ernst verstandelijke beperking (DSM-5)</a:t>
            </a:r>
          </a:p>
        </p:txBody>
      </p:sp>
      <mc:AlternateContent xmlns:mc="http://schemas.openxmlformats.org/markup-compatibility/2006" xmlns:a14="http://schemas.microsoft.com/office/drawing/2010/main">
        <mc:Choice Requires="a14">
          <p:sp>
            <p:nvSpPr>
              <p:cNvPr id="3" name="Tijdelijke aanduiding voor tekst 2"/>
              <p:cNvSpPr>
                <a:spLocks noGrp="1"/>
              </p:cNvSpPr>
              <p:nvPr>
                <p:ph type="body" idx="1"/>
              </p:nvPr>
            </p:nvSpPr>
            <p:spPr/>
            <p:txBody>
              <a:bodyPr/>
              <a:lstStyle/>
              <a:p>
                <a:r>
                  <a:rPr lang="nl-BE" dirty="0"/>
                  <a:t> Op basis van inschatting adaptief gedrag (IQ</a:t>
                </a:r>
                <a:r>
                  <a:rPr lang="nl-BE" baseline="-25000" dirty="0"/>
                  <a:t>CHC</a:t>
                </a:r>
                <a:r>
                  <a:rPr lang="nl-BE" dirty="0"/>
                  <a:t>)</a:t>
                </a:r>
              </a:p>
              <a:p>
                <a:r>
                  <a:rPr lang="nl-BE" dirty="0"/>
                  <a:t> Kwalitatief (ev. aangevuld met kwantitatieve gegevens) </a:t>
                </a:r>
              </a:p>
              <a:p>
                <a:endParaRPr lang="nl-BE" dirty="0"/>
              </a:p>
              <a:p>
                <a:r>
                  <a:rPr lang="nl-BE" dirty="0"/>
                  <a:t>Beschrijvingen ruim genoeg interpreteren</a:t>
                </a:r>
              </a:p>
              <a:p>
                <a:pPr lvl="1"/>
                <a:r>
                  <a:rPr lang="nl-BE" sz="2800" dirty="0"/>
                  <a:t>Bijvoorbeeld: </a:t>
                </a:r>
              </a:p>
              <a:p>
                <a:pPr lvl="2"/>
                <a:r>
                  <a:rPr lang="nl-BE" sz="2800" dirty="0"/>
                  <a:t>Voorschools (</a:t>
                </a:r>
                <a:r>
                  <a:rPr lang="nl-BE" sz="2800" dirty="0" err="1"/>
                  <a:t>preschool</a:t>
                </a:r>
                <a:r>
                  <a:rPr lang="nl-BE" sz="2800" dirty="0"/>
                  <a:t>) t.o.v. schoolgaand (</a:t>
                </a:r>
                <a:r>
                  <a:rPr lang="nl-BE" sz="2800" dirty="0" err="1"/>
                  <a:t>schoolaged</a:t>
                </a:r>
                <a:r>
                  <a:rPr lang="nl-BE" sz="2800" dirty="0"/>
                  <a:t>) </a:t>
                </a:r>
              </a:p>
              <a:p>
                <a:pPr lvl="3"/>
                <a14:m>
                  <m:oMath xmlns:m="http://schemas.openxmlformats.org/officeDocument/2006/math">
                    <m:r>
                      <a:rPr lang="nl-BE" sz="2800">
                        <a:latin typeface="Cambria Math" panose="02040503050406030204" pitchFamily="18" charset="0"/>
                      </a:rPr>
                      <m:t>≠ </m:t>
                    </m:r>
                  </m:oMath>
                </a14:m>
                <a:r>
                  <a:rPr lang="nl-BE" sz="2800" dirty="0"/>
                  <a:t>Vlaanderen onderscheid kleuter – lager, start schools leren.</a:t>
                </a:r>
              </a:p>
              <a:p>
                <a:pPr lvl="2"/>
                <a:r>
                  <a:rPr lang="nl-BE" sz="2800" dirty="0"/>
                  <a:t>Kloklezen in Engelse versie ‘time’</a:t>
                </a:r>
              </a:p>
              <a:p>
                <a:endParaRPr lang="nl-BE" dirty="0"/>
              </a:p>
              <a:p>
                <a:endParaRPr lang="nl-BE" dirty="0"/>
              </a:p>
            </p:txBody>
          </p:sp>
        </mc:Choice>
        <mc:Fallback xmlns="">
          <p:sp>
            <p:nvSpPr>
              <p:cNvPr id="3" name="Tijdelijke aanduiding voor tekst 2"/>
              <p:cNvSpPr>
                <a:spLocks noGrp="1" noRot="1" noChangeAspect="1" noMove="1" noResize="1" noEditPoints="1" noAdjustHandles="1" noChangeArrowheads="1" noChangeShapeType="1" noTextEdit="1"/>
              </p:cNvSpPr>
              <p:nvPr>
                <p:ph type="body" idx="1"/>
              </p:nvPr>
            </p:nvSpPr>
            <p:spPr>
              <a:blipFill>
                <a:blip r:embed="rId3"/>
                <a:stretch>
                  <a:fillRect l="-1043" t="-2381" r="-754"/>
                </a:stretch>
              </a:blipFill>
            </p:spPr>
            <p:txBody>
              <a:bodyPr/>
              <a:lstStyle/>
              <a:p>
                <a:r>
                  <a:rPr lang="nl-BE">
                    <a:noFill/>
                  </a:rPr>
                  <a:t> </a:t>
                </a:r>
              </a:p>
            </p:txBody>
          </p:sp>
        </mc:Fallback>
      </mc:AlternateContent>
      <p:sp>
        <p:nvSpPr>
          <p:cNvPr id="4" name="Vermenigvuldigingsteken 3">
            <a:extLst>
              <a:ext uri="{FF2B5EF4-FFF2-40B4-BE49-F238E27FC236}">
                <a16:creationId xmlns:a16="http://schemas.microsoft.com/office/drawing/2014/main" id="{F3935DD9-6A41-4320-AAD3-3D127FAA8CB2}"/>
              </a:ext>
            </a:extLst>
          </p:cNvPr>
          <p:cNvSpPr/>
          <p:nvPr/>
        </p:nvSpPr>
        <p:spPr>
          <a:xfrm>
            <a:off x="7643721" y="1690688"/>
            <a:ext cx="1332148" cy="678930"/>
          </a:xfrm>
          <a:prstGeom prst="mathMultiply">
            <a:avLst>
              <a:gd name="adj1" fmla="val 0"/>
            </a:avLst>
          </a:prstGeom>
          <a:solidFill>
            <a:schemeClr val="bg1"/>
          </a:solidFill>
          <a:ln w="38100" cmpd="dbl">
            <a:solidFill>
              <a:srgbClr val="0166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http://www.vclb-koepel.be/library/galleryphotos/logo_fairediagnostiek.png">
            <a:extLst>
              <a:ext uri="{FF2B5EF4-FFF2-40B4-BE49-F238E27FC236}">
                <a16:creationId xmlns:a16="http://schemas.microsoft.com/office/drawing/2014/main" id="{25886F20-A598-4601-AA49-F06FFD7B26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752"/>
          <a:stretch/>
        </p:blipFill>
        <p:spPr bwMode="auto">
          <a:xfrm>
            <a:off x="9855545" y="2864113"/>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45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95400" y="764704"/>
            <a:ext cx="10514230" cy="432048"/>
          </a:xfrm>
        </p:spPr>
        <p:txBody>
          <a:bodyPr>
            <a:normAutofit fontScale="92500" lnSpcReduction="10000"/>
          </a:bodyPr>
          <a:lstStyle/>
          <a:p>
            <a:pPr marL="177800" indent="0">
              <a:buNone/>
            </a:pPr>
            <a:endParaRPr lang="nl-BE" dirty="0"/>
          </a:p>
          <a:p>
            <a:pPr marL="177800" indent="0">
              <a:buNone/>
            </a:pPr>
            <a:endParaRPr lang="nl-BE" sz="2400" dirty="0"/>
          </a:p>
          <a:p>
            <a:pPr marL="152400" indent="0">
              <a:buNone/>
            </a:pPr>
            <a:endParaRPr lang="nl-BE" sz="2400" dirty="0"/>
          </a:p>
          <a:p>
            <a:pPr marL="152400" indent="0">
              <a:buNone/>
            </a:pPr>
            <a:endParaRPr lang="nl-BE" dirty="0"/>
          </a:p>
          <a:p>
            <a:pPr marL="609600" lvl="1" indent="0">
              <a:buNone/>
            </a:pPr>
            <a:endParaRPr lang="nl-BE" dirty="0"/>
          </a:p>
        </p:txBody>
      </p:sp>
      <p:graphicFrame>
        <p:nvGraphicFramePr>
          <p:cNvPr id="5" name="Tabel 4">
            <a:extLst>
              <a:ext uri="{FF2B5EF4-FFF2-40B4-BE49-F238E27FC236}">
                <a16:creationId xmlns:a16="http://schemas.microsoft.com/office/drawing/2014/main" id="{A9B0DF7D-7DC1-4178-B61E-881DD07C7E6A}"/>
              </a:ext>
            </a:extLst>
          </p:cNvPr>
          <p:cNvGraphicFramePr>
            <a:graphicFrameLocks noGrp="1"/>
          </p:cNvGraphicFramePr>
          <p:nvPr>
            <p:extLst>
              <p:ext uri="{D42A27DB-BD31-4B8C-83A1-F6EECF244321}">
                <p14:modId xmlns:p14="http://schemas.microsoft.com/office/powerpoint/2010/main" val="2680286331"/>
              </p:ext>
            </p:extLst>
          </p:nvPr>
        </p:nvGraphicFramePr>
        <p:xfrm>
          <a:off x="208344" y="1"/>
          <a:ext cx="11982865" cy="6857999"/>
        </p:xfrm>
        <a:graphic>
          <a:graphicData uri="http://schemas.openxmlformats.org/drawingml/2006/table">
            <a:tbl>
              <a:tblPr bandRow="1">
                <a:tableStyleId>{5C22544A-7EE6-4342-B048-85BDC9FD1C3A}</a:tableStyleId>
              </a:tblPr>
              <a:tblGrid>
                <a:gridCol w="2619229">
                  <a:extLst>
                    <a:ext uri="{9D8B030D-6E8A-4147-A177-3AD203B41FA5}">
                      <a16:colId xmlns:a16="http://schemas.microsoft.com/office/drawing/2014/main" val="303004277"/>
                    </a:ext>
                  </a:extLst>
                </a:gridCol>
                <a:gridCol w="9363636">
                  <a:extLst>
                    <a:ext uri="{9D8B030D-6E8A-4147-A177-3AD203B41FA5}">
                      <a16:colId xmlns:a16="http://schemas.microsoft.com/office/drawing/2014/main" val="64116110"/>
                    </a:ext>
                  </a:extLst>
                </a:gridCol>
              </a:tblGrid>
              <a:tr h="790249">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BE" sz="4000" b="1" dirty="0"/>
                        <a:t>Verstandelijke beperking - ernst</a:t>
                      </a:r>
                      <a:endParaRPr lang="nl-BE" sz="40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B w="38100" cap="flat" cmpd="sng" algn="ctr">
                      <a:solidFill>
                        <a:srgbClr val="016666"/>
                      </a:solidFill>
                      <a:prstDash val="solid"/>
                      <a:round/>
                      <a:headEnd type="none" w="med" len="med"/>
                      <a:tailEnd type="none" w="med" len="med"/>
                    </a:lnB>
                    <a:solidFill>
                      <a:srgbClr val="D0EAF1"/>
                    </a:solidFill>
                  </a:tcPr>
                </a:tc>
                <a:tc hMerge="1">
                  <a:txBody>
                    <a:bodyPr/>
                    <a:lstStyle/>
                    <a:p>
                      <a:pPr algn="just">
                        <a:lnSpc>
                          <a:spcPct val="115000"/>
                        </a:lnSpc>
                        <a:spcBef>
                          <a:spcPts val="1200"/>
                        </a:spcBef>
                        <a:spcAft>
                          <a:spcPts val="1000"/>
                        </a:spcAft>
                      </a:pPr>
                      <a:endPar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L w="38100" cap="flat" cmpd="sng" algn="ctr">
                      <a:solidFill>
                        <a:srgbClr val="016666"/>
                      </a:solidFill>
                      <a:prstDash val="solid"/>
                      <a:round/>
                      <a:headEnd type="none" w="med" len="med"/>
                      <a:tailEnd type="none" w="med" len="med"/>
                    </a:lnL>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1194921175"/>
                  </a:ext>
                </a:extLst>
              </a:tr>
              <a:tr h="456525">
                <a:tc>
                  <a:txBody>
                    <a:bodyPr/>
                    <a:lstStyle/>
                    <a:p>
                      <a:pPr algn="just">
                        <a:lnSpc>
                          <a:spcPct val="115000"/>
                        </a:lnSpc>
                        <a:spcAft>
                          <a:spcPts val="0"/>
                        </a:spcAft>
                      </a:pPr>
                      <a:r>
                        <a:rPr lang="nl-BE" sz="28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WAT?</a:t>
                      </a:r>
                    </a:p>
                  </a:txBody>
                  <a:tcPr marL="61272" marR="61272" marT="0" marB="0">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15000"/>
                        </a:lnSpc>
                        <a:spcBef>
                          <a:spcPts val="1200"/>
                        </a:spcBef>
                        <a:spcAft>
                          <a:spcPts val="1000"/>
                        </a:spcAft>
                      </a:pPr>
                      <a:r>
                        <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HOE?</a:t>
                      </a:r>
                    </a:p>
                  </a:txBody>
                  <a:tcPr marL="61272" marR="61272"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724666032"/>
                  </a:ext>
                </a:extLst>
              </a:tr>
              <a:tr h="5611225">
                <a:tc>
                  <a:txBody>
                    <a:bodyPr/>
                    <a:lstStyle/>
                    <a:p>
                      <a:pPr algn="just">
                        <a:lnSpc>
                          <a:spcPct val="115000"/>
                        </a:lnSpc>
                        <a:spcBef>
                          <a:spcPts val="1200"/>
                        </a:spcBef>
                        <a:spcAft>
                          <a:spcPts val="0"/>
                        </a:spcAft>
                      </a:pPr>
                      <a:r>
                        <a:rPr lang="nl-BE" sz="3200" spc="30" dirty="0">
                          <a:effectLst/>
                        </a:rPr>
                        <a:t>ADAPTIEF GEDRAG</a:t>
                      </a:r>
                    </a:p>
                    <a:p>
                      <a:pPr algn="just">
                        <a:lnSpc>
                          <a:spcPct val="115000"/>
                        </a:lnSpc>
                        <a:spcBef>
                          <a:spcPts val="0"/>
                        </a:spcBef>
                        <a:spcAft>
                          <a:spcPts val="0"/>
                        </a:spcAft>
                      </a:pPr>
                      <a:r>
                        <a:rPr lang="nl-BE" sz="3200" spc="30" dirty="0">
                          <a:effectLst/>
                        </a:rPr>
                        <a:t>(beschrijving DSM-5)</a:t>
                      </a:r>
                    </a:p>
                    <a:p>
                      <a:pPr algn="just">
                        <a:lnSpc>
                          <a:spcPct val="115000"/>
                        </a:lnSpc>
                        <a:spcAft>
                          <a:spcPts val="0"/>
                        </a:spcAft>
                      </a:pPr>
                      <a:r>
                        <a:rPr lang="nl-BE" sz="3200" spc="30" dirty="0">
                          <a:effectLst/>
                        </a:rPr>
                        <a:t>- conceptueel</a:t>
                      </a:r>
                    </a:p>
                    <a:p>
                      <a:pPr algn="just">
                        <a:lnSpc>
                          <a:spcPct val="115000"/>
                        </a:lnSpc>
                        <a:spcAft>
                          <a:spcPts val="0"/>
                        </a:spcAft>
                      </a:pPr>
                      <a:r>
                        <a:rPr lang="nl-BE" sz="3200" spc="30" dirty="0">
                          <a:effectLst/>
                        </a:rPr>
                        <a:t>- sociaal </a:t>
                      </a:r>
                    </a:p>
                    <a:p>
                      <a:pPr algn="just">
                        <a:lnSpc>
                          <a:spcPct val="115000"/>
                        </a:lnSpc>
                        <a:spcAft>
                          <a:spcPts val="0"/>
                        </a:spcAft>
                      </a:pPr>
                      <a:r>
                        <a:rPr lang="nl-BE" sz="3200" spc="30" dirty="0">
                          <a:effectLst/>
                        </a:rPr>
                        <a:t>- praktisch</a:t>
                      </a:r>
                      <a:endParaRPr lang="nl-BE" sz="320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solidFill>
                      <a:srgbClr val="D0EAF1"/>
                    </a:solidFill>
                  </a:tcPr>
                </a:tc>
                <a:tc>
                  <a:txBody>
                    <a:bodyPr/>
                    <a:lstStyle/>
                    <a:p>
                      <a:pPr marL="342900" marR="0" indent="-342900" algn="l" rtl="0" eaLnBrk="1" hangingPunct="1">
                        <a:lnSpc>
                          <a:spcPct val="115000"/>
                        </a:lnSpc>
                        <a:spcBef>
                          <a:spcPts val="0"/>
                        </a:spcBef>
                        <a:spcAft>
                          <a:spcPts val="0"/>
                        </a:spcAft>
                        <a:buFont typeface="Arial" panose="020B0604020202020204" pitchFamily="34" charset="0"/>
                        <a:buChar char="•"/>
                      </a:pPr>
                      <a:r>
                        <a:rPr lang="nl-BE" sz="2800" u="none" spc="30" dirty="0">
                          <a:effectLst/>
                        </a:rPr>
                        <a:t>Gesprek met ouders, leerkracht, </a:t>
                      </a:r>
                      <a:r>
                        <a:rPr lang="nl-BE" sz="2800" b="0" i="0" u="none" strike="noStrike" cap="none" spc="30" baseline="0" dirty="0">
                          <a:solidFill>
                            <a:schemeClr val="dk1"/>
                          </a:solidFill>
                          <a:effectLst/>
                          <a:latin typeface="+mn-lt"/>
                          <a:ea typeface="+mn-ea"/>
                          <a:cs typeface="+mn-cs"/>
                          <a:sym typeface="Arial"/>
                        </a:rPr>
                        <a:t>hulpverleners … </a:t>
                      </a:r>
                    </a:p>
                    <a:p>
                      <a:pPr marL="342900" marR="0" indent="-342900" algn="l" rtl="0" eaLnBrk="1" hangingPunct="1">
                        <a:lnSpc>
                          <a:spcPct val="115000"/>
                        </a:lnSpc>
                        <a:spcBef>
                          <a:spcPts val="0"/>
                        </a:spcBef>
                        <a:spcAft>
                          <a:spcPts val="0"/>
                        </a:spcAft>
                        <a:buFont typeface="Arial" panose="020B0604020202020204" pitchFamily="34" charset="0"/>
                        <a:buChar char="•"/>
                      </a:pPr>
                      <a:r>
                        <a:rPr lang="nl-BE" sz="2800" b="0" i="0" u="none" strike="noStrike" cap="none" spc="30" baseline="0" dirty="0">
                          <a:solidFill>
                            <a:schemeClr val="dk1"/>
                          </a:solidFill>
                          <a:effectLst/>
                          <a:latin typeface="+mn-lt"/>
                          <a:ea typeface="+mn-ea"/>
                          <a:cs typeface="+mn-cs"/>
                          <a:sym typeface="Arial"/>
                        </a:rPr>
                        <a:t>Observatie in verschillende contexten (individueel onderzoek, klas, speelplaats, thuis) </a:t>
                      </a:r>
                    </a:p>
                    <a:p>
                      <a:pPr marL="342900" marR="0" indent="-342900" algn="l" rtl="0" eaLnBrk="1" hangingPunct="1">
                        <a:lnSpc>
                          <a:spcPct val="115000"/>
                        </a:lnSpc>
                        <a:spcBef>
                          <a:spcPts val="0"/>
                        </a:spcBef>
                        <a:spcAft>
                          <a:spcPts val="0"/>
                        </a:spcAft>
                        <a:buFont typeface="Arial" panose="020B0604020202020204" pitchFamily="34" charset="0"/>
                        <a:buChar char="•"/>
                      </a:pPr>
                      <a:r>
                        <a:rPr lang="nl-BE" sz="2800" b="0" i="0" u="none" strike="noStrike" cap="none" spc="30" baseline="0" dirty="0">
                          <a:solidFill>
                            <a:schemeClr val="dk1"/>
                          </a:solidFill>
                          <a:effectLst/>
                          <a:latin typeface="+mn-lt"/>
                          <a:ea typeface="+mn-ea"/>
                          <a:cs typeface="+mn-cs"/>
                          <a:sym typeface="Arial"/>
                        </a:rPr>
                        <a:t>Analyse van beschikbare gegevens</a:t>
                      </a:r>
                    </a:p>
                    <a:p>
                      <a:pPr marL="342900" marR="0" indent="-342900" algn="l" rtl="0" eaLnBrk="1" hangingPunct="1">
                        <a:lnSpc>
                          <a:spcPct val="115000"/>
                        </a:lnSpc>
                        <a:spcBef>
                          <a:spcPts val="0"/>
                        </a:spcBef>
                        <a:spcAft>
                          <a:spcPts val="0"/>
                        </a:spcAft>
                        <a:buFont typeface="Arial" panose="020B0604020202020204" pitchFamily="34" charset="0"/>
                        <a:buChar char="•"/>
                      </a:pPr>
                      <a:r>
                        <a:rPr lang="nl-BE" sz="2800" b="0" i="0" u="none" strike="noStrike" cap="none" spc="30" baseline="0" dirty="0">
                          <a:solidFill>
                            <a:schemeClr val="dk1"/>
                          </a:solidFill>
                          <a:effectLst/>
                          <a:latin typeface="+mn-lt"/>
                          <a:ea typeface="+mn-ea"/>
                          <a:cs typeface="+mn-cs"/>
                          <a:sym typeface="Arial"/>
                        </a:rPr>
                        <a:t>Aanpak uitproberen en effect nagaan</a:t>
                      </a:r>
                    </a:p>
                    <a:p>
                      <a:pPr marL="342900" marR="0" indent="-342900" algn="just" rtl="0" eaLnBrk="1" hangingPunct="1">
                        <a:lnSpc>
                          <a:spcPct val="115000"/>
                        </a:lnSpc>
                        <a:spcBef>
                          <a:spcPts val="0"/>
                        </a:spcBef>
                        <a:spcAft>
                          <a:spcPts val="0"/>
                        </a:spcAft>
                        <a:buFont typeface="Arial" panose="020B0604020202020204" pitchFamily="34" charset="0"/>
                        <a:buChar char="•"/>
                      </a:pPr>
                      <a:r>
                        <a:rPr lang="nl-BE" sz="2800" b="0" i="0" u="none" strike="noStrike" cap="none" spc="30" baseline="0" dirty="0">
                          <a:solidFill>
                            <a:schemeClr val="dk1"/>
                          </a:solidFill>
                          <a:effectLst/>
                          <a:latin typeface="+mn-lt"/>
                          <a:ea typeface="+mn-ea"/>
                          <a:cs typeface="+mn-cs"/>
                          <a:sym typeface="Arial"/>
                        </a:rPr>
                        <a:t>Gevalideerde en genormeerde vragenlijst of </a:t>
                      </a:r>
                      <a:r>
                        <a:rPr lang="nl-BE" sz="2800" u="none" spc="30" dirty="0">
                          <a:effectLst/>
                        </a:rPr>
                        <a:t>interview</a:t>
                      </a:r>
                    </a:p>
                    <a:p>
                      <a:pPr marL="0" marR="0" indent="0" algn="just" rtl="0" eaLnBrk="1" hangingPunct="1">
                        <a:lnSpc>
                          <a:spcPct val="115000"/>
                        </a:lnSpc>
                        <a:spcBef>
                          <a:spcPts val="0"/>
                        </a:spcBef>
                        <a:spcAft>
                          <a:spcPts val="0"/>
                        </a:spcAft>
                        <a:buFont typeface="Arial" panose="020B0604020202020204" pitchFamily="34" charset="0"/>
                        <a:buNone/>
                      </a:pPr>
                      <a:endParaRPr lang="nl-BE" sz="2800" u="none" spc="30" dirty="0">
                        <a:effectLst/>
                      </a:endParaRPr>
                    </a:p>
                    <a:p>
                      <a:pPr marL="457200" indent="-457200">
                        <a:lnSpc>
                          <a:spcPct val="100000"/>
                        </a:lnSpc>
                        <a:buFont typeface="Symbol" panose="05050102010706020507" pitchFamily="18" charset="2"/>
                        <a:buChar char="Þ"/>
                      </a:pPr>
                      <a:r>
                        <a:rPr lang="nl-BE" sz="2800" i="1" u="none" kern="1200" spc="30" dirty="0">
                          <a:solidFill>
                            <a:schemeClr val="dk1"/>
                          </a:solidFill>
                          <a:effectLst/>
                          <a:latin typeface="+mn-lt"/>
                          <a:ea typeface="+mn-ea"/>
                          <a:cs typeface="+mn-cs"/>
                        </a:rPr>
                        <a:t>Betrouwbaarheid en validiteit verschillende bronnen?</a:t>
                      </a:r>
                    </a:p>
                    <a:p>
                      <a:pPr marL="457200" indent="-457200">
                        <a:lnSpc>
                          <a:spcPct val="100000"/>
                        </a:lnSpc>
                        <a:buFont typeface="Symbol" panose="05050102010706020507" pitchFamily="18" charset="2"/>
                        <a:buChar char="Þ"/>
                      </a:pPr>
                      <a:r>
                        <a:rPr lang="nl-BE" sz="2800" i="1" u="none" kern="1200" spc="30" dirty="0">
                          <a:solidFill>
                            <a:schemeClr val="dk1"/>
                          </a:solidFill>
                          <a:effectLst/>
                          <a:latin typeface="+mn-lt"/>
                          <a:ea typeface="+mn-ea"/>
                          <a:cs typeface="+mn-cs"/>
                        </a:rPr>
                        <a:t>Breng info samen in integratief beeld. Vorm bij tegenstrijdigheden klinisch oordeel vooraleer uitspraak te doen over significante beperkingen in adaptief gedrag.</a:t>
                      </a:r>
                    </a:p>
                  </a:txBody>
                  <a:tcPr marL="61272" marR="61272"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solidFill>
                      <a:srgbClr val="D0EAF1"/>
                    </a:solidFill>
                  </a:tcPr>
                </a:tc>
                <a:extLst>
                  <a:ext uri="{0D108BD9-81ED-4DB2-BD59-A6C34878D82A}">
                    <a16:rowId xmlns:a16="http://schemas.microsoft.com/office/drawing/2014/main" val="2170869119"/>
                  </a:ext>
                </a:extLst>
              </a:tr>
            </a:tbl>
          </a:graphicData>
        </a:graphic>
      </p:graphicFrame>
    </p:spTree>
    <p:extLst>
      <p:ext uri="{BB962C8B-B14F-4D97-AF65-F5344CB8AC3E}">
        <p14:creationId xmlns:p14="http://schemas.microsoft.com/office/powerpoint/2010/main" val="40443261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03B61C-F67E-4ACB-80C5-52B9BF818FBE}"/>
              </a:ext>
            </a:extLst>
          </p:cNvPr>
          <p:cNvSpPr>
            <a:spLocks noGrp="1"/>
          </p:cNvSpPr>
          <p:nvPr>
            <p:ph idx="1"/>
          </p:nvPr>
        </p:nvSpPr>
        <p:spPr>
          <a:xfrm>
            <a:off x="4429796" y="1750786"/>
            <a:ext cx="7402285" cy="4351338"/>
          </a:xfrm>
        </p:spPr>
        <p:txBody>
          <a:bodyPr/>
          <a:lstStyle/>
          <a:p>
            <a:endParaRPr lang="nl-BE" sz="3200" b="1" dirty="0"/>
          </a:p>
          <a:p>
            <a:endParaRPr lang="nl-BE" sz="3200" b="1" dirty="0"/>
          </a:p>
          <a:p>
            <a:r>
              <a:rPr lang="nl-BE" sz="3200" dirty="0"/>
              <a:t>Verstandelijke beperking</a:t>
            </a:r>
          </a:p>
          <a:p>
            <a:pPr lvl="1"/>
            <a:r>
              <a:rPr lang="nl-BE" sz="3200" dirty="0"/>
              <a:t>Ernst?</a:t>
            </a:r>
          </a:p>
          <a:p>
            <a:pPr lvl="1"/>
            <a:endParaRPr lang="nl-BE" sz="2800" dirty="0"/>
          </a:p>
          <a:p>
            <a:r>
              <a:rPr lang="nl-BE" sz="3200" dirty="0"/>
              <a:t>Globale ontwikkelingsachterstand</a:t>
            </a:r>
          </a:p>
        </p:txBody>
      </p:sp>
      <p:sp>
        <p:nvSpPr>
          <p:cNvPr id="4" name="Tijdelijke aanduiding voor dianummer 3">
            <a:extLst>
              <a:ext uri="{FF2B5EF4-FFF2-40B4-BE49-F238E27FC236}">
                <a16:creationId xmlns:a16="http://schemas.microsoft.com/office/drawing/2014/main" id="{01C65981-8B42-4BDC-A73C-4D4DA16C7696}"/>
              </a:ext>
            </a:extLst>
          </p:cNvPr>
          <p:cNvSpPr>
            <a:spLocks noGrp="1"/>
          </p:cNvSpPr>
          <p:nvPr>
            <p:ph type="sldNum" sz="quarter" idx="12"/>
          </p:nvPr>
        </p:nvSpPr>
        <p:spPr/>
        <p:txBody>
          <a:bodyPr/>
          <a:lstStyle/>
          <a:p>
            <a:fld id="{04FCA95E-2221-4DC3-A5F9-E53F37D422FC}" type="slidenum">
              <a:rPr lang="nl-BE" smtClean="0"/>
              <a:pPr/>
              <a:t>67</a:t>
            </a:fld>
            <a:endParaRPr lang="nl-BE"/>
          </a:p>
        </p:txBody>
      </p:sp>
      <p:pic>
        <p:nvPicPr>
          <p:cNvPr id="6" name="Shape 518">
            <a:extLst>
              <a:ext uri="{FF2B5EF4-FFF2-40B4-BE49-F238E27FC236}">
                <a16:creationId xmlns:a16="http://schemas.microsoft.com/office/drawing/2014/main" id="{209D31A6-78CB-4844-8C17-CF0BF371DA34}"/>
              </a:ext>
            </a:extLst>
          </p:cNvPr>
          <p:cNvPicPr preferRelativeResize="0">
            <a:picLocks noChangeAspect="1"/>
          </p:cNvPicPr>
          <p:nvPr/>
        </p:nvPicPr>
        <p:blipFill rotWithShape="1">
          <a:blip r:embed="rId3">
            <a:alphaModFix/>
          </a:blip>
          <a:srcRect/>
          <a:stretch/>
        </p:blipFill>
        <p:spPr>
          <a:xfrm>
            <a:off x="838200" y="2007282"/>
            <a:ext cx="2762546" cy="3838345"/>
          </a:xfrm>
          <a:prstGeom prst="rect">
            <a:avLst/>
          </a:prstGeom>
          <a:noFill/>
          <a:ln>
            <a:noFill/>
          </a:ln>
        </p:spPr>
      </p:pic>
      <p:sp>
        <p:nvSpPr>
          <p:cNvPr id="8" name="Titel 1">
            <a:extLst>
              <a:ext uri="{FF2B5EF4-FFF2-40B4-BE49-F238E27FC236}">
                <a16:creationId xmlns:a16="http://schemas.microsoft.com/office/drawing/2014/main" id="{B657D1EA-E826-41E9-B995-0574AD32D596}"/>
              </a:ext>
            </a:extLst>
          </p:cNvPr>
          <p:cNvSpPr>
            <a:spLocks noGrp="1"/>
          </p:cNvSpPr>
          <p:nvPr>
            <p:ph type="title"/>
          </p:nvPr>
        </p:nvSpPr>
        <p:spPr>
          <a:xfrm>
            <a:off x="838200" y="365125"/>
            <a:ext cx="10515600" cy="1325563"/>
          </a:xfrm>
        </p:spPr>
        <p:txBody>
          <a:bodyPr>
            <a:normAutofit/>
          </a:bodyPr>
          <a:lstStyle/>
          <a:p>
            <a:r>
              <a:rPr lang="nl-BE" b="1" dirty="0">
                <a:latin typeface="Algerian" panose="04020705040A02060702" pitchFamily="82" charset="0"/>
              </a:rPr>
              <a:t>Categoriale classificatie</a:t>
            </a:r>
            <a:endParaRPr lang="nl-BE" b="1" dirty="0">
              <a:latin typeface="Open Sans" panose="020B0606030504020204"/>
            </a:endParaRPr>
          </a:p>
        </p:txBody>
      </p:sp>
    </p:spTree>
    <p:extLst>
      <p:ext uri="{BB962C8B-B14F-4D97-AF65-F5344CB8AC3E}">
        <p14:creationId xmlns:p14="http://schemas.microsoft.com/office/powerpoint/2010/main" val="962694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353800" cy="1325563"/>
          </a:xfrm>
        </p:spPr>
        <p:txBody>
          <a:bodyPr>
            <a:normAutofit/>
          </a:bodyPr>
          <a:lstStyle/>
          <a:p>
            <a:r>
              <a:rPr lang="nl-BE" sz="3600" b="1" dirty="0"/>
              <a:t>WAT? – Globale ontwikkelingsachterstand (DSM-5)</a:t>
            </a:r>
          </a:p>
        </p:txBody>
      </p:sp>
      <p:sp>
        <p:nvSpPr>
          <p:cNvPr id="3" name="Tijdelijke aanduiding voor tekst 2"/>
          <p:cNvSpPr>
            <a:spLocks noGrp="1"/>
          </p:cNvSpPr>
          <p:nvPr>
            <p:ph type="body" idx="1"/>
          </p:nvPr>
        </p:nvSpPr>
        <p:spPr>
          <a:xfrm>
            <a:off x="838885" y="1844824"/>
            <a:ext cx="10514230" cy="4351338"/>
          </a:xfrm>
        </p:spPr>
        <p:txBody>
          <a:bodyPr/>
          <a:lstStyle/>
          <a:p>
            <a:r>
              <a:rPr lang="nl-BE" sz="2400" dirty="0"/>
              <a:t> </a:t>
            </a:r>
            <a:r>
              <a:rPr lang="nl-BE" dirty="0"/>
              <a:t>&lt; 5 jaar</a:t>
            </a:r>
          </a:p>
          <a:p>
            <a:r>
              <a:rPr lang="nl-BE" dirty="0"/>
              <a:t>Kind haalt verwachte ontwikkelingsmijlpalen op verschillende gebieden van het verstandelijk functioneren niet</a:t>
            </a:r>
          </a:p>
          <a:p>
            <a:r>
              <a:rPr lang="nl-BE" dirty="0"/>
              <a:t>Klinische ernst gedurende de vroege kindertijd kan niet op betrouwbare manier worden vastgesteld: kind kan geen systematisch onderzoek ondergaan van verstandelijk functioneren (miv te jong zijn om mee te werken aan gestandaardiseerde tests)</a:t>
            </a:r>
          </a:p>
          <a:p>
            <a:r>
              <a:rPr lang="nl-BE" dirty="0"/>
              <a:t> Classificatie moet na verloop van tijd opnieuw worden beoordeeld</a:t>
            </a:r>
          </a:p>
        </p:txBody>
      </p:sp>
    </p:spTree>
    <p:extLst>
      <p:ext uri="{BB962C8B-B14F-4D97-AF65-F5344CB8AC3E}">
        <p14:creationId xmlns:p14="http://schemas.microsoft.com/office/powerpoint/2010/main" val="829411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1164747" cy="1325563"/>
          </a:xfrm>
        </p:spPr>
        <p:txBody>
          <a:bodyPr>
            <a:normAutofit/>
          </a:bodyPr>
          <a:lstStyle/>
          <a:p>
            <a:r>
              <a:rPr lang="nl-BE" b="1" dirty="0"/>
              <a:t>HOE onderzoeken? </a:t>
            </a:r>
            <a:br>
              <a:rPr lang="nl-BE" b="1" dirty="0"/>
            </a:br>
            <a:r>
              <a:rPr lang="nl-BE" b="1" dirty="0"/>
              <a:t>Globale ontwikkelingsachterstand (DSM-5)</a:t>
            </a:r>
          </a:p>
        </p:txBody>
      </p:sp>
      <p:sp>
        <p:nvSpPr>
          <p:cNvPr id="3" name="Tijdelijke aanduiding voor tekst 2"/>
          <p:cNvSpPr>
            <a:spLocks noGrp="1"/>
          </p:cNvSpPr>
          <p:nvPr>
            <p:ph type="body" idx="1"/>
          </p:nvPr>
        </p:nvSpPr>
        <p:spPr>
          <a:xfrm>
            <a:off x="838885" y="2071868"/>
            <a:ext cx="10514230" cy="4124294"/>
          </a:xfrm>
        </p:spPr>
        <p:txBody>
          <a:bodyPr>
            <a:normAutofit/>
          </a:bodyPr>
          <a:lstStyle/>
          <a:p>
            <a:r>
              <a:rPr lang="nl-BE" dirty="0"/>
              <a:t> Belang van procesdiagnostiek!  </a:t>
            </a:r>
          </a:p>
          <a:p>
            <a:pPr lvl="1">
              <a:buFont typeface="Wingdings" panose="05000000000000000000" pitchFamily="2" charset="2"/>
              <a:buChar char="ü"/>
            </a:pPr>
            <a:r>
              <a:rPr lang="nl-BE" sz="2800" dirty="0"/>
              <a:t> Normale variatie? </a:t>
            </a:r>
          </a:p>
          <a:p>
            <a:pPr lvl="1">
              <a:buFont typeface="Wingdings" panose="05000000000000000000" pitchFamily="2" charset="2"/>
              <a:buChar char="ü"/>
            </a:pPr>
            <a:r>
              <a:rPr lang="nl-BE" sz="2800" dirty="0"/>
              <a:t> Differentiaaldiagnostiek? </a:t>
            </a:r>
          </a:p>
          <a:p>
            <a:pPr lvl="1">
              <a:buFont typeface="Wingdings" panose="05000000000000000000" pitchFamily="2" charset="2"/>
              <a:buChar char="ü"/>
            </a:pPr>
            <a:r>
              <a:rPr lang="nl-BE" sz="2800" dirty="0"/>
              <a:t> Voorstel: </a:t>
            </a:r>
            <a:r>
              <a:rPr lang="nl-BE" sz="2800" dirty="0" err="1"/>
              <a:t>hertesting</a:t>
            </a:r>
            <a:r>
              <a:rPr lang="nl-BE" sz="2800" dirty="0"/>
              <a:t> na 2 jaar, uiterlijk op scharniermoment (bv. kleuter-lager)</a:t>
            </a:r>
          </a:p>
          <a:p>
            <a:endParaRPr lang="nl-BE" sz="2400" dirty="0"/>
          </a:p>
        </p:txBody>
      </p:sp>
    </p:spTree>
    <p:extLst>
      <p:ext uri="{BB962C8B-B14F-4D97-AF65-F5344CB8AC3E}">
        <p14:creationId xmlns:p14="http://schemas.microsoft.com/office/powerpoint/2010/main" val="186448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85385-2475-4527-9AD4-245565238501}"/>
              </a:ext>
            </a:extLst>
          </p:cNvPr>
          <p:cNvSpPr>
            <a:spLocks noGrp="1"/>
          </p:cNvSpPr>
          <p:nvPr>
            <p:ph type="title"/>
          </p:nvPr>
        </p:nvSpPr>
        <p:spPr/>
        <p:txBody>
          <a:bodyPr/>
          <a:lstStyle/>
          <a:p>
            <a:r>
              <a:rPr lang="nl-BE" dirty="0"/>
              <a:t>Brede basiszorg – Fase 0</a:t>
            </a:r>
          </a:p>
        </p:txBody>
      </p:sp>
      <p:sp>
        <p:nvSpPr>
          <p:cNvPr id="3" name="Tijdelijke aanduiding voor inhoud 2">
            <a:extLst>
              <a:ext uri="{FF2B5EF4-FFF2-40B4-BE49-F238E27FC236}">
                <a16:creationId xmlns:a16="http://schemas.microsoft.com/office/drawing/2014/main" id="{0637308A-BFCB-4A1E-A655-4D55EFC18BE7}"/>
              </a:ext>
            </a:extLst>
          </p:cNvPr>
          <p:cNvSpPr>
            <a:spLocks noGrp="1"/>
          </p:cNvSpPr>
          <p:nvPr>
            <p:ph idx="1"/>
          </p:nvPr>
        </p:nvSpPr>
        <p:spPr/>
        <p:txBody>
          <a:bodyPr/>
          <a:lstStyle/>
          <a:p>
            <a:r>
              <a:rPr lang="nl-BE" dirty="0">
                <a:solidFill>
                  <a:srgbClr val="02AAB4"/>
                </a:solidFill>
              </a:rPr>
              <a:t>Organisatie van het beleid op leerlingenbegeleiding</a:t>
            </a:r>
          </a:p>
          <a:p>
            <a:r>
              <a:rPr lang="nl-BE" dirty="0"/>
              <a:t>Vorming en ondersteuning van het schoolteam</a:t>
            </a:r>
          </a:p>
          <a:p>
            <a:r>
              <a:rPr lang="nl-BE" dirty="0"/>
              <a:t>Onthaal- en inschrijvingsbeleid</a:t>
            </a:r>
          </a:p>
          <a:p>
            <a:r>
              <a:rPr lang="nl-BE" dirty="0">
                <a:solidFill>
                  <a:srgbClr val="02AAB4"/>
                </a:solidFill>
              </a:rPr>
              <a:t>Zorgzaam handelen in de klas</a:t>
            </a:r>
          </a:p>
          <a:p>
            <a:r>
              <a:rPr lang="nl-BE" dirty="0"/>
              <a:t>Opvolgen van alle leerlingen</a:t>
            </a:r>
          </a:p>
          <a:p>
            <a:r>
              <a:rPr lang="nl-BE" dirty="0"/>
              <a:t>Betrekken van alle leerlingen</a:t>
            </a:r>
          </a:p>
          <a:p>
            <a:r>
              <a:rPr lang="nl-BE" dirty="0"/>
              <a:t>Samenwerken met ouders</a:t>
            </a:r>
          </a:p>
        </p:txBody>
      </p:sp>
      <p:sp>
        <p:nvSpPr>
          <p:cNvPr id="4" name="Tijdelijke aanduiding voor dianummer 3">
            <a:extLst>
              <a:ext uri="{FF2B5EF4-FFF2-40B4-BE49-F238E27FC236}">
                <a16:creationId xmlns:a16="http://schemas.microsoft.com/office/drawing/2014/main" id="{44BE6DB4-F8D7-4C60-8A52-1D5025D56B16}"/>
              </a:ext>
            </a:extLst>
          </p:cNvPr>
          <p:cNvSpPr>
            <a:spLocks noGrp="1"/>
          </p:cNvSpPr>
          <p:nvPr>
            <p:ph type="sldNum" sz="quarter" idx="12"/>
          </p:nvPr>
        </p:nvSpPr>
        <p:spPr/>
        <p:txBody>
          <a:bodyPr/>
          <a:lstStyle/>
          <a:p>
            <a:fld id="{04FCA95E-2221-4DC3-A5F9-E53F37D422FC}" type="slidenum">
              <a:rPr lang="nl-BE" smtClean="0"/>
              <a:pPr/>
              <a:t>7</a:t>
            </a:fld>
            <a:endParaRPr lang="nl-BE"/>
          </a:p>
        </p:txBody>
      </p:sp>
      <p:pic>
        <p:nvPicPr>
          <p:cNvPr id="8" name="Afbeelding 7" descr="Afbeelding met apparaat&#10;&#10;Automatisch gegenereerde beschrijving">
            <a:extLst>
              <a:ext uri="{FF2B5EF4-FFF2-40B4-BE49-F238E27FC236}">
                <a16:creationId xmlns:a16="http://schemas.microsoft.com/office/drawing/2014/main" id="{531DB3DB-D325-463C-A5BE-6AE38586F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spTree>
    <p:extLst>
      <p:ext uri="{BB962C8B-B14F-4D97-AF65-F5344CB8AC3E}">
        <p14:creationId xmlns:p14="http://schemas.microsoft.com/office/powerpoint/2010/main" val="3324172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95400" y="764704"/>
            <a:ext cx="10514230" cy="432048"/>
          </a:xfrm>
        </p:spPr>
        <p:txBody>
          <a:bodyPr>
            <a:normAutofit fontScale="92500" lnSpcReduction="10000"/>
          </a:bodyPr>
          <a:lstStyle/>
          <a:p>
            <a:pPr marL="177800" indent="0">
              <a:buNone/>
            </a:pPr>
            <a:endParaRPr lang="nl-BE" dirty="0"/>
          </a:p>
          <a:p>
            <a:pPr marL="177800" indent="0">
              <a:buNone/>
            </a:pPr>
            <a:endParaRPr lang="nl-BE" sz="2400" dirty="0"/>
          </a:p>
          <a:p>
            <a:pPr marL="152400" indent="0">
              <a:buNone/>
            </a:pPr>
            <a:endParaRPr lang="nl-BE" sz="2400" dirty="0"/>
          </a:p>
          <a:p>
            <a:pPr marL="152400" indent="0">
              <a:buNone/>
            </a:pPr>
            <a:endParaRPr lang="nl-BE" dirty="0"/>
          </a:p>
          <a:p>
            <a:pPr marL="609600" lvl="1" indent="0">
              <a:buNone/>
            </a:pPr>
            <a:endParaRPr lang="nl-BE" dirty="0"/>
          </a:p>
        </p:txBody>
      </p:sp>
      <p:graphicFrame>
        <p:nvGraphicFramePr>
          <p:cNvPr id="5" name="Tabel 4">
            <a:extLst>
              <a:ext uri="{FF2B5EF4-FFF2-40B4-BE49-F238E27FC236}">
                <a16:creationId xmlns:a16="http://schemas.microsoft.com/office/drawing/2014/main" id="{A9B0DF7D-7DC1-4178-B61E-881DD07C7E6A}"/>
              </a:ext>
            </a:extLst>
          </p:cNvPr>
          <p:cNvGraphicFramePr>
            <a:graphicFrameLocks noGrp="1"/>
          </p:cNvGraphicFramePr>
          <p:nvPr>
            <p:extLst>
              <p:ext uri="{D42A27DB-BD31-4B8C-83A1-F6EECF244321}">
                <p14:modId xmlns:p14="http://schemas.microsoft.com/office/powerpoint/2010/main" val="982354162"/>
              </p:ext>
            </p:extLst>
          </p:nvPr>
        </p:nvGraphicFramePr>
        <p:xfrm>
          <a:off x="208344" y="0"/>
          <a:ext cx="11982864" cy="6858000"/>
        </p:xfrm>
        <a:graphic>
          <a:graphicData uri="http://schemas.openxmlformats.org/drawingml/2006/table">
            <a:tbl>
              <a:tblPr bandRow="1">
                <a:tableStyleId>{5C22544A-7EE6-4342-B048-85BDC9FD1C3A}</a:tableStyleId>
              </a:tblPr>
              <a:tblGrid>
                <a:gridCol w="2937627">
                  <a:extLst>
                    <a:ext uri="{9D8B030D-6E8A-4147-A177-3AD203B41FA5}">
                      <a16:colId xmlns:a16="http://schemas.microsoft.com/office/drawing/2014/main" val="303004277"/>
                    </a:ext>
                  </a:extLst>
                </a:gridCol>
                <a:gridCol w="9045237">
                  <a:extLst>
                    <a:ext uri="{9D8B030D-6E8A-4147-A177-3AD203B41FA5}">
                      <a16:colId xmlns:a16="http://schemas.microsoft.com/office/drawing/2014/main" val="64116110"/>
                    </a:ext>
                  </a:extLst>
                </a:gridCol>
              </a:tblGrid>
              <a:tr h="760116">
                <a:tc gridSpan="2">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nl-BE" sz="4000" b="1" dirty="0"/>
                        <a:t>Globale ontwikkelingsachterstand</a:t>
                      </a:r>
                      <a:endParaRPr lang="nl-BE" sz="40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B w="38100" cap="flat" cmpd="sng" algn="ctr">
                      <a:solidFill>
                        <a:srgbClr val="016666"/>
                      </a:solidFill>
                      <a:prstDash val="solid"/>
                      <a:round/>
                      <a:headEnd type="none" w="med" len="med"/>
                      <a:tailEnd type="none" w="med" len="med"/>
                    </a:lnB>
                    <a:solidFill>
                      <a:srgbClr val="D0EAF1"/>
                    </a:solidFill>
                  </a:tcPr>
                </a:tc>
                <a:tc hMerge="1">
                  <a:txBody>
                    <a:bodyPr/>
                    <a:lstStyle/>
                    <a:p>
                      <a:pPr algn="just">
                        <a:lnSpc>
                          <a:spcPct val="115000"/>
                        </a:lnSpc>
                        <a:spcBef>
                          <a:spcPts val="1200"/>
                        </a:spcBef>
                        <a:spcAft>
                          <a:spcPts val="1000"/>
                        </a:spcAft>
                      </a:pPr>
                      <a:endPar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L w="38100" cap="flat" cmpd="sng" algn="ctr">
                      <a:solidFill>
                        <a:srgbClr val="016666"/>
                      </a:solidFill>
                      <a:prstDash val="solid"/>
                      <a:round/>
                      <a:headEnd type="none" w="med" len="med"/>
                      <a:tailEnd type="none" w="med" len="med"/>
                    </a:lnL>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1194921175"/>
                  </a:ext>
                </a:extLst>
              </a:tr>
              <a:tr h="571818">
                <a:tc>
                  <a:txBody>
                    <a:bodyPr/>
                    <a:lstStyle/>
                    <a:p>
                      <a:pPr algn="just">
                        <a:lnSpc>
                          <a:spcPct val="115000"/>
                        </a:lnSpc>
                        <a:spcAft>
                          <a:spcPts val="0"/>
                        </a:spcAft>
                      </a:pPr>
                      <a:r>
                        <a:rPr lang="nl-BE" sz="28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WAT?</a:t>
                      </a:r>
                    </a:p>
                  </a:txBody>
                  <a:tcPr marL="61272" marR="61272" marT="0" marB="0">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15000"/>
                        </a:lnSpc>
                        <a:spcBef>
                          <a:spcPts val="1200"/>
                        </a:spcBef>
                        <a:spcAft>
                          <a:spcPts val="1000"/>
                        </a:spcAft>
                      </a:pPr>
                      <a:r>
                        <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HOE?</a:t>
                      </a:r>
                    </a:p>
                  </a:txBody>
                  <a:tcPr marL="61272" marR="61272"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724666032"/>
                  </a:ext>
                </a:extLst>
              </a:tr>
              <a:tr h="4551296">
                <a:tc>
                  <a:txBody>
                    <a:bodyPr/>
                    <a:lstStyle/>
                    <a:p>
                      <a:pPr algn="just">
                        <a:lnSpc>
                          <a:spcPct val="115000"/>
                        </a:lnSpc>
                        <a:spcBef>
                          <a:spcPts val="1200"/>
                        </a:spcBef>
                        <a:spcAft>
                          <a:spcPts val="0"/>
                        </a:spcAft>
                      </a:pPr>
                      <a:r>
                        <a:rPr lang="nl-BE" sz="2800" spc="30" dirty="0">
                          <a:effectLst/>
                        </a:rPr>
                        <a:t>INTELLECTUEEL FUNCTIONEREN</a:t>
                      </a:r>
                      <a:endParaRPr lang="nl-BE" sz="280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marL="342900" indent="-342900" algn="just">
                        <a:lnSpc>
                          <a:spcPct val="115000"/>
                        </a:lnSpc>
                        <a:spcBef>
                          <a:spcPts val="0"/>
                        </a:spcBef>
                        <a:spcAft>
                          <a:spcPts val="0"/>
                        </a:spcAft>
                        <a:buFont typeface="Arial" panose="020B0604020202020204" pitchFamily="34" charset="0"/>
                        <a:buChar char="•"/>
                      </a:pPr>
                      <a:r>
                        <a:rPr lang="nl-BE" sz="2800" u="none" spc="30" dirty="0">
                          <a:effectLst/>
                        </a:rPr>
                        <a:t>Gesprek met ouders, leerkracht, hulpverleners …</a:t>
                      </a:r>
                    </a:p>
                    <a:p>
                      <a:pPr marL="342900" indent="-342900" algn="just">
                        <a:lnSpc>
                          <a:spcPct val="115000"/>
                        </a:lnSpc>
                        <a:spcBef>
                          <a:spcPts val="0"/>
                        </a:spcBef>
                        <a:spcAft>
                          <a:spcPts val="0"/>
                        </a:spcAft>
                        <a:buFont typeface="Arial" panose="020B0604020202020204" pitchFamily="34" charset="0"/>
                        <a:buChar char="•"/>
                      </a:pPr>
                      <a:r>
                        <a:rPr lang="nl-BE" sz="2800" u="none" spc="30" dirty="0">
                          <a:effectLst/>
                        </a:rPr>
                        <a:t>Observatie </a:t>
                      </a:r>
                    </a:p>
                    <a:p>
                      <a:pPr marL="342900" indent="-342900" algn="just">
                        <a:lnSpc>
                          <a:spcPct val="115000"/>
                        </a:lnSpc>
                        <a:spcBef>
                          <a:spcPts val="0"/>
                        </a:spcBef>
                        <a:spcAft>
                          <a:spcPts val="0"/>
                        </a:spcAft>
                        <a:buFont typeface="Arial" panose="020B0604020202020204" pitchFamily="34" charset="0"/>
                        <a:buChar char="•"/>
                      </a:pPr>
                      <a:r>
                        <a:rPr lang="nl-BE" sz="2800" u="none" spc="30" dirty="0">
                          <a:effectLst/>
                        </a:rPr>
                        <a:t>Analyse van beschikbare gegevens</a:t>
                      </a:r>
                    </a:p>
                    <a:p>
                      <a:pPr marL="342900" indent="-342900" algn="just">
                        <a:lnSpc>
                          <a:spcPct val="115000"/>
                        </a:lnSpc>
                        <a:spcBef>
                          <a:spcPts val="0"/>
                        </a:spcBef>
                        <a:spcAft>
                          <a:spcPts val="0"/>
                        </a:spcAft>
                        <a:buFont typeface="Arial" panose="020B0604020202020204" pitchFamily="34" charset="0"/>
                        <a:buChar char="•"/>
                      </a:pPr>
                      <a:r>
                        <a:rPr lang="nl-BE" sz="2800" u="none" spc="30" dirty="0">
                          <a:effectLst/>
                        </a:rPr>
                        <a:t>Aanpak uitproberen en effect nagaan</a:t>
                      </a:r>
                    </a:p>
                    <a:p>
                      <a:pPr marL="342900" indent="-342900" algn="just">
                        <a:lnSpc>
                          <a:spcPct val="115000"/>
                        </a:lnSpc>
                        <a:spcBef>
                          <a:spcPts val="0"/>
                        </a:spcBef>
                        <a:spcAft>
                          <a:spcPts val="0"/>
                        </a:spcAft>
                        <a:buFont typeface="Arial" panose="020B0604020202020204" pitchFamily="34" charset="0"/>
                        <a:buChar char="•"/>
                      </a:pPr>
                      <a:r>
                        <a:rPr lang="nl-BE" sz="2800" u="none" spc="30" dirty="0">
                          <a:effectLst/>
                        </a:rPr>
                        <a:t>CHC-intelligentieonderzoek  (ontwikkelingsschaal en/of IQ-test)</a:t>
                      </a:r>
                    </a:p>
                    <a:p>
                      <a:pPr marL="457200" indent="-457200" algn="just">
                        <a:lnSpc>
                          <a:spcPct val="115000"/>
                        </a:lnSpc>
                        <a:spcBef>
                          <a:spcPts val="0"/>
                        </a:spcBef>
                        <a:spcAft>
                          <a:spcPts val="0"/>
                        </a:spcAft>
                        <a:buFont typeface="Symbol" panose="05050102010706020507" pitchFamily="18" charset="2"/>
                        <a:buChar char="Þ"/>
                      </a:pPr>
                      <a:r>
                        <a:rPr lang="nl-BE" sz="2800" i="1" u="none" spc="30" dirty="0">
                          <a:effectLst/>
                        </a:rPr>
                        <a:t>Pas de cross-</a:t>
                      </a:r>
                      <a:r>
                        <a:rPr lang="nl-BE" sz="2800" i="1" u="none" spc="30" dirty="0" err="1">
                          <a:effectLst/>
                        </a:rPr>
                        <a:t>battery</a:t>
                      </a:r>
                      <a:r>
                        <a:rPr lang="nl-BE" sz="2800" i="1" u="none" spc="30" dirty="0">
                          <a:effectLst/>
                        </a:rPr>
                        <a:t>-benadering toe om een zo breed mogelijke dekking te hebben van de verschillende cognitieve vaardigheden (</a:t>
                      </a:r>
                      <a:r>
                        <a:rPr lang="nl-BE" sz="2800" i="1" u="none" spc="30" dirty="0" err="1">
                          <a:effectLst/>
                        </a:rPr>
                        <a:t>BCV’s</a:t>
                      </a:r>
                      <a:r>
                        <a:rPr lang="nl-BE" sz="2800" i="1" u="none" spc="30" dirty="0">
                          <a:effectLst/>
                        </a:rPr>
                        <a:t>). </a:t>
                      </a:r>
                    </a:p>
                  </a:txBody>
                  <a:tcPr marL="61272" marR="61272"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2170869119"/>
                  </a:ext>
                </a:extLst>
              </a:tr>
              <a:tr h="974770">
                <a:tc>
                  <a:txBody>
                    <a:bodyPr/>
                    <a:lstStyle/>
                    <a:p>
                      <a:pPr algn="just">
                        <a:lnSpc>
                          <a:spcPct val="115000"/>
                        </a:lnSpc>
                        <a:spcBef>
                          <a:spcPts val="1200"/>
                        </a:spcBef>
                        <a:spcAft>
                          <a:spcPts val="0"/>
                        </a:spcAft>
                      </a:pPr>
                      <a:r>
                        <a:rPr lang="nl-BE" sz="2800" kern="1200" spc="30" dirty="0">
                          <a:solidFill>
                            <a:schemeClr val="dk1"/>
                          </a:solidFill>
                          <a:effectLst/>
                          <a:latin typeface="+mn-lt"/>
                          <a:ea typeface="+mn-ea"/>
                          <a:cs typeface="+mn-cs"/>
                        </a:rPr>
                        <a:t>ADAPTIEF GEDRAG</a:t>
                      </a:r>
                    </a:p>
                  </a:txBody>
                  <a:tcPr marL="61272" marR="61272" marT="0" marB="0">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solidFill>
                      <a:srgbClr val="D0EAF1"/>
                    </a:solidFill>
                  </a:tcPr>
                </a:tc>
                <a:tc>
                  <a:txBody>
                    <a:bodyPr/>
                    <a:lstStyle/>
                    <a:p>
                      <a:pPr marL="0" indent="0" algn="l">
                        <a:lnSpc>
                          <a:spcPct val="115000"/>
                        </a:lnSpc>
                        <a:spcBef>
                          <a:spcPts val="0"/>
                        </a:spcBef>
                        <a:spcAft>
                          <a:spcPts val="0"/>
                        </a:spcAft>
                        <a:buFont typeface="Arial" panose="020B0604020202020204" pitchFamily="34" charset="0"/>
                        <a:buNone/>
                      </a:pPr>
                      <a:r>
                        <a:rPr lang="nl-BE" sz="2800" u="none" kern="1200" spc="30" dirty="0">
                          <a:solidFill>
                            <a:schemeClr val="dk1"/>
                          </a:solidFill>
                          <a:effectLst/>
                          <a:latin typeface="+mn-lt"/>
                          <a:ea typeface="+mn-ea"/>
                          <a:cs typeface="+mn-cs"/>
                        </a:rPr>
                        <a:t>Gesprek, observatie, analyse gegevens, aanpak uitproberen, gevalideerde vragenlijsten/interview</a:t>
                      </a:r>
                    </a:p>
                  </a:txBody>
                  <a:tcPr marL="61272" marR="61272"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solidFill>
                      <a:srgbClr val="D0EAF1"/>
                    </a:solidFill>
                  </a:tcPr>
                </a:tc>
                <a:extLst>
                  <a:ext uri="{0D108BD9-81ED-4DB2-BD59-A6C34878D82A}">
                    <a16:rowId xmlns:a16="http://schemas.microsoft.com/office/drawing/2014/main" val="239566843"/>
                  </a:ext>
                </a:extLst>
              </a:tr>
            </a:tbl>
          </a:graphicData>
        </a:graphic>
      </p:graphicFrame>
    </p:spTree>
    <p:extLst>
      <p:ext uri="{BB962C8B-B14F-4D97-AF65-F5344CB8AC3E}">
        <p14:creationId xmlns:p14="http://schemas.microsoft.com/office/powerpoint/2010/main" val="33544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81F31-EA2D-429C-879D-1162B8CB5144}"/>
              </a:ext>
            </a:extLst>
          </p:cNvPr>
          <p:cNvSpPr>
            <a:spLocks noGrp="1"/>
          </p:cNvSpPr>
          <p:nvPr>
            <p:ph type="title"/>
          </p:nvPr>
        </p:nvSpPr>
        <p:spPr>
          <a:xfrm>
            <a:off x="838200" y="0"/>
            <a:ext cx="10515600" cy="1325563"/>
          </a:xfrm>
          <a:solidFill>
            <a:srgbClr val="016666"/>
          </a:solidFill>
        </p:spPr>
        <p:txBody>
          <a:bodyPr>
            <a:normAutofit/>
          </a:bodyPr>
          <a:lstStyle/>
          <a:p>
            <a:r>
              <a:rPr lang="nl-BE" sz="3600" i="1" dirty="0">
                <a:solidFill>
                  <a:srgbClr val="D0EAF1"/>
                </a:solidFill>
              </a:rPr>
              <a:t>Wordt globale ontwikkelingsachterstand aanvaard door toegangspoort? </a:t>
            </a:r>
          </a:p>
        </p:txBody>
      </p:sp>
      <p:sp>
        <p:nvSpPr>
          <p:cNvPr id="3" name="Tijdelijke aanduiding voor inhoud 2">
            <a:extLst>
              <a:ext uri="{FF2B5EF4-FFF2-40B4-BE49-F238E27FC236}">
                <a16:creationId xmlns:a16="http://schemas.microsoft.com/office/drawing/2014/main" id="{16E89A98-D324-4815-9BCE-2D5694A54E4D}"/>
              </a:ext>
            </a:extLst>
          </p:cNvPr>
          <p:cNvSpPr>
            <a:spLocks noGrp="1"/>
          </p:cNvSpPr>
          <p:nvPr>
            <p:ph idx="1"/>
          </p:nvPr>
        </p:nvSpPr>
        <p:spPr>
          <a:xfrm>
            <a:off x="838200" y="1325563"/>
            <a:ext cx="11353800" cy="5370309"/>
          </a:xfrm>
        </p:spPr>
        <p:txBody>
          <a:bodyPr>
            <a:normAutofit/>
          </a:bodyPr>
          <a:lstStyle/>
          <a:p>
            <a:r>
              <a:rPr lang="nl-BE" b="1" dirty="0">
                <a:hlinkClick r:id="rId3"/>
              </a:rPr>
              <a:t>Classificerend diagnostisch Protocol </a:t>
            </a:r>
            <a:r>
              <a:rPr lang="nl-BE" b="1" dirty="0"/>
              <a:t>(Kwaliteitscentrum diagnostiek)</a:t>
            </a:r>
            <a:r>
              <a:rPr lang="nl-BE" dirty="0"/>
              <a:t>: bij jonge kinderen (&lt; 5 jaar) eerder spreken over een algemene ontwikkelingsvertraging of –achterstand of een vermoeden van verstandelijke beperking. </a:t>
            </a:r>
          </a:p>
          <a:p>
            <a:endParaRPr lang="nl-BE" b="1" dirty="0"/>
          </a:p>
          <a:p>
            <a:r>
              <a:rPr lang="nl-BE" dirty="0"/>
              <a:t>Ga na w</a:t>
            </a:r>
            <a:r>
              <a:rPr lang="nl-NL" dirty="0"/>
              <a:t>elke piste de ‘</a:t>
            </a:r>
            <a:r>
              <a:rPr lang="nl-NL" b="1" dirty="0"/>
              <a:t>inclusieve</a:t>
            </a:r>
            <a:r>
              <a:rPr lang="nl-NL" dirty="0"/>
              <a:t>’ is. </a:t>
            </a:r>
            <a:r>
              <a:rPr lang="nl-BE" dirty="0"/>
              <a:t>Vrij veel hulp voor deze jonge kinderen </a:t>
            </a:r>
            <a:r>
              <a:rPr lang="nl-BE" b="1" dirty="0"/>
              <a:t>rechtstreeks toegankelijk</a:t>
            </a:r>
            <a:r>
              <a:rPr lang="nl-BE" dirty="0"/>
              <a:t> bv. mobiele begeleiding, </a:t>
            </a:r>
            <a:r>
              <a:rPr lang="nl-BE" dirty="0">
                <a:hlinkClick r:id="rId4"/>
              </a:rPr>
              <a:t>GIO</a:t>
            </a:r>
            <a:endParaRPr lang="nl-BE" b="1" dirty="0"/>
          </a:p>
          <a:p>
            <a:r>
              <a:rPr lang="nl-BE" b="1" dirty="0"/>
              <a:t>NRTH via A-</a:t>
            </a:r>
            <a:r>
              <a:rPr lang="nl-BE" b="1" dirty="0" err="1"/>
              <a:t>doc</a:t>
            </a:r>
            <a:r>
              <a:rPr lang="nl-BE" dirty="0"/>
              <a:t>: </a:t>
            </a:r>
          </a:p>
          <a:p>
            <a:pPr lvl="1">
              <a:buFontTx/>
              <a:buChar char="-"/>
            </a:pPr>
            <a:r>
              <a:rPr lang="nl-BE" sz="2800" dirty="0"/>
              <a:t>Optie om bij Levensdomein ‘vermoeden van een handicap’ aan te duiden</a:t>
            </a:r>
          </a:p>
          <a:p>
            <a:pPr lvl="1">
              <a:buFontTx/>
              <a:buChar char="-"/>
            </a:pPr>
            <a:r>
              <a:rPr lang="nl-BE" sz="2800" dirty="0"/>
              <a:t>Let op met koppeling aanbod school en MFC. Vraag NRTH nood van kind/jongere binnen context. </a:t>
            </a:r>
          </a:p>
        </p:txBody>
      </p:sp>
      <p:sp>
        <p:nvSpPr>
          <p:cNvPr id="4" name="Tijdelijke aanduiding voor dianummer 3">
            <a:extLst>
              <a:ext uri="{FF2B5EF4-FFF2-40B4-BE49-F238E27FC236}">
                <a16:creationId xmlns:a16="http://schemas.microsoft.com/office/drawing/2014/main" id="{5F85BBCC-5E86-4591-BC54-765BD242B965}"/>
              </a:ext>
            </a:extLst>
          </p:cNvPr>
          <p:cNvSpPr>
            <a:spLocks noGrp="1"/>
          </p:cNvSpPr>
          <p:nvPr>
            <p:ph type="sldNum" sz="quarter" idx="12"/>
          </p:nvPr>
        </p:nvSpPr>
        <p:spPr/>
        <p:txBody>
          <a:bodyPr/>
          <a:lstStyle/>
          <a:p>
            <a:fld id="{04FCA95E-2221-4DC3-A5F9-E53F37D422FC}" type="slidenum">
              <a:rPr lang="nl-BE" smtClean="0"/>
              <a:pPr/>
              <a:t>71</a:t>
            </a:fld>
            <a:endParaRPr lang="nl-BE" dirty="0"/>
          </a:p>
        </p:txBody>
      </p:sp>
    </p:spTree>
    <p:extLst>
      <p:ext uri="{BB962C8B-B14F-4D97-AF65-F5344CB8AC3E}">
        <p14:creationId xmlns:p14="http://schemas.microsoft.com/office/powerpoint/2010/main" val="1630269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a:xfrm>
            <a:off x="838200" y="1379095"/>
            <a:ext cx="10515600" cy="4797868"/>
          </a:xfrm>
        </p:spPr>
        <p:txBody>
          <a:bodyPr>
            <a:normAutofit/>
          </a:bodyPr>
          <a:lstStyle/>
          <a:p>
            <a:r>
              <a:rPr lang="nl-BE" dirty="0"/>
              <a:t>Dimensionele en categoriale classificatie </a:t>
            </a:r>
          </a:p>
          <a:p>
            <a:pPr lvl="1"/>
            <a:r>
              <a:rPr lang="nl-BE" sz="2800" dirty="0"/>
              <a:t>Fase 2 – Onderzoeksfase </a:t>
            </a:r>
          </a:p>
          <a:p>
            <a:pPr lvl="1"/>
            <a:r>
              <a:rPr lang="nl-BE" sz="2800" dirty="0"/>
              <a:t>Theoretisch deel – Classificatie</a:t>
            </a:r>
          </a:p>
          <a:p>
            <a:pPr lvl="1"/>
            <a:r>
              <a:rPr lang="nl-BE" sz="2800" dirty="0"/>
              <a:t>Materialendatabank – Diagnostische fiches CZF</a:t>
            </a:r>
          </a:p>
          <a:p>
            <a:pPr lvl="1"/>
            <a:endParaRPr lang="nl-BE" sz="2800" dirty="0"/>
          </a:p>
          <a:p>
            <a:r>
              <a:rPr lang="nl-BE" dirty="0" err="1"/>
              <a:t>Onderzoeksschema</a:t>
            </a:r>
            <a:r>
              <a:rPr lang="nl-BE" dirty="0"/>
              <a:t> WAT en HOE onderzoeken</a:t>
            </a:r>
          </a:p>
          <a:p>
            <a:pPr>
              <a:buFont typeface="Symbol" panose="05050102010706020507" pitchFamily="18" charset="2"/>
              <a:buChar char="Þ"/>
            </a:pPr>
            <a:r>
              <a:rPr lang="nl-BE" dirty="0">
                <a:solidFill>
                  <a:srgbClr val="02AAB4"/>
                </a:solidFill>
              </a:rPr>
              <a:t>Zie afzonderlijk </a:t>
            </a:r>
            <a:r>
              <a:rPr lang="nl-BE" dirty="0">
                <a:solidFill>
                  <a:srgbClr val="02AAB4"/>
                </a:solidFill>
                <a:hlinkClick r:id="rId3">
                  <a:extLst>
                    <a:ext uri="{A12FA001-AC4F-418D-AE19-62706E023703}">
                      <ahyp:hlinkClr xmlns:ahyp="http://schemas.microsoft.com/office/drawing/2018/hyperlinkcolor" val="tx"/>
                    </a:ext>
                  </a:extLst>
                </a:hlinkClick>
              </a:rPr>
              <a:t>document</a:t>
            </a:r>
            <a:r>
              <a:rPr lang="nl-BE" dirty="0">
                <a:solidFill>
                  <a:srgbClr val="02AAB4"/>
                </a:solidFill>
              </a:rPr>
              <a:t> op </a:t>
            </a:r>
            <a:r>
              <a:rPr lang="nl-BE" dirty="0">
                <a:solidFill>
                  <a:srgbClr val="02AAB4"/>
                </a:solidFill>
                <a:hlinkClick r:id="rId4">
                  <a:extLst>
                    <a:ext uri="{A12FA001-AC4F-418D-AE19-62706E023703}">
                      <ahyp:hlinkClr xmlns:ahyp="http://schemas.microsoft.com/office/drawing/2018/hyperlinkcolor" val="tx"/>
                    </a:ext>
                  </a:extLst>
                </a:hlinkClick>
              </a:rPr>
              <a:t>protocolpagina</a:t>
            </a:r>
            <a:endParaRPr lang="nl-BE" dirty="0">
              <a:solidFill>
                <a:srgbClr val="02AAB4"/>
              </a:solidFill>
            </a:endParaRPr>
          </a:p>
          <a:p>
            <a:pPr>
              <a:buFont typeface="Symbol" panose="05050102010706020507" pitchFamily="18" charset="2"/>
              <a:buChar char="Þ"/>
            </a:pPr>
            <a:r>
              <a:rPr lang="nl-BE" dirty="0">
                <a:solidFill>
                  <a:srgbClr val="02AAB4"/>
                </a:solidFill>
                <a:hlinkClick r:id="rId5">
                  <a:extLst>
                    <a:ext uri="{A12FA001-AC4F-418D-AE19-62706E023703}">
                      <ahyp:hlinkClr xmlns:ahyp="http://schemas.microsoft.com/office/drawing/2018/hyperlinkcolor" val="tx"/>
                    </a:ext>
                  </a:extLst>
                </a:hlinkClick>
              </a:rPr>
              <a:t>Overzicht diagnostisch materiaal </a:t>
            </a:r>
            <a:r>
              <a:rPr lang="nl-BE" dirty="0">
                <a:solidFill>
                  <a:srgbClr val="02AAB4"/>
                </a:solidFill>
              </a:rPr>
              <a:t>in </a:t>
            </a:r>
            <a:r>
              <a:rPr lang="nl-BE" dirty="0">
                <a:solidFill>
                  <a:srgbClr val="02AAB4"/>
                </a:solidFill>
                <a:hlinkClick r:id="rId6">
                  <a:extLst>
                    <a:ext uri="{A12FA001-AC4F-418D-AE19-62706E023703}">
                      <ahyp:hlinkClr xmlns:ahyp="http://schemas.microsoft.com/office/drawing/2018/hyperlinkcolor" val="tx"/>
                    </a:ext>
                  </a:extLst>
                </a:hlinkClick>
              </a:rPr>
              <a:t>materialendatabank</a:t>
            </a:r>
            <a:endParaRPr lang="nl-BE" dirty="0">
              <a:solidFill>
                <a:srgbClr val="02AAB4"/>
              </a:solidFill>
            </a:endParaRPr>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7">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115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a:xfrm>
            <a:off x="838200" y="1481455"/>
            <a:ext cx="10515600" cy="5167312"/>
          </a:xfrm>
        </p:spPr>
        <p:txBody>
          <a:bodyPr>
            <a:noAutofit/>
          </a:bodyPr>
          <a:lstStyle/>
          <a:p>
            <a:r>
              <a:rPr lang="nl-BE" dirty="0"/>
              <a:t>Faire diagnostiek</a:t>
            </a:r>
          </a:p>
          <a:p>
            <a:pPr lvl="1"/>
            <a:r>
              <a:rPr lang="nl-BE" sz="2800" dirty="0">
                <a:hlinkClick r:id="rId3"/>
              </a:rPr>
              <a:t>Bijlage Faire diagnostiek van cognitief functioneren</a:t>
            </a:r>
            <a:endParaRPr lang="nl-BE" sz="2800" dirty="0"/>
          </a:p>
          <a:p>
            <a:pPr lvl="1"/>
            <a:r>
              <a:rPr lang="nl-BE" sz="2800" dirty="0">
                <a:hlinkClick r:id="rId4"/>
              </a:rPr>
              <a:t>Bijlage Faire diagnostiek van adaptief gedrag</a:t>
            </a:r>
            <a:endParaRPr lang="nl-BE" sz="2800" dirty="0"/>
          </a:p>
          <a:p>
            <a:pPr lvl="1"/>
            <a:r>
              <a:rPr lang="nl-BE" sz="2800" dirty="0">
                <a:hlinkClick r:id="rId5"/>
              </a:rPr>
              <a:t>Bijlage ADP Faire diagnostiek</a:t>
            </a:r>
            <a:endParaRPr lang="nl-BE" sz="2800" dirty="0"/>
          </a:p>
          <a:p>
            <a:endParaRPr lang="nl-BE" dirty="0"/>
          </a:p>
          <a:p>
            <a:r>
              <a:rPr lang="nl-BE" dirty="0"/>
              <a:t>Brede cognitieve vaardigheden en adaptief gedrag verwerkt in voorbeelden doorheen HGD-traject</a:t>
            </a:r>
          </a:p>
          <a:p>
            <a:r>
              <a:rPr lang="nl-BE" dirty="0">
                <a:hlinkClick r:id="rId6"/>
              </a:rPr>
              <a:t>Bijlage Het CHC-model</a:t>
            </a:r>
            <a:endParaRPr lang="nl-BE" dirty="0"/>
          </a:p>
          <a:p>
            <a:r>
              <a:rPr lang="nl-BE" dirty="0">
                <a:hlinkClick r:id="rId7"/>
              </a:rPr>
              <a:t>Bijlage Bepaling IQ</a:t>
            </a:r>
            <a:r>
              <a:rPr lang="nl-BE" baseline="-25000" dirty="0">
                <a:hlinkClick r:id="rId7"/>
              </a:rPr>
              <a:t>CHC</a:t>
            </a:r>
            <a:r>
              <a:rPr lang="nl-BE" dirty="0">
                <a:hlinkClick r:id="rId7"/>
              </a:rPr>
              <a:t> bij leerlingen met (vermoeden van) een bijkomende problematiek</a:t>
            </a:r>
            <a:endParaRPr lang="nl-BE" dirty="0"/>
          </a:p>
          <a:p>
            <a:r>
              <a:rPr lang="nl-BE" dirty="0">
                <a:hlinkClick r:id="rId8"/>
              </a:rPr>
              <a:t>Bijlage Operationalisering criterium adaptief gedrag</a:t>
            </a:r>
            <a:endParaRPr lang="nl-BE"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9">
            <a:extLst>
              <a:ext uri="{28A0092B-C50C-407E-A947-70E740481C1C}">
                <a14:useLocalDpi xmlns:a14="http://schemas.microsoft.com/office/drawing/2010/main" val="0"/>
              </a:ext>
            </a:extLst>
          </a:blip>
          <a:srcRect l="11274" r="11815"/>
          <a:stretch/>
        </p:blipFill>
        <p:spPr bwMode="auto">
          <a:xfrm>
            <a:off x="9404463" y="104018"/>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520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bijkomende informatie?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a:xfrm>
            <a:off x="838200" y="1118121"/>
            <a:ext cx="10768781" cy="5530646"/>
          </a:xfrm>
        </p:spPr>
        <p:txBody>
          <a:bodyPr>
            <a:noAutofit/>
          </a:bodyPr>
          <a:lstStyle/>
          <a:p>
            <a:r>
              <a:rPr lang="nl-BE" dirty="0">
                <a:hlinkClick r:id="rId3"/>
              </a:rPr>
              <a:t>CHC-platform </a:t>
            </a:r>
            <a:endParaRPr lang="nl-BE" dirty="0"/>
          </a:p>
          <a:p>
            <a:r>
              <a:rPr lang="nl-BE" dirty="0">
                <a:hlinkClick r:id="rId4"/>
              </a:rPr>
              <a:t>Sjablonen verslaggeving</a:t>
            </a:r>
            <a:r>
              <a:rPr lang="nl-BE" dirty="0"/>
              <a:t> (na inloggen)</a:t>
            </a:r>
          </a:p>
          <a:p>
            <a:r>
              <a:rPr lang="nl-BE" dirty="0"/>
              <a:t>Caleidoscoop</a:t>
            </a:r>
          </a:p>
          <a:p>
            <a:pPr lvl="1"/>
            <a:r>
              <a:rPr lang="nl-BE" sz="2800" dirty="0"/>
              <a:t>Magez, W. (2009). </a:t>
            </a:r>
            <a:r>
              <a:rPr lang="nl-BE" sz="2800" dirty="0">
                <a:hlinkClick r:id="rId5"/>
              </a:rPr>
              <a:t>De I van IQ. IQ </a:t>
            </a:r>
            <a:r>
              <a:rPr lang="nl-BE" sz="2800" dirty="0" err="1">
                <a:hlinkClick r:id="rId5"/>
              </a:rPr>
              <a:t>for</a:t>
            </a:r>
            <a:r>
              <a:rPr lang="nl-BE" sz="2800" dirty="0">
                <a:hlinkClick r:id="rId5"/>
              </a:rPr>
              <a:t> “slimmies”. </a:t>
            </a:r>
            <a:endParaRPr lang="nl-BE" sz="2800" dirty="0"/>
          </a:p>
          <a:p>
            <a:pPr lvl="1"/>
            <a:r>
              <a:rPr lang="nl-BE" sz="2800" dirty="0"/>
              <a:t>Rauws, G. &amp; </a:t>
            </a:r>
            <a:r>
              <a:rPr lang="nl-BE" sz="2800" dirty="0" err="1"/>
              <a:t>Geerinck</a:t>
            </a:r>
            <a:r>
              <a:rPr lang="nl-BE" sz="2800" dirty="0"/>
              <a:t>, K. (2016). </a:t>
            </a:r>
            <a:r>
              <a:rPr lang="nl-BE" sz="2800" dirty="0">
                <a:hlinkClick r:id="rId6"/>
              </a:rPr>
              <a:t>Van IQ-cijfers naar handelen. Het HGD-traject en cognitieve psychologie als kapstok</a:t>
            </a:r>
            <a:r>
              <a:rPr lang="nl-BE" sz="2800" dirty="0"/>
              <a:t>.</a:t>
            </a:r>
          </a:p>
          <a:p>
            <a:r>
              <a:rPr lang="nl-BE" dirty="0"/>
              <a:t>Uitwerking casussen (CHC binnen HGD) in </a:t>
            </a:r>
            <a:r>
              <a:rPr lang="nl-BE" dirty="0" err="1"/>
              <a:t>netgebonden</a:t>
            </a:r>
            <a:r>
              <a:rPr lang="nl-BE" dirty="0"/>
              <a:t> nascholingen rond WISC-V</a:t>
            </a:r>
          </a:p>
          <a:p>
            <a:r>
              <a:rPr lang="nl-BE" dirty="0"/>
              <a:t>Uitgewerkte casussen en achtergrond in TOKK</a:t>
            </a:r>
          </a:p>
          <a:p>
            <a:pPr lvl="1"/>
            <a:r>
              <a:rPr lang="nl-BE" dirty="0"/>
              <a:t>2016 (3-4): themanummer rond CHC</a:t>
            </a:r>
          </a:p>
          <a:p>
            <a:pPr lvl="1"/>
            <a:r>
              <a:rPr lang="nl-BE" dirty="0"/>
              <a:t>2018 (3-4): casus Syrisch vluchtelingenmeisje, artikel van </a:t>
            </a:r>
            <a:r>
              <a:rPr lang="nl-BE" dirty="0" err="1"/>
              <a:t>Dejonghe</a:t>
            </a:r>
            <a:r>
              <a:rPr lang="nl-BE" dirty="0"/>
              <a:t> et al. (overgenomen door Caleidoscoop, april 2019)</a:t>
            </a:r>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7">
            <a:extLst>
              <a:ext uri="{28A0092B-C50C-407E-A947-70E740481C1C}">
                <a14:useLocalDpi xmlns:a14="http://schemas.microsoft.com/office/drawing/2010/main" val="0"/>
              </a:ext>
            </a:extLst>
          </a:blip>
          <a:srcRect l="11274" r="11815"/>
          <a:stretch/>
        </p:blipFill>
        <p:spPr bwMode="auto">
          <a:xfrm>
            <a:off x="9404463" y="152786"/>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91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vind ik meer info?</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sz="3200" dirty="0"/>
              <a:t>Handboek AAIDD </a:t>
            </a:r>
            <a:r>
              <a:rPr lang="nl-BE" sz="3200" dirty="0">
                <a:hlinkClick r:id="rId3"/>
              </a:rPr>
              <a:t>https://www.aaidd.org/</a:t>
            </a:r>
            <a:endParaRPr lang="nl-BE" sz="3200" dirty="0"/>
          </a:p>
          <a:p>
            <a:r>
              <a:rPr lang="nl-BE" sz="3200" dirty="0"/>
              <a:t>DSM-5</a:t>
            </a:r>
          </a:p>
          <a:p>
            <a:r>
              <a:rPr lang="nl-BE" sz="3200" dirty="0"/>
              <a:t>TOKK, 2019 (3-4). Kinderen en jongeren met een verstandelijke beperking. Assessment en ondersteuning van emotioneel welbevinden.</a:t>
            </a:r>
          </a:p>
          <a:p>
            <a:endParaRPr lang="nl-BE" sz="3200" dirty="0"/>
          </a:p>
          <a:p>
            <a:r>
              <a:rPr lang="nl-BE" sz="3200" dirty="0"/>
              <a:t>Toetsstenen faire diagnostiek, VCLB Service  </a:t>
            </a:r>
          </a:p>
          <a:p>
            <a:endParaRPr lang="nl-BE" sz="3200" dirty="0"/>
          </a:p>
          <a:p>
            <a:endParaRPr lang="nl-BE"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4">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toetsstenen faire diagnostiek&quot;">
            <a:extLst>
              <a:ext uri="{FF2B5EF4-FFF2-40B4-BE49-F238E27FC236}">
                <a16:creationId xmlns:a16="http://schemas.microsoft.com/office/drawing/2014/main" id="{41E00621-A14C-4F3D-8D60-D8F1685EC0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6728" y="4489132"/>
            <a:ext cx="1977072" cy="19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770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sldNum" idx="12"/>
          </p:nvPr>
        </p:nvSpPr>
        <p:spPr>
          <a:xfrm>
            <a:off x="11212513" y="6283325"/>
            <a:ext cx="787400" cy="365125"/>
          </a:xfrm>
          <a:prstGeom prst="rect">
            <a:avLst/>
          </a:prstGeom>
          <a:noFill/>
          <a:ln>
            <a:noFill/>
          </a:ln>
        </p:spPr>
        <p:txBody>
          <a:bodyPr lIns="91425" tIns="45700" rIns="91425" bIns="45700" anchor="ctr" anchorCtr="0">
            <a:noAutofit/>
          </a:bodyPr>
          <a:lstStyle/>
          <a:p>
            <a:pPr>
              <a:buClr>
                <a:srgbClr val="049999"/>
              </a:buClr>
              <a:buSzPct val="25000"/>
              <a:buFont typeface="Arial"/>
              <a:buNone/>
            </a:pPr>
            <a:fld id="{00000000-1234-1234-1234-123412341234}" type="slidenum">
              <a:rPr lang="nl-BE"/>
              <a:pPr>
                <a:buClr>
                  <a:srgbClr val="049999"/>
                </a:buClr>
                <a:buSzPct val="25000"/>
                <a:buFont typeface="Arial"/>
                <a:buNone/>
              </a:pPr>
              <a:t>76</a:t>
            </a:fld>
            <a:endParaRPr lang="nl-BE" dirty="0"/>
          </a:p>
        </p:txBody>
      </p:sp>
      <p:sp>
        <p:nvSpPr>
          <p:cNvPr id="521" name="Shape 521"/>
          <p:cNvSpPr txBox="1"/>
          <p:nvPr/>
        </p:nvSpPr>
        <p:spPr>
          <a:xfrm>
            <a:off x="931862" y="420687"/>
            <a:ext cx="10515599" cy="1197318"/>
          </a:xfrm>
          <a:prstGeom prst="rect">
            <a:avLst/>
          </a:prstGeom>
          <a:noFill/>
          <a:ln>
            <a:noFill/>
          </a:ln>
        </p:spPr>
        <p:txBody>
          <a:bodyPr lIns="91425" tIns="45700" rIns="91425" bIns="45700" anchor="ctr" anchorCtr="0">
            <a:noAutofit/>
          </a:bodyPr>
          <a:lstStyle/>
          <a:p>
            <a:pPr>
              <a:lnSpc>
                <a:spcPct val="90000"/>
              </a:lnSpc>
              <a:buClr>
                <a:srgbClr val="C00000"/>
              </a:buClr>
              <a:buSzPct val="25000"/>
              <a:buFont typeface="Open Sans"/>
              <a:buNone/>
            </a:pPr>
            <a:endParaRPr lang="nl-BE" sz="3200" kern="0" dirty="0">
              <a:solidFill>
                <a:srgbClr val="02504E"/>
              </a:solidFill>
              <a:latin typeface="Open Sans"/>
              <a:ea typeface="Open Sans"/>
              <a:cs typeface="Open Sans"/>
              <a:sym typeface="Open Sans"/>
            </a:endParaRPr>
          </a:p>
        </p:txBody>
      </p:sp>
      <p:sp>
        <p:nvSpPr>
          <p:cNvPr id="522" name="Shape 522"/>
          <p:cNvSpPr/>
          <p:nvPr/>
        </p:nvSpPr>
        <p:spPr>
          <a:xfrm>
            <a:off x="10875530" y="2120610"/>
            <a:ext cx="396814" cy="1016728"/>
          </a:xfrm>
          <a:prstGeom prst="curvedLeftArrow">
            <a:avLst>
              <a:gd name="adj1" fmla="val 25000"/>
              <a:gd name="adj2" fmla="val 50000"/>
              <a:gd name="adj3" fmla="val 25000"/>
            </a:avLst>
          </a:prstGeom>
          <a:solidFill>
            <a:srgbClr val="049999"/>
          </a:solidFill>
          <a:ln w="12700" cap="flat">
            <a:solidFill>
              <a:srgbClr val="42719C"/>
            </a:solidFill>
            <a:prstDash val="solid"/>
            <a:miter/>
            <a:headEnd type="none" w="med" len="med"/>
            <a:tailEnd type="none" w="med" len="med"/>
          </a:ln>
        </p:spPr>
        <p:txBody>
          <a:bodyPr lIns="91425" tIns="45700" rIns="91425" bIns="45700" anchor="ctr" anchorCtr="0">
            <a:noAutofit/>
          </a:bodyPr>
          <a:lstStyle/>
          <a:p>
            <a:pPr algn="ctr"/>
            <a:endParaRPr kern="0" dirty="0">
              <a:solidFill>
                <a:srgbClr val="000000"/>
              </a:solidFill>
              <a:latin typeface="Calibri"/>
              <a:ea typeface="Calibri"/>
              <a:cs typeface="Calibri"/>
              <a:sym typeface="Calibri"/>
            </a:endParaRPr>
          </a:p>
        </p:txBody>
      </p:sp>
      <p:sp>
        <p:nvSpPr>
          <p:cNvPr id="523" name="Shape 523"/>
          <p:cNvSpPr/>
          <p:nvPr/>
        </p:nvSpPr>
        <p:spPr>
          <a:xfrm>
            <a:off x="10875530" y="3247697"/>
            <a:ext cx="396814" cy="1340068"/>
          </a:xfrm>
          <a:prstGeom prst="curvedLeftArrow">
            <a:avLst>
              <a:gd name="adj1" fmla="val 25000"/>
              <a:gd name="adj2" fmla="val 50000"/>
              <a:gd name="adj3" fmla="val 25000"/>
            </a:avLst>
          </a:prstGeom>
          <a:solidFill>
            <a:srgbClr val="049999"/>
          </a:solidFill>
          <a:ln w="12700" cap="flat">
            <a:solidFill>
              <a:srgbClr val="42719C"/>
            </a:solidFill>
            <a:prstDash val="solid"/>
            <a:miter/>
            <a:headEnd type="none" w="med" len="med"/>
            <a:tailEnd type="none" w="med" len="med"/>
          </a:ln>
        </p:spPr>
        <p:txBody>
          <a:bodyPr lIns="91425" tIns="45700" rIns="91425" bIns="45700" anchor="ctr" anchorCtr="0">
            <a:noAutofit/>
          </a:bodyPr>
          <a:lstStyle/>
          <a:p>
            <a:pPr algn="ctr"/>
            <a:endParaRPr kern="0" dirty="0">
              <a:solidFill>
                <a:srgbClr val="000000"/>
              </a:solidFill>
              <a:latin typeface="Calibri"/>
              <a:ea typeface="Calibri"/>
              <a:cs typeface="Calibri"/>
              <a:sym typeface="Calibri"/>
            </a:endParaRPr>
          </a:p>
        </p:txBody>
      </p:sp>
      <p:sp>
        <p:nvSpPr>
          <p:cNvPr id="524" name="Shape 524"/>
          <p:cNvSpPr/>
          <p:nvPr/>
        </p:nvSpPr>
        <p:spPr>
          <a:xfrm>
            <a:off x="10875530" y="4855779"/>
            <a:ext cx="396814" cy="940827"/>
          </a:xfrm>
          <a:prstGeom prst="curvedLeftArrow">
            <a:avLst>
              <a:gd name="adj1" fmla="val 25000"/>
              <a:gd name="adj2" fmla="val 50000"/>
              <a:gd name="adj3" fmla="val 25000"/>
            </a:avLst>
          </a:prstGeom>
          <a:solidFill>
            <a:srgbClr val="049999"/>
          </a:solidFill>
          <a:ln w="12700" cap="flat">
            <a:solidFill>
              <a:srgbClr val="42719C"/>
            </a:solidFill>
            <a:prstDash val="solid"/>
            <a:miter/>
            <a:headEnd type="none" w="med" len="med"/>
            <a:tailEnd type="none" w="med" len="med"/>
          </a:ln>
        </p:spPr>
        <p:txBody>
          <a:bodyPr lIns="91425" tIns="45700" rIns="91425" bIns="45700" anchor="ctr" anchorCtr="0">
            <a:noAutofit/>
          </a:bodyPr>
          <a:lstStyle/>
          <a:p>
            <a:pPr algn="ctr"/>
            <a:endParaRPr kern="0" dirty="0">
              <a:solidFill>
                <a:srgbClr val="000000"/>
              </a:solidFill>
              <a:latin typeface="Calibri"/>
              <a:ea typeface="Calibri"/>
              <a:cs typeface="Calibri"/>
              <a:sym typeface="Calibri"/>
            </a:endParaRPr>
          </a:p>
        </p:txBody>
      </p:sp>
      <p:pic>
        <p:nvPicPr>
          <p:cNvPr id="520" name="Shape 520"/>
          <p:cNvPicPr preferRelativeResize="0">
            <a:picLocks noGrp="1"/>
          </p:cNvPicPr>
          <p:nvPr>
            <p:ph type="body" idx="1"/>
          </p:nvPr>
        </p:nvPicPr>
        <p:blipFill rotWithShape="1">
          <a:blip r:embed="rId3" cstate="print">
            <a:alphaModFix/>
          </a:blip>
          <a:srcRect l="49844" t="1011" b="70284"/>
          <a:stretch/>
        </p:blipFill>
        <p:spPr>
          <a:xfrm>
            <a:off x="931862" y="664654"/>
            <a:ext cx="10142075" cy="5700001"/>
          </a:xfrm>
          <a:prstGeom prst="rect">
            <a:avLst/>
          </a:prstGeom>
          <a:noFill/>
          <a:ln>
            <a:noFill/>
          </a:ln>
        </p:spPr>
      </p:pic>
    </p:spTree>
    <p:extLst>
      <p:ext uri="{BB962C8B-B14F-4D97-AF65-F5344CB8AC3E}">
        <p14:creationId xmlns:p14="http://schemas.microsoft.com/office/powerpoint/2010/main" val="1823084286"/>
      </p:ext>
    </p:extLst>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Shape 521"/>
          <p:cNvSpPr txBox="1"/>
          <p:nvPr/>
        </p:nvSpPr>
        <p:spPr>
          <a:xfrm>
            <a:off x="808830" y="1344707"/>
            <a:ext cx="11099635" cy="4960604"/>
          </a:xfrm>
          <a:prstGeom prst="rect">
            <a:avLst/>
          </a:prstGeom>
          <a:noFill/>
          <a:ln>
            <a:noFill/>
          </a:ln>
        </p:spPr>
        <p:txBody>
          <a:bodyPr lIns="91425" tIns="45700" rIns="91425" bIns="45700" anchor="ctr" anchorCtr="0">
            <a:noAutofit/>
          </a:bodyPr>
          <a:lstStyle/>
          <a:p>
            <a:pPr marL="457200" marR="0" lvl="0" indent="-457200" algn="l" rtl="0">
              <a:lnSpc>
                <a:spcPct val="150000"/>
              </a:lnSpc>
              <a:spcBef>
                <a:spcPts val="1000"/>
              </a:spcBef>
              <a:buClr>
                <a:srgbClr val="02AAB4"/>
              </a:buClr>
              <a:buSzPct val="100000"/>
              <a:buFont typeface="Wingdings" panose="05000000000000000000" pitchFamily="2" charset="2"/>
              <a:buChar char="§"/>
            </a:pPr>
            <a:r>
              <a:rPr lang="nl-BE" sz="2800" b="0" i="0" u="none" strike="noStrike" cap="none" baseline="0" dirty="0">
                <a:solidFill>
                  <a:srgbClr val="016666"/>
                </a:solidFill>
                <a:latin typeface="Open Sans"/>
                <a:ea typeface="Open Sans"/>
                <a:cs typeface="Open Sans"/>
                <a:sym typeface="Open Sans"/>
              </a:rPr>
              <a:t>Stap 1: Integratief beeld</a:t>
            </a:r>
            <a:r>
              <a:rPr lang="nl-BE" sz="2800" dirty="0">
                <a:solidFill>
                  <a:srgbClr val="016666"/>
                </a:solidFill>
                <a:latin typeface="Open Sans"/>
                <a:ea typeface="Open Sans"/>
                <a:cs typeface="Open Sans"/>
                <a:sym typeface="Open Sans"/>
              </a:rPr>
              <a:t>: Wat is er aan de hand? Hoe komt het?</a:t>
            </a:r>
          </a:p>
          <a:p>
            <a:pPr marL="914400" lvl="1" indent="-457200">
              <a:lnSpc>
                <a:spcPct val="150000"/>
              </a:lnSpc>
              <a:spcBef>
                <a:spcPts val="1000"/>
              </a:spcBef>
              <a:buClr>
                <a:srgbClr val="02AAB4"/>
              </a:buClr>
              <a:buSzPct val="100000"/>
              <a:buFont typeface="Wingdings" panose="05000000000000000000" pitchFamily="2" charset="2"/>
              <a:buChar char="§"/>
            </a:pPr>
            <a:r>
              <a:rPr lang="nl-BE" sz="2800" b="0" i="0" u="none" strike="noStrike" cap="none" baseline="0" dirty="0">
                <a:solidFill>
                  <a:srgbClr val="016666"/>
                </a:solidFill>
                <a:latin typeface="Open Sans"/>
                <a:ea typeface="Open Sans"/>
                <a:cs typeface="Open Sans"/>
                <a:sym typeface="Open Sans"/>
              </a:rPr>
              <a:t>Aanvullen clustering ICF-CY</a:t>
            </a:r>
          </a:p>
          <a:p>
            <a:pPr marL="914400" lvl="1" indent="-457200">
              <a:lnSpc>
                <a:spcPct val="150000"/>
              </a:lnSpc>
              <a:spcBef>
                <a:spcPts val="1000"/>
              </a:spcBef>
              <a:buClr>
                <a:srgbClr val="02AAB4"/>
              </a:buClr>
              <a:buSzPct val="100000"/>
              <a:buFont typeface="Wingdings" panose="05000000000000000000" pitchFamily="2" charset="2"/>
              <a:buChar char="§"/>
            </a:pPr>
            <a:r>
              <a:rPr lang="nl-BE" sz="2800" dirty="0">
                <a:solidFill>
                  <a:srgbClr val="016666"/>
                </a:solidFill>
                <a:latin typeface="Open Sans"/>
                <a:ea typeface="Open Sans"/>
                <a:cs typeface="Open Sans"/>
                <a:sym typeface="Open Sans"/>
              </a:rPr>
              <a:t>Welke hypotheses worden aanvaard, verworpen?</a:t>
            </a:r>
            <a:endParaRPr lang="nl-BE" sz="2800" b="0" i="0" u="none" strike="noStrike" cap="none" baseline="0" dirty="0">
              <a:solidFill>
                <a:srgbClr val="016666"/>
              </a:solidFill>
              <a:latin typeface="Open Sans"/>
              <a:ea typeface="Open Sans"/>
              <a:cs typeface="Open Sans"/>
              <a:sym typeface="Open Sans"/>
            </a:endParaRPr>
          </a:p>
          <a:p>
            <a:pPr marL="457200" marR="0" lvl="0" indent="-457200" algn="l" rtl="0">
              <a:lnSpc>
                <a:spcPct val="150000"/>
              </a:lnSpc>
              <a:spcBef>
                <a:spcPts val="1000"/>
              </a:spcBef>
              <a:buClr>
                <a:srgbClr val="02AAB4"/>
              </a:buClr>
              <a:buSzPct val="100000"/>
              <a:buFont typeface="Wingdings" panose="05000000000000000000" pitchFamily="2" charset="2"/>
              <a:buChar char="§"/>
            </a:pPr>
            <a:r>
              <a:rPr lang="nl-BE" sz="2800" dirty="0">
                <a:solidFill>
                  <a:srgbClr val="02504E"/>
                </a:solidFill>
                <a:latin typeface="Open Sans"/>
                <a:ea typeface="Open Sans"/>
                <a:cs typeface="Open Sans"/>
                <a:sym typeface="Open Sans"/>
              </a:rPr>
              <a:t>Stap 2 </a:t>
            </a:r>
            <a:r>
              <a:rPr lang="nl-BE" sz="2800" b="0" i="0" u="none" strike="noStrike" cap="none" baseline="0" dirty="0">
                <a:solidFill>
                  <a:srgbClr val="02504E"/>
                </a:solidFill>
                <a:latin typeface="Open Sans"/>
                <a:ea typeface="Open Sans"/>
                <a:cs typeface="Open Sans"/>
                <a:sym typeface="Open Sans"/>
              </a:rPr>
              <a:t>: Van</a:t>
            </a:r>
            <a:r>
              <a:rPr lang="nl-BE" sz="2800" b="0" i="0" u="none" strike="noStrike" cap="none" dirty="0">
                <a:solidFill>
                  <a:srgbClr val="02504E"/>
                </a:solidFill>
                <a:latin typeface="Open Sans"/>
                <a:ea typeface="Open Sans"/>
                <a:cs typeface="Open Sans"/>
                <a:sym typeface="Open Sans"/>
              </a:rPr>
              <a:t> doelen naar behoeften en aanbevelingen.</a:t>
            </a:r>
          </a:p>
          <a:p>
            <a:pPr marL="457200" marR="0" lvl="0" indent="-457200" algn="l" rtl="0">
              <a:lnSpc>
                <a:spcPct val="150000"/>
              </a:lnSpc>
              <a:spcBef>
                <a:spcPts val="1000"/>
              </a:spcBef>
              <a:buClr>
                <a:srgbClr val="02AAB4"/>
              </a:buClr>
              <a:buSzPct val="100000"/>
              <a:buFont typeface="Wingdings" panose="05000000000000000000" pitchFamily="2" charset="2"/>
              <a:buChar char="§"/>
            </a:pPr>
            <a:r>
              <a:rPr lang="nl-BE" sz="2800" dirty="0">
                <a:solidFill>
                  <a:srgbClr val="02504E"/>
                </a:solidFill>
                <a:latin typeface="Open Sans"/>
                <a:ea typeface="Open Sans"/>
                <a:cs typeface="Open Sans"/>
                <a:sym typeface="Open Sans"/>
              </a:rPr>
              <a:t>Stap 3 : Aanbevelingen beoordelen.</a:t>
            </a:r>
          </a:p>
          <a:p>
            <a:pPr marR="0" lvl="0" algn="l" rtl="0">
              <a:lnSpc>
                <a:spcPct val="150000"/>
              </a:lnSpc>
              <a:spcBef>
                <a:spcPts val="1000"/>
              </a:spcBef>
              <a:buClr>
                <a:srgbClr val="02AAB4"/>
              </a:buClr>
              <a:buSzPct val="100000"/>
            </a:pPr>
            <a:r>
              <a:rPr lang="nl-BE" sz="2800" b="1" i="0" u="none" strike="noStrike" cap="none" dirty="0">
                <a:solidFill>
                  <a:srgbClr val="02504E"/>
                </a:solidFill>
                <a:latin typeface="Open Sans"/>
                <a:ea typeface="Open Sans"/>
                <a:cs typeface="Open Sans"/>
                <a:sym typeface="Open Sans"/>
              </a:rPr>
              <a:t>REFLECTIE &amp; GESTRUCTUREERDE VOORBEREIDING ADVIES</a:t>
            </a:r>
          </a:p>
        </p:txBody>
      </p:sp>
      <p:sp>
        <p:nvSpPr>
          <p:cNvPr id="5" name="Shape 534"/>
          <p:cNvSpPr txBox="1"/>
          <p:nvPr/>
        </p:nvSpPr>
        <p:spPr>
          <a:xfrm>
            <a:off x="931862" y="259323"/>
            <a:ext cx="10515599" cy="1085383"/>
          </a:xfrm>
          <a:prstGeom prst="rect">
            <a:avLst/>
          </a:prstGeom>
          <a:noFill/>
          <a:ln>
            <a:noFill/>
          </a:ln>
        </p:spPr>
        <p:txBody>
          <a:bodyPr lIns="91425" tIns="45700" rIns="91425" bIns="45700" anchor="ctr" anchorCtr="0">
            <a:noAutofit/>
          </a:bodyPr>
          <a:lstStyle/>
          <a:p>
            <a:pPr>
              <a:lnSpc>
                <a:spcPct val="90000"/>
              </a:lnSpc>
              <a:buClr>
                <a:srgbClr val="C00000"/>
              </a:buClr>
              <a:buSzPct val="25000"/>
            </a:pPr>
            <a:r>
              <a:rPr lang="nl-BE" sz="4000" dirty="0">
                <a:solidFill>
                  <a:srgbClr val="02504E"/>
                </a:solidFill>
                <a:latin typeface="Open Sans"/>
                <a:ea typeface="Open Sans"/>
                <a:cs typeface="Open Sans"/>
                <a:sym typeface="Open Sans"/>
              </a:rPr>
              <a:t>Integratie- en aanbevelingsfase</a:t>
            </a:r>
          </a:p>
        </p:txBody>
      </p:sp>
      <p:pic>
        <p:nvPicPr>
          <p:cNvPr id="4" name="Tijdelijke aanduiding voor inhoud 7">
            <a:extLst>
              <a:ext uri="{FF2B5EF4-FFF2-40B4-BE49-F238E27FC236}">
                <a16:creationId xmlns:a16="http://schemas.microsoft.com/office/drawing/2014/main" id="{2FBC70C7-AFDD-4304-BEB9-7433FA4A70F2}"/>
              </a:ext>
            </a:extLst>
          </p:cNvPr>
          <p:cNvPicPr>
            <a:picLocks noGrp="1" noChangeAspect="1"/>
          </p:cNvPicPr>
          <p:nvPr>
            <p:ph sz="half" idx="4294967295"/>
          </p:nvPr>
        </p:nvPicPr>
        <p:blipFill>
          <a:blip r:embed="rId3" cstate="print"/>
          <a:stretch>
            <a:fillRect/>
          </a:stretch>
        </p:blipFill>
        <p:spPr>
          <a:xfrm>
            <a:off x="10393484" y="-1"/>
            <a:ext cx="1798516" cy="1678329"/>
          </a:xfrm>
          <a:prstGeom prst="rect">
            <a:avLst/>
          </a:prstGeom>
        </p:spPr>
      </p:pic>
      <p:sp>
        <p:nvSpPr>
          <p:cNvPr id="2" name="Pijl-rechts 1"/>
          <p:cNvSpPr/>
          <p:nvPr/>
        </p:nvSpPr>
        <p:spPr>
          <a:xfrm>
            <a:off x="247358" y="1678329"/>
            <a:ext cx="561472" cy="52086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197354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3F909748-B177-4164-AA88-025215FD3067}"/>
              </a:ext>
            </a:extLst>
          </p:cNvPr>
          <p:cNvSpPr>
            <a:spLocks noGrp="1"/>
          </p:cNvSpPr>
          <p:nvPr>
            <p:ph type="sldNum" sz="quarter" idx="12"/>
          </p:nvPr>
        </p:nvSpPr>
        <p:spPr/>
        <p:txBody>
          <a:bodyPr/>
          <a:lstStyle/>
          <a:p>
            <a:fld id="{04FCA95E-2221-4DC3-A5F9-E53F37D422FC}" type="slidenum">
              <a:rPr lang="nl-BE" smtClean="0"/>
              <a:t>78</a:t>
            </a:fld>
            <a:endParaRPr lang="nl-BE"/>
          </a:p>
        </p:txBody>
      </p:sp>
      <p:pic>
        <p:nvPicPr>
          <p:cNvPr id="13" name="Afbeelding 12" descr="Afbeelding met schermafbeelding&#10;&#10;Automatisch gegenereerde beschrijving">
            <a:extLst>
              <a:ext uri="{FF2B5EF4-FFF2-40B4-BE49-F238E27FC236}">
                <a16:creationId xmlns:a16="http://schemas.microsoft.com/office/drawing/2014/main" id="{92ED6963-B72B-469E-9042-A404868C6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62" y="98871"/>
            <a:ext cx="11478924" cy="6759126"/>
          </a:xfrm>
          <a:prstGeom prst="rect">
            <a:avLst/>
          </a:prstGeom>
        </p:spPr>
      </p:pic>
      <p:sp>
        <p:nvSpPr>
          <p:cNvPr id="19" name="Tekstvak 18">
            <a:extLst>
              <a:ext uri="{FF2B5EF4-FFF2-40B4-BE49-F238E27FC236}">
                <a16:creationId xmlns:a16="http://schemas.microsoft.com/office/drawing/2014/main" id="{36468EB8-B87D-4518-919E-7804D882A0B8}"/>
              </a:ext>
            </a:extLst>
          </p:cNvPr>
          <p:cNvSpPr txBox="1"/>
          <p:nvPr/>
        </p:nvSpPr>
        <p:spPr>
          <a:xfrm>
            <a:off x="1822539" y="2093814"/>
            <a:ext cx="2960525" cy="954107"/>
          </a:xfrm>
          <a:prstGeom prst="rect">
            <a:avLst/>
          </a:prstGeom>
          <a:noFill/>
        </p:spPr>
        <p:txBody>
          <a:bodyPr wrap="square" rtlCol="0">
            <a:spAutoFit/>
          </a:bodyPr>
          <a:lstStyle/>
          <a:p>
            <a:r>
              <a:rPr lang="nl-BE" sz="2800" i="1" dirty="0">
                <a:solidFill>
                  <a:srgbClr val="C00000"/>
                </a:solidFill>
                <a:latin typeface="Open Sans" panose="020B0606030504020204"/>
              </a:rPr>
              <a:t>Brede cognitieve vaardigheden</a:t>
            </a:r>
          </a:p>
        </p:txBody>
      </p:sp>
      <p:sp>
        <p:nvSpPr>
          <p:cNvPr id="20" name="Tekstvak 19">
            <a:extLst>
              <a:ext uri="{FF2B5EF4-FFF2-40B4-BE49-F238E27FC236}">
                <a16:creationId xmlns:a16="http://schemas.microsoft.com/office/drawing/2014/main" id="{0F7C7BAC-EA87-4537-8C19-98C413F342A9}"/>
              </a:ext>
            </a:extLst>
          </p:cNvPr>
          <p:cNvSpPr txBox="1"/>
          <p:nvPr/>
        </p:nvSpPr>
        <p:spPr>
          <a:xfrm>
            <a:off x="5320117" y="2503244"/>
            <a:ext cx="2767593" cy="523220"/>
          </a:xfrm>
          <a:prstGeom prst="rect">
            <a:avLst/>
          </a:prstGeom>
          <a:noFill/>
        </p:spPr>
        <p:txBody>
          <a:bodyPr wrap="square" rtlCol="0">
            <a:spAutoFit/>
          </a:bodyPr>
          <a:lstStyle/>
          <a:p>
            <a:r>
              <a:rPr lang="nl-BE" sz="2800" i="1" dirty="0">
                <a:solidFill>
                  <a:srgbClr val="C00000"/>
                </a:solidFill>
                <a:latin typeface="Open Sans" panose="020B0606030504020204"/>
              </a:rPr>
              <a:t>Adaptief</a:t>
            </a:r>
            <a:r>
              <a:rPr lang="nl-BE" sz="2800" i="1" dirty="0">
                <a:latin typeface="Open Sans" panose="020B0606030504020204"/>
              </a:rPr>
              <a:t> </a:t>
            </a:r>
            <a:r>
              <a:rPr lang="nl-BE" sz="2800" i="1" dirty="0">
                <a:solidFill>
                  <a:srgbClr val="C00000"/>
                </a:solidFill>
                <a:latin typeface="Open Sans" panose="020B0606030504020204"/>
              </a:rPr>
              <a:t>gedrag</a:t>
            </a:r>
            <a:endParaRPr lang="nl-BE" sz="2000" i="1" dirty="0">
              <a:solidFill>
                <a:srgbClr val="C00000"/>
              </a:solidFill>
              <a:latin typeface="Open Sans" panose="020B0606030504020204"/>
            </a:endParaRPr>
          </a:p>
        </p:txBody>
      </p:sp>
      <p:sp>
        <p:nvSpPr>
          <p:cNvPr id="21" name="Tekstvak 20">
            <a:extLst>
              <a:ext uri="{FF2B5EF4-FFF2-40B4-BE49-F238E27FC236}">
                <a16:creationId xmlns:a16="http://schemas.microsoft.com/office/drawing/2014/main" id="{251E95A9-01CC-4DA6-AF90-022B5ED633A9}"/>
              </a:ext>
            </a:extLst>
          </p:cNvPr>
          <p:cNvSpPr txBox="1"/>
          <p:nvPr/>
        </p:nvSpPr>
        <p:spPr>
          <a:xfrm>
            <a:off x="5320117" y="5942984"/>
            <a:ext cx="2502335" cy="523220"/>
          </a:xfrm>
          <a:prstGeom prst="rect">
            <a:avLst/>
          </a:prstGeom>
          <a:solidFill>
            <a:schemeClr val="accent4">
              <a:lumMod val="40000"/>
              <a:lumOff val="60000"/>
            </a:schemeClr>
          </a:solidFill>
        </p:spPr>
        <p:txBody>
          <a:bodyPr wrap="square" rtlCol="0">
            <a:spAutoFit/>
          </a:bodyPr>
          <a:lstStyle/>
          <a:p>
            <a:pPr algn="ctr"/>
            <a:r>
              <a:rPr lang="nl-BE" sz="2800" i="1" dirty="0">
                <a:solidFill>
                  <a:srgbClr val="C00000"/>
                </a:solidFill>
                <a:latin typeface="Open Sans" panose="020B0606030504020204"/>
              </a:rPr>
              <a:t>Context</a:t>
            </a:r>
          </a:p>
        </p:txBody>
      </p:sp>
      <p:sp>
        <p:nvSpPr>
          <p:cNvPr id="22" name="Tekstvak 21">
            <a:extLst>
              <a:ext uri="{FF2B5EF4-FFF2-40B4-BE49-F238E27FC236}">
                <a16:creationId xmlns:a16="http://schemas.microsoft.com/office/drawing/2014/main" id="{35437F3A-EB6B-4DEA-A9AC-EBDCBBAC9880}"/>
              </a:ext>
            </a:extLst>
          </p:cNvPr>
          <p:cNvSpPr txBox="1"/>
          <p:nvPr/>
        </p:nvSpPr>
        <p:spPr>
          <a:xfrm>
            <a:off x="1822539" y="3429000"/>
            <a:ext cx="2273985" cy="523220"/>
          </a:xfrm>
          <a:prstGeom prst="rect">
            <a:avLst/>
          </a:prstGeom>
          <a:noFill/>
        </p:spPr>
        <p:txBody>
          <a:bodyPr wrap="square" rtlCol="0">
            <a:spAutoFit/>
          </a:bodyPr>
          <a:lstStyle/>
          <a:p>
            <a:r>
              <a:rPr lang="nl-BE" sz="2800" i="1" dirty="0">
                <a:solidFill>
                  <a:srgbClr val="C00000"/>
                </a:solidFill>
                <a:latin typeface="Open Sans" panose="020B0606030504020204"/>
              </a:rPr>
              <a:t>Gezondheid</a:t>
            </a:r>
          </a:p>
        </p:txBody>
      </p:sp>
      <p:sp>
        <p:nvSpPr>
          <p:cNvPr id="23" name="Tekstvak 22">
            <a:extLst>
              <a:ext uri="{FF2B5EF4-FFF2-40B4-BE49-F238E27FC236}">
                <a16:creationId xmlns:a16="http://schemas.microsoft.com/office/drawing/2014/main" id="{F29D7598-506F-407A-8C17-6D659A1A27F4}"/>
              </a:ext>
            </a:extLst>
          </p:cNvPr>
          <p:cNvSpPr txBox="1"/>
          <p:nvPr/>
        </p:nvSpPr>
        <p:spPr>
          <a:xfrm>
            <a:off x="8871287" y="2503244"/>
            <a:ext cx="2038028" cy="523220"/>
          </a:xfrm>
          <a:prstGeom prst="rect">
            <a:avLst/>
          </a:prstGeom>
          <a:noFill/>
        </p:spPr>
        <p:txBody>
          <a:bodyPr wrap="square" rtlCol="0">
            <a:spAutoFit/>
          </a:bodyPr>
          <a:lstStyle/>
          <a:p>
            <a:r>
              <a:rPr lang="nl-BE" sz="2800" i="1" dirty="0">
                <a:solidFill>
                  <a:srgbClr val="C00000"/>
                </a:solidFill>
                <a:latin typeface="Open Sans" panose="020B0606030504020204"/>
              </a:rPr>
              <a:t>Participatie</a:t>
            </a:r>
          </a:p>
        </p:txBody>
      </p:sp>
    </p:spTree>
    <p:extLst>
      <p:ext uri="{BB962C8B-B14F-4D97-AF65-F5344CB8AC3E}">
        <p14:creationId xmlns:p14="http://schemas.microsoft.com/office/powerpoint/2010/main" val="19653521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Wanneer zet ik klinisch oordeel in?</a:t>
            </a:r>
            <a:endParaRPr lang="nl-BE"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ü"/>
            </a:pPr>
            <a:r>
              <a:rPr lang="nl-NL" dirty="0"/>
              <a:t>Integratief beeld is onduidelijk:</a:t>
            </a:r>
          </a:p>
          <a:p>
            <a:pPr lvl="1">
              <a:buFont typeface="Wingdings" panose="05000000000000000000" pitchFamily="2" charset="2"/>
              <a:buChar char="ü"/>
            </a:pPr>
            <a:r>
              <a:rPr lang="nl-NL" sz="2800" dirty="0"/>
              <a:t>onderzoeksresultaten spreken elkaar tegen</a:t>
            </a:r>
          </a:p>
          <a:p>
            <a:pPr lvl="1">
              <a:buFont typeface="Wingdings" panose="05000000000000000000" pitchFamily="2" charset="2"/>
              <a:buChar char="ü"/>
            </a:pPr>
            <a:r>
              <a:rPr lang="nl-NL" sz="2800" dirty="0"/>
              <a:t>informatie tekort uit voorgeschiedenis</a:t>
            </a:r>
          </a:p>
          <a:p>
            <a:pPr lvl="1">
              <a:buFont typeface="Wingdings" panose="05000000000000000000" pitchFamily="2" charset="2"/>
              <a:buChar char="ü"/>
            </a:pPr>
            <a:r>
              <a:rPr lang="nl-NL" sz="2800" dirty="0"/>
              <a:t>normgroepen onvoldoende representatief</a:t>
            </a:r>
          </a:p>
          <a:p>
            <a:pPr lvl="1">
              <a:buFont typeface="Wingdings" panose="05000000000000000000" pitchFamily="2" charset="2"/>
              <a:buChar char="ü"/>
            </a:pPr>
            <a:r>
              <a:rPr lang="nl-NL" sz="2800" dirty="0"/>
              <a:t>geen gestandaardiseerde afname mogelijk</a:t>
            </a:r>
          </a:p>
          <a:p>
            <a:pPr lvl="1">
              <a:buFont typeface="Wingdings" panose="05000000000000000000" pitchFamily="2" charset="2"/>
              <a:buChar char="ü"/>
            </a:pPr>
            <a:r>
              <a:rPr lang="nl-NL" sz="2800" dirty="0"/>
              <a:t>…</a:t>
            </a:r>
          </a:p>
          <a:p>
            <a:pPr>
              <a:buFont typeface="Wingdings" panose="05000000000000000000" pitchFamily="2" charset="2"/>
              <a:buChar char="ü"/>
            </a:pPr>
            <a:r>
              <a:rPr lang="nl-NL" dirty="0"/>
              <a:t>Je </a:t>
            </a:r>
            <a:r>
              <a:rPr lang="nl-NL" b="1" dirty="0"/>
              <a:t>moet</a:t>
            </a:r>
            <a:r>
              <a:rPr lang="nl-NL" dirty="0"/>
              <a:t> hypothese aanvaarden of verwerpen (aanhouden is geen optie om een antwoord te kunnen geven op de hulpvraag)</a:t>
            </a:r>
            <a:endParaRPr lang="nl-BE"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1414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67AED-D346-43DA-BE39-9D85F9CB368C}"/>
              </a:ext>
            </a:extLst>
          </p:cNvPr>
          <p:cNvSpPr>
            <a:spLocks noGrp="1"/>
          </p:cNvSpPr>
          <p:nvPr>
            <p:ph type="title"/>
          </p:nvPr>
        </p:nvSpPr>
        <p:spPr/>
        <p:txBody>
          <a:bodyPr/>
          <a:lstStyle/>
          <a:p>
            <a:r>
              <a:rPr lang="nl-BE" dirty="0">
                <a:solidFill>
                  <a:srgbClr val="02AAB4"/>
                </a:solidFill>
              </a:rPr>
              <a:t>Beleid op leerlingenbegeleiding</a:t>
            </a:r>
          </a:p>
        </p:txBody>
      </p:sp>
      <p:sp>
        <p:nvSpPr>
          <p:cNvPr id="3" name="Tijdelijke aanduiding voor inhoud 2">
            <a:extLst>
              <a:ext uri="{FF2B5EF4-FFF2-40B4-BE49-F238E27FC236}">
                <a16:creationId xmlns:a16="http://schemas.microsoft.com/office/drawing/2014/main" id="{376A594D-97B3-4146-8796-2B8DCB5F9ABE}"/>
              </a:ext>
            </a:extLst>
          </p:cNvPr>
          <p:cNvSpPr>
            <a:spLocks noGrp="1"/>
          </p:cNvSpPr>
          <p:nvPr>
            <p:ph idx="1"/>
          </p:nvPr>
        </p:nvSpPr>
        <p:spPr/>
        <p:txBody>
          <a:bodyPr>
            <a:normAutofit lnSpcReduction="10000"/>
          </a:bodyPr>
          <a:lstStyle/>
          <a:p>
            <a:pPr marL="0" indent="0">
              <a:buNone/>
            </a:pPr>
            <a:r>
              <a:rPr lang="nl-BE" dirty="0"/>
              <a:t>Mogelijke richtvragen</a:t>
            </a:r>
          </a:p>
          <a:p>
            <a:r>
              <a:rPr lang="nl-BE" dirty="0"/>
              <a:t>Hoe kunnen we uitdagende maar realistische doelen stellen voor alle leerlingen? </a:t>
            </a:r>
          </a:p>
          <a:p>
            <a:r>
              <a:rPr lang="nl-BE" dirty="0"/>
              <a:t>Hoe creëren we een positieve, veilige, krachtige leeromgeving waarin leerlingen zich goed in hun vel voelen? </a:t>
            </a:r>
          </a:p>
          <a:p>
            <a:r>
              <a:rPr lang="nl-BE" dirty="0"/>
              <a:t>Welke manier van groeperen ondersteunt het leren van iedere leerling?</a:t>
            </a:r>
          </a:p>
          <a:p>
            <a:r>
              <a:rPr lang="nl-BE" dirty="0"/>
              <a:t>Welke expertise van het schoolteam kunnen we meer benutten of verder ontwikkelen om tegemoet te komen aan verschillen in cognitief functioneren?</a:t>
            </a:r>
          </a:p>
          <a:p>
            <a:endParaRPr lang="nl-BE" dirty="0"/>
          </a:p>
        </p:txBody>
      </p:sp>
      <p:sp>
        <p:nvSpPr>
          <p:cNvPr id="4" name="Tijdelijke aanduiding voor dianummer 3">
            <a:extLst>
              <a:ext uri="{FF2B5EF4-FFF2-40B4-BE49-F238E27FC236}">
                <a16:creationId xmlns:a16="http://schemas.microsoft.com/office/drawing/2014/main" id="{8F24BFBC-B111-46F2-BB93-AE6DDBDF2D57}"/>
              </a:ext>
            </a:extLst>
          </p:cNvPr>
          <p:cNvSpPr>
            <a:spLocks noGrp="1"/>
          </p:cNvSpPr>
          <p:nvPr>
            <p:ph type="sldNum" sz="quarter" idx="12"/>
          </p:nvPr>
        </p:nvSpPr>
        <p:spPr/>
        <p:txBody>
          <a:bodyPr/>
          <a:lstStyle/>
          <a:p>
            <a:fld id="{04FCA95E-2221-4DC3-A5F9-E53F37D422FC}" type="slidenum">
              <a:rPr lang="nl-BE" smtClean="0"/>
              <a:pPr/>
              <a:t>8</a:t>
            </a:fld>
            <a:endParaRPr lang="nl-BE"/>
          </a:p>
        </p:txBody>
      </p:sp>
      <p:pic>
        <p:nvPicPr>
          <p:cNvPr id="6" name="Afbeelding 5" descr="Afbeelding met apparaat&#10;&#10;Automatisch gegenereerde beschrijving">
            <a:extLst>
              <a:ext uri="{FF2B5EF4-FFF2-40B4-BE49-F238E27FC236}">
                <a16:creationId xmlns:a16="http://schemas.microsoft.com/office/drawing/2014/main" id="{EB444ACA-2DA7-48DD-8853-3B5678174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spTree>
    <p:extLst>
      <p:ext uri="{BB962C8B-B14F-4D97-AF65-F5344CB8AC3E}">
        <p14:creationId xmlns:p14="http://schemas.microsoft.com/office/powerpoint/2010/main" val="1606586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klinisch oordeel</a:t>
            </a:r>
            <a:endParaRPr lang="nl-BE" dirty="0"/>
          </a:p>
        </p:txBody>
      </p:sp>
      <p:sp>
        <p:nvSpPr>
          <p:cNvPr id="3" name="Tijdelijke aanduiding voor inhoud 2"/>
          <p:cNvSpPr>
            <a:spLocks noGrp="1"/>
          </p:cNvSpPr>
          <p:nvPr>
            <p:ph idx="1"/>
          </p:nvPr>
        </p:nvSpPr>
        <p:spPr/>
        <p:txBody>
          <a:bodyPr/>
          <a:lstStyle/>
          <a:p>
            <a:r>
              <a:rPr lang="nl-NL" dirty="0"/>
              <a:t>Kwaliteit, validiteit en nauwkeurigheid van beslissingen en aanbevelingen </a:t>
            </a:r>
            <a:r>
              <a:rPr lang="nl-NL"/>
              <a:t>te verbeteren.</a:t>
            </a:r>
            <a:endParaRPr lang="nl-BE" dirty="0"/>
          </a:p>
        </p:txBody>
      </p:sp>
      <p:graphicFrame>
        <p:nvGraphicFramePr>
          <p:cNvPr id="4" name="Tijdelijke aanduiding voor inhoud 3"/>
          <p:cNvGraphicFramePr>
            <a:graphicFrameLocks/>
          </p:cNvGraphicFramePr>
          <p:nvPr>
            <p:extLst>
              <p:ext uri="{D42A27DB-BD31-4B8C-83A1-F6EECF244321}">
                <p14:modId xmlns:p14="http://schemas.microsoft.com/office/powerpoint/2010/main" val="2434858613"/>
              </p:ext>
            </p:extLst>
          </p:nvPr>
        </p:nvGraphicFramePr>
        <p:xfrm>
          <a:off x="1419366" y="2620369"/>
          <a:ext cx="10086833" cy="370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210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klinisch oordeel bouwt verder op kwaliteitsvolle diagnostiek</a:t>
            </a:r>
            <a:endParaRPr lang="nl-BE" dirty="0"/>
          </a:p>
        </p:txBody>
      </p:sp>
      <p:sp>
        <p:nvSpPr>
          <p:cNvPr id="3" name="Tijdelijke aanduiding voor inhoud 2"/>
          <p:cNvSpPr>
            <a:spLocks noGrp="1"/>
          </p:cNvSpPr>
          <p:nvPr>
            <p:ph idx="1"/>
          </p:nvPr>
        </p:nvSpPr>
        <p:spPr/>
        <p:txBody>
          <a:bodyPr/>
          <a:lstStyle/>
          <a:p>
            <a:r>
              <a:rPr lang="nl-BE" dirty="0"/>
              <a:t>Wetenschappelijke kennis</a:t>
            </a:r>
          </a:p>
          <a:p>
            <a:r>
              <a:rPr lang="nl-BE" dirty="0"/>
              <a:t>Psychometrisch sterke onderzoeksmiddelen</a:t>
            </a:r>
          </a:p>
          <a:p>
            <a:r>
              <a:rPr lang="nl-BE" dirty="0">
                <a:solidFill>
                  <a:srgbClr val="C00000"/>
                </a:solidFill>
              </a:rPr>
              <a:t>Gedegen besluitvorming</a:t>
            </a:r>
          </a:p>
          <a:p>
            <a:endParaRPr lang="nl-BE" dirty="0">
              <a:solidFill>
                <a:srgbClr val="C00000"/>
              </a:solidFill>
            </a:endParaRPr>
          </a:p>
          <a:p>
            <a:pPr marL="0" indent="0">
              <a:buNone/>
            </a:pPr>
            <a:endParaRPr lang="nl-BE" dirty="0">
              <a:solidFill>
                <a:srgbClr val="C00000"/>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494" y="3322525"/>
            <a:ext cx="8495331" cy="3185749"/>
          </a:xfrm>
          <a:prstGeom prst="rect">
            <a:avLst/>
          </a:prstGeom>
        </p:spPr>
      </p:pic>
      <p:pic>
        <p:nvPicPr>
          <p:cNvPr id="6" name="Picture 2" descr="http://www.vclb-koepel.be/library/galleryphotos/logo_fairediagnostiek.png">
            <a:extLst>
              <a:ext uri="{FF2B5EF4-FFF2-40B4-BE49-F238E27FC236}">
                <a16:creationId xmlns:a16="http://schemas.microsoft.com/office/drawing/2014/main" id="{F2109898-DD85-4810-818E-1237E4C60F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752"/>
          <a:stretch/>
        </p:blipFill>
        <p:spPr bwMode="auto">
          <a:xfrm>
            <a:off x="876827" y="4350514"/>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872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er nodig voor een klinisch oordeel?</a:t>
            </a:r>
            <a:endParaRPr lang="nl-BE" dirty="0"/>
          </a:p>
        </p:txBody>
      </p:sp>
      <p:sp>
        <p:nvSpPr>
          <p:cNvPr id="3" name="Tijdelijke aanduiding voor inhoud 2"/>
          <p:cNvSpPr>
            <a:spLocks noGrp="1"/>
          </p:cNvSpPr>
          <p:nvPr>
            <p:ph idx="1"/>
          </p:nvPr>
        </p:nvSpPr>
        <p:spPr/>
        <p:txBody>
          <a:bodyPr/>
          <a:lstStyle/>
          <a:p>
            <a:r>
              <a:rPr lang="nl-NL" dirty="0"/>
              <a:t>Diagnostische expertise (opleiding, doorgaande professionalisering)</a:t>
            </a:r>
          </a:p>
          <a:p>
            <a:r>
              <a:rPr lang="nl-NL" dirty="0"/>
              <a:t>Training on </a:t>
            </a:r>
            <a:r>
              <a:rPr lang="nl-NL" dirty="0" err="1"/>
              <a:t>the</a:t>
            </a:r>
            <a:r>
              <a:rPr lang="nl-NL" dirty="0"/>
              <a:t> job: ervaring opdoen binnen multidisciplinair team</a:t>
            </a:r>
          </a:p>
          <a:p>
            <a:r>
              <a:rPr lang="nl-NL" dirty="0"/>
              <a:t>Ervaring met en kennis over de leerling en zijn context</a:t>
            </a:r>
          </a:p>
          <a:p>
            <a:endParaRPr lang="nl-BE" dirty="0"/>
          </a:p>
        </p:txBody>
      </p:sp>
    </p:spTree>
    <p:extLst>
      <p:ext uri="{BB962C8B-B14F-4D97-AF65-F5344CB8AC3E}">
        <p14:creationId xmlns:p14="http://schemas.microsoft.com/office/powerpoint/2010/main" val="1114336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Aan de slag met klinisch oordeel</a:t>
            </a:r>
          </a:p>
        </p:txBody>
      </p:sp>
      <p:sp>
        <p:nvSpPr>
          <p:cNvPr id="3" name="Tijdelijke aanduiding voor inhoud 2"/>
          <p:cNvSpPr>
            <a:spLocks noGrp="1"/>
          </p:cNvSpPr>
          <p:nvPr>
            <p:ph idx="1"/>
          </p:nvPr>
        </p:nvSpPr>
        <p:spPr/>
        <p:txBody>
          <a:bodyPr/>
          <a:lstStyle/>
          <a:p>
            <a:r>
              <a:rPr lang="nl-BE" dirty="0"/>
              <a:t>Groei samen met je collega’s.</a:t>
            </a:r>
          </a:p>
          <a:p>
            <a:r>
              <a:rPr lang="nl-BE" dirty="0"/>
              <a:t>Maak tijd om te oefenen op kwaliteitsvolle diagnostische besluitvorming.</a:t>
            </a:r>
          </a:p>
          <a:p>
            <a:r>
              <a:rPr lang="nl-BE" dirty="0"/>
              <a:t>Zet in op intervisie.</a:t>
            </a:r>
          </a:p>
          <a:p>
            <a:r>
              <a:rPr lang="nl-BE" dirty="0"/>
              <a:t>Structureer voor jezelf je denkproces (uitschrijven, uittekenen).</a:t>
            </a:r>
          </a:p>
          <a:p>
            <a:r>
              <a:rPr lang="nl-BE" dirty="0"/>
              <a:t>Ga kritisch om met de bronnen die je raadpleegt (informanten, eigen professionalisering).</a:t>
            </a:r>
          </a:p>
          <a:p>
            <a:r>
              <a:rPr lang="nl-BE" dirty="0"/>
              <a:t>Probeer via verschillende wegen je conclusies te bevestigen.</a:t>
            </a:r>
          </a:p>
          <a:p>
            <a:endParaRPr lang="nl-BE" dirty="0"/>
          </a:p>
        </p:txBody>
      </p:sp>
    </p:spTree>
    <p:extLst>
      <p:ext uri="{BB962C8B-B14F-4D97-AF65-F5344CB8AC3E}">
        <p14:creationId xmlns:p14="http://schemas.microsoft.com/office/powerpoint/2010/main" val="158516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meer informatie?</a:t>
            </a: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dirty="0"/>
              <a:t>Bijlage Klinisch oordeel (en artikel Caleidoscoop)</a:t>
            </a:r>
          </a:p>
          <a:p>
            <a:endParaRPr lang="nl-BE" dirty="0"/>
          </a:p>
          <a:p>
            <a:r>
              <a:rPr lang="nl-BE" dirty="0" err="1"/>
              <a:t>Chapter</a:t>
            </a:r>
            <a:r>
              <a:rPr lang="nl-BE" dirty="0"/>
              <a:t> </a:t>
            </a:r>
            <a:r>
              <a:rPr lang="nl-BE" dirty="0" err="1"/>
              <a:t>Clinical</a:t>
            </a:r>
            <a:r>
              <a:rPr lang="nl-BE" dirty="0"/>
              <a:t> </a:t>
            </a:r>
            <a:r>
              <a:rPr lang="nl-BE" dirty="0" err="1"/>
              <a:t>Judgment</a:t>
            </a:r>
            <a:br>
              <a:rPr lang="nl-BE" dirty="0"/>
            </a:br>
            <a:r>
              <a:rPr lang="nl-BE" dirty="0"/>
              <a:t>in handboek AAIDD</a:t>
            </a:r>
          </a:p>
          <a:p>
            <a:endParaRPr lang="nl-BE"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3">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7E6D4524-5328-46D7-973B-EB06009EA836}"/>
              </a:ext>
            </a:extLst>
          </p:cNvPr>
          <p:cNvPicPr>
            <a:picLocks noChangeAspect="1"/>
          </p:cNvPicPr>
          <p:nvPr/>
        </p:nvPicPr>
        <p:blipFill rotWithShape="1">
          <a:blip r:embed="rId4"/>
          <a:srcRect l="4808" t="9122" r="55491" b="25959"/>
          <a:stretch/>
        </p:blipFill>
        <p:spPr>
          <a:xfrm>
            <a:off x="8961237" y="2026389"/>
            <a:ext cx="2624953" cy="3113314"/>
          </a:xfrm>
          <a:prstGeom prst="rect">
            <a:avLst/>
          </a:prstGeom>
        </p:spPr>
      </p:pic>
      <p:pic>
        <p:nvPicPr>
          <p:cNvPr id="8" name="Picture 6" descr="Afbeeldingsresultaat voor aaidd book">
            <a:extLst>
              <a:ext uri="{FF2B5EF4-FFF2-40B4-BE49-F238E27FC236}">
                <a16:creationId xmlns:a16="http://schemas.microsoft.com/office/drawing/2014/main" id="{1FCC9BF4-C987-48BF-8258-21CD8765A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136" y="2566680"/>
            <a:ext cx="2753844" cy="392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821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91" y="1213950"/>
            <a:ext cx="11448188" cy="5274649"/>
          </a:xfrm>
        </p:spPr>
        <p:txBody>
          <a:bodyPr>
            <a:normAutofit/>
          </a:bodyPr>
          <a:lstStyle/>
          <a:p>
            <a:r>
              <a:rPr lang="en-US" sz="3200" dirty="0"/>
              <a:t>‘</a:t>
            </a:r>
            <a:r>
              <a:rPr lang="en-US" sz="3200" dirty="0" err="1"/>
              <a:t>Zwakbegaafdheid</a:t>
            </a:r>
            <a:r>
              <a:rPr lang="en-US" sz="3200" dirty="0"/>
              <a:t>’ </a:t>
            </a:r>
            <a:r>
              <a:rPr lang="en-US" sz="3200" dirty="0" err="1"/>
              <a:t>niet</a:t>
            </a:r>
            <a:r>
              <a:rPr lang="en-US" sz="3200" dirty="0"/>
              <a:t> </a:t>
            </a:r>
            <a:r>
              <a:rPr lang="en-US" sz="3200" dirty="0" err="1"/>
              <a:t>opgenomen</a:t>
            </a:r>
            <a:r>
              <a:rPr lang="en-US" sz="3200" dirty="0"/>
              <a:t> in </a:t>
            </a:r>
            <a:r>
              <a:rPr lang="en-US" sz="3200" dirty="0" err="1"/>
              <a:t>herwerking</a:t>
            </a:r>
            <a:endParaRPr lang="en-US" sz="3200" dirty="0"/>
          </a:p>
          <a:p>
            <a:pPr lvl="1"/>
            <a:r>
              <a:rPr lang="en-US" sz="3200" dirty="0" err="1"/>
              <a:t>Enige</a:t>
            </a:r>
            <a:r>
              <a:rPr lang="en-US" sz="3200" dirty="0"/>
              <a:t> criterium was IQ</a:t>
            </a:r>
          </a:p>
          <a:p>
            <a:pPr lvl="1"/>
            <a:r>
              <a:rPr lang="en-US" sz="3200" dirty="0"/>
              <a:t>Label </a:t>
            </a:r>
            <a:r>
              <a:rPr lang="en-US" sz="3200" dirty="0" err="1"/>
              <a:t>geen</a:t>
            </a:r>
            <a:r>
              <a:rPr lang="en-US" sz="3200" dirty="0"/>
              <a:t> </a:t>
            </a:r>
            <a:r>
              <a:rPr lang="en-US" sz="3200" dirty="0" err="1"/>
              <a:t>voorwaarde</a:t>
            </a:r>
            <a:r>
              <a:rPr lang="en-US" sz="3200" dirty="0"/>
              <a:t> voor </a:t>
            </a:r>
            <a:r>
              <a:rPr lang="en-US" sz="3200" dirty="0" err="1"/>
              <a:t>zorg</a:t>
            </a:r>
            <a:r>
              <a:rPr lang="en-US" sz="3200" dirty="0"/>
              <a:t>/</a:t>
            </a:r>
            <a:r>
              <a:rPr lang="en-US" sz="3200" dirty="0" err="1"/>
              <a:t>hulp</a:t>
            </a:r>
            <a:r>
              <a:rPr lang="en-US" sz="3200" dirty="0"/>
              <a:t> </a:t>
            </a:r>
            <a:r>
              <a:rPr lang="en-US" sz="3200" dirty="0" err="1"/>
              <a:t>overheid</a:t>
            </a:r>
            <a:r>
              <a:rPr lang="en-US" sz="3200" dirty="0"/>
              <a:t> </a:t>
            </a:r>
          </a:p>
          <a:p>
            <a:r>
              <a:rPr lang="en-US" sz="3200" dirty="0" err="1"/>
              <a:t>Wel</a:t>
            </a:r>
            <a:r>
              <a:rPr lang="en-US" sz="3200" dirty="0"/>
              <a:t> </a:t>
            </a:r>
            <a:r>
              <a:rPr lang="en-US" sz="3200" dirty="0" err="1"/>
              <a:t>mogelijk</a:t>
            </a:r>
            <a:r>
              <a:rPr lang="en-US" sz="3200" dirty="0"/>
              <a:t> </a:t>
            </a:r>
          </a:p>
          <a:p>
            <a:pPr lvl="1"/>
            <a:r>
              <a:rPr lang="en-US" sz="3200" dirty="0" err="1">
                <a:sym typeface="Wingdings"/>
              </a:rPr>
              <a:t>Leerling</a:t>
            </a:r>
            <a:r>
              <a:rPr lang="en-US" sz="3200" dirty="0">
                <a:sym typeface="Wingdings"/>
              </a:rPr>
              <a:t> </a:t>
            </a:r>
            <a:r>
              <a:rPr lang="en-US" sz="3200" dirty="0" err="1">
                <a:sym typeface="Wingdings"/>
              </a:rPr>
              <a:t>nood</a:t>
            </a:r>
            <a:r>
              <a:rPr lang="en-US" sz="3200" dirty="0">
                <a:sym typeface="Wingdings"/>
              </a:rPr>
              <a:t> </a:t>
            </a:r>
            <a:r>
              <a:rPr lang="en-US" sz="3200" dirty="0" err="1">
                <a:sym typeface="Wingdings"/>
              </a:rPr>
              <a:t>aan</a:t>
            </a:r>
            <a:r>
              <a:rPr lang="en-US" sz="3200" dirty="0">
                <a:sym typeface="Wingdings"/>
              </a:rPr>
              <a:t> </a:t>
            </a:r>
            <a:r>
              <a:rPr lang="en-US" sz="3200" dirty="0" err="1">
                <a:sym typeface="Wingdings"/>
              </a:rPr>
              <a:t>bijkomende</a:t>
            </a:r>
            <a:r>
              <a:rPr lang="en-US" sz="3200" dirty="0">
                <a:sym typeface="Wingdings"/>
              </a:rPr>
              <a:t> </a:t>
            </a:r>
            <a:r>
              <a:rPr lang="en-US" sz="3200" dirty="0" err="1">
                <a:sym typeface="Wingdings"/>
              </a:rPr>
              <a:t>zorg</a:t>
            </a:r>
            <a:endParaRPr lang="en-US" sz="3200" dirty="0">
              <a:sym typeface="Wingdings"/>
            </a:endParaRPr>
          </a:p>
          <a:p>
            <a:pPr lvl="1"/>
            <a:r>
              <a:rPr lang="en-US" sz="3200" dirty="0" err="1">
                <a:sym typeface="Wingdings"/>
              </a:rPr>
              <a:t>Schoolteam</a:t>
            </a:r>
            <a:r>
              <a:rPr lang="en-US" sz="3200" dirty="0">
                <a:sym typeface="Wingdings"/>
              </a:rPr>
              <a:t> </a:t>
            </a:r>
            <a:r>
              <a:rPr lang="en-US" sz="3200" dirty="0" err="1">
                <a:sym typeface="Wingdings"/>
              </a:rPr>
              <a:t>nood</a:t>
            </a:r>
            <a:r>
              <a:rPr lang="en-US" sz="3200" dirty="0">
                <a:sym typeface="Wingdings"/>
              </a:rPr>
              <a:t> </a:t>
            </a:r>
            <a:r>
              <a:rPr lang="en-US" sz="3200" dirty="0" err="1">
                <a:sym typeface="Wingdings"/>
              </a:rPr>
              <a:t>aan</a:t>
            </a:r>
            <a:r>
              <a:rPr lang="en-US" sz="3200" dirty="0">
                <a:sym typeface="Wingdings"/>
              </a:rPr>
              <a:t> </a:t>
            </a:r>
            <a:r>
              <a:rPr lang="en-US" sz="3200" dirty="0" err="1">
                <a:sym typeface="Wingdings"/>
              </a:rPr>
              <a:t>bijkomende</a:t>
            </a:r>
            <a:r>
              <a:rPr lang="en-US" sz="3200" dirty="0">
                <a:sym typeface="Wingdings"/>
              </a:rPr>
              <a:t> expertise</a:t>
            </a:r>
          </a:p>
          <a:p>
            <a:pPr>
              <a:buFont typeface="Symbol" panose="05050102010706020507" pitchFamily="18" charset="2"/>
              <a:buChar char="Þ"/>
            </a:pPr>
            <a:r>
              <a:rPr lang="en-US" sz="3200" dirty="0">
                <a:sym typeface="Wingdings"/>
              </a:rPr>
              <a:t>Door </a:t>
            </a:r>
            <a:r>
              <a:rPr lang="en-US" sz="3200" dirty="0" err="1">
                <a:sym typeface="Wingdings"/>
              </a:rPr>
              <a:t>dimensionele</a:t>
            </a:r>
            <a:r>
              <a:rPr lang="en-US" sz="3200" dirty="0">
                <a:sym typeface="Wingdings"/>
              </a:rPr>
              <a:t> </a:t>
            </a:r>
            <a:r>
              <a:rPr lang="en-US" sz="3200" dirty="0" err="1">
                <a:sym typeface="Wingdings"/>
              </a:rPr>
              <a:t>classificatie</a:t>
            </a:r>
            <a:r>
              <a:rPr lang="en-US" sz="3200" dirty="0">
                <a:sym typeface="Wingdings"/>
              </a:rPr>
              <a:t> (</a:t>
            </a:r>
            <a:r>
              <a:rPr lang="en-US" sz="3200" dirty="0" err="1">
                <a:sym typeface="Wingdings"/>
              </a:rPr>
              <a:t>cognitief</a:t>
            </a:r>
            <a:r>
              <a:rPr lang="en-US" sz="3200" dirty="0">
                <a:sym typeface="Wingdings"/>
              </a:rPr>
              <a:t> </a:t>
            </a:r>
            <a:r>
              <a:rPr lang="en-US" sz="3200" dirty="0" err="1">
                <a:sym typeface="Wingdings"/>
              </a:rPr>
              <a:t>zwak</a:t>
            </a:r>
            <a:r>
              <a:rPr lang="en-US" sz="3200" dirty="0">
                <a:sym typeface="Wingdings"/>
              </a:rPr>
              <a:t> </a:t>
            </a:r>
            <a:r>
              <a:rPr lang="en-US" sz="3200" dirty="0" err="1">
                <a:sym typeface="Wingdings"/>
              </a:rPr>
              <a:t>functioneren</a:t>
            </a:r>
            <a:r>
              <a:rPr lang="en-US" sz="3200" dirty="0">
                <a:sym typeface="Wingdings"/>
              </a:rPr>
              <a:t>) </a:t>
            </a:r>
            <a:r>
              <a:rPr lang="en-US" sz="3200" dirty="0" err="1">
                <a:sym typeface="Wingdings"/>
              </a:rPr>
              <a:t>zicht</a:t>
            </a:r>
            <a:r>
              <a:rPr lang="en-US" sz="3200" dirty="0">
                <a:sym typeface="Wingdings"/>
              </a:rPr>
              <a:t> op </a:t>
            </a:r>
            <a:r>
              <a:rPr lang="en-US" sz="3200" dirty="0" err="1">
                <a:sym typeface="Wingdings"/>
              </a:rPr>
              <a:t>ruim</a:t>
            </a:r>
            <a:r>
              <a:rPr lang="en-US" sz="3200" dirty="0">
                <a:sym typeface="Wingdings"/>
              </a:rPr>
              <a:t> </a:t>
            </a:r>
            <a:r>
              <a:rPr lang="en-US" sz="3200" dirty="0" err="1">
                <a:sym typeface="Wingdings"/>
              </a:rPr>
              <a:t>functioneren</a:t>
            </a:r>
            <a:endParaRPr lang="en-US" sz="3200" dirty="0">
              <a:sym typeface="Wingdings"/>
            </a:endParaRPr>
          </a:p>
          <a:p>
            <a:pPr lvl="1">
              <a:buFont typeface="Wingdings" panose="05000000000000000000" pitchFamily="2" charset="2"/>
              <a:buChar char="ü"/>
            </a:pPr>
            <a:r>
              <a:rPr lang="en-US" sz="3200" dirty="0" err="1">
                <a:sym typeface="Wingdings"/>
              </a:rPr>
              <a:t>Doelen</a:t>
            </a:r>
            <a:r>
              <a:rPr lang="en-US" sz="3200" dirty="0">
                <a:sym typeface="Wingdings"/>
              </a:rPr>
              <a:t> </a:t>
            </a:r>
            <a:r>
              <a:rPr lang="en-US" sz="3200" dirty="0" err="1">
                <a:sym typeface="Wingdings"/>
              </a:rPr>
              <a:t>bepalen</a:t>
            </a:r>
            <a:r>
              <a:rPr lang="en-US" sz="3200" dirty="0">
                <a:sym typeface="Wingdings"/>
              </a:rPr>
              <a:t> </a:t>
            </a:r>
            <a:r>
              <a:rPr lang="en-US" sz="3200" dirty="0" err="1">
                <a:sym typeface="Wingdings"/>
              </a:rPr>
              <a:t>en</a:t>
            </a:r>
            <a:r>
              <a:rPr lang="en-US" sz="3200" dirty="0">
                <a:sym typeface="Wingdings"/>
              </a:rPr>
              <a:t> </a:t>
            </a:r>
            <a:r>
              <a:rPr lang="en-US" sz="3200" dirty="0" err="1">
                <a:sym typeface="Wingdings"/>
              </a:rPr>
              <a:t>noden</a:t>
            </a:r>
            <a:r>
              <a:rPr lang="en-US" sz="3200" dirty="0">
                <a:sym typeface="Wingdings"/>
              </a:rPr>
              <a:t> </a:t>
            </a:r>
            <a:r>
              <a:rPr lang="en-US" sz="3200" dirty="0" err="1">
                <a:sym typeface="Wingdings"/>
              </a:rPr>
              <a:t>formuleren</a:t>
            </a:r>
            <a:endParaRPr lang="en-US" sz="3200" dirty="0">
              <a:sym typeface="Wingdings"/>
            </a:endParaRPr>
          </a:p>
          <a:p>
            <a:pPr lvl="1">
              <a:buFont typeface="Wingdings" panose="05000000000000000000" pitchFamily="2" charset="2"/>
              <a:buChar char="ü"/>
            </a:pPr>
            <a:r>
              <a:rPr lang="en-US" sz="3200" dirty="0">
                <a:sym typeface="Wingdings"/>
              </a:rPr>
              <a:t>Wat is </a:t>
            </a:r>
            <a:r>
              <a:rPr lang="en-US" sz="3200" dirty="0" err="1">
                <a:sym typeface="Wingdings"/>
              </a:rPr>
              <a:t>wel</a:t>
            </a:r>
            <a:r>
              <a:rPr lang="en-US" sz="3200" dirty="0">
                <a:sym typeface="Wingdings"/>
              </a:rPr>
              <a:t> </a:t>
            </a:r>
            <a:r>
              <a:rPr lang="en-US" sz="3200" dirty="0" err="1">
                <a:sym typeface="Wingdings"/>
              </a:rPr>
              <a:t>bijkomend</a:t>
            </a:r>
            <a:r>
              <a:rPr lang="en-US" sz="3200" dirty="0">
                <a:sym typeface="Wingdings"/>
              </a:rPr>
              <a:t> </a:t>
            </a:r>
            <a:r>
              <a:rPr lang="en-US" sz="3200" dirty="0" err="1">
                <a:sym typeface="Wingdings"/>
              </a:rPr>
              <a:t>mogelijk</a:t>
            </a:r>
            <a:r>
              <a:rPr lang="en-US" sz="3200" dirty="0">
                <a:sym typeface="Wingdings"/>
              </a:rPr>
              <a:t>?</a:t>
            </a:r>
          </a:p>
        </p:txBody>
      </p:sp>
      <p:sp>
        <p:nvSpPr>
          <p:cNvPr id="4" name="Slide Number Placeholder 3"/>
          <p:cNvSpPr>
            <a:spLocks noGrp="1"/>
          </p:cNvSpPr>
          <p:nvPr>
            <p:ph type="sldNum" sz="quarter" idx="12"/>
          </p:nvPr>
        </p:nvSpPr>
        <p:spPr>
          <a:xfrm>
            <a:off x="11212580" y="6283643"/>
            <a:ext cx="7874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sp>
        <p:nvSpPr>
          <p:cNvPr id="8" name="Titel 1">
            <a:extLst>
              <a:ext uri="{FF2B5EF4-FFF2-40B4-BE49-F238E27FC236}">
                <a16:creationId xmlns:a16="http://schemas.microsoft.com/office/drawing/2014/main" id="{3865B127-25A2-4B89-A910-E1D8A17A031E}"/>
              </a:ext>
            </a:extLst>
          </p:cNvPr>
          <p:cNvSpPr>
            <a:spLocks noGrp="1"/>
          </p:cNvSpPr>
          <p:nvPr>
            <p:ph type="title"/>
          </p:nvPr>
        </p:nvSpPr>
        <p:spPr>
          <a:xfrm>
            <a:off x="394139" y="209233"/>
            <a:ext cx="10608642" cy="847058"/>
          </a:xfrm>
          <a:solidFill>
            <a:srgbClr val="016666"/>
          </a:solidFill>
        </p:spPr>
        <p:txBody>
          <a:bodyPr>
            <a:normAutofit/>
          </a:bodyPr>
          <a:lstStyle/>
          <a:p>
            <a:r>
              <a:rPr lang="nl-BE" sz="3600" i="1" dirty="0">
                <a:solidFill>
                  <a:srgbClr val="D0EAF1"/>
                </a:solidFill>
              </a:rPr>
              <a:t>Wat als leerling (net) niet voldoet aan criteria VB?</a:t>
            </a:r>
          </a:p>
        </p:txBody>
      </p:sp>
    </p:spTree>
    <p:extLst>
      <p:ext uri="{BB962C8B-B14F-4D97-AF65-F5344CB8AC3E}">
        <p14:creationId xmlns:p14="http://schemas.microsoft.com/office/powerpoint/2010/main" val="37592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Shape 521"/>
          <p:cNvSpPr txBox="1"/>
          <p:nvPr/>
        </p:nvSpPr>
        <p:spPr>
          <a:xfrm>
            <a:off x="808830" y="1344707"/>
            <a:ext cx="11099635" cy="4960604"/>
          </a:xfrm>
          <a:prstGeom prst="rect">
            <a:avLst/>
          </a:prstGeom>
          <a:noFill/>
          <a:ln>
            <a:noFill/>
          </a:ln>
        </p:spPr>
        <p:txBody>
          <a:bodyPr lIns="91425" tIns="45700" rIns="91425" bIns="45700" anchor="ctr" anchorCtr="0">
            <a:noAutofit/>
          </a:bodyPr>
          <a:lstStyle/>
          <a:p>
            <a:pPr marL="457200" marR="0" lvl="0" indent="-457200" algn="l" rtl="0">
              <a:lnSpc>
                <a:spcPct val="150000"/>
              </a:lnSpc>
              <a:spcBef>
                <a:spcPts val="1000"/>
              </a:spcBef>
              <a:buClr>
                <a:srgbClr val="02AAB4"/>
              </a:buClr>
              <a:buSzPct val="100000"/>
              <a:buFont typeface="Wingdings" panose="05000000000000000000" pitchFamily="2" charset="2"/>
              <a:buChar char="§"/>
            </a:pPr>
            <a:r>
              <a:rPr lang="nl-BE" sz="2800" b="0" i="0" u="none" strike="noStrike" cap="none" baseline="0" dirty="0">
                <a:solidFill>
                  <a:srgbClr val="016666"/>
                </a:solidFill>
                <a:latin typeface="Open Sans"/>
                <a:ea typeface="Open Sans"/>
                <a:cs typeface="Open Sans"/>
                <a:sym typeface="Open Sans"/>
              </a:rPr>
              <a:t>Stap 1: Integratief beeld</a:t>
            </a:r>
            <a:r>
              <a:rPr lang="nl-BE" sz="2800" dirty="0">
                <a:solidFill>
                  <a:srgbClr val="016666"/>
                </a:solidFill>
                <a:latin typeface="Open Sans"/>
                <a:ea typeface="Open Sans"/>
                <a:cs typeface="Open Sans"/>
                <a:sym typeface="Open Sans"/>
              </a:rPr>
              <a:t>: Wat is er aan de hand? Hoe komt het?</a:t>
            </a:r>
          </a:p>
          <a:p>
            <a:pPr marL="914400" lvl="1" indent="-457200">
              <a:lnSpc>
                <a:spcPct val="150000"/>
              </a:lnSpc>
              <a:spcBef>
                <a:spcPts val="1000"/>
              </a:spcBef>
              <a:buClr>
                <a:srgbClr val="02AAB4"/>
              </a:buClr>
              <a:buSzPct val="100000"/>
              <a:buFont typeface="Wingdings" panose="05000000000000000000" pitchFamily="2" charset="2"/>
              <a:buChar char="§"/>
            </a:pPr>
            <a:r>
              <a:rPr lang="nl-BE" sz="2800" b="0" i="0" u="none" strike="noStrike" cap="none" baseline="0" dirty="0">
                <a:solidFill>
                  <a:srgbClr val="016666"/>
                </a:solidFill>
                <a:latin typeface="Open Sans"/>
                <a:ea typeface="Open Sans"/>
                <a:cs typeface="Open Sans"/>
                <a:sym typeface="Open Sans"/>
              </a:rPr>
              <a:t>Aanvullen clustering ICF-CY</a:t>
            </a:r>
          </a:p>
          <a:p>
            <a:pPr marL="914400" lvl="1" indent="-457200">
              <a:lnSpc>
                <a:spcPct val="150000"/>
              </a:lnSpc>
              <a:spcBef>
                <a:spcPts val="1000"/>
              </a:spcBef>
              <a:buClr>
                <a:srgbClr val="02AAB4"/>
              </a:buClr>
              <a:buSzPct val="100000"/>
              <a:buFont typeface="Wingdings" panose="05000000000000000000" pitchFamily="2" charset="2"/>
              <a:buChar char="§"/>
            </a:pPr>
            <a:r>
              <a:rPr lang="nl-BE" sz="2800" dirty="0">
                <a:solidFill>
                  <a:srgbClr val="016666"/>
                </a:solidFill>
                <a:latin typeface="Open Sans"/>
                <a:ea typeface="Open Sans"/>
                <a:cs typeface="Open Sans"/>
                <a:sym typeface="Open Sans"/>
              </a:rPr>
              <a:t>Welke hypotheses worden aanvaard, verworpen?</a:t>
            </a:r>
            <a:endParaRPr lang="nl-BE" sz="2800" b="0" i="0" u="none" strike="noStrike" cap="none" baseline="0" dirty="0">
              <a:solidFill>
                <a:srgbClr val="016666"/>
              </a:solidFill>
              <a:latin typeface="Open Sans"/>
              <a:ea typeface="Open Sans"/>
              <a:cs typeface="Open Sans"/>
              <a:sym typeface="Open Sans"/>
            </a:endParaRPr>
          </a:p>
          <a:p>
            <a:pPr marL="457200" marR="0" lvl="0" indent="-457200" algn="l" rtl="0">
              <a:lnSpc>
                <a:spcPct val="150000"/>
              </a:lnSpc>
              <a:spcBef>
                <a:spcPts val="1000"/>
              </a:spcBef>
              <a:buClr>
                <a:srgbClr val="02AAB4"/>
              </a:buClr>
              <a:buSzPct val="100000"/>
              <a:buFont typeface="Wingdings" panose="05000000000000000000" pitchFamily="2" charset="2"/>
              <a:buChar char="§"/>
            </a:pPr>
            <a:r>
              <a:rPr lang="nl-BE" sz="2800" dirty="0">
                <a:solidFill>
                  <a:srgbClr val="016666"/>
                </a:solidFill>
                <a:latin typeface="Open Sans"/>
                <a:ea typeface="Open Sans"/>
                <a:cs typeface="Open Sans"/>
                <a:sym typeface="Open Sans"/>
              </a:rPr>
              <a:t>Stap 2 </a:t>
            </a:r>
            <a:r>
              <a:rPr lang="nl-BE" sz="2800" b="0" i="0" u="none" strike="noStrike" cap="none" baseline="0" dirty="0">
                <a:solidFill>
                  <a:srgbClr val="016666"/>
                </a:solidFill>
                <a:latin typeface="Open Sans"/>
                <a:ea typeface="Open Sans"/>
                <a:cs typeface="Open Sans"/>
                <a:sym typeface="Open Sans"/>
              </a:rPr>
              <a:t>: Van</a:t>
            </a:r>
            <a:r>
              <a:rPr lang="nl-BE" sz="2800" b="0" i="0" u="none" strike="noStrike" cap="none" dirty="0">
                <a:solidFill>
                  <a:srgbClr val="016666"/>
                </a:solidFill>
                <a:latin typeface="Open Sans"/>
                <a:ea typeface="Open Sans"/>
                <a:cs typeface="Open Sans"/>
                <a:sym typeface="Open Sans"/>
              </a:rPr>
              <a:t> doelen naar behoeften en aanbevelingen.</a:t>
            </a:r>
          </a:p>
          <a:p>
            <a:pPr marL="457200" marR="0" lvl="0" indent="-457200" algn="l" rtl="0">
              <a:lnSpc>
                <a:spcPct val="150000"/>
              </a:lnSpc>
              <a:spcBef>
                <a:spcPts val="1000"/>
              </a:spcBef>
              <a:buClr>
                <a:srgbClr val="02AAB4"/>
              </a:buClr>
              <a:buSzPct val="100000"/>
              <a:buFont typeface="Wingdings" panose="05000000000000000000" pitchFamily="2" charset="2"/>
              <a:buChar char="§"/>
            </a:pPr>
            <a:r>
              <a:rPr lang="nl-BE" sz="2800" dirty="0">
                <a:solidFill>
                  <a:srgbClr val="016666"/>
                </a:solidFill>
                <a:latin typeface="Open Sans"/>
                <a:ea typeface="Open Sans"/>
                <a:cs typeface="Open Sans"/>
                <a:sym typeface="Open Sans"/>
              </a:rPr>
              <a:t>Stap 3 : Aanbevelingen beoordelen.</a:t>
            </a:r>
          </a:p>
          <a:p>
            <a:pPr marR="0" lvl="0" algn="l" rtl="0">
              <a:lnSpc>
                <a:spcPct val="150000"/>
              </a:lnSpc>
              <a:spcBef>
                <a:spcPts val="1000"/>
              </a:spcBef>
              <a:buClr>
                <a:srgbClr val="02AAB4"/>
              </a:buClr>
              <a:buSzPct val="100000"/>
            </a:pPr>
            <a:r>
              <a:rPr lang="nl-BE" sz="2800" b="1" i="0" u="none" strike="noStrike" cap="none" dirty="0">
                <a:solidFill>
                  <a:srgbClr val="02504E"/>
                </a:solidFill>
                <a:latin typeface="Open Sans"/>
                <a:ea typeface="Open Sans"/>
                <a:cs typeface="Open Sans"/>
                <a:sym typeface="Open Sans"/>
              </a:rPr>
              <a:t>REFLECTIE &amp; GESTRUCTUREERDE VOORBEREIDING ADVIES</a:t>
            </a:r>
          </a:p>
        </p:txBody>
      </p:sp>
      <p:sp>
        <p:nvSpPr>
          <p:cNvPr id="5" name="Shape 534"/>
          <p:cNvSpPr txBox="1"/>
          <p:nvPr/>
        </p:nvSpPr>
        <p:spPr>
          <a:xfrm>
            <a:off x="931862" y="259323"/>
            <a:ext cx="10515599" cy="1085383"/>
          </a:xfrm>
          <a:prstGeom prst="rect">
            <a:avLst/>
          </a:prstGeom>
          <a:noFill/>
          <a:ln>
            <a:noFill/>
          </a:ln>
        </p:spPr>
        <p:txBody>
          <a:bodyPr lIns="91425" tIns="45700" rIns="91425" bIns="45700" anchor="ctr" anchorCtr="0">
            <a:noAutofit/>
          </a:bodyPr>
          <a:lstStyle/>
          <a:p>
            <a:pPr>
              <a:lnSpc>
                <a:spcPct val="90000"/>
              </a:lnSpc>
              <a:buClr>
                <a:srgbClr val="C00000"/>
              </a:buClr>
              <a:buSzPct val="25000"/>
            </a:pPr>
            <a:r>
              <a:rPr lang="nl-BE" sz="4000" dirty="0">
                <a:solidFill>
                  <a:srgbClr val="02504E"/>
                </a:solidFill>
                <a:latin typeface="Open Sans"/>
                <a:ea typeface="Open Sans"/>
                <a:cs typeface="Open Sans"/>
                <a:sym typeface="Open Sans"/>
              </a:rPr>
              <a:t>Integratie- en aanbevelingsfase</a:t>
            </a:r>
          </a:p>
        </p:txBody>
      </p:sp>
      <p:sp>
        <p:nvSpPr>
          <p:cNvPr id="6" name="Pijl-rechts 5"/>
          <p:cNvSpPr/>
          <p:nvPr/>
        </p:nvSpPr>
        <p:spPr>
          <a:xfrm>
            <a:off x="247358" y="4006907"/>
            <a:ext cx="561472" cy="52086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Tijdelijke aanduiding voor inhoud 7">
            <a:extLst>
              <a:ext uri="{FF2B5EF4-FFF2-40B4-BE49-F238E27FC236}">
                <a16:creationId xmlns:a16="http://schemas.microsoft.com/office/drawing/2014/main" id="{37AFDD99-BCA4-4458-8DF2-896191382C1B}"/>
              </a:ext>
            </a:extLst>
          </p:cNvPr>
          <p:cNvPicPr>
            <a:picLocks noChangeAspect="1"/>
          </p:cNvPicPr>
          <p:nvPr/>
        </p:nvPicPr>
        <p:blipFill>
          <a:blip r:embed="rId3" cstate="print"/>
          <a:stretch>
            <a:fillRect/>
          </a:stretch>
        </p:blipFill>
        <p:spPr>
          <a:xfrm>
            <a:off x="10393484" y="-1"/>
            <a:ext cx="1798516" cy="1678329"/>
          </a:xfrm>
          <a:prstGeom prst="rect">
            <a:avLst/>
          </a:prstGeom>
        </p:spPr>
      </p:pic>
    </p:spTree>
    <p:extLst>
      <p:ext uri="{BB962C8B-B14F-4D97-AF65-F5344CB8AC3E}">
        <p14:creationId xmlns:p14="http://schemas.microsoft.com/office/powerpoint/2010/main" val="54764557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78843318"/>
              </p:ext>
            </p:extLst>
          </p:nvPr>
        </p:nvGraphicFramePr>
        <p:xfrm>
          <a:off x="698500" y="376766"/>
          <a:ext cx="10807700" cy="5833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340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a:xfrm>
            <a:off x="329152" y="0"/>
            <a:ext cx="10515600" cy="882503"/>
          </a:xfrm>
        </p:spPr>
        <p:txBody>
          <a:bodyPr/>
          <a:lstStyle/>
          <a:p>
            <a:r>
              <a:rPr lang="nl-BE" i="1" dirty="0"/>
              <a:t>Bijvoorbeeld</a:t>
            </a:r>
          </a:p>
        </p:txBody>
      </p:sp>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882503"/>
            <a:ext cx="11533696" cy="5729304"/>
          </a:xfrm>
        </p:spPr>
        <p:txBody>
          <a:bodyPr>
            <a:noAutofit/>
          </a:bodyPr>
          <a:lstStyle/>
          <a:p>
            <a:pPr marL="0" indent="0">
              <a:buNone/>
            </a:pPr>
            <a:r>
              <a:rPr lang="nl-BE" b="1" i="1" dirty="0"/>
              <a:t>Doel</a:t>
            </a:r>
            <a:r>
              <a:rPr lang="nl-BE" dirty="0"/>
              <a:t>: Bas blijft binnen de huidige school het gemeenschappelijk curriculum volgen.</a:t>
            </a:r>
          </a:p>
          <a:p>
            <a:pPr marL="0" indent="0">
              <a:buNone/>
            </a:pPr>
            <a:endParaRPr lang="nl-BE" dirty="0"/>
          </a:p>
          <a:p>
            <a:pPr marL="0" indent="0">
              <a:buNone/>
            </a:pPr>
            <a:r>
              <a:rPr lang="nl-BE" b="1" i="1" dirty="0"/>
              <a:t>Doel:</a:t>
            </a:r>
            <a:r>
              <a:rPr lang="nl-BE" dirty="0"/>
              <a:t> Haroun kan na het afronden van zijn schools traject in de school voor buitengewoon onderwijs begeleid werken met dieren en begeleid zelfstandig wonen.</a:t>
            </a:r>
          </a:p>
          <a:p>
            <a:pPr marL="0" indent="0">
              <a:buNone/>
            </a:pPr>
            <a:endParaRPr lang="nl-BE" b="1" i="1" dirty="0"/>
          </a:p>
          <a:p>
            <a:pPr>
              <a:buFont typeface="Symbol" panose="05050102010706020507" pitchFamily="18" charset="2"/>
              <a:buChar char="Þ"/>
            </a:pPr>
            <a:r>
              <a:rPr lang="nl-BE" sz="2800" dirty="0"/>
              <a:t>Onderwijs-, opvoedings</a:t>
            </a:r>
            <a:r>
              <a:rPr lang="nl-BE" dirty="0"/>
              <a:t>- en ondersteuningsbehoeften?</a:t>
            </a:r>
          </a:p>
          <a:p>
            <a:pPr>
              <a:buFont typeface="Symbol" panose="05050102010706020507" pitchFamily="18" charset="2"/>
              <a:buChar char="Þ"/>
            </a:pPr>
            <a:r>
              <a:rPr lang="nl-BE" sz="2800" dirty="0"/>
              <a:t>Aanbevelingen?</a:t>
            </a:r>
          </a:p>
          <a:p>
            <a:pPr>
              <a:spcBef>
                <a:spcPts val="0"/>
              </a:spcBef>
              <a:buFontTx/>
              <a:buChar char="-"/>
            </a:pPr>
            <a:endParaRPr lang="nl-BE" sz="2800" dirty="0"/>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88</a:t>
            </a:fld>
            <a:endParaRPr lang="nl-BE"/>
          </a:p>
        </p:txBody>
      </p:sp>
    </p:spTree>
    <p:extLst>
      <p:ext uri="{BB962C8B-B14F-4D97-AF65-F5344CB8AC3E}">
        <p14:creationId xmlns:p14="http://schemas.microsoft.com/office/powerpoint/2010/main" val="35677531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95571116"/>
              </p:ext>
            </p:extLst>
          </p:nvPr>
        </p:nvGraphicFramePr>
        <p:xfrm>
          <a:off x="713740" y="3122623"/>
          <a:ext cx="10807700" cy="2811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748409278"/>
              </p:ext>
            </p:extLst>
          </p:nvPr>
        </p:nvGraphicFramePr>
        <p:xfrm>
          <a:off x="713740" y="152400"/>
          <a:ext cx="10807700" cy="37261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479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B3002-BAF0-4111-BA57-0D210D3EF4AE}"/>
              </a:ext>
            </a:extLst>
          </p:cNvPr>
          <p:cNvSpPr>
            <a:spLocks noGrp="1"/>
          </p:cNvSpPr>
          <p:nvPr>
            <p:ph type="title"/>
          </p:nvPr>
        </p:nvSpPr>
        <p:spPr>
          <a:xfrm>
            <a:off x="838200" y="10277"/>
            <a:ext cx="10515600" cy="1325563"/>
          </a:xfrm>
        </p:spPr>
        <p:txBody>
          <a:bodyPr>
            <a:normAutofit/>
          </a:bodyPr>
          <a:lstStyle/>
          <a:p>
            <a:r>
              <a:rPr lang="nl-BE" dirty="0">
                <a:solidFill>
                  <a:srgbClr val="02AAB4"/>
                </a:solidFill>
              </a:rPr>
              <a:t>Zorgzaam handelen in de klas</a:t>
            </a:r>
          </a:p>
        </p:txBody>
      </p:sp>
      <p:sp>
        <p:nvSpPr>
          <p:cNvPr id="3" name="Tijdelijke aanduiding voor inhoud 2">
            <a:extLst>
              <a:ext uri="{FF2B5EF4-FFF2-40B4-BE49-F238E27FC236}">
                <a16:creationId xmlns:a16="http://schemas.microsoft.com/office/drawing/2014/main" id="{4835D63C-8F8E-4EDD-8EC3-2422F69EE250}"/>
              </a:ext>
            </a:extLst>
          </p:cNvPr>
          <p:cNvSpPr>
            <a:spLocks noGrp="1"/>
          </p:cNvSpPr>
          <p:nvPr>
            <p:ph idx="1"/>
          </p:nvPr>
        </p:nvSpPr>
        <p:spPr>
          <a:xfrm>
            <a:off x="838200" y="1750034"/>
            <a:ext cx="10515600" cy="5097689"/>
          </a:xfrm>
        </p:spPr>
        <p:txBody>
          <a:bodyPr>
            <a:normAutofit lnSpcReduction="10000"/>
          </a:bodyPr>
          <a:lstStyle/>
          <a:p>
            <a:pPr marL="0" indent="0">
              <a:buNone/>
            </a:pPr>
            <a:r>
              <a:rPr lang="nl-BE" dirty="0"/>
              <a:t>Mogelijke reflectievragen</a:t>
            </a:r>
          </a:p>
          <a:p>
            <a:r>
              <a:rPr lang="nl-BE" dirty="0"/>
              <a:t>Hoe kan ik mijn lessen op een haalbare manier afstemmen op de gemeenschappelijke en individuele onderwijsbehoeften van de leerlingen in mijn klas?</a:t>
            </a:r>
          </a:p>
          <a:p>
            <a:r>
              <a:rPr lang="nl-BE" dirty="0"/>
              <a:t>Op welke manier gebruik ik voorkennis, achtergrond, voorkeuren voor leeractiviteiten, interesses van leerlingen in hun leerproces?</a:t>
            </a:r>
          </a:p>
          <a:p>
            <a:r>
              <a:rPr lang="nl-BE" dirty="0"/>
              <a:t>Hoeveel tijd wil ik tijdens mijn lessen besteden aan de ontwikkeling van sociale en praktische vaardigheden, naast de ontwikkeling van schoolse vaardigheden?</a:t>
            </a:r>
          </a:p>
          <a:p>
            <a:r>
              <a:rPr lang="nl-BE" dirty="0"/>
              <a:t>Hoe kan ik zowel moeizaam als gemakkelijk lerende leerlingen autonoom motiveren en gemotiveerd houden voor het schoolwerk?</a:t>
            </a:r>
          </a:p>
        </p:txBody>
      </p:sp>
      <p:sp>
        <p:nvSpPr>
          <p:cNvPr id="4" name="Tijdelijke aanduiding voor dianummer 3">
            <a:extLst>
              <a:ext uri="{FF2B5EF4-FFF2-40B4-BE49-F238E27FC236}">
                <a16:creationId xmlns:a16="http://schemas.microsoft.com/office/drawing/2014/main" id="{174452BD-7C35-4D99-B215-03EDFC48710C}"/>
              </a:ext>
            </a:extLst>
          </p:cNvPr>
          <p:cNvSpPr>
            <a:spLocks noGrp="1"/>
          </p:cNvSpPr>
          <p:nvPr>
            <p:ph type="sldNum" sz="quarter" idx="12"/>
          </p:nvPr>
        </p:nvSpPr>
        <p:spPr/>
        <p:txBody>
          <a:bodyPr/>
          <a:lstStyle/>
          <a:p>
            <a:fld id="{04FCA95E-2221-4DC3-A5F9-E53F37D422FC}" type="slidenum">
              <a:rPr lang="nl-BE" smtClean="0"/>
              <a:pPr/>
              <a:t>9</a:t>
            </a:fld>
            <a:endParaRPr lang="nl-BE"/>
          </a:p>
        </p:txBody>
      </p:sp>
      <p:pic>
        <p:nvPicPr>
          <p:cNvPr id="6" name="Afbeelding 5" descr="Afbeelding met apparaat&#10;&#10;Automatisch gegenereerde beschrijving">
            <a:extLst>
              <a:ext uri="{FF2B5EF4-FFF2-40B4-BE49-F238E27FC236}">
                <a16:creationId xmlns:a16="http://schemas.microsoft.com/office/drawing/2014/main" id="{11D3C386-283D-47C8-A2A8-E896B8DA2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spTree>
    <p:extLst>
      <p:ext uri="{BB962C8B-B14F-4D97-AF65-F5344CB8AC3E}">
        <p14:creationId xmlns:p14="http://schemas.microsoft.com/office/powerpoint/2010/main" val="24968236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84046150"/>
              </p:ext>
            </p:extLst>
          </p:nvPr>
        </p:nvGraphicFramePr>
        <p:xfrm>
          <a:off x="257175" y="0"/>
          <a:ext cx="11677650" cy="6736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1982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6E3D186C-7323-4F17-9487-6EAF4FA3E2B1}"/>
              </a:ext>
            </a:extLst>
          </p:cNvPr>
          <p:cNvGraphicFramePr>
            <a:graphicFrameLocks noGrp="1"/>
          </p:cNvGraphicFramePr>
          <p:nvPr>
            <p:ph idx="1"/>
            <p:extLst>
              <p:ext uri="{D42A27DB-BD31-4B8C-83A1-F6EECF244321}">
                <p14:modId xmlns:p14="http://schemas.microsoft.com/office/powerpoint/2010/main" val="3655374661"/>
              </p:ext>
            </p:extLst>
          </p:nvPr>
        </p:nvGraphicFramePr>
        <p:xfrm>
          <a:off x="1" y="0"/>
          <a:ext cx="12192000" cy="6858000"/>
        </p:xfrm>
        <a:graphic>
          <a:graphicData uri="http://schemas.openxmlformats.org/drawingml/2006/table">
            <a:tbl>
              <a:tblPr firstRow="1" firstCol="1" bandRow="1">
                <a:tableStyleId>{5C22544A-7EE6-4342-B048-85BDC9FD1C3A}</a:tableStyleId>
              </a:tblPr>
              <a:tblGrid>
                <a:gridCol w="1424045">
                  <a:extLst>
                    <a:ext uri="{9D8B030D-6E8A-4147-A177-3AD203B41FA5}">
                      <a16:colId xmlns:a16="http://schemas.microsoft.com/office/drawing/2014/main" val="3844408934"/>
                    </a:ext>
                  </a:extLst>
                </a:gridCol>
                <a:gridCol w="3715783">
                  <a:extLst>
                    <a:ext uri="{9D8B030D-6E8A-4147-A177-3AD203B41FA5}">
                      <a16:colId xmlns:a16="http://schemas.microsoft.com/office/drawing/2014/main" val="2569456634"/>
                    </a:ext>
                  </a:extLst>
                </a:gridCol>
                <a:gridCol w="3264728">
                  <a:extLst>
                    <a:ext uri="{9D8B030D-6E8A-4147-A177-3AD203B41FA5}">
                      <a16:colId xmlns:a16="http://schemas.microsoft.com/office/drawing/2014/main" val="1443781012"/>
                    </a:ext>
                  </a:extLst>
                </a:gridCol>
                <a:gridCol w="3787444">
                  <a:extLst>
                    <a:ext uri="{9D8B030D-6E8A-4147-A177-3AD203B41FA5}">
                      <a16:colId xmlns:a16="http://schemas.microsoft.com/office/drawing/2014/main" val="3283040009"/>
                    </a:ext>
                  </a:extLst>
                </a:gridCol>
              </a:tblGrid>
              <a:tr h="524271">
                <a:tc gridSpan="2">
                  <a:txBody>
                    <a:bodyPr/>
                    <a:lstStyle/>
                    <a:p>
                      <a:pPr>
                        <a:lnSpc>
                          <a:spcPct val="115000"/>
                        </a:lnSpc>
                        <a:spcAft>
                          <a:spcPts val="0"/>
                        </a:spcAft>
                      </a:pPr>
                      <a:r>
                        <a:rPr lang="nl-BE" sz="2800" spc="30">
                          <a:effectLst/>
                        </a:rPr>
                        <a:t>Wenselijke aanbevelingen:</a:t>
                      </a:r>
                      <a:endParaRPr lang="nl-BE" sz="2800" spc="3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49999"/>
                    </a:solidFill>
                  </a:tcPr>
                </a:tc>
                <a:tc hMerge="1">
                  <a:txBody>
                    <a:bodyPr/>
                    <a:lstStyle/>
                    <a:p>
                      <a:endParaRPr lang="nl-BE"/>
                    </a:p>
                  </a:txBody>
                  <a:tcPr/>
                </a:tc>
                <a:tc>
                  <a:txBody>
                    <a:bodyPr/>
                    <a:lstStyle/>
                    <a:p>
                      <a:pPr>
                        <a:lnSpc>
                          <a:spcPct val="115000"/>
                        </a:lnSpc>
                        <a:spcAft>
                          <a:spcPts val="0"/>
                        </a:spcAft>
                      </a:pPr>
                      <a:r>
                        <a:rPr lang="nl-BE" sz="2800" spc="30">
                          <a:effectLst/>
                        </a:rPr>
                        <a:t>Argumenten pro</a:t>
                      </a:r>
                      <a:endParaRPr lang="nl-BE" sz="2800" spc="3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15000"/>
                        </a:lnSpc>
                        <a:spcAft>
                          <a:spcPts val="0"/>
                        </a:spcAft>
                      </a:pPr>
                      <a:r>
                        <a:rPr lang="nl-BE" sz="2800" spc="30">
                          <a:effectLst/>
                        </a:rPr>
                        <a:t>Argumenten contra</a:t>
                      </a:r>
                      <a:endParaRPr lang="nl-BE" sz="2800" spc="3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49999"/>
                    </a:solidFill>
                  </a:tcPr>
                </a:tc>
                <a:extLst>
                  <a:ext uri="{0D108BD9-81ED-4DB2-BD59-A6C34878D82A}">
                    <a16:rowId xmlns:a16="http://schemas.microsoft.com/office/drawing/2014/main" val="3172525320"/>
                  </a:ext>
                </a:extLst>
              </a:tr>
              <a:tr h="871216">
                <a:tc>
                  <a:txBody>
                    <a:bodyPr/>
                    <a:lstStyle/>
                    <a:p>
                      <a:pPr>
                        <a:lnSpc>
                          <a:spcPct val="115000"/>
                        </a:lnSpc>
                        <a:spcAft>
                          <a:spcPts val="0"/>
                        </a:spcAft>
                      </a:pPr>
                      <a:r>
                        <a:rPr lang="nl-BE" sz="2800" spc="30" dirty="0">
                          <a:effectLst/>
                        </a:rPr>
                        <a:t>Leerling</a:t>
                      </a:r>
                      <a:endParaRPr lang="nl-BE" sz="280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00000"/>
                        </a:lnSpc>
                        <a:spcAft>
                          <a:spcPts val="0"/>
                        </a:spcAft>
                      </a:pPr>
                      <a:r>
                        <a:rPr lang="nl-BE" sz="2400" spc="30" dirty="0">
                          <a:solidFill>
                            <a:srgbClr val="016666"/>
                          </a:solidFill>
                          <a:effectLst/>
                        </a:rPr>
                        <a:t>Celia kan naar eerste leerjaar met haar vrienden.</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Mee met gekende groep</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Speelt nog erg graag</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2615345018"/>
                  </a:ext>
                </a:extLst>
              </a:tr>
              <a:tr h="1048541">
                <a:tc>
                  <a:txBody>
                    <a:bodyPr/>
                    <a:lstStyle/>
                    <a:p>
                      <a:pPr>
                        <a:lnSpc>
                          <a:spcPct val="115000"/>
                        </a:lnSpc>
                        <a:spcAft>
                          <a:spcPts val="0"/>
                        </a:spcAft>
                      </a:pPr>
                      <a:r>
                        <a:rPr lang="nl-BE" sz="2800" spc="30" dirty="0">
                          <a:effectLst/>
                        </a:rPr>
                        <a:t>School, klas</a:t>
                      </a:r>
                      <a:endParaRPr lang="nl-BE" sz="280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00000"/>
                        </a:lnSpc>
                        <a:spcAft>
                          <a:spcPts val="0"/>
                        </a:spcAft>
                      </a:pPr>
                      <a:r>
                        <a:rPr lang="nl-BE" sz="2400" spc="30" dirty="0">
                          <a:solidFill>
                            <a:srgbClr val="016666"/>
                          </a:solidFill>
                          <a:effectLst/>
                        </a:rPr>
                        <a:t>Celia gaat naar </a:t>
                      </a:r>
                      <a:r>
                        <a:rPr lang="nl-BE" sz="2400" spc="30" dirty="0" err="1">
                          <a:solidFill>
                            <a:srgbClr val="016666"/>
                          </a:solidFill>
                          <a:effectLst/>
                        </a:rPr>
                        <a:t>BuO</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Uitgebreid zorgteam</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Nieuwe omgeving, verre verplaatsing.</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4248966064"/>
                  </a:ext>
                </a:extLst>
              </a:tr>
              <a:tr h="1771378">
                <a:tc>
                  <a:txBody>
                    <a:bodyPr/>
                    <a:lstStyle/>
                    <a:p>
                      <a:pPr>
                        <a:lnSpc>
                          <a:spcPct val="115000"/>
                        </a:lnSpc>
                        <a:spcAft>
                          <a:spcPts val="0"/>
                        </a:spcAft>
                      </a:pPr>
                      <a:r>
                        <a:rPr lang="nl-BE" sz="2800" spc="30" dirty="0">
                          <a:effectLst/>
                        </a:rPr>
                        <a:t>Gezin, ouders</a:t>
                      </a:r>
                      <a:endParaRPr lang="nl-BE" sz="280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00000"/>
                        </a:lnSpc>
                        <a:spcAft>
                          <a:spcPts val="0"/>
                        </a:spcAft>
                      </a:pPr>
                      <a:r>
                        <a:rPr lang="nl-BE" sz="2400" spc="30" dirty="0">
                          <a:solidFill>
                            <a:srgbClr val="016666"/>
                          </a:solidFill>
                          <a:effectLst/>
                        </a:rPr>
                        <a:t>Celia blijft in eigen school met IAC.</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Geborgenheid, gekende omgeving, blijvende stimulering.</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Voldoende knowhow en ondersteuning? Beperkt draagvlak bij schoolteam.</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3562526550"/>
                  </a:ext>
                </a:extLst>
              </a:tr>
              <a:tr h="1321297">
                <a:tc>
                  <a:txBody>
                    <a:bodyPr/>
                    <a:lstStyle/>
                    <a:p>
                      <a:pPr>
                        <a:lnSpc>
                          <a:spcPct val="115000"/>
                        </a:lnSpc>
                        <a:spcAft>
                          <a:spcPts val="0"/>
                        </a:spcAft>
                      </a:pPr>
                      <a:r>
                        <a:rPr lang="nl-BE" sz="2800" spc="30" dirty="0">
                          <a:effectLst/>
                        </a:rPr>
                        <a:t>Externe hulp</a:t>
                      </a:r>
                      <a:endParaRPr lang="nl-BE" sz="280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00000"/>
                        </a:lnSpc>
                        <a:spcAft>
                          <a:spcPts val="0"/>
                        </a:spcAft>
                      </a:pPr>
                      <a:r>
                        <a:rPr lang="nl-BE" sz="2400" spc="30" dirty="0">
                          <a:solidFill>
                            <a:srgbClr val="016666"/>
                          </a:solidFill>
                          <a:effectLst/>
                        </a:rPr>
                        <a:t>Celia krijgt logo buiten lestijden in de praktijk logopedist.  </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Ouders goed zicht op hoe therapie loopt.</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Belastend. Afstemming met school moeilijker</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1993354977"/>
                  </a:ext>
                </a:extLst>
              </a:tr>
              <a:tr h="1321297">
                <a:tc>
                  <a:txBody>
                    <a:bodyPr/>
                    <a:lstStyle/>
                    <a:p>
                      <a:pPr>
                        <a:lnSpc>
                          <a:spcPct val="115000"/>
                        </a:lnSpc>
                        <a:spcAft>
                          <a:spcPts val="0"/>
                        </a:spcAft>
                      </a:pPr>
                      <a:r>
                        <a:rPr lang="nl-BE" sz="2800" spc="30" dirty="0">
                          <a:effectLst/>
                        </a:rPr>
                        <a:t> </a:t>
                      </a:r>
                      <a:endParaRPr lang="nl-BE" sz="280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00000"/>
                        </a:lnSpc>
                        <a:spcAft>
                          <a:spcPts val="0"/>
                        </a:spcAft>
                      </a:pPr>
                      <a:r>
                        <a:rPr lang="nl-BE" sz="2400" spc="30" dirty="0">
                          <a:solidFill>
                            <a:srgbClr val="016666"/>
                          </a:solidFill>
                          <a:effectLst/>
                        </a:rPr>
                        <a:t>Celia krijgt logo op school tijdens lestijden.</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Minder belastend. Afstemming school makkelijker. </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tc>
                  <a:txBody>
                    <a:bodyPr/>
                    <a:lstStyle/>
                    <a:p>
                      <a:pPr>
                        <a:lnSpc>
                          <a:spcPct val="100000"/>
                        </a:lnSpc>
                        <a:spcAft>
                          <a:spcPts val="0"/>
                        </a:spcAft>
                      </a:pPr>
                      <a:r>
                        <a:rPr lang="nl-BE" sz="2400" spc="30" dirty="0">
                          <a:solidFill>
                            <a:srgbClr val="016666"/>
                          </a:solidFill>
                          <a:effectLst/>
                        </a:rPr>
                        <a:t>Ouders hebben minder zicht op het verloop van de therapie.</a:t>
                      </a:r>
                      <a:endParaRPr lang="nl-BE" sz="2400" spc="30" dirty="0">
                        <a:solidFill>
                          <a:srgbClr val="01666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2190486648"/>
                  </a:ext>
                </a:extLst>
              </a:tr>
            </a:tbl>
          </a:graphicData>
        </a:graphic>
      </p:graphicFrame>
      <p:sp>
        <p:nvSpPr>
          <p:cNvPr id="4" name="Tijdelijke aanduiding voor dianummer 3">
            <a:extLst>
              <a:ext uri="{FF2B5EF4-FFF2-40B4-BE49-F238E27FC236}">
                <a16:creationId xmlns:a16="http://schemas.microsoft.com/office/drawing/2014/main" id="{715AC067-15F3-4A72-A21D-9EE78BFCA2E8}"/>
              </a:ext>
            </a:extLst>
          </p:cNvPr>
          <p:cNvSpPr>
            <a:spLocks noGrp="1"/>
          </p:cNvSpPr>
          <p:nvPr>
            <p:ph type="sldNum" sz="quarter" idx="12"/>
          </p:nvPr>
        </p:nvSpPr>
        <p:spPr/>
        <p:txBody>
          <a:bodyPr/>
          <a:lstStyle/>
          <a:p>
            <a:fld id="{04FCA95E-2221-4DC3-A5F9-E53F37D422FC}" type="slidenum">
              <a:rPr lang="nl-BE" smtClean="0"/>
              <a:pPr/>
              <a:t>91</a:t>
            </a:fld>
            <a:endParaRPr lang="nl-BE"/>
          </a:p>
        </p:txBody>
      </p:sp>
    </p:spTree>
    <p:extLst>
      <p:ext uri="{BB962C8B-B14F-4D97-AF65-F5344CB8AC3E}">
        <p14:creationId xmlns:p14="http://schemas.microsoft.com/office/powerpoint/2010/main" val="28796249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715AC067-15F3-4A72-A21D-9EE78BFCA2E8}"/>
              </a:ext>
            </a:extLst>
          </p:cNvPr>
          <p:cNvSpPr>
            <a:spLocks noGrp="1"/>
          </p:cNvSpPr>
          <p:nvPr>
            <p:ph type="sldNum" sz="quarter" idx="12"/>
          </p:nvPr>
        </p:nvSpPr>
        <p:spPr/>
        <p:txBody>
          <a:bodyPr/>
          <a:lstStyle/>
          <a:p>
            <a:fld id="{04FCA95E-2221-4DC3-A5F9-E53F37D422FC}" type="slidenum">
              <a:rPr lang="nl-BE" smtClean="0"/>
              <a:pPr/>
              <a:t>92</a:t>
            </a:fld>
            <a:endParaRPr lang="nl-BE"/>
          </a:p>
        </p:txBody>
      </p:sp>
      <p:graphicFrame>
        <p:nvGraphicFramePr>
          <p:cNvPr id="7" name="Tijdelijke aanduiding voor inhoud 6">
            <a:extLst>
              <a:ext uri="{FF2B5EF4-FFF2-40B4-BE49-F238E27FC236}">
                <a16:creationId xmlns:a16="http://schemas.microsoft.com/office/drawing/2014/main" id="{2AF9A6C7-3277-45BF-B850-0609DDC72452}"/>
              </a:ext>
            </a:extLst>
          </p:cNvPr>
          <p:cNvGraphicFramePr>
            <a:graphicFrameLocks noGrp="1"/>
          </p:cNvGraphicFramePr>
          <p:nvPr>
            <p:ph idx="1"/>
            <p:extLst>
              <p:ext uri="{D42A27DB-BD31-4B8C-83A1-F6EECF244321}">
                <p14:modId xmlns:p14="http://schemas.microsoft.com/office/powerpoint/2010/main" val="3194234542"/>
              </p:ext>
            </p:extLst>
          </p:nvPr>
        </p:nvGraphicFramePr>
        <p:xfrm>
          <a:off x="0" y="0"/>
          <a:ext cx="12192000" cy="6857999"/>
        </p:xfrm>
        <a:graphic>
          <a:graphicData uri="http://schemas.openxmlformats.org/drawingml/2006/table">
            <a:tbl>
              <a:tblPr firstRow="1" firstCol="1" bandRow="1">
                <a:tableStyleId>{5C22544A-7EE6-4342-B048-85BDC9FD1C3A}</a:tableStyleId>
              </a:tblPr>
              <a:tblGrid>
                <a:gridCol w="2711669">
                  <a:extLst>
                    <a:ext uri="{9D8B030D-6E8A-4147-A177-3AD203B41FA5}">
                      <a16:colId xmlns:a16="http://schemas.microsoft.com/office/drawing/2014/main" val="4135077188"/>
                    </a:ext>
                  </a:extLst>
                </a:gridCol>
                <a:gridCol w="9480331">
                  <a:extLst>
                    <a:ext uri="{9D8B030D-6E8A-4147-A177-3AD203B41FA5}">
                      <a16:colId xmlns:a16="http://schemas.microsoft.com/office/drawing/2014/main" val="2854379635"/>
                    </a:ext>
                  </a:extLst>
                </a:gridCol>
              </a:tblGrid>
              <a:tr h="679130">
                <a:tc gridSpan="2">
                  <a:txBody>
                    <a:bodyPr/>
                    <a:lstStyle/>
                    <a:p>
                      <a:pPr>
                        <a:lnSpc>
                          <a:spcPct val="115000"/>
                        </a:lnSpc>
                        <a:spcAft>
                          <a:spcPts val="0"/>
                        </a:spcAft>
                      </a:pPr>
                      <a:r>
                        <a:rPr lang="nl-BE" sz="2800" spc="30" dirty="0">
                          <a:effectLst/>
                          <a:latin typeface="Open Sans" panose="020B0606030504020204"/>
                        </a:rPr>
                        <a:t>Minimaal noodzakelijk voor:</a:t>
                      </a:r>
                      <a:endParaRPr lang="nl-BE" sz="2800" spc="30" dirty="0">
                        <a:solidFill>
                          <a:srgbClr val="1D1B1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049999"/>
                    </a:solidFill>
                  </a:tcPr>
                </a:tc>
                <a:tc hMerge="1">
                  <a:txBody>
                    <a:bodyPr/>
                    <a:lstStyle/>
                    <a:p>
                      <a:endParaRPr lang="nl-BE"/>
                    </a:p>
                  </a:txBody>
                  <a:tcPr/>
                </a:tc>
                <a:extLst>
                  <a:ext uri="{0D108BD9-81ED-4DB2-BD59-A6C34878D82A}">
                    <a16:rowId xmlns:a16="http://schemas.microsoft.com/office/drawing/2014/main" val="3705799250"/>
                  </a:ext>
                </a:extLst>
              </a:tr>
              <a:tr h="1105543">
                <a:tc>
                  <a:txBody>
                    <a:bodyPr/>
                    <a:lstStyle/>
                    <a:p>
                      <a:pPr>
                        <a:lnSpc>
                          <a:spcPct val="115000"/>
                        </a:lnSpc>
                        <a:spcAft>
                          <a:spcPts val="0"/>
                        </a:spcAft>
                      </a:pPr>
                      <a:r>
                        <a:rPr lang="nl-BE" sz="2800" spc="30">
                          <a:effectLst/>
                          <a:latin typeface="Open Sans" panose="020B0606030504020204"/>
                        </a:rPr>
                        <a:t>Leerling zelf</a:t>
                      </a:r>
                      <a:endParaRPr lang="nl-BE" sz="2800" spc="30">
                        <a:solidFill>
                          <a:srgbClr val="1D1B1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15000"/>
                        </a:lnSpc>
                        <a:spcAft>
                          <a:spcPts val="0"/>
                        </a:spcAft>
                      </a:pPr>
                      <a:r>
                        <a:rPr lang="nl-BE" sz="2800" spc="30" dirty="0">
                          <a:solidFill>
                            <a:srgbClr val="016666"/>
                          </a:solidFill>
                          <a:effectLst/>
                          <a:latin typeface="Open Sans" panose="020B0606030504020204"/>
                        </a:rPr>
                        <a:t>Celia</a:t>
                      </a:r>
                      <a:r>
                        <a:rPr lang="nl-BE" sz="2800" spc="30" baseline="0" dirty="0">
                          <a:solidFill>
                            <a:srgbClr val="016666"/>
                          </a:solidFill>
                          <a:effectLst/>
                          <a:latin typeface="Open Sans" panose="020B0606030504020204"/>
                        </a:rPr>
                        <a:t> voelt zich</a:t>
                      </a:r>
                      <a:r>
                        <a:rPr lang="nl-BE" sz="2800" spc="30" dirty="0">
                          <a:solidFill>
                            <a:srgbClr val="016666"/>
                          </a:solidFill>
                          <a:effectLst/>
                          <a:latin typeface="Open Sans" panose="020B0606030504020204"/>
                        </a:rPr>
                        <a:t> goed in de klas.</a:t>
                      </a:r>
                      <a:endParaRPr lang="nl-BE" sz="2800" spc="30" dirty="0">
                        <a:solidFill>
                          <a:srgbClr val="016666"/>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4128190272"/>
                  </a:ext>
                </a:extLst>
              </a:tr>
              <a:tr h="1105543">
                <a:tc>
                  <a:txBody>
                    <a:bodyPr/>
                    <a:lstStyle/>
                    <a:p>
                      <a:pPr>
                        <a:lnSpc>
                          <a:spcPct val="115000"/>
                        </a:lnSpc>
                        <a:spcAft>
                          <a:spcPts val="0"/>
                        </a:spcAft>
                      </a:pPr>
                      <a:r>
                        <a:rPr lang="nl-BE" sz="2800" spc="30">
                          <a:effectLst/>
                          <a:latin typeface="Open Sans" panose="020B0606030504020204"/>
                        </a:rPr>
                        <a:t>School, klas</a:t>
                      </a:r>
                      <a:endParaRPr lang="nl-BE" sz="2800" spc="30">
                        <a:solidFill>
                          <a:srgbClr val="1D1B1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15000"/>
                        </a:lnSpc>
                        <a:spcAft>
                          <a:spcPts val="0"/>
                        </a:spcAft>
                      </a:pPr>
                      <a:r>
                        <a:rPr lang="nl-BE" sz="2800" spc="30">
                          <a:solidFill>
                            <a:srgbClr val="016666"/>
                          </a:solidFill>
                          <a:effectLst/>
                          <a:latin typeface="Open Sans" panose="020B0606030504020204"/>
                        </a:rPr>
                        <a:t>Gedragen visie op inclusie en IAC binnen schoolteam.</a:t>
                      </a:r>
                      <a:endParaRPr lang="nl-BE" sz="2800" spc="30">
                        <a:solidFill>
                          <a:srgbClr val="016666"/>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3439493784"/>
                  </a:ext>
                </a:extLst>
              </a:tr>
              <a:tr h="1431120">
                <a:tc>
                  <a:txBody>
                    <a:bodyPr/>
                    <a:lstStyle/>
                    <a:p>
                      <a:pPr>
                        <a:lnSpc>
                          <a:spcPct val="115000"/>
                        </a:lnSpc>
                        <a:spcAft>
                          <a:spcPts val="0"/>
                        </a:spcAft>
                      </a:pPr>
                      <a:r>
                        <a:rPr lang="nl-BE" sz="2800" spc="30">
                          <a:effectLst/>
                          <a:latin typeface="Open Sans" panose="020B0606030504020204"/>
                        </a:rPr>
                        <a:t>Gezin, ouders</a:t>
                      </a:r>
                      <a:endParaRPr lang="nl-BE" sz="2800" spc="30">
                        <a:solidFill>
                          <a:srgbClr val="1D1B1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15000"/>
                        </a:lnSpc>
                        <a:spcAft>
                          <a:spcPts val="0"/>
                        </a:spcAft>
                      </a:pPr>
                      <a:r>
                        <a:rPr lang="nl-BE" sz="2800" spc="30" dirty="0">
                          <a:solidFill>
                            <a:srgbClr val="016666"/>
                          </a:solidFill>
                          <a:effectLst/>
                          <a:latin typeface="Open Sans" panose="020B0606030504020204"/>
                        </a:rPr>
                        <a:t>Celia groeit (ook) op met leeftijdsgenoten die geen beperking hebben.</a:t>
                      </a:r>
                      <a:endParaRPr lang="nl-BE" sz="2800" spc="30" dirty="0">
                        <a:solidFill>
                          <a:srgbClr val="016666"/>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2894472830"/>
                  </a:ext>
                </a:extLst>
              </a:tr>
              <a:tr h="1105543">
                <a:tc>
                  <a:txBody>
                    <a:bodyPr/>
                    <a:lstStyle/>
                    <a:p>
                      <a:pPr>
                        <a:lnSpc>
                          <a:spcPct val="115000"/>
                        </a:lnSpc>
                        <a:spcAft>
                          <a:spcPts val="0"/>
                        </a:spcAft>
                      </a:pPr>
                      <a:r>
                        <a:rPr lang="nl-BE" sz="2800" spc="30">
                          <a:effectLst/>
                          <a:latin typeface="Open Sans" panose="020B0606030504020204"/>
                        </a:rPr>
                        <a:t>CLB</a:t>
                      </a:r>
                      <a:endParaRPr lang="nl-BE" sz="2800" spc="30">
                        <a:solidFill>
                          <a:srgbClr val="1D1B1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15000"/>
                        </a:lnSpc>
                        <a:spcAft>
                          <a:spcPts val="0"/>
                        </a:spcAft>
                      </a:pPr>
                      <a:r>
                        <a:rPr lang="nl-BE" sz="2800" spc="30">
                          <a:solidFill>
                            <a:srgbClr val="016666"/>
                          </a:solidFill>
                          <a:effectLst/>
                          <a:latin typeface="Open Sans" panose="020B0606030504020204"/>
                        </a:rPr>
                        <a:t>Celia maakt vorderingen in haar ontwikkeling.</a:t>
                      </a:r>
                      <a:endParaRPr lang="nl-BE" sz="2800" spc="30">
                        <a:solidFill>
                          <a:srgbClr val="016666"/>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742438842"/>
                  </a:ext>
                </a:extLst>
              </a:tr>
              <a:tr h="1431120">
                <a:tc>
                  <a:txBody>
                    <a:bodyPr/>
                    <a:lstStyle/>
                    <a:p>
                      <a:pPr>
                        <a:lnSpc>
                          <a:spcPct val="115000"/>
                        </a:lnSpc>
                        <a:spcAft>
                          <a:spcPts val="0"/>
                        </a:spcAft>
                      </a:pPr>
                      <a:r>
                        <a:rPr lang="nl-BE" sz="2800" spc="30" dirty="0">
                          <a:effectLst/>
                          <a:latin typeface="Open Sans" panose="020B0606030504020204"/>
                        </a:rPr>
                        <a:t>Externe hulp</a:t>
                      </a:r>
                      <a:endParaRPr lang="nl-BE" sz="2800" spc="30" dirty="0">
                        <a:solidFill>
                          <a:srgbClr val="1D1B11"/>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049999"/>
                    </a:solidFill>
                  </a:tcPr>
                </a:tc>
                <a:tc>
                  <a:txBody>
                    <a:bodyPr/>
                    <a:lstStyle/>
                    <a:p>
                      <a:pPr>
                        <a:lnSpc>
                          <a:spcPct val="115000"/>
                        </a:lnSpc>
                        <a:spcAft>
                          <a:spcPts val="0"/>
                        </a:spcAft>
                      </a:pPr>
                      <a:r>
                        <a:rPr lang="nl-BE" sz="2800" spc="30" dirty="0">
                          <a:solidFill>
                            <a:srgbClr val="016666"/>
                          </a:solidFill>
                          <a:effectLst/>
                          <a:latin typeface="Open Sans" panose="020B0606030504020204"/>
                        </a:rPr>
                        <a:t>Spraakmotoriek wordt blijvend opgevolgd.</a:t>
                      </a:r>
                      <a:endParaRPr lang="nl-BE" sz="2800" spc="30" dirty="0">
                        <a:solidFill>
                          <a:srgbClr val="016666"/>
                        </a:solidFill>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rgbClr val="D0EAF1"/>
                    </a:solidFill>
                  </a:tcPr>
                </a:tc>
                <a:extLst>
                  <a:ext uri="{0D108BD9-81ED-4DB2-BD59-A6C34878D82A}">
                    <a16:rowId xmlns:a16="http://schemas.microsoft.com/office/drawing/2014/main" val="3997109152"/>
                  </a:ext>
                </a:extLst>
              </a:tr>
            </a:tbl>
          </a:graphicData>
        </a:graphic>
      </p:graphicFrame>
    </p:spTree>
    <p:extLst>
      <p:ext uri="{BB962C8B-B14F-4D97-AF65-F5344CB8AC3E}">
        <p14:creationId xmlns:p14="http://schemas.microsoft.com/office/powerpoint/2010/main" val="23140438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idx="12"/>
          </p:nvPr>
        </p:nvSpPr>
        <p:spPr/>
        <p:txBody>
          <a:bodyPr/>
          <a:lstStyle/>
          <a:p>
            <a:pPr>
              <a:buSzPct val="25000"/>
            </a:pPr>
            <a:fld id="{00000000-1234-1234-1234-123412341234}" type="slidenum">
              <a:rPr lang="nl-BE" smtClean="0"/>
              <a:pPr>
                <a:buSzPct val="25000"/>
              </a:pPr>
              <a:t>93</a:t>
            </a:fld>
            <a:endParaRPr lang="nl-BE" dirty="0"/>
          </a:p>
        </p:txBody>
      </p:sp>
      <p:pic>
        <p:nvPicPr>
          <p:cNvPr id="5" name="Shape 541"/>
          <p:cNvPicPr preferRelativeResize="0">
            <a:picLocks/>
          </p:cNvPicPr>
          <p:nvPr/>
        </p:nvPicPr>
        <p:blipFill rotWithShape="1">
          <a:blip r:embed="rId3" cstate="print">
            <a:alphaModFix/>
          </a:blip>
          <a:srcRect l="49797" t="28922" b="50531"/>
          <a:stretch/>
        </p:blipFill>
        <p:spPr>
          <a:xfrm>
            <a:off x="1223212" y="481264"/>
            <a:ext cx="8269132" cy="2893102"/>
          </a:xfrm>
          <a:prstGeom prst="rect">
            <a:avLst/>
          </a:prstGeom>
          <a:noFill/>
          <a:ln>
            <a:noFill/>
          </a:ln>
        </p:spPr>
      </p:pic>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486" y="3901764"/>
            <a:ext cx="8503880" cy="2134276"/>
          </a:xfrm>
          <a:prstGeom prst="rect">
            <a:avLst/>
          </a:prstGeom>
        </p:spPr>
      </p:pic>
    </p:spTree>
    <p:extLst>
      <p:ext uri="{BB962C8B-B14F-4D97-AF65-F5344CB8AC3E}">
        <p14:creationId xmlns:p14="http://schemas.microsoft.com/office/powerpoint/2010/main" val="42039735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el 4"/>
              <p:cNvSpPr>
                <a:spLocks noGrp="1"/>
              </p:cNvSpPr>
              <p:nvPr>
                <p:ph type="title"/>
              </p:nvPr>
            </p:nvSpPr>
            <p:spPr>
              <a:xfrm>
                <a:off x="838200" y="263568"/>
                <a:ext cx="10515600" cy="1370360"/>
              </a:xfrm>
              <a:solidFill>
                <a:srgbClr val="016666"/>
              </a:solidFill>
            </p:spPr>
            <p:txBody>
              <a:bodyPr>
                <a:normAutofit/>
              </a:bodyPr>
              <a:lstStyle/>
              <a:p>
                <a:pPr lvl="1">
                  <a:lnSpc>
                    <a:spcPct val="90000"/>
                  </a:lnSpc>
                  <a:buClr>
                    <a:srgbClr val="016666"/>
                  </a:buClr>
                </a:pPr>
                <a:r>
                  <a:rPr lang="nl-BE" sz="3600" i="1" dirty="0">
                    <a:solidFill>
                      <a:srgbClr val="D0EAF1"/>
                    </a:solidFill>
                    <a:latin typeface="Open Sans" panose="020B0606030504020204"/>
                  </a:rPr>
                  <a:t>Criteria verstandelijke beperking </a:t>
                </a:r>
                <a:br>
                  <a:rPr lang="nl-BE" sz="3600" i="1" dirty="0">
                    <a:solidFill>
                      <a:srgbClr val="D0EAF1"/>
                    </a:solidFill>
                    <a:latin typeface="Open Sans" panose="020B0606030504020204"/>
                    <a:ea typeface="Cambria Math" panose="02040503050406030204" pitchFamily="18" charset="0"/>
                  </a:rPr>
                </a:br>
                <a14:m>
                  <m:oMath xmlns:m="http://schemas.openxmlformats.org/officeDocument/2006/math">
                    <m:r>
                      <a:rPr lang="nl-BE" sz="3600" b="0" i="1" smtClean="0">
                        <a:solidFill>
                          <a:srgbClr val="D0EAF1"/>
                        </a:solidFill>
                        <a:latin typeface="Cambria Math" panose="02040503050406030204" pitchFamily="18" charset="0"/>
                        <a:ea typeface="Cambria Math" panose="02040503050406030204" pitchFamily="18" charset="0"/>
                      </a:rPr>
                      <m:t>≈ </m:t>
                    </m:r>
                  </m:oMath>
                </a14:m>
                <a:r>
                  <a:rPr lang="nl-BE" sz="3600" i="1" dirty="0">
                    <a:solidFill>
                      <a:srgbClr val="D0EAF1"/>
                    </a:solidFill>
                    <a:latin typeface="Open Sans" panose="020B0606030504020204"/>
                  </a:rPr>
                  <a:t>Criteria IQ en adaptief gedrag bij type 2?</a:t>
                </a:r>
              </a:p>
            </p:txBody>
          </p:sp>
        </mc:Choice>
        <mc:Fallback xmlns="">
          <p:sp>
            <p:nvSpPr>
              <p:cNvPr id="5" name="Titel 4"/>
              <p:cNvSpPr>
                <a:spLocks noGrp="1" noRot="1" noChangeAspect="1" noMove="1" noResize="1" noEditPoints="1" noAdjustHandles="1" noChangeArrowheads="1" noChangeShapeType="1" noTextEdit="1"/>
              </p:cNvSpPr>
              <p:nvPr>
                <p:ph type="title"/>
              </p:nvPr>
            </p:nvSpPr>
            <p:spPr>
              <a:xfrm>
                <a:off x="838200" y="263568"/>
                <a:ext cx="10515600" cy="1370360"/>
              </a:xfrm>
              <a:blipFill>
                <a:blip r:embed="rId3"/>
                <a:stretch>
                  <a:fillRect l="-1797" b="-6222"/>
                </a:stretch>
              </a:blipFill>
            </p:spPr>
            <p:txBody>
              <a:bodyPr/>
              <a:lstStyle/>
              <a:p>
                <a:r>
                  <a:rPr lang="nl-BE">
                    <a:noFill/>
                  </a:rPr>
                  <a:t> </a:t>
                </a:r>
              </a:p>
            </p:txBody>
          </p:sp>
        </mc:Fallback>
      </mc:AlternateContent>
      <p:sp>
        <p:nvSpPr>
          <p:cNvPr id="6" name="Tijdelijke aanduiding voor tekst 5"/>
          <p:cNvSpPr>
            <a:spLocks noGrp="1"/>
          </p:cNvSpPr>
          <p:nvPr>
            <p:ph type="body" idx="1"/>
          </p:nvPr>
        </p:nvSpPr>
        <p:spPr>
          <a:xfrm>
            <a:off x="838200" y="1782305"/>
            <a:ext cx="10515600" cy="4962029"/>
          </a:xfrm>
        </p:spPr>
        <p:txBody>
          <a:bodyPr>
            <a:normAutofit/>
          </a:bodyPr>
          <a:lstStyle/>
          <a:p>
            <a:r>
              <a:rPr lang="nl-BE" dirty="0"/>
              <a:t>Als team besluit geen verstandelijke beperking </a:t>
            </a:r>
          </a:p>
          <a:p>
            <a:pPr>
              <a:buFont typeface="Symbol" panose="05050102010706020507" pitchFamily="18" charset="2"/>
              <a:buChar char="Þ"/>
            </a:pPr>
            <a:r>
              <a:rPr lang="nl-BE" dirty="0"/>
              <a:t> </a:t>
            </a:r>
            <a:r>
              <a:rPr lang="nl-BE" dirty="0">
                <a:solidFill>
                  <a:srgbClr val="02AAB4"/>
                </a:solidFill>
              </a:rPr>
              <a:t>niet voldaan aan IQ-criterium en criterium adaptief gedrag voor Type 2</a:t>
            </a:r>
          </a:p>
          <a:p>
            <a:r>
              <a:rPr lang="nl-BE" dirty="0"/>
              <a:t>Als team besluit diagnose verstandelijke beperking </a:t>
            </a:r>
          </a:p>
          <a:p>
            <a:pPr>
              <a:lnSpc>
                <a:spcPct val="100000"/>
              </a:lnSpc>
              <a:buFont typeface="Symbol" panose="05050102010706020507" pitchFamily="18" charset="2"/>
              <a:buChar char="Þ"/>
            </a:pPr>
            <a:r>
              <a:rPr lang="nl-BE" dirty="0"/>
              <a:t> </a:t>
            </a:r>
            <a:r>
              <a:rPr lang="nl-BE" dirty="0">
                <a:solidFill>
                  <a:srgbClr val="02AAB4"/>
                </a:solidFill>
              </a:rPr>
              <a:t>welk onderwijs- en ondersteuningsaanbod is er nodig?</a:t>
            </a:r>
          </a:p>
          <a:p>
            <a:pPr marL="0" indent="0">
              <a:buNone/>
            </a:pPr>
            <a:endParaRPr lang="nl-BE" dirty="0"/>
          </a:p>
          <a:p>
            <a:pPr marL="0" indent="0">
              <a:buNone/>
            </a:pPr>
            <a:r>
              <a:rPr lang="nl-BE" dirty="0"/>
              <a:t>Bepalen op basis van het totale functioneren van de leerling.</a:t>
            </a:r>
          </a:p>
          <a:p>
            <a:pPr lvl="1"/>
            <a:r>
              <a:rPr lang="nl-BE" sz="2800" dirty="0"/>
              <a:t>Gemotiveerd verslag type 2</a:t>
            </a:r>
          </a:p>
          <a:p>
            <a:pPr lvl="1"/>
            <a:r>
              <a:rPr lang="nl-BE" sz="2800" dirty="0"/>
              <a:t>Verslag type 2</a:t>
            </a:r>
          </a:p>
          <a:p>
            <a:pPr lvl="1"/>
            <a:r>
              <a:rPr lang="nl-BE" sz="2800" dirty="0"/>
              <a:t>(Gemotiveerd) verslag van ander type </a:t>
            </a:r>
            <a:endParaRPr lang="nl-BE" dirty="0"/>
          </a:p>
        </p:txBody>
      </p:sp>
    </p:spTree>
    <p:extLst>
      <p:ext uri="{BB962C8B-B14F-4D97-AF65-F5344CB8AC3E}">
        <p14:creationId xmlns:p14="http://schemas.microsoft.com/office/powerpoint/2010/main" val="78511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idx="12"/>
          </p:nvPr>
        </p:nvSpPr>
        <p:spPr/>
        <p:txBody>
          <a:bodyPr/>
          <a:lstStyle/>
          <a:p>
            <a:pPr>
              <a:buSzPct val="25000"/>
            </a:pPr>
            <a:fld id="{00000000-1234-1234-1234-123412341234}" type="slidenum">
              <a:rPr lang="nl-BE" smtClean="0"/>
              <a:pPr>
                <a:buSzPct val="25000"/>
              </a:pPr>
              <a:t>95</a:t>
            </a:fld>
            <a:endParaRPr lang="nl-BE" dirty="0"/>
          </a:p>
        </p:txBody>
      </p:sp>
      <p:pic>
        <p:nvPicPr>
          <p:cNvPr id="7" name="Afbeelding 6" descr="Afbeelding met schermafbeelding, monitor, zitten, straat&#10;&#10;Automatisch gegenereerde beschrijving">
            <a:extLst>
              <a:ext uri="{FF2B5EF4-FFF2-40B4-BE49-F238E27FC236}">
                <a16:creationId xmlns:a16="http://schemas.microsoft.com/office/drawing/2014/main" id="{78446827-2BB4-4DC4-BB04-D2E024C87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727594"/>
            <a:ext cx="9902172" cy="5255195"/>
          </a:xfrm>
          <a:prstGeom prst="rect">
            <a:avLst/>
          </a:prstGeom>
        </p:spPr>
      </p:pic>
    </p:spTree>
    <p:extLst>
      <p:ext uri="{BB962C8B-B14F-4D97-AF65-F5344CB8AC3E}">
        <p14:creationId xmlns:p14="http://schemas.microsoft.com/office/powerpoint/2010/main" val="28271685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0A18C-F50A-4AEB-BD09-113304C47A7E}"/>
              </a:ext>
            </a:extLst>
          </p:cNvPr>
          <p:cNvSpPr>
            <a:spLocks noGrp="1"/>
          </p:cNvSpPr>
          <p:nvPr>
            <p:ph type="title"/>
          </p:nvPr>
        </p:nvSpPr>
        <p:spPr>
          <a:xfrm>
            <a:off x="838200" y="177234"/>
            <a:ext cx="10515600" cy="1325563"/>
          </a:xfrm>
        </p:spPr>
        <p:txBody>
          <a:bodyPr/>
          <a:lstStyle/>
          <a:p>
            <a:r>
              <a:rPr lang="nl-BE" dirty="0"/>
              <a:t>Selectie handvatten uit H&amp;E</a:t>
            </a:r>
          </a:p>
        </p:txBody>
      </p:sp>
      <p:sp>
        <p:nvSpPr>
          <p:cNvPr id="3" name="Tijdelijke aanduiding voor inhoud 2">
            <a:extLst>
              <a:ext uri="{FF2B5EF4-FFF2-40B4-BE49-F238E27FC236}">
                <a16:creationId xmlns:a16="http://schemas.microsoft.com/office/drawing/2014/main" id="{06596C45-E7DC-42EA-8415-4AD177BF0B39}"/>
              </a:ext>
            </a:extLst>
          </p:cNvPr>
          <p:cNvSpPr>
            <a:spLocks noGrp="1"/>
          </p:cNvSpPr>
          <p:nvPr>
            <p:ph idx="1"/>
          </p:nvPr>
        </p:nvSpPr>
        <p:spPr>
          <a:xfrm>
            <a:off x="838200" y="1177447"/>
            <a:ext cx="10515600" cy="5633255"/>
          </a:xfrm>
        </p:spPr>
        <p:txBody>
          <a:bodyPr>
            <a:normAutofit/>
          </a:bodyPr>
          <a:lstStyle/>
          <a:p>
            <a:r>
              <a:rPr lang="nl-BE" dirty="0"/>
              <a:t>School: ondersteunend materiaal voor lesgeven en begeleiden</a:t>
            </a:r>
          </a:p>
          <a:p>
            <a:pPr lvl="1"/>
            <a:r>
              <a:rPr lang="nl-BE" sz="2800" dirty="0">
                <a:hlinkClick r:id="rId3"/>
              </a:rPr>
              <a:t>SEN-SEO</a:t>
            </a:r>
            <a:r>
              <a:rPr lang="nl-BE" sz="2800" dirty="0"/>
              <a:t>, </a:t>
            </a:r>
            <a:r>
              <a:rPr lang="nl-BE" sz="2800" dirty="0" err="1">
                <a:hlinkClick r:id="rId4"/>
              </a:rPr>
              <a:t>ComVoor</a:t>
            </a:r>
            <a:r>
              <a:rPr lang="nl-BE" sz="2800" dirty="0"/>
              <a:t>, </a:t>
            </a:r>
            <a:r>
              <a:rPr lang="nl-BE" sz="2800" dirty="0">
                <a:hlinkClick r:id="rId5"/>
              </a:rPr>
              <a:t>TEACCH</a:t>
            </a:r>
            <a:r>
              <a:rPr lang="nl-BE" sz="2800" dirty="0"/>
              <a:t>, </a:t>
            </a:r>
            <a:r>
              <a:rPr lang="nl-BE" sz="2800" dirty="0">
                <a:hlinkClick r:id="rId6"/>
              </a:rPr>
              <a:t>Ik wil het zelf kunnen</a:t>
            </a:r>
            <a:r>
              <a:rPr lang="nl-BE" sz="2800" dirty="0"/>
              <a:t>…</a:t>
            </a:r>
          </a:p>
          <a:p>
            <a:r>
              <a:rPr lang="nl-BE" dirty="0"/>
              <a:t>Leerlingen en medeleerlingen</a:t>
            </a:r>
          </a:p>
          <a:p>
            <a:r>
              <a:rPr lang="nl-BE" dirty="0"/>
              <a:t>Ouders</a:t>
            </a:r>
          </a:p>
          <a:p>
            <a:pPr lvl="1"/>
            <a:r>
              <a:rPr lang="nl-BE" sz="2800" dirty="0"/>
              <a:t>Bijkomende ondersteuningsbronnen inzetten (oudergroepen)</a:t>
            </a:r>
          </a:p>
          <a:p>
            <a:r>
              <a:rPr lang="nl-BE" dirty="0"/>
              <a:t>CLB</a:t>
            </a:r>
          </a:p>
          <a:p>
            <a:pPr lvl="1"/>
            <a:r>
              <a:rPr lang="nl-BE" sz="2800" dirty="0"/>
              <a:t>Ondersteuning, inclusie, hulpmiddelen</a:t>
            </a:r>
          </a:p>
          <a:p>
            <a:r>
              <a:rPr lang="nl-BE" dirty="0"/>
              <a:t>Samenwerken met externe partners</a:t>
            </a:r>
          </a:p>
          <a:p>
            <a:pPr lvl="1"/>
            <a:r>
              <a:rPr lang="nl-BE" sz="2800" dirty="0"/>
              <a:t>Draaischijffunctie</a:t>
            </a:r>
          </a:p>
          <a:p>
            <a:pPr lvl="1"/>
            <a:r>
              <a:rPr lang="nl-BE" sz="2800" dirty="0"/>
              <a:t>Handvatten voor doorverwijzing naar extern therapeutisch aanbod</a:t>
            </a:r>
          </a:p>
          <a:p>
            <a:endParaRPr lang="nl-BE" dirty="0"/>
          </a:p>
        </p:txBody>
      </p:sp>
      <p:sp>
        <p:nvSpPr>
          <p:cNvPr id="4" name="Tijdelijke aanduiding voor dianummer 3">
            <a:extLst>
              <a:ext uri="{FF2B5EF4-FFF2-40B4-BE49-F238E27FC236}">
                <a16:creationId xmlns:a16="http://schemas.microsoft.com/office/drawing/2014/main" id="{73216799-348D-4FF8-AE14-BBC0979062B3}"/>
              </a:ext>
            </a:extLst>
          </p:cNvPr>
          <p:cNvSpPr>
            <a:spLocks noGrp="1"/>
          </p:cNvSpPr>
          <p:nvPr>
            <p:ph type="sldNum" sz="quarter" idx="12"/>
          </p:nvPr>
        </p:nvSpPr>
        <p:spPr/>
        <p:txBody>
          <a:bodyPr/>
          <a:lstStyle/>
          <a:p>
            <a:fld id="{04FCA95E-2221-4DC3-A5F9-E53F37D422FC}" type="slidenum">
              <a:rPr lang="nl-BE" smtClean="0"/>
              <a:pPr/>
              <a:t>96</a:t>
            </a:fld>
            <a:endParaRPr lang="nl-BE"/>
          </a:p>
        </p:txBody>
      </p:sp>
    </p:spTree>
    <p:extLst>
      <p:ext uri="{BB962C8B-B14F-4D97-AF65-F5344CB8AC3E}">
        <p14:creationId xmlns:p14="http://schemas.microsoft.com/office/powerpoint/2010/main" val="37409350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19F5E6A-D18C-4092-851F-9493D7E3783C}"/>
              </a:ext>
            </a:extLst>
          </p:cNvPr>
          <p:cNvSpPr>
            <a:spLocks noGrp="1"/>
          </p:cNvSpPr>
          <p:nvPr>
            <p:ph type="ctrTitle"/>
          </p:nvPr>
        </p:nvSpPr>
        <p:spPr>
          <a:xfrm>
            <a:off x="2260600" y="565776"/>
            <a:ext cx="9144000" cy="1974224"/>
          </a:xfrm>
        </p:spPr>
        <p:txBody>
          <a:bodyPr>
            <a:normAutofit/>
          </a:bodyPr>
          <a:lstStyle/>
          <a:p>
            <a:r>
              <a:rPr lang="nl-BE" dirty="0"/>
              <a:t>Fase 3 – IAC bij leerlingen die cognitief zwak functioneren</a:t>
            </a:r>
          </a:p>
        </p:txBody>
      </p:sp>
      <p:sp>
        <p:nvSpPr>
          <p:cNvPr id="5" name="Tijdelijke aanduiding voor dianummer 4">
            <a:extLst>
              <a:ext uri="{FF2B5EF4-FFF2-40B4-BE49-F238E27FC236}">
                <a16:creationId xmlns:a16="http://schemas.microsoft.com/office/drawing/2014/main" id="{A160F192-BB7C-48D0-A2A8-06807EC35123}"/>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t>97</a:t>
            </a:fld>
            <a:endParaRPr lang="nl-BE"/>
          </a:p>
        </p:txBody>
      </p:sp>
      <p:pic>
        <p:nvPicPr>
          <p:cNvPr id="8" name="Tijdelijke aanduiding voor inhoud 4">
            <a:extLst>
              <a:ext uri="{FF2B5EF4-FFF2-40B4-BE49-F238E27FC236}">
                <a16:creationId xmlns:a16="http://schemas.microsoft.com/office/drawing/2014/main" id="{8DDB63FA-C0ED-4C90-979C-1E81AAE12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861" y="3239697"/>
            <a:ext cx="3024278" cy="3043628"/>
          </a:xfrm>
          <a:prstGeom prst="rect">
            <a:avLst/>
          </a:prstGeom>
        </p:spPr>
      </p:pic>
    </p:spTree>
    <p:extLst>
      <p:ext uri="{BB962C8B-B14F-4D97-AF65-F5344CB8AC3E}">
        <p14:creationId xmlns:p14="http://schemas.microsoft.com/office/powerpoint/2010/main" val="18283508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3912740B-3D57-4CDD-9A8B-C62AB08F11F7}"/>
              </a:ext>
            </a:extLst>
          </p:cNvPr>
          <p:cNvSpPr>
            <a:spLocks noGrp="1"/>
          </p:cNvSpPr>
          <p:nvPr>
            <p:ph type="sldNum" sz="quarter" idx="12"/>
          </p:nvPr>
        </p:nvSpPr>
        <p:spPr/>
        <p:txBody>
          <a:bodyPr/>
          <a:lstStyle/>
          <a:p>
            <a:fld id="{04FCA95E-2221-4DC3-A5F9-E53F37D422FC}" type="slidenum">
              <a:rPr lang="nl-BE" smtClean="0"/>
              <a:pPr/>
              <a:t>98</a:t>
            </a:fld>
            <a:endParaRPr lang="nl-BE"/>
          </a:p>
        </p:txBody>
      </p:sp>
      <p:pic>
        <p:nvPicPr>
          <p:cNvPr id="5" name="Afbeelding 4">
            <a:hlinkClick r:id="rId3"/>
            <a:extLst>
              <a:ext uri="{FF2B5EF4-FFF2-40B4-BE49-F238E27FC236}">
                <a16:creationId xmlns:a16="http://schemas.microsoft.com/office/drawing/2014/main" id="{11944548-EFB4-4D84-943A-2A109D0B8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4137" y="0"/>
            <a:ext cx="9123725" cy="6858000"/>
          </a:xfrm>
          <a:prstGeom prst="rect">
            <a:avLst/>
          </a:prstGeom>
        </p:spPr>
      </p:pic>
      <p:pic>
        <p:nvPicPr>
          <p:cNvPr id="6" name="Picture 2" descr="Afbeeldingsresultaat voor waar?">
            <a:hlinkClick r:id="rId3"/>
            <a:extLst>
              <a:ext uri="{FF2B5EF4-FFF2-40B4-BE49-F238E27FC236}">
                <a16:creationId xmlns:a16="http://schemas.microsoft.com/office/drawing/2014/main" id="{6D59B059-31D0-4FB0-9437-7B38C44BD8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443343" y="3167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83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IAC: Hoe wordt de zorg voor een leerling met een verslag uitgebouwd?</a:t>
            </a:r>
            <a:endParaRPr lang="nl-BE" dirty="0"/>
          </a:p>
        </p:txBody>
      </p:sp>
      <p:sp>
        <p:nvSpPr>
          <p:cNvPr id="3" name="Tijdelijke aanduiding voor inhoud 2"/>
          <p:cNvSpPr>
            <a:spLocks noGrp="1"/>
          </p:cNvSpPr>
          <p:nvPr>
            <p:ph idx="1"/>
          </p:nvPr>
        </p:nvSpPr>
        <p:spPr>
          <a:xfrm>
            <a:off x="838200" y="1865966"/>
            <a:ext cx="10515600" cy="4351338"/>
          </a:xfrm>
        </p:spPr>
        <p:txBody>
          <a:bodyPr>
            <a:normAutofit/>
          </a:bodyPr>
          <a:lstStyle/>
          <a:p>
            <a:r>
              <a:rPr lang="nl-NL" dirty="0"/>
              <a:t>Samen</a:t>
            </a:r>
          </a:p>
          <a:p>
            <a:pPr lvl="1"/>
            <a:r>
              <a:rPr lang="nl-NL" sz="2800" dirty="0"/>
              <a:t>Leerling en zijn ouders</a:t>
            </a:r>
          </a:p>
          <a:p>
            <a:pPr lvl="1"/>
            <a:r>
              <a:rPr lang="nl-NL" sz="2800" dirty="0"/>
              <a:t>Schoolomgeving </a:t>
            </a:r>
          </a:p>
          <a:p>
            <a:pPr lvl="1"/>
            <a:r>
              <a:rPr lang="nl-NL" sz="2800" dirty="0"/>
              <a:t>Externe hulpverlening</a:t>
            </a:r>
          </a:p>
          <a:p>
            <a:r>
              <a:rPr lang="nl-NL" dirty="0"/>
              <a:t>Gewoon of buitengewoon onderwijs</a:t>
            </a:r>
          </a:p>
          <a:p>
            <a:pPr lvl="1"/>
            <a:r>
              <a:rPr lang="nl-NL" sz="2800" dirty="0"/>
              <a:t>Planmatig werken</a:t>
            </a:r>
          </a:p>
          <a:p>
            <a:pPr lvl="1"/>
            <a:r>
              <a:rPr lang="nl-NL" sz="2800" dirty="0"/>
              <a:t>Ondersteuning binnen zorgcontinuüm</a:t>
            </a:r>
          </a:p>
          <a:p>
            <a:pPr lvl="1"/>
            <a:r>
              <a:rPr lang="nl-NL" sz="2800" dirty="0"/>
              <a:t>Studiebekrachtiging</a:t>
            </a:r>
          </a:p>
        </p:txBody>
      </p:sp>
      <p:pic>
        <p:nvPicPr>
          <p:cNvPr id="6" name="Tijdelijke aanduiding voor inhoud 4">
            <a:extLst>
              <a:ext uri="{FF2B5EF4-FFF2-40B4-BE49-F238E27FC236}">
                <a16:creationId xmlns:a16="http://schemas.microsoft.com/office/drawing/2014/main" id="{C1CFD7C7-97F4-4E7B-8F8E-F65C8CC6D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7284" y="1865966"/>
            <a:ext cx="3675440" cy="3698956"/>
          </a:xfrm>
          <a:prstGeom prst="rect">
            <a:avLst/>
          </a:prstGeom>
        </p:spPr>
      </p:pic>
    </p:spTree>
    <p:extLst>
      <p:ext uri="{BB962C8B-B14F-4D97-AF65-F5344CB8AC3E}">
        <p14:creationId xmlns:p14="http://schemas.microsoft.com/office/powerpoint/2010/main" val="17094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8D269EF0-ABBF-4335-856C-2464D79813A1}" vid="{1B300D57-FD97-4105-8339-6472FBEEFC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7" ma:contentTypeDescription="Een nieuw document maken." ma:contentTypeScope="" ma:versionID="f9d2fe657ba3696b4dd86824125557b3">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5f1b7801c84064b6769b7153a110d2d3"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Props1.xml><?xml version="1.0" encoding="utf-8"?>
<ds:datastoreItem xmlns:ds="http://schemas.openxmlformats.org/officeDocument/2006/customXml" ds:itemID="{59CC68AE-ED1E-47C2-94A2-2AB6AAC7A5DC}"/>
</file>

<file path=customXml/itemProps2.xml><?xml version="1.0" encoding="utf-8"?>
<ds:datastoreItem xmlns:ds="http://schemas.openxmlformats.org/officeDocument/2006/customXml" ds:itemID="{CE34FE92-E0B8-44D0-B7CC-8EB645471795}"/>
</file>

<file path=customXml/itemProps3.xml><?xml version="1.0" encoding="utf-8"?>
<ds:datastoreItem xmlns:ds="http://schemas.openxmlformats.org/officeDocument/2006/customXml" ds:itemID="{45E9688E-7051-49C2-AC3B-CED23C7F8A30}"/>
</file>

<file path=docProps/app.xml><?xml version="1.0" encoding="utf-8"?>
<Properties xmlns="http://schemas.openxmlformats.org/officeDocument/2006/extended-properties" xmlns:vt="http://schemas.openxmlformats.org/officeDocument/2006/docPropsVTypes">
  <TotalTime>5157</TotalTime>
  <Words>10902</Words>
  <Application>Microsoft Office PowerPoint</Application>
  <PresentationFormat>Breedbeeld</PresentationFormat>
  <Paragraphs>1287</Paragraphs>
  <Slides>105</Slides>
  <Notes>103</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105</vt:i4>
      </vt:variant>
    </vt:vector>
  </HeadingPairs>
  <TitlesOfParts>
    <vt:vector size="116" baseType="lpstr">
      <vt:lpstr>Algerian</vt:lpstr>
      <vt:lpstr>Arial</vt:lpstr>
      <vt:lpstr>Calibri</vt:lpstr>
      <vt:lpstr>Calibri Light</vt:lpstr>
      <vt:lpstr>Cambria Math</vt:lpstr>
      <vt:lpstr>Century Gothic</vt:lpstr>
      <vt:lpstr>Open Sans</vt:lpstr>
      <vt:lpstr>Symbol</vt:lpstr>
      <vt:lpstr>Verdana</vt:lpstr>
      <vt:lpstr>Wingdings</vt:lpstr>
      <vt:lpstr>1_Kantoorthema</vt:lpstr>
      <vt:lpstr>PowerPoint-presentatie</vt:lpstr>
      <vt:lpstr>In deze presentatie:</vt:lpstr>
      <vt:lpstr>Op de site? Protocolpagina CZF</vt:lpstr>
      <vt:lpstr>2 protocollen voor de prijs van 1?</vt:lpstr>
      <vt:lpstr>Cognitief functioneren in Brede basiszorg</vt:lpstr>
      <vt:lpstr>PowerPoint-presentatie</vt:lpstr>
      <vt:lpstr>Brede basiszorg – Fase 0</vt:lpstr>
      <vt:lpstr>Beleid op leerlingenbegeleiding</vt:lpstr>
      <vt:lpstr>Zorgzaam handelen in de klas</vt:lpstr>
      <vt:lpstr>Aandacht voor effectief onderwijs</vt:lpstr>
      <vt:lpstr>Leerling en ouders doorheen zorgcontinuüm – F0 </vt:lpstr>
      <vt:lpstr>Cognitief functioneren in Verhoogde zorg</vt:lpstr>
      <vt:lpstr>PowerPoint-presentatie</vt:lpstr>
      <vt:lpstr>Verhoogde zorg – Fase 1</vt:lpstr>
      <vt:lpstr>Gesprekken met leerkrachten/ouders</vt:lpstr>
      <vt:lpstr>Gesprekken met leerlingen</vt:lpstr>
      <vt:lpstr>Observatie</vt:lpstr>
      <vt:lpstr>Nagaan van effecten van aanpassingen</vt:lpstr>
      <vt:lpstr>Plannen, handelen en evalueren</vt:lpstr>
      <vt:lpstr>Leerling en ouders doorheen zorgcontinuüm – F1 </vt:lpstr>
      <vt:lpstr>Mogelijke maatregelen bij cognitief zwak functioneren</vt:lpstr>
      <vt:lpstr>Waar vind ik meer info of inspiratie?</vt:lpstr>
      <vt:lpstr>HGD bij leerlingen die cognitief zwak functioneren</vt:lpstr>
      <vt:lpstr>PowerPoint-presentatie</vt:lpstr>
      <vt:lpstr>PowerPoint-presentatie</vt:lpstr>
      <vt:lpstr>Illustraties diversiteit in  cognitief zwak functioneren</vt:lpstr>
      <vt:lpstr>CZF- Dimensionele classificatie</vt:lpstr>
      <vt:lpstr>PowerPoint-presentatie</vt:lpstr>
      <vt:lpstr>PowerPoint-presentatie</vt:lpstr>
      <vt:lpstr>PowerPoint-presentatie</vt:lpstr>
      <vt:lpstr>Leerling en ouders doorheen zorgcontinuüm – F2 </vt:lpstr>
      <vt:lpstr>Faire diagnostiek doorheen HGD-traject</vt:lpstr>
      <vt:lpstr>PowerPoint-presentatie</vt:lpstr>
      <vt:lpstr>Hulpvraag stuurt je traject</vt:lpstr>
      <vt:lpstr>Intakefase – culturele bagage gezin? </vt:lpstr>
      <vt:lpstr>Intakefase – culturele bagage gezin? </vt:lpstr>
      <vt:lpstr>Intakefase – culturele bagage gezin? </vt:lpstr>
      <vt:lpstr>Waar in het protocol en op de site? </vt:lpstr>
      <vt:lpstr>PowerPoint-presentatie</vt:lpstr>
      <vt:lpstr>Wat moeten we nog weten? Hypothesen en onderzoeksvragen?</vt:lpstr>
      <vt:lpstr>Denkfouten?</vt:lpstr>
      <vt:lpstr>Bijvoorbeeld</vt:lpstr>
      <vt:lpstr>Bijvoorbeeld</vt:lpstr>
      <vt:lpstr>Bijvoorbeeld</vt:lpstr>
      <vt:lpstr>Bijvoorbeeld</vt:lpstr>
      <vt:lpstr>Waar in het protocol en op de site? </vt:lpstr>
      <vt:lpstr>PowerPoint-presentatie</vt:lpstr>
      <vt:lpstr>PowerPoint-presentatie</vt:lpstr>
      <vt:lpstr>PowerPoint-presentatie</vt:lpstr>
      <vt:lpstr>PowerPoint-presentatie</vt:lpstr>
      <vt:lpstr>Dimensionele classificatie Cognitief zwak functioneren</vt:lpstr>
      <vt:lpstr>PowerPoint-presentatie</vt:lpstr>
      <vt:lpstr>PowerPoint-presentatie</vt:lpstr>
      <vt:lpstr>Categoriale classificatie</vt:lpstr>
      <vt:lpstr>WAT? – Definitie verstandelijke beperking</vt:lpstr>
      <vt:lpstr>WAT? – Criteria verstandelijke beperking</vt:lpstr>
      <vt:lpstr>WAT? – Criteria verstandelijke beperking</vt:lpstr>
      <vt:lpstr>WAT? – Criteria verstandelijke beperking</vt:lpstr>
      <vt:lpstr>WAT? – Criteria verstandelijke beperking</vt:lpstr>
      <vt:lpstr>PowerPoint-presentatie</vt:lpstr>
      <vt:lpstr>Criterium t.o.v. betrouwbaarheidsinterval?</vt:lpstr>
      <vt:lpstr>Criterium t.o.v. betrouwbaarheidsinterval?</vt:lpstr>
      <vt:lpstr>PowerPoint-presentatie</vt:lpstr>
      <vt:lpstr>Onbeslist?  Zet in op klinisch oordeel!</vt:lpstr>
      <vt:lpstr>WAT? – Ernst verstandelijke beperking (DSM-5)</vt:lpstr>
      <vt:lpstr>PowerPoint-presentatie</vt:lpstr>
      <vt:lpstr>Categoriale classificatie</vt:lpstr>
      <vt:lpstr>WAT? – Globale ontwikkelingsachterstand (DSM-5)</vt:lpstr>
      <vt:lpstr>HOE onderzoeken?  Globale ontwikkelingsachterstand (DSM-5)</vt:lpstr>
      <vt:lpstr>PowerPoint-presentatie</vt:lpstr>
      <vt:lpstr>Wordt globale ontwikkelingsachterstand aanvaard door toegangspoort? </vt:lpstr>
      <vt:lpstr>Waar in het protocol en op de site? </vt:lpstr>
      <vt:lpstr>Waar in het protocol en op de site? </vt:lpstr>
      <vt:lpstr>Waar bijkomende informatie? </vt:lpstr>
      <vt:lpstr>Waar vind ik meer info? </vt:lpstr>
      <vt:lpstr>PowerPoint-presentatie</vt:lpstr>
      <vt:lpstr>PowerPoint-presentatie</vt:lpstr>
      <vt:lpstr>PowerPoint-presentatie</vt:lpstr>
      <vt:lpstr>Wanneer zet ik klinisch oordeel in?</vt:lpstr>
      <vt:lpstr>Doel klinisch oordeel</vt:lpstr>
      <vt:lpstr>Een klinisch oordeel bouwt verder op kwaliteitsvolle diagnostiek</vt:lpstr>
      <vt:lpstr>Wat is er nodig voor een klinisch oordeel?</vt:lpstr>
      <vt:lpstr>Aan de slag met klinisch oordeel</vt:lpstr>
      <vt:lpstr>Waar meer informatie?</vt:lpstr>
      <vt:lpstr>Wat als leerling (net) niet voldoet aan criteria VB?</vt:lpstr>
      <vt:lpstr>PowerPoint-presentatie</vt:lpstr>
      <vt:lpstr>PowerPoint-presentatie</vt:lpstr>
      <vt:lpstr>Bijvoorbeeld</vt:lpstr>
      <vt:lpstr>PowerPoint-presentatie</vt:lpstr>
      <vt:lpstr>PowerPoint-presentatie</vt:lpstr>
      <vt:lpstr>PowerPoint-presentatie</vt:lpstr>
      <vt:lpstr>PowerPoint-presentatie</vt:lpstr>
      <vt:lpstr>PowerPoint-presentatie</vt:lpstr>
      <vt:lpstr>Criteria verstandelijke beperking  ≈ Criteria IQ en adaptief gedrag bij type 2?</vt:lpstr>
      <vt:lpstr>PowerPoint-presentatie</vt:lpstr>
      <vt:lpstr>Selectie handvatten uit H&amp;E</vt:lpstr>
      <vt:lpstr>Fase 3 – IAC bij leerlingen die cognitief zwak functioneren</vt:lpstr>
      <vt:lpstr>PowerPoint-presentatie</vt:lpstr>
      <vt:lpstr>IAC: Hoe wordt de zorg voor een leerling met een verslag uitgebouwd?</vt:lpstr>
      <vt:lpstr>Leerling en ouders doorheen zorgcontinuüm – F3 (CZF)</vt:lpstr>
      <vt:lpstr>Theoretisch deel</vt:lpstr>
      <vt:lpstr>Theoretisch deel</vt:lpstr>
      <vt:lpstr>Theoretisch deel</vt:lpstr>
      <vt:lpstr>Waar in het protocol en op de site? </vt:lpstr>
      <vt:lpstr>Take-home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Prodia</dc:creator>
  <cp:lastModifiedBy>Lies Verlinde</cp:lastModifiedBy>
  <cp:revision>456</cp:revision>
  <cp:lastPrinted>2020-01-31T09:55:28Z</cp:lastPrinted>
  <dcterms:created xsi:type="dcterms:W3CDTF">2019-10-25T12:41:14Z</dcterms:created>
  <dcterms:modified xsi:type="dcterms:W3CDTF">2020-03-20T15:43:42Z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0x010100327295A05875B940BE7985CF3DE47FBF</vt:lpwstr>
  </property>
  <property fmtid="{D5CDD505-2E9C-101B-9397-08002B2CF9AE}" pid="3" name="MediaServiceImageTags">
    <vt:lpwstr/>
  </property>
</Properties>
</file>