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57.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87"/>
  </p:notesMasterIdLst>
  <p:sldIdLst>
    <p:sldId id="580" r:id="rId2"/>
    <p:sldId id="269" r:id="rId3"/>
    <p:sldId id="790" r:id="rId4"/>
    <p:sldId id="665" r:id="rId5"/>
    <p:sldId id="802" r:id="rId6"/>
    <p:sldId id="357" r:id="rId7"/>
    <p:sldId id="804" r:id="rId8"/>
    <p:sldId id="805" r:id="rId9"/>
    <p:sldId id="806" r:id="rId10"/>
    <p:sldId id="807" r:id="rId11"/>
    <p:sldId id="808" r:id="rId12"/>
    <p:sldId id="809" r:id="rId13"/>
    <p:sldId id="371" r:id="rId14"/>
    <p:sldId id="811" r:id="rId15"/>
    <p:sldId id="812" r:id="rId16"/>
    <p:sldId id="813" r:id="rId17"/>
    <p:sldId id="814" r:id="rId18"/>
    <p:sldId id="815" r:id="rId19"/>
    <p:sldId id="816" r:id="rId20"/>
    <p:sldId id="817" r:id="rId21"/>
    <p:sldId id="726" r:id="rId22"/>
    <p:sldId id="820" r:id="rId23"/>
    <p:sldId id="774" r:id="rId24"/>
    <p:sldId id="661" r:id="rId25"/>
    <p:sldId id="793" r:id="rId26"/>
    <p:sldId id="418" r:id="rId27"/>
    <p:sldId id="696" r:id="rId28"/>
    <p:sldId id="549" r:id="rId29"/>
    <p:sldId id="550" r:id="rId30"/>
    <p:sldId id="294" r:id="rId31"/>
    <p:sldId id="565" r:id="rId32"/>
    <p:sldId id="818" r:id="rId33"/>
    <p:sldId id="819" r:id="rId34"/>
    <p:sldId id="409" r:id="rId35"/>
    <p:sldId id="678" r:id="rId36"/>
    <p:sldId id="301" r:id="rId37"/>
    <p:sldId id="679" r:id="rId38"/>
    <p:sldId id="801" r:id="rId39"/>
    <p:sldId id="439" r:id="rId40"/>
    <p:sldId id="682" r:id="rId41"/>
    <p:sldId id="800" r:id="rId42"/>
    <p:sldId id="577" r:id="rId43"/>
    <p:sldId id="687" r:id="rId44"/>
    <p:sldId id="681" r:id="rId45"/>
    <p:sldId id="680" r:id="rId46"/>
    <p:sldId id="583" r:id="rId47"/>
    <p:sldId id="650" r:id="rId48"/>
    <p:sldId id="410" r:id="rId49"/>
    <p:sldId id="526" r:id="rId50"/>
    <p:sldId id="567" r:id="rId51"/>
    <p:sldId id="554" r:id="rId52"/>
    <p:sldId id="555" r:id="rId53"/>
    <p:sldId id="537" r:id="rId54"/>
    <p:sldId id="651" r:id="rId55"/>
    <p:sldId id="527" r:id="rId56"/>
    <p:sldId id="292" r:id="rId57"/>
    <p:sldId id="325" r:id="rId58"/>
    <p:sldId id="701" r:id="rId59"/>
    <p:sldId id="702" r:id="rId60"/>
    <p:sldId id="700" r:id="rId61"/>
    <p:sldId id="692" r:id="rId62"/>
    <p:sldId id="373" r:id="rId63"/>
    <p:sldId id="374" r:id="rId64"/>
    <p:sldId id="556" r:id="rId65"/>
    <p:sldId id="690" r:id="rId66"/>
    <p:sldId id="686" r:id="rId67"/>
    <p:sldId id="695" r:id="rId68"/>
    <p:sldId id="795" r:id="rId69"/>
    <p:sldId id="798" r:id="rId70"/>
    <p:sldId id="673" r:id="rId71"/>
    <p:sldId id="304" r:id="rId72"/>
    <p:sldId id="305" r:id="rId73"/>
    <p:sldId id="339" r:id="rId74"/>
    <p:sldId id="329" r:id="rId75"/>
    <p:sldId id="674" r:id="rId76"/>
    <p:sldId id="348" r:id="rId77"/>
    <p:sldId id="675" r:id="rId78"/>
    <p:sldId id="799" r:id="rId79"/>
    <p:sldId id="349" r:id="rId80"/>
    <p:sldId id="415" r:id="rId81"/>
    <p:sldId id="311" r:id="rId82"/>
    <p:sldId id="402" r:id="rId83"/>
    <p:sldId id="693" r:id="rId84"/>
    <p:sldId id="691" r:id="rId85"/>
    <p:sldId id="685" r:id="rId86"/>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s Verlinde" initials="LV" lastIdx="25" clrIdx="0">
    <p:extLst>
      <p:ext uri="{19B8F6BF-5375-455C-9EA6-DF929625EA0E}">
        <p15:presenceInfo xmlns:p15="http://schemas.microsoft.com/office/powerpoint/2012/main" userId="S::lies.verlinde@vrijclbnetwerk.be::8fb3915e-4916-419c-94f8-e016f63714bd" providerId="AD"/>
      </p:ext>
    </p:extLst>
  </p:cmAuthor>
  <p:cmAuthor id="2" name="Sarah Schaubroeck" initials="SS" lastIdx="13" clrIdx="1">
    <p:extLst>
      <p:ext uri="{19B8F6BF-5375-455C-9EA6-DF929625EA0E}">
        <p15:presenceInfo xmlns:p15="http://schemas.microsoft.com/office/powerpoint/2012/main" userId="S-1-5-21-945375203-1487869346-1542849698-32659" providerId="AD"/>
      </p:ext>
    </p:extLst>
  </p:cmAuthor>
  <p:cmAuthor id="3" name="Ann Van Rompaey" initials="AVR" lastIdx="9" clrIdx="2">
    <p:extLst>
      <p:ext uri="{19B8F6BF-5375-455C-9EA6-DF929625EA0E}">
        <p15:presenceInfo xmlns:p15="http://schemas.microsoft.com/office/powerpoint/2012/main" userId="Ann Van Rompaey" providerId="None"/>
      </p:ext>
    </p:extLst>
  </p:cmAuthor>
  <p:cmAuthor id="4" name="Noortje" initials="NV" lastIdx="16" clrIdx="3">
    <p:extLst>
      <p:ext uri="{19B8F6BF-5375-455C-9EA6-DF929625EA0E}">
        <p15:presenceInfo xmlns:p15="http://schemas.microsoft.com/office/powerpoint/2012/main" userId="Noortj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6666"/>
    <a:srgbClr val="D0EAF1"/>
    <a:srgbClr val="049999"/>
    <a:srgbClr val="02AA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68401" autoAdjust="0"/>
  </p:normalViewPr>
  <p:slideViewPr>
    <p:cSldViewPr snapToGrid="0">
      <p:cViewPr varScale="1">
        <p:scale>
          <a:sx n="58" d="100"/>
          <a:sy n="58" d="100"/>
        </p:scale>
        <p:origin x="11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dgm:spPr>
        <a:solidFill>
          <a:srgbClr val="02AAB4"/>
        </a:solidFill>
      </dgm:spPr>
      <dgm:t>
        <a:bodyPr/>
        <a:lstStyle/>
        <a:p>
          <a:r>
            <a:rPr lang="nl-BE" dirty="0">
              <a:ln>
                <a:noFill/>
              </a:ln>
            </a:rPr>
            <a:t>Hulpvraag</a:t>
          </a:r>
        </a:p>
      </dgm:t>
    </dgm:pt>
    <dgm:pt modelId="{E2954C4C-79B5-4882-9985-8137B73DDD22}" type="parTrans" cxnId="{819A74CF-491A-4790-9BDC-67B8E931C2AB}">
      <dgm:prSet/>
      <dgm:spPr/>
      <dgm:t>
        <a:bodyPr/>
        <a:lstStyle/>
        <a:p>
          <a:endParaRPr lang="nl-BE">
            <a:ln>
              <a:noFill/>
            </a:ln>
          </a:endParaRPr>
        </a:p>
      </dgm:t>
    </dgm:pt>
    <dgm:pt modelId="{0C75D310-0A50-4180-B953-4AC91AF529AE}" type="sibTrans" cxnId="{819A74CF-491A-4790-9BDC-67B8E931C2AB}">
      <dgm:prSet/>
      <dgm:spPr/>
      <dgm:t>
        <a:bodyPr/>
        <a:lstStyle/>
        <a:p>
          <a:endParaRPr lang="nl-BE">
            <a:ln>
              <a:noFill/>
            </a:ln>
          </a:endParaRPr>
        </a:p>
      </dgm:t>
    </dgm:pt>
    <dgm:pt modelId="{4122A709-921C-4C77-A528-A354D3BB022F}">
      <dgm:prSet phldrT="[Tekst]"/>
      <dgm:spPr>
        <a:solidFill>
          <a:srgbClr val="02AAB4"/>
        </a:solidFill>
      </dgm:spPr>
      <dgm:t>
        <a:bodyPr/>
        <a:lstStyle/>
        <a:p>
          <a:r>
            <a:rPr lang="nl-BE" dirty="0">
              <a:ln>
                <a:noFill/>
              </a:ln>
            </a:rPr>
            <a:t>Behoefte</a:t>
          </a:r>
        </a:p>
      </dgm:t>
    </dgm:pt>
    <dgm:pt modelId="{ED94124D-D338-4B25-859B-BEDABE69BC32}" type="parTrans" cxnId="{8C5FD90B-8DC0-4218-A866-4A9C10533DEF}">
      <dgm:prSet/>
      <dgm:spPr>
        <a:ln>
          <a:solidFill>
            <a:srgbClr val="049999"/>
          </a:solidFill>
        </a:ln>
      </dgm:spPr>
      <dgm:t>
        <a:bodyPr/>
        <a:lstStyle/>
        <a:p>
          <a:endParaRPr lang="nl-BE">
            <a:ln>
              <a:noFill/>
            </a:ln>
          </a:endParaRPr>
        </a:p>
      </dgm:t>
    </dgm:pt>
    <dgm:pt modelId="{4F9BA4ED-617D-46FA-8B63-813563FB3CC5}" type="sibTrans" cxnId="{8C5FD90B-8DC0-4218-A866-4A9C10533DEF}">
      <dgm:prSet/>
      <dgm:spPr/>
      <dgm:t>
        <a:bodyPr/>
        <a:lstStyle/>
        <a:p>
          <a:endParaRPr lang="nl-BE">
            <a:ln>
              <a:noFill/>
            </a:ln>
          </a:endParaRPr>
        </a:p>
      </dgm:t>
    </dgm:pt>
    <dgm:pt modelId="{D924B231-4723-453C-9986-21C7274FBC0A}">
      <dgm:prSet/>
      <dgm:spPr>
        <a:solidFill>
          <a:srgbClr val="02AAB4"/>
        </a:solidFill>
      </dgm:spPr>
      <dgm:t>
        <a:bodyPr/>
        <a:lstStyle/>
        <a:p>
          <a:r>
            <a:rPr lang="nl-BE" dirty="0">
              <a:ln>
                <a:noFill/>
              </a:ln>
            </a:rPr>
            <a:t>Aanbeveling </a:t>
          </a:r>
        </a:p>
      </dgm:t>
    </dgm:pt>
    <dgm:pt modelId="{4812708C-0CE1-48E2-A913-D74D9157FB48}" type="parTrans" cxnId="{A7AA9489-156F-4D1E-ACD4-2E5BC3629152}">
      <dgm:prSet/>
      <dgm:spPr>
        <a:ln>
          <a:solidFill>
            <a:srgbClr val="049999"/>
          </a:solidFill>
        </a:ln>
      </dgm:spPr>
      <dgm:t>
        <a:bodyPr/>
        <a:lstStyle/>
        <a:p>
          <a:endParaRPr lang="nl-BE">
            <a:ln>
              <a:noFill/>
            </a:ln>
          </a:endParaRPr>
        </a:p>
      </dgm:t>
    </dgm:pt>
    <dgm:pt modelId="{13040EB3-87E2-4114-840B-EF215505AAAC}" type="sibTrans" cxnId="{A7AA9489-156F-4D1E-ACD4-2E5BC3629152}">
      <dgm:prSet/>
      <dgm:spPr/>
      <dgm:t>
        <a:bodyPr/>
        <a:lstStyle/>
        <a:p>
          <a:endParaRPr lang="nl-BE">
            <a:ln>
              <a:noFill/>
            </a:ln>
          </a:endParaRPr>
        </a:p>
      </dgm:t>
    </dgm:pt>
    <dgm:pt modelId="{60A1FD4D-1400-4D81-84BA-3BC4BDDCADB9}">
      <dgm:prSet phldrT="[Tekst]"/>
      <dgm:spPr>
        <a:solidFill>
          <a:srgbClr val="02AAB4"/>
        </a:solidFill>
      </dgm:spPr>
      <dgm:t>
        <a:bodyPr/>
        <a:lstStyle/>
        <a:p>
          <a:r>
            <a:rPr lang="nl-BE" dirty="0">
              <a:ln>
                <a:noFill/>
              </a:ln>
            </a:rPr>
            <a:t>Doel</a:t>
          </a:r>
        </a:p>
      </dgm:t>
    </dgm:pt>
    <dgm:pt modelId="{738931F2-2C50-4DEF-8E8E-6DB23151E082}" type="parTrans" cxnId="{4F2E7623-272F-4E82-8922-550227F5001C}">
      <dgm:prSet/>
      <dgm:spPr>
        <a:ln>
          <a:solidFill>
            <a:srgbClr val="049999"/>
          </a:solidFill>
        </a:ln>
      </dgm:spPr>
      <dgm:t>
        <a:bodyPr/>
        <a:lstStyle/>
        <a:p>
          <a:endParaRPr lang="nl-BE">
            <a:ln>
              <a:noFill/>
            </a:ln>
          </a:endParaRPr>
        </a:p>
      </dgm:t>
    </dgm:pt>
    <dgm:pt modelId="{B8FB2F9B-3316-4944-87B5-4AAD2A62BD72}" type="sibTrans" cxnId="{4F2E7623-272F-4E82-8922-550227F5001C}">
      <dgm:prSet/>
      <dgm:spPr/>
      <dgm:t>
        <a:bodyPr/>
        <a:lstStyle/>
        <a:p>
          <a:endParaRPr lang="nl-BE">
            <a:ln>
              <a:noFill/>
            </a:ln>
          </a:endParaRPr>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dgm:presLayoutVars>
          <dgm:chPref val="3"/>
        </dgm:presLayoutVars>
      </dgm:prSet>
      <dgm:spPr/>
    </dgm:pt>
    <dgm:pt modelId="{A034E81C-5DD8-475B-915D-5C9FCCD024C7}" type="pres">
      <dgm:prSet presAssocID="{A2E69CCB-41E9-4542-9CBA-D73066CA4448}" presName="level2hierChild" presStyleCnt="0"/>
      <dgm:spPr/>
    </dgm:pt>
    <dgm:pt modelId="{580B65E1-B2C1-449F-9ADF-02CD0760CAD9}" type="pres">
      <dgm:prSet presAssocID="{738931F2-2C50-4DEF-8E8E-6DB23151E082}" presName="conn2-1" presStyleLbl="parChTrans1D2" presStyleIdx="0" presStyleCnt="1"/>
      <dgm:spPr/>
    </dgm:pt>
    <dgm:pt modelId="{647F7865-E17E-437C-9241-DBB7DBED5255}" type="pres">
      <dgm:prSet presAssocID="{738931F2-2C50-4DEF-8E8E-6DB23151E082}" presName="connTx" presStyleLbl="parChTrans1D2" presStyleIdx="0" presStyleCnt="1"/>
      <dgm:spPr/>
    </dgm:pt>
    <dgm:pt modelId="{9B3594C2-18EE-4639-B332-7C5315445E0F}" type="pres">
      <dgm:prSet presAssocID="{60A1FD4D-1400-4D81-84BA-3BC4BDDCADB9}" presName="root2" presStyleCnt="0"/>
      <dgm:spPr/>
    </dgm:pt>
    <dgm:pt modelId="{C770DEDD-FD06-42A7-B248-5FB46A2B5D16}" type="pres">
      <dgm:prSet presAssocID="{60A1FD4D-1400-4D81-84BA-3BC4BDDCADB9}" presName="LevelTwoTextNode" presStyleLbl="node2" presStyleIdx="0" presStyleCnt="1">
        <dgm:presLayoutVars>
          <dgm:chPref val="3"/>
        </dgm:presLayoutVars>
      </dgm:prSet>
      <dgm:spPr/>
    </dgm:pt>
    <dgm:pt modelId="{A68D3419-91AB-4140-B50A-0748D862594E}" type="pres">
      <dgm:prSet presAssocID="{60A1FD4D-1400-4D81-84BA-3BC4BDDCADB9}" presName="level3hierChild" presStyleCnt="0"/>
      <dgm:spPr/>
    </dgm:pt>
    <dgm:pt modelId="{58976E6A-7D45-4B47-A74D-8FE4E9374E49}" type="pres">
      <dgm:prSet presAssocID="{ED94124D-D338-4B25-859B-BEDABE69BC32}" presName="conn2-1" presStyleLbl="parChTrans1D3" presStyleIdx="0" presStyleCnt="1"/>
      <dgm:spPr/>
    </dgm:pt>
    <dgm:pt modelId="{766BF512-EC76-425D-88D0-261C63C7D865}" type="pres">
      <dgm:prSet presAssocID="{ED94124D-D338-4B25-859B-BEDABE69BC32}" presName="connTx" presStyleLbl="parChTrans1D3" presStyleIdx="0" presStyleCnt="1"/>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0" presStyleCnt="1">
        <dgm:presLayoutVars>
          <dgm:chPref val="3"/>
        </dgm:presLayoutVars>
      </dgm:prSet>
      <dgm:spPr/>
    </dgm:pt>
    <dgm:pt modelId="{EBEF9353-BD59-4B25-BB83-D621D6B27B8C}" type="pres">
      <dgm:prSet presAssocID="{4122A709-921C-4C77-A528-A354D3BB022F}" presName="level3hierChild" presStyleCnt="0"/>
      <dgm:spPr/>
    </dgm:pt>
    <dgm:pt modelId="{8E897061-5524-49A2-81EF-5C469F9BD5EA}" type="pres">
      <dgm:prSet presAssocID="{4812708C-0CE1-48E2-A913-D74D9157FB48}" presName="conn2-1" presStyleLbl="parChTrans1D4" presStyleIdx="0" presStyleCnt="1"/>
      <dgm:spPr/>
    </dgm:pt>
    <dgm:pt modelId="{967D874C-3F75-443A-B02A-EA322C07A149}" type="pres">
      <dgm:prSet presAssocID="{4812708C-0CE1-48E2-A913-D74D9157FB48}" presName="connTx" presStyleLbl="parChTrans1D4" presStyleIdx="0" presStyleCnt="1"/>
      <dgm:spPr/>
    </dgm:pt>
    <dgm:pt modelId="{60B637FB-0514-4A61-9EF1-EF963519799C}" type="pres">
      <dgm:prSet presAssocID="{D924B231-4723-453C-9986-21C7274FBC0A}" presName="root2" presStyleCnt="0"/>
      <dgm:spPr/>
    </dgm:pt>
    <dgm:pt modelId="{F022524A-EF61-423E-A3BA-A4B509C37F6E}" type="pres">
      <dgm:prSet presAssocID="{D924B231-4723-453C-9986-21C7274FBC0A}" presName="LevelTwoTextNode" presStyleLbl="node4" presStyleIdx="0" presStyleCnt="1">
        <dgm:presLayoutVars>
          <dgm:chPref val="3"/>
        </dgm:presLayoutVars>
      </dgm:prSet>
      <dgm:spPr/>
    </dgm:pt>
    <dgm:pt modelId="{C95FD230-029D-4620-9E6D-FA98F90311EA}" type="pres">
      <dgm:prSet presAssocID="{D924B231-4723-453C-9986-21C7274FBC0A}" presName="level3hierChild" presStyleCnt="0"/>
      <dgm:spPr/>
    </dgm:pt>
  </dgm:ptLst>
  <dgm:cxnLst>
    <dgm:cxn modelId="{8C5FD90B-8DC0-4218-A866-4A9C10533DEF}" srcId="{60A1FD4D-1400-4D81-84BA-3BC4BDDCADB9}" destId="{4122A709-921C-4C77-A528-A354D3BB022F}" srcOrd="0" destOrd="0" parTransId="{ED94124D-D338-4B25-859B-BEDABE69BC32}" sibTransId="{4F9BA4ED-617D-46FA-8B63-813563FB3CC5}"/>
    <dgm:cxn modelId="{3BA3E416-7CD5-43C2-9D6E-FDB7D6F141F6}" type="presOf" srcId="{ED94124D-D338-4B25-859B-BEDABE69BC32}" destId="{58976E6A-7D45-4B47-A74D-8FE4E9374E49}" srcOrd="0" destOrd="0" presId="urn:microsoft.com/office/officeart/2005/8/layout/hierarchy2"/>
    <dgm:cxn modelId="{04C10A1A-B86C-4270-A507-116B025D5A5C}" type="presOf" srcId="{4122A709-921C-4C77-A528-A354D3BB022F}" destId="{D934D775-AD6C-48BF-B608-BA1FB651C3A4}" srcOrd="0" destOrd="0" presId="urn:microsoft.com/office/officeart/2005/8/layout/hierarchy2"/>
    <dgm:cxn modelId="{4F2E7623-272F-4E82-8922-550227F5001C}" srcId="{A2E69CCB-41E9-4542-9CBA-D73066CA4448}" destId="{60A1FD4D-1400-4D81-84BA-3BC4BDDCADB9}" srcOrd="0" destOrd="0" parTransId="{738931F2-2C50-4DEF-8E8E-6DB23151E082}" sibTransId="{B8FB2F9B-3316-4944-87B5-4AAD2A62BD72}"/>
    <dgm:cxn modelId="{6ED3943C-E9D0-41E2-9A3D-A8BDB6A1E7DF}" type="presOf" srcId="{ED94124D-D338-4B25-859B-BEDABE69BC32}" destId="{766BF512-EC76-425D-88D0-261C63C7D865}" srcOrd="1" destOrd="0" presId="urn:microsoft.com/office/officeart/2005/8/layout/hierarchy2"/>
    <dgm:cxn modelId="{83BA955F-F5F8-4334-9CD4-74650C6733FE}" type="presOf" srcId="{4812708C-0CE1-48E2-A913-D74D9157FB48}" destId="{967D874C-3F75-443A-B02A-EA322C07A149}" srcOrd="1" destOrd="0" presId="urn:microsoft.com/office/officeart/2005/8/layout/hierarchy2"/>
    <dgm:cxn modelId="{EC54064B-738C-4C11-9CE4-3B1A32ACA08E}" type="presOf" srcId="{738931F2-2C50-4DEF-8E8E-6DB23151E082}" destId="{647F7865-E17E-437C-9241-DBB7DBED5255}" srcOrd="1" destOrd="0" presId="urn:microsoft.com/office/officeart/2005/8/layout/hierarchy2"/>
    <dgm:cxn modelId="{1A29676D-D295-42E0-A094-FDB6BFECAA41}" type="presOf" srcId="{D924B231-4723-453C-9986-21C7274FBC0A}" destId="{F022524A-EF61-423E-A3BA-A4B509C37F6E}" srcOrd="0" destOrd="0" presId="urn:microsoft.com/office/officeart/2005/8/layout/hierarchy2"/>
    <dgm:cxn modelId="{ECE5C050-354A-4288-956A-EE8CA129AD52}" type="presOf" srcId="{A52B133B-845D-4C94-846D-EB3B152E6452}" destId="{DF3EBEB3-5857-4815-8055-87D6A0F27BE5}" srcOrd="0" destOrd="0" presId="urn:microsoft.com/office/officeart/2005/8/layout/hierarchy2"/>
    <dgm:cxn modelId="{A7AA9489-156F-4D1E-ACD4-2E5BC3629152}" srcId="{4122A709-921C-4C77-A528-A354D3BB022F}" destId="{D924B231-4723-453C-9986-21C7274FBC0A}" srcOrd="0" destOrd="0" parTransId="{4812708C-0CE1-48E2-A913-D74D9157FB48}" sibTransId="{13040EB3-87E2-4114-840B-EF215505AAAC}"/>
    <dgm:cxn modelId="{BCCAB495-850D-4261-99DC-E9E0850E86E8}" type="presOf" srcId="{738931F2-2C50-4DEF-8E8E-6DB23151E082}" destId="{580B65E1-B2C1-449F-9ADF-02CD0760CAD9}" srcOrd="0" destOrd="0" presId="urn:microsoft.com/office/officeart/2005/8/layout/hierarchy2"/>
    <dgm:cxn modelId="{3F3081AF-679F-4FDE-AFFD-5FD2621D9933}" type="presOf" srcId="{60A1FD4D-1400-4D81-84BA-3BC4BDDCADB9}" destId="{C770DEDD-FD06-42A7-B248-5FB46A2B5D16}" srcOrd="0" destOrd="0" presId="urn:microsoft.com/office/officeart/2005/8/layout/hierarchy2"/>
    <dgm:cxn modelId="{2B1B90B6-6481-40DF-8EC9-975156CD0904}" type="presOf" srcId="{A2E69CCB-41E9-4542-9CBA-D73066CA4448}" destId="{8D0C6B99-1FC9-4AD8-B6D0-36769F8526F0}" srcOrd="0" destOrd="0" presId="urn:microsoft.com/office/officeart/2005/8/layout/hierarchy2"/>
    <dgm:cxn modelId="{819A74CF-491A-4790-9BDC-67B8E931C2AB}" srcId="{A52B133B-845D-4C94-846D-EB3B152E6452}" destId="{A2E69CCB-41E9-4542-9CBA-D73066CA4448}" srcOrd="0" destOrd="0" parTransId="{E2954C4C-79B5-4882-9985-8137B73DDD22}" sibTransId="{0C75D310-0A50-4180-B953-4AC91AF529AE}"/>
    <dgm:cxn modelId="{37E9B8FC-A518-409E-A129-873C3E774CA8}" type="presOf" srcId="{4812708C-0CE1-48E2-A913-D74D9157FB48}" destId="{8E897061-5524-49A2-81EF-5C469F9BD5EA}" srcOrd="0" destOrd="0" presId="urn:microsoft.com/office/officeart/2005/8/layout/hierarchy2"/>
    <dgm:cxn modelId="{EB32D6B2-CF20-4C45-B865-331C87756DF7}" type="presParOf" srcId="{DF3EBEB3-5857-4815-8055-87D6A0F27BE5}" destId="{ED5468CA-89A8-4004-AC4A-346B44AF0EA0}" srcOrd="0" destOrd="0" presId="urn:microsoft.com/office/officeart/2005/8/layout/hierarchy2"/>
    <dgm:cxn modelId="{3C8DAF3F-4192-4FF8-8BDC-B3F1F8A153E4}" type="presParOf" srcId="{ED5468CA-89A8-4004-AC4A-346B44AF0EA0}" destId="{8D0C6B99-1FC9-4AD8-B6D0-36769F8526F0}" srcOrd="0" destOrd="0" presId="urn:microsoft.com/office/officeart/2005/8/layout/hierarchy2"/>
    <dgm:cxn modelId="{3CCE52B1-8B25-4DC7-A777-74EEA5F944C0}" type="presParOf" srcId="{ED5468CA-89A8-4004-AC4A-346B44AF0EA0}" destId="{A034E81C-5DD8-475B-915D-5C9FCCD024C7}" srcOrd="1" destOrd="0" presId="urn:microsoft.com/office/officeart/2005/8/layout/hierarchy2"/>
    <dgm:cxn modelId="{B27C9DE1-28D2-4654-8C89-94226AF3B0F5}" type="presParOf" srcId="{A034E81C-5DD8-475B-915D-5C9FCCD024C7}" destId="{580B65E1-B2C1-449F-9ADF-02CD0760CAD9}" srcOrd="0" destOrd="0" presId="urn:microsoft.com/office/officeart/2005/8/layout/hierarchy2"/>
    <dgm:cxn modelId="{DB294CBC-FE90-4A30-B054-304751A77744}" type="presParOf" srcId="{580B65E1-B2C1-449F-9ADF-02CD0760CAD9}" destId="{647F7865-E17E-437C-9241-DBB7DBED5255}" srcOrd="0" destOrd="0" presId="urn:microsoft.com/office/officeart/2005/8/layout/hierarchy2"/>
    <dgm:cxn modelId="{A82322F0-BD03-4518-8AE7-C89168523B6D}" type="presParOf" srcId="{A034E81C-5DD8-475B-915D-5C9FCCD024C7}" destId="{9B3594C2-18EE-4639-B332-7C5315445E0F}" srcOrd="1" destOrd="0" presId="urn:microsoft.com/office/officeart/2005/8/layout/hierarchy2"/>
    <dgm:cxn modelId="{F6642344-E032-4A5A-AA62-0C7C2821BBE6}" type="presParOf" srcId="{9B3594C2-18EE-4639-B332-7C5315445E0F}" destId="{C770DEDD-FD06-42A7-B248-5FB46A2B5D16}" srcOrd="0" destOrd="0" presId="urn:microsoft.com/office/officeart/2005/8/layout/hierarchy2"/>
    <dgm:cxn modelId="{4A3CD73E-2040-427D-A980-227B31B2E5DF}" type="presParOf" srcId="{9B3594C2-18EE-4639-B332-7C5315445E0F}" destId="{A68D3419-91AB-4140-B50A-0748D862594E}" srcOrd="1" destOrd="0" presId="urn:microsoft.com/office/officeart/2005/8/layout/hierarchy2"/>
    <dgm:cxn modelId="{31828D64-0EE1-4927-B21B-44451CD6913F}" type="presParOf" srcId="{A68D3419-91AB-4140-B50A-0748D862594E}" destId="{58976E6A-7D45-4B47-A74D-8FE4E9374E49}" srcOrd="0" destOrd="0" presId="urn:microsoft.com/office/officeart/2005/8/layout/hierarchy2"/>
    <dgm:cxn modelId="{334E9192-92BE-40B8-B717-B3E12516C07E}" type="presParOf" srcId="{58976E6A-7D45-4B47-A74D-8FE4E9374E49}" destId="{766BF512-EC76-425D-88D0-261C63C7D865}" srcOrd="0" destOrd="0" presId="urn:microsoft.com/office/officeart/2005/8/layout/hierarchy2"/>
    <dgm:cxn modelId="{F39A45F8-6BCE-42DD-9956-BA70F8331AA1}" type="presParOf" srcId="{A68D3419-91AB-4140-B50A-0748D862594E}" destId="{602A5F58-EFDB-4A9F-BB71-BE25B2891312}" srcOrd="1" destOrd="0" presId="urn:microsoft.com/office/officeart/2005/8/layout/hierarchy2"/>
    <dgm:cxn modelId="{44338B30-071E-4A6C-BC87-60E467143540}" type="presParOf" srcId="{602A5F58-EFDB-4A9F-BB71-BE25B2891312}" destId="{D934D775-AD6C-48BF-B608-BA1FB651C3A4}" srcOrd="0" destOrd="0" presId="urn:microsoft.com/office/officeart/2005/8/layout/hierarchy2"/>
    <dgm:cxn modelId="{4AB7B918-4698-42F7-901D-8980EB44F66B}" type="presParOf" srcId="{602A5F58-EFDB-4A9F-BB71-BE25B2891312}" destId="{EBEF9353-BD59-4B25-BB83-D621D6B27B8C}" srcOrd="1" destOrd="0" presId="urn:microsoft.com/office/officeart/2005/8/layout/hierarchy2"/>
    <dgm:cxn modelId="{86848805-7E75-4234-A399-1373C687ADE7}" type="presParOf" srcId="{EBEF9353-BD59-4B25-BB83-D621D6B27B8C}" destId="{8E897061-5524-49A2-81EF-5C469F9BD5EA}" srcOrd="0" destOrd="0" presId="urn:microsoft.com/office/officeart/2005/8/layout/hierarchy2"/>
    <dgm:cxn modelId="{706C2D27-1EAD-418E-B968-54F589C8D2AC}" type="presParOf" srcId="{8E897061-5524-49A2-81EF-5C469F9BD5EA}" destId="{967D874C-3F75-443A-B02A-EA322C07A149}" srcOrd="0" destOrd="0" presId="urn:microsoft.com/office/officeart/2005/8/layout/hierarchy2"/>
    <dgm:cxn modelId="{7AC60514-1505-4C2C-B0D5-34DEEF91013D}" type="presParOf" srcId="{EBEF9353-BD59-4B25-BB83-D621D6B27B8C}" destId="{60B637FB-0514-4A61-9EF1-EF963519799C}" srcOrd="1" destOrd="0" presId="urn:microsoft.com/office/officeart/2005/8/layout/hierarchy2"/>
    <dgm:cxn modelId="{8166C68C-01E9-4723-836C-A2DA1486163C}" type="presParOf" srcId="{60B637FB-0514-4A61-9EF1-EF963519799C}" destId="{F022524A-EF61-423E-A3BA-A4B509C37F6E}" srcOrd="0" destOrd="0" presId="urn:microsoft.com/office/officeart/2005/8/layout/hierarchy2"/>
    <dgm:cxn modelId="{CA99E55D-91B7-4CBB-A01A-F0A76953DCE5}" type="presParOf" srcId="{60B637FB-0514-4A61-9EF1-EF963519799C}" destId="{C95FD230-029D-4620-9E6D-FA98F90311EA}"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custT="1"/>
      <dgm:spPr>
        <a:solidFill>
          <a:srgbClr val="02AAB4"/>
        </a:solidFill>
      </dgm:spPr>
      <dgm:t>
        <a:bodyPr/>
        <a:lstStyle/>
        <a:p>
          <a:r>
            <a:rPr lang="nl-BE" sz="2800" dirty="0"/>
            <a:t>Hoe voorbereiden op overstap SO? </a:t>
          </a:r>
        </a:p>
      </dgm:t>
    </dgm:pt>
    <dgm:pt modelId="{E2954C4C-79B5-4882-9985-8137B73DDD22}" type="parTrans" cxnId="{819A74CF-491A-4790-9BDC-67B8E931C2AB}">
      <dgm:prSet/>
      <dgm:spPr/>
      <dgm:t>
        <a:bodyPr/>
        <a:lstStyle/>
        <a:p>
          <a:endParaRPr lang="nl-BE"/>
        </a:p>
      </dgm:t>
    </dgm:pt>
    <dgm:pt modelId="{0C75D310-0A50-4180-B953-4AC91AF529AE}" type="sibTrans" cxnId="{819A74CF-491A-4790-9BDC-67B8E931C2AB}">
      <dgm:prSet/>
      <dgm:spPr/>
      <dgm:t>
        <a:bodyPr/>
        <a:lstStyle/>
        <a:p>
          <a:endParaRPr lang="nl-BE"/>
        </a:p>
      </dgm:t>
    </dgm:pt>
    <dgm:pt modelId="{4122A709-921C-4C77-A528-A354D3BB022F}">
      <dgm:prSet phldrT="[Tekst]" custT="1"/>
      <dgm:spPr>
        <a:solidFill>
          <a:srgbClr val="02AAB4"/>
        </a:solidFill>
      </dgm:spPr>
      <dgm:t>
        <a:bodyPr/>
        <a:lstStyle/>
        <a:p>
          <a:r>
            <a:rPr lang="nl-BE" sz="2800" dirty="0"/>
            <a:t>Uitdagende opdrachten die samenwerking vereisen</a:t>
          </a:r>
        </a:p>
      </dgm:t>
    </dgm:pt>
    <dgm:pt modelId="{ED94124D-D338-4B25-859B-BEDABE69BC32}" type="parTrans" cxnId="{8C5FD90B-8DC0-4218-A866-4A9C10533DEF}">
      <dgm:prSet/>
      <dgm:spPr>
        <a:ln>
          <a:solidFill>
            <a:srgbClr val="049999"/>
          </a:solidFill>
        </a:ln>
      </dgm:spPr>
      <dgm:t>
        <a:bodyPr/>
        <a:lstStyle/>
        <a:p>
          <a:endParaRPr lang="nl-BE"/>
        </a:p>
      </dgm:t>
    </dgm:pt>
    <dgm:pt modelId="{4F9BA4ED-617D-46FA-8B63-813563FB3CC5}" type="sibTrans" cxnId="{8C5FD90B-8DC0-4218-A866-4A9C10533DEF}">
      <dgm:prSet/>
      <dgm:spPr/>
      <dgm:t>
        <a:bodyPr/>
        <a:lstStyle/>
        <a:p>
          <a:endParaRPr lang="nl-BE"/>
        </a:p>
      </dgm:t>
    </dgm:pt>
    <dgm:pt modelId="{D924B231-4723-453C-9986-21C7274FBC0A}">
      <dgm:prSet custT="1"/>
      <dgm:spPr>
        <a:solidFill>
          <a:srgbClr val="02AAB4"/>
        </a:solidFill>
      </dgm:spPr>
      <dgm:t>
        <a:bodyPr/>
        <a:lstStyle/>
        <a:p>
          <a:r>
            <a:rPr lang="nl-BE" sz="2800" dirty="0"/>
            <a:t>Zorg ondersteunt leerkracht bij opdrachten</a:t>
          </a:r>
        </a:p>
      </dgm:t>
    </dgm:pt>
    <dgm:pt modelId="{4812708C-0CE1-48E2-A913-D74D9157FB48}" type="parTrans" cxnId="{A7AA9489-156F-4D1E-ACD4-2E5BC3629152}">
      <dgm:prSet/>
      <dgm:spPr>
        <a:ln>
          <a:solidFill>
            <a:srgbClr val="049999"/>
          </a:solidFill>
        </a:ln>
      </dgm:spPr>
      <dgm:t>
        <a:bodyPr/>
        <a:lstStyle/>
        <a:p>
          <a:endParaRPr lang="nl-BE"/>
        </a:p>
      </dgm:t>
    </dgm:pt>
    <dgm:pt modelId="{13040EB3-87E2-4114-840B-EF215505AAAC}" type="sibTrans" cxnId="{A7AA9489-156F-4D1E-ACD4-2E5BC3629152}">
      <dgm:prSet/>
      <dgm:spPr/>
      <dgm:t>
        <a:bodyPr/>
        <a:lstStyle/>
        <a:p>
          <a:endParaRPr lang="nl-BE"/>
        </a:p>
      </dgm:t>
    </dgm:pt>
    <dgm:pt modelId="{60A1FD4D-1400-4D81-84BA-3BC4BDDCADB9}">
      <dgm:prSet phldrT="[Tekst]" custT="1"/>
      <dgm:spPr>
        <a:solidFill>
          <a:srgbClr val="02AAB4"/>
        </a:solidFill>
      </dgm:spPr>
      <dgm:t>
        <a:bodyPr/>
        <a:lstStyle/>
        <a:p>
          <a:r>
            <a:rPr lang="nl-BE" sz="2800" dirty="0"/>
            <a:t>Meer competent en verbonden voelen</a:t>
          </a:r>
        </a:p>
      </dgm:t>
    </dgm:pt>
    <dgm:pt modelId="{B8FB2F9B-3316-4944-87B5-4AAD2A62BD72}" type="sibTrans" cxnId="{4F2E7623-272F-4E82-8922-550227F5001C}">
      <dgm:prSet/>
      <dgm:spPr/>
      <dgm:t>
        <a:bodyPr/>
        <a:lstStyle/>
        <a:p>
          <a:endParaRPr lang="nl-BE"/>
        </a:p>
      </dgm:t>
    </dgm:pt>
    <dgm:pt modelId="{738931F2-2C50-4DEF-8E8E-6DB23151E082}" type="parTrans" cxnId="{4F2E7623-272F-4E82-8922-550227F5001C}">
      <dgm:prSet/>
      <dgm:spPr>
        <a:ln>
          <a:solidFill>
            <a:srgbClr val="049999"/>
          </a:solidFill>
        </a:ln>
      </dgm:spPr>
      <dgm:t>
        <a:bodyPr/>
        <a:lstStyle/>
        <a:p>
          <a:endParaRPr lang="nl-BE"/>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custScaleX="120482" custScaleY="202833">
        <dgm:presLayoutVars>
          <dgm:chPref val="3"/>
        </dgm:presLayoutVars>
      </dgm:prSet>
      <dgm:spPr/>
    </dgm:pt>
    <dgm:pt modelId="{A034E81C-5DD8-475B-915D-5C9FCCD024C7}" type="pres">
      <dgm:prSet presAssocID="{A2E69CCB-41E9-4542-9CBA-D73066CA4448}" presName="level2hierChild" presStyleCnt="0"/>
      <dgm:spPr/>
    </dgm:pt>
    <dgm:pt modelId="{580B65E1-B2C1-449F-9ADF-02CD0760CAD9}" type="pres">
      <dgm:prSet presAssocID="{738931F2-2C50-4DEF-8E8E-6DB23151E082}" presName="conn2-1" presStyleLbl="parChTrans1D2" presStyleIdx="0" presStyleCnt="1"/>
      <dgm:spPr/>
    </dgm:pt>
    <dgm:pt modelId="{647F7865-E17E-437C-9241-DBB7DBED5255}" type="pres">
      <dgm:prSet presAssocID="{738931F2-2C50-4DEF-8E8E-6DB23151E082}" presName="connTx" presStyleLbl="parChTrans1D2" presStyleIdx="0" presStyleCnt="1"/>
      <dgm:spPr/>
    </dgm:pt>
    <dgm:pt modelId="{9B3594C2-18EE-4639-B332-7C5315445E0F}" type="pres">
      <dgm:prSet presAssocID="{60A1FD4D-1400-4D81-84BA-3BC4BDDCADB9}" presName="root2" presStyleCnt="0"/>
      <dgm:spPr/>
    </dgm:pt>
    <dgm:pt modelId="{C770DEDD-FD06-42A7-B248-5FB46A2B5D16}" type="pres">
      <dgm:prSet presAssocID="{60A1FD4D-1400-4D81-84BA-3BC4BDDCADB9}" presName="LevelTwoTextNode" presStyleLbl="node2" presStyleIdx="0" presStyleCnt="1" custScaleX="132346" custScaleY="202833">
        <dgm:presLayoutVars>
          <dgm:chPref val="3"/>
        </dgm:presLayoutVars>
      </dgm:prSet>
      <dgm:spPr/>
    </dgm:pt>
    <dgm:pt modelId="{A68D3419-91AB-4140-B50A-0748D862594E}" type="pres">
      <dgm:prSet presAssocID="{60A1FD4D-1400-4D81-84BA-3BC4BDDCADB9}" presName="level3hierChild" presStyleCnt="0"/>
      <dgm:spPr/>
    </dgm:pt>
    <dgm:pt modelId="{58976E6A-7D45-4B47-A74D-8FE4E9374E49}" type="pres">
      <dgm:prSet presAssocID="{ED94124D-D338-4B25-859B-BEDABE69BC32}" presName="conn2-1" presStyleLbl="parChTrans1D3" presStyleIdx="0" presStyleCnt="1"/>
      <dgm:spPr/>
    </dgm:pt>
    <dgm:pt modelId="{766BF512-EC76-425D-88D0-261C63C7D865}" type="pres">
      <dgm:prSet presAssocID="{ED94124D-D338-4B25-859B-BEDABE69BC32}" presName="connTx" presStyleLbl="parChTrans1D3" presStyleIdx="0" presStyleCnt="1"/>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0" presStyleCnt="1" custScaleX="136905" custScaleY="323855">
        <dgm:presLayoutVars>
          <dgm:chPref val="3"/>
        </dgm:presLayoutVars>
      </dgm:prSet>
      <dgm:spPr/>
    </dgm:pt>
    <dgm:pt modelId="{EBEF9353-BD59-4B25-BB83-D621D6B27B8C}" type="pres">
      <dgm:prSet presAssocID="{4122A709-921C-4C77-A528-A354D3BB022F}" presName="level3hierChild" presStyleCnt="0"/>
      <dgm:spPr/>
    </dgm:pt>
    <dgm:pt modelId="{8E897061-5524-49A2-81EF-5C469F9BD5EA}" type="pres">
      <dgm:prSet presAssocID="{4812708C-0CE1-48E2-A913-D74D9157FB48}" presName="conn2-1" presStyleLbl="parChTrans1D4" presStyleIdx="0" presStyleCnt="1"/>
      <dgm:spPr/>
    </dgm:pt>
    <dgm:pt modelId="{967D874C-3F75-443A-B02A-EA322C07A149}" type="pres">
      <dgm:prSet presAssocID="{4812708C-0CE1-48E2-A913-D74D9157FB48}" presName="connTx" presStyleLbl="parChTrans1D4" presStyleIdx="0" presStyleCnt="1"/>
      <dgm:spPr/>
    </dgm:pt>
    <dgm:pt modelId="{60B637FB-0514-4A61-9EF1-EF963519799C}" type="pres">
      <dgm:prSet presAssocID="{D924B231-4723-453C-9986-21C7274FBC0A}" presName="root2" presStyleCnt="0"/>
      <dgm:spPr/>
    </dgm:pt>
    <dgm:pt modelId="{F022524A-EF61-423E-A3BA-A4B509C37F6E}" type="pres">
      <dgm:prSet presAssocID="{D924B231-4723-453C-9986-21C7274FBC0A}" presName="LevelTwoTextNode" presStyleLbl="node4" presStyleIdx="0" presStyleCnt="1" custScaleX="111178" custScaleY="320771">
        <dgm:presLayoutVars>
          <dgm:chPref val="3"/>
        </dgm:presLayoutVars>
      </dgm:prSet>
      <dgm:spPr/>
    </dgm:pt>
    <dgm:pt modelId="{C95FD230-029D-4620-9E6D-FA98F90311EA}" type="pres">
      <dgm:prSet presAssocID="{D924B231-4723-453C-9986-21C7274FBC0A}" presName="level3hierChild" presStyleCnt="0"/>
      <dgm:spPr/>
    </dgm:pt>
  </dgm:ptLst>
  <dgm:cxnLst>
    <dgm:cxn modelId="{8C5FD90B-8DC0-4218-A866-4A9C10533DEF}" srcId="{60A1FD4D-1400-4D81-84BA-3BC4BDDCADB9}" destId="{4122A709-921C-4C77-A528-A354D3BB022F}" srcOrd="0" destOrd="0" parTransId="{ED94124D-D338-4B25-859B-BEDABE69BC32}" sibTransId="{4F9BA4ED-617D-46FA-8B63-813563FB3CC5}"/>
    <dgm:cxn modelId="{12ECC316-A70C-4933-8766-7AC784C93E7F}" type="presOf" srcId="{4122A709-921C-4C77-A528-A354D3BB022F}" destId="{D934D775-AD6C-48BF-B608-BA1FB651C3A4}" srcOrd="0" destOrd="0" presId="urn:microsoft.com/office/officeart/2005/8/layout/hierarchy2"/>
    <dgm:cxn modelId="{4F2E7623-272F-4E82-8922-550227F5001C}" srcId="{A2E69CCB-41E9-4542-9CBA-D73066CA4448}" destId="{60A1FD4D-1400-4D81-84BA-3BC4BDDCADB9}" srcOrd="0" destOrd="0" parTransId="{738931F2-2C50-4DEF-8E8E-6DB23151E082}" sibTransId="{B8FB2F9B-3316-4944-87B5-4AAD2A62BD72}"/>
    <dgm:cxn modelId="{F0AA2B2F-BC04-4668-A395-C847BF7168AE}" type="presOf" srcId="{D924B231-4723-453C-9986-21C7274FBC0A}" destId="{F022524A-EF61-423E-A3BA-A4B509C37F6E}" srcOrd="0" destOrd="0" presId="urn:microsoft.com/office/officeart/2005/8/layout/hierarchy2"/>
    <dgm:cxn modelId="{5879513C-C594-49B3-9D39-8FA7ED37A392}" type="presOf" srcId="{738931F2-2C50-4DEF-8E8E-6DB23151E082}" destId="{580B65E1-B2C1-449F-9ADF-02CD0760CAD9}" srcOrd="0" destOrd="0" presId="urn:microsoft.com/office/officeart/2005/8/layout/hierarchy2"/>
    <dgm:cxn modelId="{8A00E143-BDF5-4F5E-B169-4774BE237B77}" type="presOf" srcId="{ED94124D-D338-4B25-859B-BEDABE69BC32}" destId="{766BF512-EC76-425D-88D0-261C63C7D865}" srcOrd="1" destOrd="0" presId="urn:microsoft.com/office/officeart/2005/8/layout/hierarchy2"/>
    <dgm:cxn modelId="{497B086D-C25C-4186-9BE6-A0875FB34118}" type="presOf" srcId="{A2E69CCB-41E9-4542-9CBA-D73066CA4448}" destId="{8D0C6B99-1FC9-4AD8-B6D0-36769F8526F0}" srcOrd="0" destOrd="0" presId="urn:microsoft.com/office/officeart/2005/8/layout/hierarchy2"/>
    <dgm:cxn modelId="{518D0F51-C2C3-4934-AF5D-10315E62F8E3}" type="presOf" srcId="{ED94124D-D338-4B25-859B-BEDABE69BC32}" destId="{58976E6A-7D45-4B47-A74D-8FE4E9374E49}" srcOrd="0" destOrd="0" presId="urn:microsoft.com/office/officeart/2005/8/layout/hierarchy2"/>
    <dgm:cxn modelId="{0DB35458-E1CC-4FAC-9AEF-77212351926E}" type="presOf" srcId="{4812708C-0CE1-48E2-A913-D74D9157FB48}" destId="{967D874C-3F75-443A-B02A-EA322C07A149}" srcOrd="1" destOrd="0" presId="urn:microsoft.com/office/officeart/2005/8/layout/hierarchy2"/>
    <dgm:cxn modelId="{A7AA9489-156F-4D1E-ACD4-2E5BC3629152}" srcId="{4122A709-921C-4C77-A528-A354D3BB022F}" destId="{D924B231-4723-453C-9986-21C7274FBC0A}" srcOrd="0" destOrd="0" parTransId="{4812708C-0CE1-48E2-A913-D74D9157FB48}" sibTransId="{13040EB3-87E2-4114-840B-EF215505AAAC}"/>
    <dgm:cxn modelId="{905F42B5-6A7E-4451-9358-7DA665F085F8}" type="presOf" srcId="{A52B133B-845D-4C94-846D-EB3B152E6452}" destId="{DF3EBEB3-5857-4815-8055-87D6A0F27BE5}" srcOrd="0" destOrd="0" presId="urn:microsoft.com/office/officeart/2005/8/layout/hierarchy2"/>
    <dgm:cxn modelId="{657C6CB6-D457-4507-A880-F2AB56494DFB}" type="presOf" srcId="{60A1FD4D-1400-4D81-84BA-3BC4BDDCADB9}" destId="{C770DEDD-FD06-42A7-B248-5FB46A2B5D16}" srcOrd="0" destOrd="0" presId="urn:microsoft.com/office/officeart/2005/8/layout/hierarchy2"/>
    <dgm:cxn modelId="{76F433BD-0360-42D1-9709-344EDBF9D17E}" type="presOf" srcId="{4812708C-0CE1-48E2-A913-D74D9157FB48}" destId="{8E897061-5524-49A2-81EF-5C469F9BD5EA}" srcOrd="0" destOrd="0" presId="urn:microsoft.com/office/officeart/2005/8/layout/hierarchy2"/>
    <dgm:cxn modelId="{819A74CF-491A-4790-9BDC-67B8E931C2AB}" srcId="{A52B133B-845D-4C94-846D-EB3B152E6452}" destId="{A2E69CCB-41E9-4542-9CBA-D73066CA4448}" srcOrd="0" destOrd="0" parTransId="{E2954C4C-79B5-4882-9985-8137B73DDD22}" sibTransId="{0C75D310-0A50-4180-B953-4AC91AF529AE}"/>
    <dgm:cxn modelId="{7EF91FF7-D973-469B-BA82-CF9D4B605886}" type="presOf" srcId="{738931F2-2C50-4DEF-8E8E-6DB23151E082}" destId="{647F7865-E17E-437C-9241-DBB7DBED5255}" srcOrd="1" destOrd="0" presId="urn:microsoft.com/office/officeart/2005/8/layout/hierarchy2"/>
    <dgm:cxn modelId="{1465B720-CA98-4251-97E6-DBD46427B36F}" type="presParOf" srcId="{DF3EBEB3-5857-4815-8055-87D6A0F27BE5}" destId="{ED5468CA-89A8-4004-AC4A-346B44AF0EA0}" srcOrd="0" destOrd="0" presId="urn:microsoft.com/office/officeart/2005/8/layout/hierarchy2"/>
    <dgm:cxn modelId="{AF394FCA-A4EB-44FF-8F0C-4E8A0FE60E64}" type="presParOf" srcId="{ED5468CA-89A8-4004-AC4A-346B44AF0EA0}" destId="{8D0C6B99-1FC9-4AD8-B6D0-36769F8526F0}" srcOrd="0" destOrd="0" presId="urn:microsoft.com/office/officeart/2005/8/layout/hierarchy2"/>
    <dgm:cxn modelId="{E267010D-40F1-4705-9535-D1A2379CCDED}" type="presParOf" srcId="{ED5468CA-89A8-4004-AC4A-346B44AF0EA0}" destId="{A034E81C-5DD8-475B-915D-5C9FCCD024C7}" srcOrd="1" destOrd="0" presId="urn:microsoft.com/office/officeart/2005/8/layout/hierarchy2"/>
    <dgm:cxn modelId="{8458A27D-CAF8-42AC-94BA-D9B7687ED984}" type="presParOf" srcId="{A034E81C-5DD8-475B-915D-5C9FCCD024C7}" destId="{580B65E1-B2C1-449F-9ADF-02CD0760CAD9}" srcOrd="0" destOrd="0" presId="urn:microsoft.com/office/officeart/2005/8/layout/hierarchy2"/>
    <dgm:cxn modelId="{14BA8903-4286-436B-81BA-8864F212220F}" type="presParOf" srcId="{580B65E1-B2C1-449F-9ADF-02CD0760CAD9}" destId="{647F7865-E17E-437C-9241-DBB7DBED5255}" srcOrd="0" destOrd="0" presId="urn:microsoft.com/office/officeart/2005/8/layout/hierarchy2"/>
    <dgm:cxn modelId="{D7F1F781-8757-471D-AA31-660C171EB69C}" type="presParOf" srcId="{A034E81C-5DD8-475B-915D-5C9FCCD024C7}" destId="{9B3594C2-18EE-4639-B332-7C5315445E0F}" srcOrd="1" destOrd="0" presId="urn:microsoft.com/office/officeart/2005/8/layout/hierarchy2"/>
    <dgm:cxn modelId="{D51B5D01-BF67-4257-AF8C-A788EB7A321D}" type="presParOf" srcId="{9B3594C2-18EE-4639-B332-7C5315445E0F}" destId="{C770DEDD-FD06-42A7-B248-5FB46A2B5D16}" srcOrd="0" destOrd="0" presId="urn:microsoft.com/office/officeart/2005/8/layout/hierarchy2"/>
    <dgm:cxn modelId="{4A562881-7407-4CB7-AE9D-1C3751BE6F60}" type="presParOf" srcId="{9B3594C2-18EE-4639-B332-7C5315445E0F}" destId="{A68D3419-91AB-4140-B50A-0748D862594E}" srcOrd="1" destOrd="0" presId="urn:microsoft.com/office/officeart/2005/8/layout/hierarchy2"/>
    <dgm:cxn modelId="{0821187D-4F6B-4A72-9C62-1BE8918CA761}" type="presParOf" srcId="{A68D3419-91AB-4140-B50A-0748D862594E}" destId="{58976E6A-7D45-4B47-A74D-8FE4E9374E49}" srcOrd="0" destOrd="0" presId="urn:microsoft.com/office/officeart/2005/8/layout/hierarchy2"/>
    <dgm:cxn modelId="{0F04A2E9-7F4A-4BFC-950F-C36CDDAF99EE}" type="presParOf" srcId="{58976E6A-7D45-4B47-A74D-8FE4E9374E49}" destId="{766BF512-EC76-425D-88D0-261C63C7D865}" srcOrd="0" destOrd="0" presId="urn:microsoft.com/office/officeart/2005/8/layout/hierarchy2"/>
    <dgm:cxn modelId="{11A7A192-EFD8-4666-9375-E6AD5D7E630C}" type="presParOf" srcId="{A68D3419-91AB-4140-B50A-0748D862594E}" destId="{602A5F58-EFDB-4A9F-BB71-BE25B2891312}" srcOrd="1" destOrd="0" presId="urn:microsoft.com/office/officeart/2005/8/layout/hierarchy2"/>
    <dgm:cxn modelId="{EDB3102E-210E-48DC-9E91-F9ADA692BF17}" type="presParOf" srcId="{602A5F58-EFDB-4A9F-BB71-BE25B2891312}" destId="{D934D775-AD6C-48BF-B608-BA1FB651C3A4}" srcOrd="0" destOrd="0" presId="urn:microsoft.com/office/officeart/2005/8/layout/hierarchy2"/>
    <dgm:cxn modelId="{1C3D15DE-0183-4B55-8C2B-933CDFE1632B}" type="presParOf" srcId="{602A5F58-EFDB-4A9F-BB71-BE25B2891312}" destId="{EBEF9353-BD59-4B25-BB83-D621D6B27B8C}" srcOrd="1" destOrd="0" presId="urn:microsoft.com/office/officeart/2005/8/layout/hierarchy2"/>
    <dgm:cxn modelId="{BABCBA05-4266-4214-8B9C-E99D487086C9}" type="presParOf" srcId="{EBEF9353-BD59-4B25-BB83-D621D6B27B8C}" destId="{8E897061-5524-49A2-81EF-5C469F9BD5EA}" srcOrd="0" destOrd="0" presId="urn:microsoft.com/office/officeart/2005/8/layout/hierarchy2"/>
    <dgm:cxn modelId="{A3088B89-9102-4BEB-9C77-1EDA1E1F33EF}" type="presParOf" srcId="{8E897061-5524-49A2-81EF-5C469F9BD5EA}" destId="{967D874C-3F75-443A-B02A-EA322C07A149}" srcOrd="0" destOrd="0" presId="urn:microsoft.com/office/officeart/2005/8/layout/hierarchy2"/>
    <dgm:cxn modelId="{FD63EC30-DFAB-497A-80B3-E45A874F79EB}" type="presParOf" srcId="{EBEF9353-BD59-4B25-BB83-D621D6B27B8C}" destId="{60B637FB-0514-4A61-9EF1-EF963519799C}" srcOrd="1" destOrd="0" presId="urn:microsoft.com/office/officeart/2005/8/layout/hierarchy2"/>
    <dgm:cxn modelId="{F72B2E1A-7A30-443B-B491-07B7747DAA14}" type="presParOf" srcId="{60B637FB-0514-4A61-9EF1-EF963519799C}" destId="{F022524A-EF61-423E-A3BA-A4B509C37F6E}" srcOrd="0" destOrd="0" presId="urn:microsoft.com/office/officeart/2005/8/layout/hierarchy2"/>
    <dgm:cxn modelId="{03A1F225-18FC-4C8F-ACF4-4A595219C117}" type="presParOf" srcId="{60B637FB-0514-4A61-9EF1-EF963519799C}" destId="{C95FD230-029D-4620-9E6D-FA98F90311EA}"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dgm:spPr>
        <a:solidFill>
          <a:srgbClr val="02AAB4"/>
        </a:solidFill>
      </dgm:spPr>
      <dgm:t>
        <a:bodyPr/>
        <a:lstStyle/>
        <a:p>
          <a:r>
            <a:rPr lang="nl-BE" dirty="0">
              <a:ln>
                <a:noFill/>
              </a:ln>
            </a:rPr>
            <a:t>Hulpvraag</a:t>
          </a:r>
        </a:p>
      </dgm:t>
    </dgm:pt>
    <dgm:pt modelId="{E2954C4C-79B5-4882-9985-8137B73DDD22}" type="parTrans" cxnId="{819A74CF-491A-4790-9BDC-67B8E931C2AB}">
      <dgm:prSet/>
      <dgm:spPr/>
      <dgm:t>
        <a:bodyPr/>
        <a:lstStyle/>
        <a:p>
          <a:endParaRPr lang="nl-BE">
            <a:ln>
              <a:noFill/>
            </a:ln>
          </a:endParaRPr>
        </a:p>
      </dgm:t>
    </dgm:pt>
    <dgm:pt modelId="{0C75D310-0A50-4180-B953-4AC91AF529AE}" type="sibTrans" cxnId="{819A74CF-491A-4790-9BDC-67B8E931C2AB}">
      <dgm:prSet/>
      <dgm:spPr/>
      <dgm:t>
        <a:bodyPr/>
        <a:lstStyle/>
        <a:p>
          <a:endParaRPr lang="nl-BE">
            <a:ln>
              <a:noFill/>
            </a:ln>
          </a:endParaRPr>
        </a:p>
      </dgm:t>
    </dgm:pt>
    <dgm:pt modelId="{4122A709-921C-4C77-A528-A354D3BB022F}">
      <dgm:prSet phldrT="[Tekst]"/>
      <dgm:spPr>
        <a:solidFill>
          <a:srgbClr val="02AAB4"/>
        </a:solidFill>
      </dgm:spPr>
      <dgm:t>
        <a:bodyPr/>
        <a:lstStyle/>
        <a:p>
          <a:r>
            <a:rPr lang="nl-BE" dirty="0">
              <a:ln>
                <a:noFill/>
              </a:ln>
            </a:rPr>
            <a:t>Behoefte</a:t>
          </a:r>
        </a:p>
      </dgm:t>
    </dgm:pt>
    <dgm:pt modelId="{ED94124D-D338-4B25-859B-BEDABE69BC32}" type="parTrans" cxnId="{8C5FD90B-8DC0-4218-A866-4A9C10533DEF}">
      <dgm:prSet/>
      <dgm:spPr>
        <a:ln>
          <a:solidFill>
            <a:srgbClr val="049999"/>
          </a:solidFill>
        </a:ln>
      </dgm:spPr>
      <dgm:t>
        <a:bodyPr/>
        <a:lstStyle/>
        <a:p>
          <a:endParaRPr lang="nl-BE">
            <a:ln>
              <a:noFill/>
            </a:ln>
          </a:endParaRPr>
        </a:p>
      </dgm:t>
    </dgm:pt>
    <dgm:pt modelId="{4F9BA4ED-617D-46FA-8B63-813563FB3CC5}" type="sibTrans" cxnId="{8C5FD90B-8DC0-4218-A866-4A9C10533DEF}">
      <dgm:prSet/>
      <dgm:spPr/>
      <dgm:t>
        <a:bodyPr/>
        <a:lstStyle/>
        <a:p>
          <a:endParaRPr lang="nl-BE">
            <a:ln>
              <a:noFill/>
            </a:ln>
          </a:endParaRPr>
        </a:p>
      </dgm:t>
    </dgm:pt>
    <dgm:pt modelId="{D924B231-4723-453C-9986-21C7274FBC0A}">
      <dgm:prSet/>
      <dgm:spPr>
        <a:solidFill>
          <a:srgbClr val="02AAB4"/>
        </a:solidFill>
      </dgm:spPr>
      <dgm:t>
        <a:bodyPr/>
        <a:lstStyle/>
        <a:p>
          <a:r>
            <a:rPr lang="nl-BE" dirty="0">
              <a:ln>
                <a:noFill/>
              </a:ln>
            </a:rPr>
            <a:t>Aanbeveling </a:t>
          </a:r>
        </a:p>
      </dgm:t>
    </dgm:pt>
    <dgm:pt modelId="{4812708C-0CE1-48E2-A913-D74D9157FB48}" type="parTrans" cxnId="{A7AA9489-156F-4D1E-ACD4-2E5BC3629152}">
      <dgm:prSet/>
      <dgm:spPr>
        <a:ln>
          <a:solidFill>
            <a:srgbClr val="049999"/>
          </a:solidFill>
        </a:ln>
      </dgm:spPr>
      <dgm:t>
        <a:bodyPr/>
        <a:lstStyle/>
        <a:p>
          <a:endParaRPr lang="nl-BE">
            <a:ln>
              <a:noFill/>
            </a:ln>
          </a:endParaRPr>
        </a:p>
      </dgm:t>
    </dgm:pt>
    <dgm:pt modelId="{13040EB3-87E2-4114-840B-EF215505AAAC}" type="sibTrans" cxnId="{A7AA9489-156F-4D1E-ACD4-2E5BC3629152}">
      <dgm:prSet/>
      <dgm:spPr/>
      <dgm:t>
        <a:bodyPr/>
        <a:lstStyle/>
        <a:p>
          <a:endParaRPr lang="nl-BE">
            <a:ln>
              <a:noFill/>
            </a:ln>
          </a:endParaRPr>
        </a:p>
      </dgm:t>
    </dgm:pt>
    <dgm:pt modelId="{60A1FD4D-1400-4D81-84BA-3BC4BDDCADB9}">
      <dgm:prSet phldrT="[Tekst]"/>
      <dgm:spPr>
        <a:solidFill>
          <a:srgbClr val="02AAB4"/>
        </a:solidFill>
      </dgm:spPr>
      <dgm:t>
        <a:bodyPr/>
        <a:lstStyle/>
        <a:p>
          <a:r>
            <a:rPr lang="nl-BE" dirty="0">
              <a:ln>
                <a:noFill/>
              </a:ln>
            </a:rPr>
            <a:t>Doel</a:t>
          </a:r>
        </a:p>
      </dgm:t>
    </dgm:pt>
    <dgm:pt modelId="{738931F2-2C50-4DEF-8E8E-6DB23151E082}" type="parTrans" cxnId="{4F2E7623-272F-4E82-8922-550227F5001C}">
      <dgm:prSet/>
      <dgm:spPr>
        <a:ln>
          <a:solidFill>
            <a:srgbClr val="049999"/>
          </a:solidFill>
        </a:ln>
      </dgm:spPr>
      <dgm:t>
        <a:bodyPr/>
        <a:lstStyle/>
        <a:p>
          <a:endParaRPr lang="nl-BE">
            <a:ln>
              <a:noFill/>
            </a:ln>
          </a:endParaRPr>
        </a:p>
      </dgm:t>
    </dgm:pt>
    <dgm:pt modelId="{B8FB2F9B-3316-4944-87B5-4AAD2A62BD72}" type="sibTrans" cxnId="{4F2E7623-272F-4E82-8922-550227F5001C}">
      <dgm:prSet/>
      <dgm:spPr/>
      <dgm:t>
        <a:bodyPr/>
        <a:lstStyle/>
        <a:p>
          <a:endParaRPr lang="nl-BE">
            <a:ln>
              <a:noFill/>
            </a:ln>
          </a:endParaRPr>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dgm:presLayoutVars>
          <dgm:chPref val="3"/>
        </dgm:presLayoutVars>
      </dgm:prSet>
      <dgm:spPr/>
    </dgm:pt>
    <dgm:pt modelId="{A034E81C-5DD8-475B-915D-5C9FCCD024C7}" type="pres">
      <dgm:prSet presAssocID="{A2E69CCB-41E9-4542-9CBA-D73066CA4448}" presName="level2hierChild" presStyleCnt="0"/>
      <dgm:spPr/>
    </dgm:pt>
    <dgm:pt modelId="{580B65E1-B2C1-449F-9ADF-02CD0760CAD9}" type="pres">
      <dgm:prSet presAssocID="{738931F2-2C50-4DEF-8E8E-6DB23151E082}" presName="conn2-1" presStyleLbl="parChTrans1D2" presStyleIdx="0" presStyleCnt="1"/>
      <dgm:spPr/>
    </dgm:pt>
    <dgm:pt modelId="{647F7865-E17E-437C-9241-DBB7DBED5255}" type="pres">
      <dgm:prSet presAssocID="{738931F2-2C50-4DEF-8E8E-6DB23151E082}" presName="connTx" presStyleLbl="parChTrans1D2" presStyleIdx="0" presStyleCnt="1"/>
      <dgm:spPr/>
    </dgm:pt>
    <dgm:pt modelId="{9B3594C2-18EE-4639-B332-7C5315445E0F}" type="pres">
      <dgm:prSet presAssocID="{60A1FD4D-1400-4D81-84BA-3BC4BDDCADB9}" presName="root2" presStyleCnt="0"/>
      <dgm:spPr/>
    </dgm:pt>
    <dgm:pt modelId="{C770DEDD-FD06-42A7-B248-5FB46A2B5D16}" type="pres">
      <dgm:prSet presAssocID="{60A1FD4D-1400-4D81-84BA-3BC4BDDCADB9}" presName="LevelTwoTextNode" presStyleLbl="node2" presStyleIdx="0" presStyleCnt="1">
        <dgm:presLayoutVars>
          <dgm:chPref val="3"/>
        </dgm:presLayoutVars>
      </dgm:prSet>
      <dgm:spPr/>
    </dgm:pt>
    <dgm:pt modelId="{A68D3419-91AB-4140-B50A-0748D862594E}" type="pres">
      <dgm:prSet presAssocID="{60A1FD4D-1400-4D81-84BA-3BC4BDDCADB9}" presName="level3hierChild" presStyleCnt="0"/>
      <dgm:spPr/>
    </dgm:pt>
    <dgm:pt modelId="{58976E6A-7D45-4B47-A74D-8FE4E9374E49}" type="pres">
      <dgm:prSet presAssocID="{ED94124D-D338-4B25-859B-BEDABE69BC32}" presName="conn2-1" presStyleLbl="parChTrans1D3" presStyleIdx="0" presStyleCnt="1"/>
      <dgm:spPr/>
    </dgm:pt>
    <dgm:pt modelId="{766BF512-EC76-425D-88D0-261C63C7D865}" type="pres">
      <dgm:prSet presAssocID="{ED94124D-D338-4B25-859B-BEDABE69BC32}" presName="connTx" presStyleLbl="parChTrans1D3" presStyleIdx="0" presStyleCnt="1"/>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0" presStyleCnt="1">
        <dgm:presLayoutVars>
          <dgm:chPref val="3"/>
        </dgm:presLayoutVars>
      </dgm:prSet>
      <dgm:spPr/>
    </dgm:pt>
    <dgm:pt modelId="{EBEF9353-BD59-4B25-BB83-D621D6B27B8C}" type="pres">
      <dgm:prSet presAssocID="{4122A709-921C-4C77-A528-A354D3BB022F}" presName="level3hierChild" presStyleCnt="0"/>
      <dgm:spPr/>
    </dgm:pt>
    <dgm:pt modelId="{8E897061-5524-49A2-81EF-5C469F9BD5EA}" type="pres">
      <dgm:prSet presAssocID="{4812708C-0CE1-48E2-A913-D74D9157FB48}" presName="conn2-1" presStyleLbl="parChTrans1D4" presStyleIdx="0" presStyleCnt="1"/>
      <dgm:spPr/>
    </dgm:pt>
    <dgm:pt modelId="{967D874C-3F75-443A-B02A-EA322C07A149}" type="pres">
      <dgm:prSet presAssocID="{4812708C-0CE1-48E2-A913-D74D9157FB48}" presName="connTx" presStyleLbl="parChTrans1D4" presStyleIdx="0" presStyleCnt="1"/>
      <dgm:spPr/>
    </dgm:pt>
    <dgm:pt modelId="{60B637FB-0514-4A61-9EF1-EF963519799C}" type="pres">
      <dgm:prSet presAssocID="{D924B231-4723-453C-9986-21C7274FBC0A}" presName="root2" presStyleCnt="0"/>
      <dgm:spPr/>
    </dgm:pt>
    <dgm:pt modelId="{F022524A-EF61-423E-A3BA-A4B509C37F6E}" type="pres">
      <dgm:prSet presAssocID="{D924B231-4723-453C-9986-21C7274FBC0A}" presName="LevelTwoTextNode" presStyleLbl="node4" presStyleIdx="0" presStyleCnt="1">
        <dgm:presLayoutVars>
          <dgm:chPref val="3"/>
        </dgm:presLayoutVars>
      </dgm:prSet>
      <dgm:spPr/>
    </dgm:pt>
    <dgm:pt modelId="{C95FD230-029D-4620-9E6D-FA98F90311EA}" type="pres">
      <dgm:prSet presAssocID="{D924B231-4723-453C-9986-21C7274FBC0A}" presName="level3hierChild" presStyleCnt="0"/>
      <dgm:spPr/>
    </dgm:pt>
  </dgm:ptLst>
  <dgm:cxnLst>
    <dgm:cxn modelId="{8C5FD90B-8DC0-4218-A866-4A9C10533DEF}" srcId="{60A1FD4D-1400-4D81-84BA-3BC4BDDCADB9}" destId="{4122A709-921C-4C77-A528-A354D3BB022F}" srcOrd="0" destOrd="0" parTransId="{ED94124D-D338-4B25-859B-BEDABE69BC32}" sibTransId="{4F9BA4ED-617D-46FA-8B63-813563FB3CC5}"/>
    <dgm:cxn modelId="{3BA3E416-7CD5-43C2-9D6E-FDB7D6F141F6}" type="presOf" srcId="{ED94124D-D338-4B25-859B-BEDABE69BC32}" destId="{58976E6A-7D45-4B47-A74D-8FE4E9374E49}" srcOrd="0" destOrd="0" presId="urn:microsoft.com/office/officeart/2005/8/layout/hierarchy2"/>
    <dgm:cxn modelId="{04C10A1A-B86C-4270-A507-116B025D5A5C}" type="presOf" srcId="{4122A709-921C-4C77-A528-A354D3BB022F}" destId="{D934D775-AD6C-48BF-B608-BA1FB651C3A4}" srcOrd="0" destOrd="0" presId="urn:microsoft.com/office/officeart/2005/8/layout/hierarchy2"/>
    <dgm:cxn modelId="{4F2E7623-272F-4E82-8922-550227F5001C}" srcId="{A2E69CCB-41E9-4542-9CBA-D73066CA4448}" destId="{60A1FD4D-1400-4D81-84BA-3BC4BDDCADB9}" srcOrd="0" destOrd="0" parTransId="{738931F2-2C50-4DEF-8E8E-6DB23151E082}" sibTransId="{B8FB2F9B-3316-4944-87B5-4AAD2A62BD72}"/>
    <dgm:cxn modelId="{6ED3943C-E9D0-41E2-9A3D-A8BDB6A1E7DF}" type="presOf" srcId="{ED94124D-D338-4B25-859B-BEDABE69BC32}" destId="{766BF512-EC76-425D-88D0-261C63C7D865}" srcOrd="1" destOrd="0" presId="urn:microsoft.com/office/officeart/2005/8/layout/hierarchy2"/>
    <dgm:cxn modelId="{83BA955F-F5F8-4334-9CD4-74650C6733FE}" type="presOf" srcId="{4812708C-0CE1-48E2-A913-D74D9157FB48}" destId="{967D874C-3F75-443A-B02A-EA322C07A149}" srcOrd="1" destOrd="0" presId="urn:microsoft.com/office/officeart/2005/8/layout/hierarchy2"/>
    <dgm:cxn modelId="{EC54064B-738C-4C11-9CE4-3B1A32ACA08E}" type="presOf" srcId="{738931F2-2C50-4DEF-8E8E-6DB23151E082}" destId="{647F7865-E17E-437C-9241-DBB7DBED5255}" srcOrd="1" destOrd="0" presId="urn:microsoft.com/office/officeart/2005/8/layout/hierarchy2"/>
    <dgm:cxn modelId="{1A29676D-D295-42E0-A094-FDB6BFECAA41}" type="presOf" srcId="{D924B231-4723-453C-9986-21C7274FBC0A}" destId="{F022524A-EF61-423E-A3BA-A4B509C37F6E}" srcOrd="0" destOrd="0" presId="urn:microsoft.com/office/officeart/2005/8/layout/hierarchy2"/>
    <dgm:cxn modelId="{ECE5C050-354A-4288-956A-EE8CA129AD52}" type="presOf" srcId="{A52B133B-845D-4C94-846D-EB3B152E6452}" destId="{DF3EBEB3-5857-4815-8055-87D6A0F27BE5}" srcOrd="0" destOrd="0" presId="urn:microsoft.com/office/officeart/2005/8/layout/hierarchy2"/>
    <dgm:cxn modelId="{A7AA9489-156F-4D1E-ACD4-2E5BC3629152}" srcId="{4122A709-921C-4C77-A528-A354D3BB022F}" destId="{D924B231-4723-453C-9986-21C7274FBC0A}" srcOrd="0" destOrd="0" parTransId="{4812708C-0CE1-48E2-A913-D74D9157FB48}" sibTransId="{13040EB3-87E2-4114-840B-EF215505AAAC}"/>
    <dgm:cxn modelId="{BCCAB495-850D-4261-99DC-E9E0850E86E8}" type="presOf" srcId="{738931F2-2C50-4DEF-8E8E-6DB23151E082}" destId="{580B65E1-B2C1-449F-9ADF-02CD0760CAD9}" srcOrd="0" destOrd="0" presId="urn:microsoft.com/office/officeart/2005/8/layout/hierarchy2"/>
    <dgm:cxn modelId="{3F3081AF-679F-4FDE-AFFD-5FD2621D9933}" type="presOf" srcId="{60A1FD4D-1400-4D81-84BA-3BC4BDDCADB9}" destId="{C770DEDD-FD06-42A7-B248-5FB46A2B5D16}" srcOrd="0" destOrd="0" presId="urn:microsoft.com/office/officeart/2005/8/layout/hierarchy2"/>
    <dgm:cxn modelId="{2B1B90B6-6481-40DF-8EC9-975156CD0904}" type="presOf" srcId="{A2E69CCB-41E9-4542-9CBA-D73066CA4448}" destId="{8D0C6B99-1FC9-4AD8-B6D0-36769F8526F0}" srcOrd="0" destOrd="0" presId="urn:microsoft.com/office/officeart/2005/8/layout/hierarchy2"/>
    <dgm:cxn modelId="{819A74CF-491A-4790-9BDC-67B8E931C2AB}" srcId="{A52B133B-845D-4C94-846D-EB3B152E6452}" destId="{A2E69CCB-41E9-4542-9CBA-D73066CA4448}" srcOrd="0" destOrd="0" parTransId="{E2954C4C-79B5-4882-9985-8137B73DDD22}" sibTransId="{0C75D310-0A50-4180-B953-4AC91AF529AE}"/>
    <dgm:cxn modelId="{37E9B8FC-A518-409E-A129-873C3E774CA8}" type="presOf" srcId="{4812708C-0CE1-48E2-A913-D74D9157FB48}" destId="{8E897061-5524-49A2-81EF-5C469F9BD5EA}" srcOrd="0" destOrd="0" presId="urn:microsoft.com/office/officeart/2005/8/layout/hierarchy2"/>
    <dgm:cxn modelId="{EB32D6B2-CF20-4C45-B865-331C87756DF7}" type="presParOf" srcId="{DF3EBEB3-5857-4815-8055-87D6A0F27BE5}" destId="{ED5468CA-89A8-4004-AC4A-346B44AF0EA0}" srcOrd="0" destOrd="0" presId="urn:microsoft.com/office/officeart/2005/8/layout/hierarchy2"/>
    <dgm:cxn modelId="{3C8DAF3F-4192-4FF8-8BDC-B3F1F8A153E4}" type="presParOf" srcId="{ED5468CA-89A8-4004-AC4A-346B44AF0EA0}" destId="{8D0C6B99-1FC9-4AD8-B6D0-36769F8526F0}" srcOrd="0" destOrd="0" presId="urn:microsoft.com/office/officeart/2005/8/layout/hierarchy2"/>
    <dgm:cxn modelId="{3CCE52B1-8B25-4DC7-A777-74EEA5F944C0}" type="presParOf" srcId="{ED5468CA-89A8-4004-AC4A-346B44AF0EA0}" destId="{A034E81C-5DD8-475B-915D-5C9FCCD024C7}" srcOrd="1" destOrd="0" presId="urn:microsoft.com/office/officeart/2005/8/layout/hierarchy2"/>
    <dgm:cxn modelId="{B27C9DE1-28D2-4654-8C89-94226AF3B0F5}" type="presParOf" srcId="{A034E81C-5DD8-475B-915D-5C9FCCD024C7}" destId="{580B65E1-B2C1-449F-9ADF-02CD0760CAD9}" srcOrd="0" destOrd="0" presId="urn:microsoft.com/office/officeart/2005/8/layout/hierarchy2"/>
    <dgm:cxn modelId="{DB294CBC-FE90-4A30-B054-304751A77744}" type="presParOf" srcId="{580B65E1-B2C1-449F-9ADF-02CD0760CAD9}" destId="{647F7865-E17E-437C-9241-DBB7DBED5255}" srcOrd="0" destOrd="0" presId="urn:microsoft.com/office/officeart/2005/8/layout/hierarchy2"/>
    <dgm:cxn modelId="{A82322F0-BD03-4518-8AE7-C89168523B6D}" type="presParOf" srcId="{A034E81C-5DD8-475B-915D-5C9FCCD024C7}" destId="{9B3594C2-18EE-4639-B332-7C5315445E0F}" srcOrd="1" destOrd="0" presId="urn:microsoft.com/office/officeart/2005/8/layout/hierarchy2"/>
    <dgm:cxn modelId="{F6642344-E032-4A5A-AA62-0C7C2821BBE6}" type="presParOf" srcId="{9B3594C2-18EE-4639-B332-7C5315445E0F}" destId="{C770DEDD-FD06-42A7-B248-5FB46A2B5D16}" srcOrd="0" destOrd="0" presId="urn:microsoft.com/office/officeart/2005/8/layout/hierarchy2"/>
    <dgm:cxn modelId="{4A3CD73E-2040-427D-A980-227B31B2E5DF}" type="presParOf" srcId="{9B3594C2-18EE-4639-B332-7C5315445E0F}" destId="{A68D3419-91AB-4140-B50A-0748D862594E}" srcOrd="1" destOrd="0" presId="urn:microsoft.com/office/officeart/2005/8/layout/hierarchy2"/>
    <dgm:cxn modelId="{31828D64-0EE1-4927-B21B-44451CD6913F}" type="presParOf" srcId="{A68D3419-91AB-4140-B50A-0748D862594E}" destId="{58976E6A-7D45-4B47-A74D-8FE4E9374E49}" srcOrd="0" destOrd="0" presId="urn:microsoft.com/office/officeart/2005/8/layout/hierarchy2"/>
    <dgm:cxn modelId="{334E9192-92BE-40B8-B717-B3E12516C07E}" type="presParOf" srcId="{58976E6A-7D45-4B47-A74D-8FE4E9374E49}" destId="{766BF512-EC76-425D-88D0-261C63C7D865}" srcOrd="0" destOrd="0" presId="urn:microsoft.com/office/officeart/2005/8/layout/hierarchy2"/>
    <dgm:cxn modelId="{F39A45F8-6BCE-42DD-9956-BA70F8331AA1}" type="presParOf" srcId="{A68D3419-91AB-4140-B50A-0748D862594E}" destId="{602A5F58-EFDB-4A9F-BB71-BE25B2891312}" srcOrd="1" destOrd="0" presId="urn:microsoft.com/office/officeart/2005/8/layout/hierarchy2"/>
    <dgm:cxn modelId="{44338B30-071E-4A6C-BC87-60E467143540}" type="presParOf" srcId="{602A5F58-EFDB-4A9F-BB71-BE25B2891312}" destId="{D934D775-AD6C-48BF-B608-BA1FB651C3A4}" srcOrd="0" destOrd="0" presId="urn:microsoft.com/office/officeart/2005/8/layout/hierarchy2"/>
    <dgm:cxn modelId="{4AB7B918-4698-42F7-901D-8980EB44F66B}" type="presParOf" srcId="{602A5F58-EFDB-4A9F-BB71-BE25B2891312}" destId="{EBEF9353-BD59-4B25-BB83-D621D6B27B8C}" srcOrd="1" destOrd="0" presId="urn:microsoft.com/office/officeart/2005/8/layout/hierarchy2"/>
    <dgm:cxn modelId="{86848805-7E75-4234-A399-1373C687ADE7}" type="presParOf" srcId="{EBEF9353-BD59-4B25-BB83-D621D6B27B8C}" destId="{8E897061-5524-49A2-81EF-5C469F9BD5EA}" srcOrd="0" destOrd="0" presId="urn:microsoft.com/office/officeart/2005/8/layout/hierarchy2"/>
    <dgm:cxn modelId="{706C2D27-1EAD-418E-B968-54F589C8D2AC}" type="presParOf" srcId="{8E897061-5524-49A2-81EF-5C469F9BD5EA}" destId="{967D874C-3F75-443A-B02A-EA322C07A149}" srcOrd="0" destOrd="0" presId="urn:microsoft.com/office/officeart/2005/8/layout/hierarchy2"/>
    <dgm:cxn modelId="{7AC60514-1505-4C2C-B0D5-34DEEF91013D}" type="presParOf" srcId="{EBEF9353-BD59-4B25-BB83-D621D6B27B8C}" destId="{60B637FB-0514-4A61-9EF1-EF963519799C}" srcOrd="1" destOrd="0" presId="urn:microsoft.com/office/officeart/2005/8/layout/hierarchy2"/>
    <dgm:cxn modelId="{8166C68C-01E9-4723-836C-A2DA1486163C}" type="presParOf" srcId="{60B637FB-0514-4A61-9EF1-EF963519799C}" destId="{F022524A-EF61-423E-A3BA-A4B509C37F6E}" srcOrd="0" destOrd="0" presId="urn:microsoft.com/office/officeart/2005/8/layout/hierarchy2"/>
    <dgm:cxn modelId="{CA99E55D-91B7-4CBB-A01A-F0A76953DCE5}" type="presParOf" srcId="{60B637FB-0514-4A61-9EF1-EF963519799C}" destId="{C95FD230-029D-4620-9E6D-FA98F90311EA}"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custT="1"/>
      <dgm:spPr>
        <a:solidFill>
          <a:srgbClr val="02AAB4"/>
        </a:solidFill>
      </dgm:spPr>
      <dgm:t>
        <a:bodyPr/>
        <a:lstStyle/>
        <a:p>
          <a:r>
            <a:rPr lang="nl-BE" sz="2800" dirty="0"/>
            <a:t>Hoe voorbereiden op overstap SO? </a:t>
          </a:r>
        </a:p>
      </dgm:t>
    </dgm:pt>
    <dgm:pt modelId="{E2954C4C-79B5-4882-9985-8137B73DDD22}" type="parTrans" cxnId="{819A74CF-491A-4790-9BDC-67B8E931C2AB}">
      <dgm:prSet/>
      <dgm:spPr/>
      <dgm:t>
        <a:bodyPr/>
        <a:lstStyle/>
        <a:p>
          <a:endParaRPr lang="nl-BE"/>
        </a:p>
      </dgm:t>
    </dgm:pt>
    <dgm:pt modelId="{0C75D310-0A50-4180-B953-4AC91AF529AE}" type="sibTrans" cxnId="{819A74CF-491A-4790-9BDC-67B8E931C2AB}">
      <dgm:prSet/>
      <dgm:spPr/>
      <dgm:t>
        <a:bodyPr/>
        <a:lstStyle/>
        <a:p>
          <a:endParaRPr lang="nl-BE"/>
        </a:p>
      </dgm:t>
    </dgm:pt>
    <dgm:pt modelId="{4122A709-921C-4C77-A528-A354D3BB022F}">
      <dgm:prSet phldrT="[Tekst]" custT="1"/>
      <dgm:spPr>
        <a:solidFill>
          <a:srgbClr val="02AAB4"/>
        </a:solidFill>
      </dgm:spPr>
      <dgm:t>
        <a:bodyPr/>
        <a:lstStyle/>
        <a:p>
          <a:r>
            <a:rPr lang="nl-BE" sz="2800" dirty="0"/>
            <a:t>Sociale vaardigheden aanleren en inoefenen</a:t>
          </a:r>
        </a:p>
      </dgm:t>
    </dgm:pt>
    <dgm:pt modelId="{ED94124D-D338-4B25-859B-BEDABE69BC32}" type="parTrans" cxnId="{8C5FD90B-8DC0-4218-A866-4A9C10533DEF}">
      <dgm:prSet/>
      <dgm:spPr>
        <a:ln>
          <a:solidFill>
            <a:srgbClr val="049999"/>
          </a:solidFill>
        </a:ln>
      </dgm:spPr>
      <dgm:t>
        <a:bodyPr/>
        <a:lstStyle/>
        <a:p>
          <a:endParaRPr lang="nl-BE"/>
        </a:p>
      </dgm:t>
    </dgm:pt>
    <dgm:pt modelId="{4F9BA4ED-617D-46FA-8B63-813563FB3CC5}" type="sibTrans" cxnId="{8C5FD90B-8DC0-4218-A866-4A9C10533DEF}">
      <dgm:prSet/>
      <dgm:spPr/>
      <dgm:t>
        <a:bodyPr/>
        <a:lstStyle/>
        <a:p>
          <a:endParaRPr lang="nl-BE"/>
        </a:p>
      </dgm:t>
    </dgm:pt>
    <dgm:pt modelId="{D924B231-4723-453C-9986-21C7274FBC0A}">
      <dgm:prSet custT="1"/>
      <dgm:spPr>
        <a:solidFill>
          <a:srgbClr val="02AAB4"/>
        </a:solidFill>
      </dgm:spPr>
      <dgm:t>
        <a:bodyPr/>
        <a:lstStyle/>
        <a:p>
          <a:r>
            <a:rPr lang="nl-BE" sz="2800" dirty="0"/>
            <a:t>Cursus sociale vaardigheden</a:t>
          </a:r>
        </a:p>
      </dgm:t>
    </dgm:pt>
    <dgm:pt modelId="{4812708C-0CE1-48E2-A913-D74D9157FB48}" type="parTrans" cxnId="{A7AA9489-156F-4D1E-ACD4-2E5BC3629152}">
      <dgm:prSet/>
      <dgm:spPr>
        <a:ln>
          <a:solidFill>
            <a:srgbClr val="049999"/>
          </a:solidFill>
        </a:ln>
      </dgm:spPr>
      <dgm:t>
        <a:bodyPr/>
        <a:lstStyle/>
        <a:p>
          <a:endParaRPr lang="nl-BE"/>
        </a:p>
      </dgm:t>
    </dgm:pt>
    <dgm:pt modelId="{13040EB3-87E2-4114-840B-EF215505AAAC}" type="sibTrans" cxnId="{A7AA9489-156F-4D1E-ACD4-2E5BC3629152}">
      <dgm:prSet/>
      <dgm:spPr/>
      <dgm:t>
        <a:bodyPr/>
        <a:lstStyle/>
        <a:p>
          <a:endParaRPr lang="nl-BE"/>
        </a:p>
      </dgm:t>
    </dgm:pt>
    <dgm:pt modelId="{60A1FD4D-1400-4D81-84BA-3BC4BDDCADB9}">
      <dgm:prSet phldrT="[Tekst]" custT="1"/>
      <dgm:spPr>
        <a:solidFill>
          <a:srgbClr val="02AAB4"/>
        </a:solidFill>
      </dgm:spPr>
      <dgm:t>
        <a:bodyPr/>
        <a:lstStyle/>
        <a:p>
          <a:r>
            <a:rPr lang="nl-BE" sz="2800" dirty="0"/>
            <a:t>Nieuwe sociale contacten kunnen leggen</a:t>
          </a:r>
        </a:p>
      </dgm:t>
    </dgm:pt>
    <dgm:pt modelId="{B8FB2F9B-3316-4944-87B5-4AAD2A62BD72}" type="sibTrans" cxnId="{4F2E7623-272F-4E82-8922-550227F5001C}">
      <dgm:prSet/>
      <dgm:spPr/>
      <dgm:t>
        <a:bodyPr/>
        <a:lstStyle/>
        <a:p>
          <a:endParaRPr lang="nl-BE"/>
        </a:p>
      </dgm:t>
    </dgm:pt>
    <dgm:pt modelId="{738931F2-2C50-4DEF-8E8E-6DB23151E082}" type="parTrans" cxnId="{4F2E7623-272F-4E82-8922-550227F5001C}">
      <dgm:prSet/>
      <dgm:spPr>
        <a:ln>
          <a:solidFill>
            <a:srgbClr val="049999"/>
          </a:solidFill>
        </a:ln>
      </dgm:spPr>
      <dgm:t>
        <a:bodyPr/>
        <a:lstStyle/>
        <a:p>
          <a:endParaRPr lang="nl-BE"/>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custScaleX="120482" custScaleY="202833">
        <dgm:presLayoutVars>
          <dgm:chPref val="3"/>
        </dgm:presLayoutVars>
      </dgm:prSet>
      <dgm:spPr/>
    </dgm:pt>
    <dgm:pt modelId="{A034E81C-5DD8-475B-915D-5C9FCCD024C7}" type="pres">
      <dgm:prSet presAssocID="{A2E69CCB-41E9-4542-9CBA-D73066CA4448}" presName="level2hierChild" presStyleCnt="0"/>
      <dgm:spPr/>
    </dgm:pt>
    <dgm:pt modelId="{580B65E1-B2C1-449F-9ADF-02CD0760CAD9}" type="pres">
      <dgm:prSet presAssocID="{738931F2-2C50-4DEF-8E8E-6DB23151E082}" presName="conn2-1" presStyleLbl="parChTrans1D2" presStyleIdx="0" presStyleCnt="1"/>
      <dgm:spPr/>
    </dgm:pt>
    <dgm:pt modelId="{647F7865-E17E-437C-9241-DBB7DBED5255}" type="pres">
      <dgm:prSet presAssocID="{738931F2-2C50-4DEF-8E8E-6DB23151E082}" presName="connTx" presStyleLbl="parChTrans1D2" presStyleIdx="0" presStyleCnt="1"/>
      <dgm:spPr/>
    </dgm:pt>
    <dgm:pt modelId="{9B3594C2-18EE-4639-B332-7C5315445E0F}" type="pres">
      <dgm:prSet presAssocID="{60A1FD4D-1400-4D81-84BA-3BC4BDDCADB9}" presName="root2" presStyleCnt="0"/>
      <dgm:spPr/>
    </dgm:pt>
    <dgm:pt modelId="{C770DEDD-FD06-42A7-B248-5FB46A2B5D16}" type="pres">
      <dgm:prSet presAssocID="{60A1FD4D-1400-4D81-84BA-3BC4BDDCADB9}" presName="LevelTwoTextNode" presStyleLbl="node2" presStyleIdx="0" presStyleCnt="1" custScaleX="132346" custScaleY="202833">
        <dgm:presLayoutVars>
          <dgm:chPref val="3"/>
        </dgm:presLayoutVars>
      </dgm:prSet>
      <dgm:spPr/>
    </dgm:pt>
    <dgm:pt modelId="{A68D3419-91AB-4140-B50A-0748D862594E}" type="pres">
      <dgm:prSet presAssocID="{60A1FD4D-1400-4D81-84BA-3BC4BDDCADB9}" presName="level3hierChild" presStyleCnt="0"/>
      <dgm:spPr/>
    </dgm:pt>
    <dgm:pt modelId="{58976E6A-7D45-4B47-A74D-8FE4E9374E49}" type="pres">
      <dgm:prSet presAssocID="{ED94124D-D338-4B25-859B-BEDABE69BC32}" presName="conn2-1" presStyleLbl="parChTrans1D3" presStyleIdx="0" presStyleCnt="1"/>
      <dgm:spPr/>
    </dgm:pt>
    <dgm:pt modelId="{766BF512-EC76-425D-88D0-261C63C7D865}" type="pres">
      <dgm:prSet presAssocID="{ED94124D-D338-4B25-859B-BEDABE69BC32}" presName="connTx" presStyleLbl="parChTrans1D3" presStyleIdx="0" presStyleCnt="1"/>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0" presStyleCnt="1" custScaleX="136905" custScaleY="323855">
        <dgm:presLayoutVars>
          <dgm:chPref val="3"/>
        </dgm:presLayoutVars>
      </dgm:prSet>
      <dgm:spPr/>
    </dgm:pt>
    <dgm:pt modelId="{EBEF9353-BD59-4B25-BB83-D621D6B27B8C}" type="pres">
      <dgm:prSet presAssocID="{4122A709-921C-4C77-A528-A354D3BB022F}" presName="level3hierChild" presStyleCnt="0"/>
      <dgm:spPr/>
    </dgm:pt>
    <dgm:pt modelId="{8E897061-5524-49A2-81EF-5C469F9BD5EA}" type="pres">
      <dgm:prSet presAssocID="{4812708C-0CE1-48E2-A913-D74D9157FB48}" presName="conn2-1" presStyleLbl="parChTrans1D4" presStyleIdx="0" presStyleCnt="1"/>
      <dgm:spPr/>
    </dgm:pt>
    <dgm:pt modelId="{967D874C-3F75-443A-B02A-EA322C07A149}" type="pres">
      <dgm:prSet presAssocID="{4812708C-0CE1-48E2-A913-D74D9157FB48}" presName="connTx" presStyleLbl="parChTrans1D4" presStyleIdx="0" presStyleCnt="1"/>
      <dgm:spPr/>
    </dgm:pt>
    <dgm:pt modelId="{60B637FB-0514-4A61-9EF1-EF963519799C}" type="pres">
      <dgm:prSet presAssocID="{D924B231-4723-453C-9986-21C7274FBC0A}" presName="root2" presStyleCnt="0"/>
      <dgm:spPr/>
    </dgm:pt>
    <dgm:pt modelId="{F022524A-EF61-423E-A3BA-A4B509C37F6E}" type="pres">
      <dgm:prSet presAssocID="{D924B231-4723-453C-9986-21C7274FBC0A}" presName="LevelTwoTextNode" presStyleLbl="node4" presStyleIdx="0" presStyleCnt="1" custScaleX="129412" custScaleY="320771">
        <dgm:presLayoutVars>
          <dgm:chPref val="3"/>
        </dgm:presLayoutVars>
      </dgm:prSet>
      <dgm:spPr/>
    </dgm:pt>
    <dgm:pt modelId="{C95FD230-029D-4620-9E6D-FA98F90311EA}" type="pres">
      <dgm:prSet presAssocID="{D924B231-4723-453C-9986-21C7274FBC0A}" presName="level3hierChild" presStyleCnt="0"/>
      <dgm:spPr/>
    </dgm:pt>
  </dgm:ptLst>
  <dgm:cxnLst>
    <dgm:cxn modelId="{8C5FD90B-8DC0-4218-A866-4A9C10533DEF}" srcId="{60A1FD4D-1400-4D81-84BA-3BC4BDDCADB9}" destId="{4122A709-921C-4C77-A528-A354D3BB022F}" srcOrd="0" destOrd="0" parTransId="{ED94124D-D338-4B25-859B-BEDABE69BC32}" sibTransId="{4F9BA4ED-617D-46FA-8B63-813563FB3CC5}"/>
    <dgm:cxn modelId="{12ECC316-A70C-4933-8766-7AC784C93E7F}" type="presOf" srcId="{4122A709-921C-4C77-A528-A354D3BB022F}" destId="{D934D775-AD6C-48BF-B608-BA1FB651C3A4}" srcOrd="0" destOrd="0" presId="urn:microsoft.com/office/officeart/2005/8/layout/hierarchy2"/>
    <dgm:cxn modelId="{4F2E7623-272F-4E82-8922-550227F5001C}" srcId="{A2E69CCB-41E9-4542-9CBA-D73066CA4448}" destId="{60A1FD4D-1400-4D81-84BA-3BC4BDDCADB9}" srcOrd="0" destOrd="0" parTransId="{738931F2-2C50-4DEF-8E8E-6DB23151E082}" sibTransId="{B8FB2F9B-3316-4944-87B5-4AAD2A62BD72}"/>
    <dgm:cxn modelId="{F0AA2B2F-BC04-4668-A395-C847BF7168AE}" type="presOf" srcId="{D924B231-4723-453C-9986-21C7274FBC0A}" destId="{F022524A-EF61-423E-A3BA-A4B509C37F6E}" srcOrd="0" destOrd="0" presId="urn:microsoft.com/office/officeart/2005/8/layout/hierarchy2"/>
    <dgm:cxn modelId="{5879513C-C594-49B3-9D39-8FA7ED37A392}" type="presOf" srcId="{738931F2-2C50-4DEF-8E8E-6DB23151E082}" destId="{580B65E1-B2C1-449F-9ADF-02CD0760CAD9}" srcOrd="0" destOrd="0" presId="urn:microsoft.com/office/officeart/2005/8/layout/hierarchy2"/>
    <dgm:cxn modelId="{8A00E143-BDF5-4F5E-B169-4774BE237B77}" type="presOf" srcId="{ED94124D-D338-4B25-859B-BEDABE69BC32}" destId="{766BF512-EC76-425D-88D0-261C63C7D865}" srcOrd="1" destOrd="0" presId="urn:microsoft.com/office/officeart/2005/8/layout/hierarchy2"/>
    <dgm:cxn modelId="{497B086D-C25C-4186-9BE6-A0875FB34118}" type="presOf" srcId="{A2E69CCB-41E9-4542-9CBA-D73066CA4448}" destId="{8D0C6B99-1FC9-4AD8-B6D0-36769F8526F0}" srcOrd="0" destOrd="0" presId="urn:microsoft.com/office/officeart/2005/8/layout/hierarchy2"/>
    <dgm:cxn modelId="{518D0F51-C2C3-4934-AF5D-10315E62F8E3}" type="presOf" srcId="{ED94124D-D338-4B25-859B-BEDABE69BC32}" destId="{58976E6A-7D45-4B47-A74D-8FE4E9374E49}" srcOrd="0" destOrd="0" presId="urn:microsoft.com/office/officeart/2005/8/layout/hierarchy2"/>
    <dgm:cxn modelId="{0DB35458-E1CC-4FAC-9AEF-77212351926E}" type="presOf" srcId="{4812708C-0CE1-48E2-A913-D74D9157FB48}" destId="{967D874C-3F75-443A-B02A-EA322C07A149}" srcOrd="1" destOrd="0" presId="urn:microsoft.com/office/officeart/2005/8/layout/hierarchy2"/>
    <dgm:cxn modelId="{A7AA9489-156F-4D1E-ACD4-2E5BC3629152}" srcId="{4122A709-921C-4C77-A528-A354D3BB022F}" destId="{D924B231-4723-453C-9986-21C7274FBC0A}" srcOrd="0" destOrd="0" parTransId="{4812708C-0CE1-48E2-A913-D74D9157FB48}" sibTransId="{13040EB3-87E2-4114-840B-EF215505AAAC}"/>
    <dgm:cxn modelId="{905F42B5-6A7E-4451-9358-7DA665F085F8}" type="presOf" srcId="{A52B133B-845D-4C94-846D-EB3B152E6452}" destId="{DF3EBEB3-5857-4815-8055-87D6A0F27BE5}" srcOrd="0" destOrd="0" presId="urn:microsoft.com/office/officeart/2005/8/layout/hierarchy2"/>
    <dgm:cxn modelId="{657C6CB6-D457-4507-A880-F2AB56494DFB}" type="presOf" srcId="{60A1FD4D-1400-4D81-84BA-3BC4BDDCADB9}" destId="{C770DEDD-FD06-42A7-B248-5FB46A2B5D16}" srcOrd="0" destOrd="0" presId="urn:microsoft.com/office/officeart/2005/8/layout/hierarchy2"/>
    <dgm:cxn modelId="{76F433BD-0360-42D1-9709-344EDBF9D17E}" type="presOf" srcId="{4812708C-0CE1-48E2-A913-D74D9157FB48}" destId="{8E897061-5524-49A2-81EF-5C469F9BD5EA}" srcOrd="0" destOrd="0" presId="urn:microsoft.com/office/officeart/2005/8/layout/hierarchy2"/>
    <dgm:cxn modelId="{819A74CF-491A-4790-9BDC-67B8E931C2AB}" srcId="{A52B133B-845D-4C94-846D-EB3B152E6452}" destId="{A2E69CCB-41E9-4542-9CBA-D73066CA4448}" srcOrd="0" destOrd="0" parTransId="{E2954C4C-79B5-4882-9985-8137B73DDD22}" sibTransId="{0C75D310-0A50-4180-B953-4AC91AF529AE}"/>
    <dgm:cxn modelId="{7EF91FF7-D973-469B-BA82-CF9D4B605886}" type="presOf" srcId="{738931F2-2C50-4DEF-8E8E-6DB23151E082}" destId="{647F7865-E17E-437C-9241-DBB7DBED5255}" srcOrd="1" destOrd="0" presId="urn:microsoft.com/office/officeart/2005/8/layout/hierarchy2"/>
    <dgm:cxn modelId="{1465B720-CA98-4251-97E6-DBD46427B36F}" type="presParOf" srcId="{DF3EBEB3-5857-4815-8055-87D6A0F27BE5}" destId="{ED5468CA-89A8-4004-AC4A-346B44AF0EA0}" srcOrd="0" destOrd="0" presId="urn:microsoft.com/office/officeart/2005/8/layout/hierarchy2"/>
    <dgm:cxn modelId="{AF394FCA-A4EB-44FF-8F0C-4E8A0FE60E64}" type="presParOf" srcId="{ED5468CA-89A8-4004-AC4A-346B44AF0EA0}" destId="{8D0C6B99-1FC9-4AD8-B6D0-36769F8526F0}" srcOrd="0" destOrd="0" presId="urn:microsoft.com/office/officeart/2005/8/layout/hierarchy2"/>
    <dgm:cxn modelId="{E267010D-40F1-4705-9535-D1A2379CCDED}" type="presParOf" srcId="{ED5468CA-89A8-4004-AC4A-346B44AF0EA0}" destId="{A034E81C-5DD8-475B-915D-5C9FCCD024C7}" srcOrd="1" destOrd="0" presId="urn:microsoft.com/office/officeart/2005/8/layout/hierarchy2"/>
    <dgm:cxn modelId="{8458A27D-CAF8-42AC-94BA-D9B7687ED984}" type="presParOf" srcId="{A034E81C-5DD8-475B-915D-5C9FCCD024C7}" destId="{580B65E1-B2C1-449F-9ADF-02CD0760CAD9}" srcOrd="0" destOrd="0" presId="urn:microsoft.com/office/officeart/2005/8/layout/hierarchy2"/>
    <dgm:cxn modelId="{14BA8903-4286-436B-81BA-8864F212220F}" type="presParOf" srcId="{580B65E1-B2C1-449F-9ADF-02CD0760CAD9}" destId="{647F7865-E17E-437C-9241-DBB7DBED5255}" srcOrd="0" destOrd="0" presId="urn:microsoft.com/office/officeart/2005/8/layout/hierarchy2"/>
    <dgm:cxn modelId="{D7F1F781-8757-471D-AA31-660C171EB69C}" type="presParOf" srcId="{A034E81C-5DD8-475B-915D-5C9FCCD024C7}" destId="{9B3594C2-18EE-4639-B332-7C5315445E0F}" srcOrd="1" destOrd="0" presId="urn:microsoft.com/office/officeart/2005/8/layout/hierarchy2"/>
    <dgm:cxn modelId="{D51B5D01-BF67-4257-AF8C-A788EB7A321D}" type="presParOf" srcId="{9B3594C2-18EE-4639-B332-7C5315445E0F}" destId="{C770DEDD-FD06-42A7-B248-5FB46A2B5D16}" srcOrd="0" destOrd="0" presId="urn:microsoft.com/office/officeart/2005/8/layout/hierarchy2"/>
    <dgm:cxn modelId="{4A562881-7407-4CB7-AE9D-1C3751BE6F60}" type="presParOf" srcId="{9B3594C2-18EE-4639-B332-7C5315445E0F}" destId="{A68D3419-91AB-4140-B50A-0748D862594E}" srcOrd="1" destOrd="0" presId="urn:microsoft.com/office/officeart/2005/8/layout/hierarchy2"/>
    <dgm:cxn modelId="{0821187D-4F6B-4A72-9C62-1BE8918CA761}" type="presParOf" srcId="{A68D3419-91AB-4140-B50A-0748D862594E}" destId="{58976E6A-7D45-4B47-A74D-8FE4E9374E49}" srcOrd="0" destOrd="0" presId="urn:microsoft.com/office/officeart/2005/8/layout/hierarchy2"/>
    <dgm:cxn modelId="{0F04A2E9-7F4A-4BFC-950F-C36CDDAF99EE}" type="presParOf" srcId="{58976E6A-7D45-4B47-A74D-8FE4E9374E49}" destId="{766BF512-EC76-425D-88D0-261C63C7D865}" srcOrd="0" destOrd="0" presId="urn:microsoft.com/office/officeart/2005/8/layout/hierarchy2"/>
    <dgm:cxn modelId="{11A7A192-EFD8-4666-9375-E6AD5D7E630C}" type="presParOf" srcId="{A68D3419-91AB-4140-B50A-0748D862594E}" destId="{602A5F58-EFDB-4A9F-BB71-BE25B2891312}" srcOrd="1" destOrd="0" presId="urn:microsoft.com/office/officeart/2005/8/layout/hierarchy2"/>
    <dgm:cxn modelId="{EDB3102E-210E-48DC-9E91-F9ADA692BF17}" type="presParOf" srcId="{602A5F58-EFDB-4A9F-BB71-BE25B2891312}" destId="{D934D775-AD6C-48BF-B608-BA1FB651C3A4}" srcOrd="0" destOrd="0" presId="urn:microsoft.com/office/officeart/2005/8/layout/hierarchy2"/>
    <dgm:cxn modelId="{1C3D15DE-0183-4B55-8C2B-933CDFE1632B}" type="presParOf" srcId="{602A5F58-EFDB-4A9F-BB71-BE25B2891312}" destId="{EBEF9353-BD59-4B25-BB83-D621D6B27B8C}" srcOrd="1" destOrd="0" presId="urn:microsoft.com/office/officeart/2005/8/layout/hierarchy2"/>
    <dgm:cxn modelId="{BABCBA05-4266-4214-8B9C-E99D487086C9}" type="presParOf" srcId="{EBEF9353-BD59-4B25-BB83-D621D6B27B8C}" destId="{8E897061-5524-49A2-81EF-5C469F9BD5EA}" srcOrd="0" destOrd="0" presId="urn:microsoft.com/office/officeart/2005/8/layout/hierarchy2"/>
    <dgm:cxn modelId="{A3088B89-9102-4BEB-9C77-1EDA1E1F33EF}" type="presParOf" srcId="{8E897061-5524-49A2-81EF-5C469F9BD5EA}" destId="{967D874C-3F75-443A-B02A-EA322C07A149}" srcOrd="0" destOrd="0" presId="urn:microsoft.com/office/officeart/2005/8/layout/hierarchy2"/>
    <dgm:cxn modelId="{FD63EC30-DFAB-497A-80B3-E45A874F79EB}" type="presParOf" srcId="{EBEF9353-BD59-4B25-BB83-D621D6B27B8C}" destId="{60B637FB-0514-4A61-9EF1-EF963519799C}" srcOrd="1" destOrd="0" presId="urn:microsoft.com/office/officeart/2005/8/layout/hierarchy2"/>
    <dgm:cxn modelId="{F72B2E1A-7A30-443B-B491-07B7747DAA14}" type="presParOf" srcId="{60B637FB-0514-4A61-9EF1-EF963519799C}" destId="{F022524A-EF61-423E-A3BA-A4B509C37F6E}" srcOrd="0" destOrd="0" presId="urn:microsoft.com/office/officeart/2005/8/layout/hierarchy2"/>
    <dgm:cxn modelId="{03A1F225-18FC-4C8F-ACF4-4A595219C117}" type="presParOf" srcId="{60B637FB-0514-4A61-9EF1-EF963519799C}" destId="{C95FD230-029D-4620-9E6D-FA98F90311EA}"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dgm:spPr>
        <a:solidFill>
          <a:srgbClr val="02AAB4"/>
        </a:solidFill>
      </dgm:spPr>
      <dgm:t>
        <a:bodyPr/>
        <a:lstStyle/>
        <a:p>
          <a:r>
            <a:rPr lang="nl-BE" dirty="0">
              <a:ln>
                <a:noFill/>
              </a:ln>
            </a:rPr>
            <a:t>Hulpvraag</a:t>
          </a:r>
        </a:p>
      </dgm:t>
    </dgm:pt>
    <dgm:pt modelId="{E2954C4C-79B5-4882-9985-8137B73DDD22}" type="parTrans" cxnId="{819A74CF-491A-4790-9BDC-67B8E931C2AB}">
      <dgm:prSet/>
      <dgm:spPr/>
      <dgm:t>
        <a:bodyPr/>
        <a:lstStyle/>
        <a:p>
          <a:endParaRPr lang="nl-BE">
            <a:ln>
              <a:noFill/>
            </a:ln>
          </a:endParaRPr>
        </a:p>
      </dgm:t>
    </dgm:pt>
    <dgm:pt modelId="{0C75D310-0A50-4180-B953-4AC91AF529AE}" type="sibTrans" cxnId="{819A74CF-491A-4790-9BDC-67B8E931C2AB}">
      <dgm:prSet/>
      <dgm:spPr/>
      <dgm:t>
        <a:bodyPr/>
        <a:lstStyle/>
        <a:p>
          <a:endParaRPr lang="nl-BE">
            <a:ln>
              <a:noFill/>
            </a:ln>
          </a:endParaRPr>
        </a:p>
      </dgm:t>
    </dgm:pt>
    <dgm:pt modelId="{4122A709-921C-4C77-A528-A354D3BB022F}">
      <dgm:prSet phldrT="[Tekst]"/>
      <dgm:spPr>
        <a:solidFill>
          <a:srgbClr val="02AAB4"/>
        </a:solidFill>
      </dgm:spPr>
      <dgm:t>
        <a:bodyPr/>
        <a:lstStyle/>
        <a:p>
          <a:r>
            <a:rPr lang="nl-BE" dirty="0">
              <a:ln>
                <a:noFill/>
              </a:ln>
            </a:rPr>
            <a:t>Behoefte</a:t>
          </a:r>
        </a:p>
      </dgm:t>
    </dgm:pt>
    <dgm:pt modelId="{ED94124D-D338-4B25-859B-BEDABE69BC32}" type="parTrans" cxnId="{8C5FD90B-8DC0-4218-A866-4A9C10533DEF}">
      <dgm:prSet/>
      <dgm:spPr>
        <a:ln>
          <a:solidFill>
            <a:srgbClr val="049999"/>
          </a:solidFill>
        </a:ln>
      </dgm:spPr>
      <dgm:t>
        <a:bodyPr/>
        <a:lstStyle/>
        <a:p>
          <a:endParaRPr lang="nl-BE">
            <a:ln>
              <a:noFill/>
            </a:ln>
          </a:endParaRPr>
        </a:p>
      </dgm:t>
    </dgm:pt>
    <dgm:pt modelId="{4F9BA4ED-617D-46FA-8B63-813563FB3CC5}" type="sibTrans" cxnId="{8C5FD90B-8DC0-4218-A866-4A9C10533DEF}">
      <dgm:prSet/>
      <dgm:spPr/>
      <dgm:t>
        <a:bodyPr/>
        <a:lstStyle/>
        <a:p>
          <a:endParaRPr lang="nl-BE">
            <a:ln>
              <a:noFill/>
            </a:ln>
          </a:endParaRPr>
        </a:p>
      </dgm:t>
    </dgm:pt>
    <dgm:pt modelId="{D924B231-4723-453C-9986-21C7274FBC0A}">
      <dgm:prSet/>
      <dgm:spPr>
        <a:solidFill>
          <a:srgbClr val="02AAB4"/>
        </a:solidFill>
      </dgm:spPr>
      <dgm:t>
        <a:bodyPr/>
        <a:lstStyle/>
        <a:p>
          <a:r>
            <a:rPr lang="nl-BE" dirty="0">
              <a:ln>
                <a:noFill/>
              </a:ln>
            </a:rPr>
            <a:t>Aanbeveling </a:t>
          </a:r>
        </a:p>
      </dgm:t>
    </dgm:pt>
    <dgm:pt modelId="{4812708C-0CE1-48E2-A913-D74D9157FB48}" type="parTrans" cxnId="{A7AA9489-156F-4D1E-ACD4-2E5BC3629152}">
      <dgm:prSet/>
      <dgm:spPr>
        <a:ln>
          <a:solidFill>
            <a:srgbClr val="049999"/>
          </a:solidFill>
        </a:ln>
      </dgm:spPr>
      <dgm:t>
        <a:bodyPr/>
        <a:lstStyle/>
        <a:p>
          <a:endParaRPr lang="nl-BE">
            <a:ln>
              <a:noFill/>
            </a:ln>
          </a:endParaRPr>
        </a:p>
      </dgm:t>
    </dgm:pt>
    <dgm:pt modelId="{13040EB3-87E2-4114-840B-EF215505AAAC}" type="sibTrans" cxnId="{A7AA9489-156F-4D1E-ACD4-2E5BC3629152}">
      <dgm:prSet/>
      <dgm:spPr/>
      <dgm:t>
        <a:bodyPr/>
        <a:lstStyle/>
        <a:p>
          <a:endParaRPr lang="nl-BE">
            <a:ln>
              <a:noFill/>
            </a:ln>
          </a:endParaRPr>
        </a:p>
      </dgm:t>
    </dgm:pt>
    <dgm:pt modelId="{60A1FD4D-1400-4D81-84BA-3BC4BDDCADB9}">
      <dgm:prSet phldrT="[Tekst]"/>
      <dgm:spPr>
        <a:solidFill>
          <a:srgbClr val="02AAB4"/>
        </a:solidFill>
      </dgm:spPr>
      <dgm:t>
        <a:bodyPr/>
        <a:lstStyle/>
        <a:p>
          <a:r>
            <a:rPr lang="nl-BE" dirty="0">
              <a:ln>
                <a:noFill/>
              </a:ln>
            </a:rPr>
            <a:t>Doel</a:t>
          </a:r>
        </a:p>
      </dgm:t>
    </dgm:pt>
    <dgm:pt modelId="{738931F2-2C50-4DEF-8E8E-6DB23151E082}" type="parTrans" cxnId="{4F2E7623-272F-4E82-8922-550227F5001C}">
      <dgm:prSet/>
      <dgm:spPr>
        <a:ln>
          <a:solidFill>
            <a:srgbClr val="049999"/>
          </a:solidFill>
        </a:ln>
      </dgm:spPr>
      <dgm:t>
        <a:bodyPr/>
        <a:lstStyle/>
        <a:p>
          <a:endParaRPr lang="nl-BE">
            <a:ln>
              <a:noFill/>
            </a:ln>
          </a:endParaRPr>
        </a:p>
      </dgm:t>
    </dgm:pt>
    <dgm:pt modelId="{B8FB2F9B-3316-4944-87B5-4AAD2A62BD72}" type="sibTrans" cxnId="{4F2E7623-272F-4E82-8922-550227F5001C}">
      <dgm:prSet/>
      <dgm:spPr/>
      <dgm:t>
        <a:bodyPr/>
        <a:lstStyle/>
        <a:p>
          <a:endParaRPr lang="nl-BE">
            <a:ln>
              <a:noFill/>
            </a:ln>
          </a:endParaRPr>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dgm:presLayoutVars>
          <dgm:chPref val="3"/>
        </dgm:presLayoutVars>
      </dgm:prSet>
      <dgm:spPr/>
    </dgm:pt>
    <dgm:pt modelId="{A034E81C-5DD8-475B-915D-5C9FCCD024C7}" type="pres">
      <dgm:prSet presAssocID="{A2E69CCB-41E9-4542-9CBA-D73066CA4448}" presName="level2hierChild" presStyleCnt="0"/>
      <dgm:spPr/>
    </dgm:pt>
    <dgm:pt modelId="{580B65E1-B2C1-449F-9ADF-02CD0760CAD9}" type="pres">
      <dgm:prSet presAssocID="{738931F2-2C50-4DEF-8E8E-6DB23151E082}" presName="conn2-1" presStyleLbl="parChTrans1D2" presStyleIdx="0" presStyleCnt="1"/>
      <dgm:spPr/>
    </dgm:pt>
    <dgm:pt modelId="{647F7865-E17E-437C-9241-DBB7DBED5255}" type="pres">
      <dgm:prSet presAssocID="{738931F2-2C50-4DEF-8E8E-6DB23151E082}" presName="connTx" presStyleLbl="parChTrans1D2" presStyleIdx="0" presStyleCnt="1"/>
      <dgm:spPr/>
    </dgm:pt>
    <dgm:pt modelId="{9B3594C2-18EE-4639-B332-7C5315445E0F}" type="pres">
      <dgm:prSet presAssocID="{60A1FD4D-1400-4D81-84BA-3BC4BDDCADB9}" presName="root2" presStyleCnt="0"/>
      <dgm:spPr/>
    </dgm:pt>
    <dgm:pt modelId="{C770DEDD-FD06-42A7-B248-5FB46A2B5D16}" type="pres">
      <dgm:prSet presAssocID="{60A1FD4D-1400-4D81-84BA-3BC4BDDCADB9}" presName="LevelTwoTextNode" presStyleLbl="node2" presStyleIdx="0" presStyleCnt="1">
        <dgm:presLayoutVars>
          <dgm:chPref val="3"/>
        </dgm:presLayoutVars>
      </dgm:prSet>
      <dgm:spPr/>
    </dgm:pt>
    <dgm:pt modelId="{A68D3419-91AB-4140-B50A-0748D862594E}" type="pres">
      <dgm:prSet presAssocID="{60A1FD4D-1400-4D81-84BA-3BC4BDDCADB9}" presName="level3hierChild" presStyleCnt="0"/>
      <dgm:spPr/>
    </dgm:pt>
    <dgm:pt modelId="{58976E6A-7D45-4B47-A74D-8FE4E9374E49}" type="pres">
      <dgm:prSet presAssocID="{ED94124D-D338-4B25-859B-BEDABE69BC32}" presName="conn2-1" presStyleLbl="parChTrans1D3" presStyleIdx="0" presStyleCnt="1"/>
      <dgm:spPr/>
    </dgm:pt>
    <dgm:pt modelId="{766BF512-EC76-425D-88D0-261C63C7D865}" type="pres">
      <dgm:prSet presAssocID="{ED94124D-D338-4B25-859B-BEDABE69BC32}" presName="connTx" presStyleLbl="parChTrans1D3" presStyleIdx="0" presStyleCnt="1"/>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0" presStyleCnt="1">
        <dgm:presLayoutVars>
          <dgm:chPref val="3"/>
        </dgm:presLayoutVars>
      </dgm:prSet>
      <dgm:spPr/>
    </dgm:pt>
    <dgm:pt modelId="{EBEF9353-BD59-4B25-BB83-D621D6B27B8C}" type="pres">
      <dgm:prSet presAssocID="{4122A709-921C-4C77-A528-A354D3BB022F}" presName="level3hierChild" presStyleCnt="0"/>
      <dgm:spPr/>
    </dgm:pt>
    <dgm:pt modelId="{8E897061-5524-49A2-81EF-5C469F9BD5EA}" type="pres">
      <dgm:prSet presAssocID="{4812708C-0CE1-48E2-A913-D74D9157FB48}" presName="conn2-1" presStyleLbl="parChTrans1D4" presStyleIdx="0" presStyleCnt="1"/>
      <dgm:spPr/>
    </dgm:pt>
    <dgm:pt modelId="{967D874C-3F75-443A-B02A-EA322C07A149}" type="pres">
      <dgm:prSet presAssocID="{4812708C-0CE1-48E2-A913-D74D9157FB48}" presName="connTx" presStyleLbl="parChTrans1D4" presStyleIdx="0" presStyleCnt="1"/>
      <dgm:spPr/>
    </dgm:pt>
    <dgm:pt modelId="{60B637FB-0514-4A61-9EF1-EF963519799C}" type="pres">
      <dgm:prSet presAssocID="{D924B231-4723-453C-9986-21C7274FBC0A}" presName="root2" presStyleCnt="0"/>
      <dgm:spPr/>
    </dgm:pt>
    <dgm:pt modelId="{F022524A-EF61-423E-A3BA-A4B509C37F6E}" type="pres">
      <dgm:prSet presAssocID="{D924B231-4723-453C-9986-21C7274FBC0A}" presName="LevelTwoTextNode" presStyleLbl="node4" presStyleIdx="0" presStyleCnt="1">
        <dgm:presLayoutVars>
          <dgm:chPref val="3"/>
        </dgm:presLayoutVars>
      </dgm:prSet>
      <dgm:spPr/>
    </dgm:pt>
    <dgm:pt modelId="{C95FD230-029D-4620-9E6D-FA98F90311EA}" type="pres">
      <dgm:prSet presAssocID="{D924B231-4723-453C-9986-21C7274FBC0A}" presName="level3hierChild" presStyleCnt="0"/>
      <dgm:spPr/>
    </dgm:pt>
  </dgm:ptLst>
  <dgm:cxnLst>
    <dgm:cxn modelId="{8C5FD90B-8DC0-4218-A866-4A9C10533DEF}" srcId="{60A1FD4D-1400-4D81-84BA-3BC4BDDCADB9}" destId="{4122A709-921C-4C77-A528-A354D3BB022F}" srcOrd="0" destOrd="0" parTransId="{ED94124D-D338-4B25-859B-BEDABE69BC32}" sibTransId="{4F9BA4ED-617D-46FA-8B63-813563FB3CC5}"/>
    <dgm:cxn modelId="{3BA3E416-7CD5-43C2-9D6E-FDB7D6F141F6}" type="presOf" srcId="{ED94124D-D338-4B25-859B-BEDABE69BC32}" destId="{58976E6A-7D45-4B47-A74D-8FE4E9374E49}" srcOrd="0" destOrd="0" presId="urn:microsoft.com/office/officeart/2005/8/layout/hierarchy2"/>
    <dgm:cxn modelId="{04C10A1A-B86C-4270-A507-116B025D5A5C}" type="presOf" srcId="{4122A709-921C-4C77-A528-A354D3BB022F}" destId="{D934D775-AD6C-48BF-B608-BA1FB651C3A4}" srcOrd="0" destOrd="0" presId="urn:microsoft.com/office/officeart/2005/8/layout/hierarchy2"/>
    <dgm:cxn modelId="{4F2E7623-272F-4E82-8922-550227F5001C}" srcId="{A2E69CCB-41E9-4542-9CBA-D73066CA4448}" destId="{60A1FD4D-1400-4D81-84BA-3BC4BDDCADB9}" srcOrd="0" destOrd="0" parTransId="{738931F2-2C50-4DEF-8E8E-6DB23151E082}" sibTransId="{B8FB2F9B-3316-4944-87B5-4AAD2A62BD72}"/>
    <dgm:cxn modelId="{6ED3943C-E9D0-41E2-9A3D-A8BDB6A1E7DF}" type="presOf" srcId="{ED94124D-D338-4B25-859B-BEDABE69BC32}" destId="{766BF512-EC76-425D-88D0-261C63C7D865}" srcOrd="1" destOrd="0" presId="urn:microsoft.com/office/officeart/2005/8/layout/hierarchy2"/>
    <dgm:cxn modelId="{83BA955F-F5F8-4334-9CD4-74650C6733FE}" type="presOf" srcId="{4812708C-0CE1-48E2-A913-D74D9157FB48}" destId="{967D874C-3F75-443A-B02A-EA322C07A149}" srcOrd="1" destOrd="0" presId="urn:microsoft.com/office/officeart/2005/8/layout/hierarchy2"/>
    <dgm:cxn modelId="{EC54064B-738C-4C11-9CE4-3B1A32ACA08E}" type="presOf" srcId="{738931F2-2C50-4DEF-8E8E-6DB23151E082}" destId="{647F7865-E17E-437C-9241-DBB7DBED5255}" srcOrd="1" destOrd="0" presId="urn:microsoft.com/office/officeart/2005/8/layout/hierarchy2"/>
    <dgm:cxn modelId="{1A29676D-D295-42E0-A094-FDB6BFECAA41}" type="presOf" srcId="{D924B231-4723-453C-9986-21C7274FBC0A}" destId="{F022524A-EF61-423E-A3BA-A4B509C37F6E}" srcOrd="0" destOrd="0" presId="urn:microsoft.com/office/officeart/2005/8/layout/hierarchy2"/>
    <dgm:cxn modelId="{ECE5C050-354A-4288-956A-EE8CA129AD52}" type="presOf" srcId="{A52B133B-845D-4C94-846D-EB3B152E6452}" destId="{DF3EBEB3-5857-4815-8055-87D6A0F27BE5}" srcOrd="0" destOrd="0" presId="urn:microsoft.com/office/officeart/2005/8/layout/hierarchy2"/>
    <dgm:cxn modelId="{A7AA9489-156F-4D1E-ACD4-2E5BC3629152}" srcId="{4122A709-921C-4C77-A528-A354D3BB022F}" destId="{D924B231-4723-453C-9986-21C7274FBC0A}" srcOrd="0" destOrd="0" parTransId="{4812708C-0CE1-48E2-A913-D74D9157FB48}" sibTransId="{13040EB3-87E2-4114-840B-EF215505AAAC}"/>
    <dgm:cxn modelId="{BCCAB495-850D-4261-99DC-E9E0850E86E8}" type="presOf" srcId="{738931F2-2C50-4DEF-8E8E-6DB23151E082}" destId="{580B65E1-B2C1-449F-9ADF-02CD0760CAD9}" srcOrd="0" destOrd="0" presId="urn:microsoft.com/office/officeart/2005/8/layout/hierarchy2"/>
    <dgm:cxn modelId="{3F3081AF-679F-4FDE-AFFD-5FD2621D9933}" type="presOf" srcId="{60A1FD4D-1400-4D81-84BA-3BC4BDDCADB9}" destId="{C770DEDD-FD06-42A7-B248-5FB46A2B5D16}" srcOrd="0" destOrd="0" presId="urn:microsoft.com/office/officeart/2005/8/layout/hierarchy2"/>
    <dgm:cxn modelId="{2B1B90B6-6481-40DF-8EC9-975156CD0904}" type="presOf" srcId="{A2E69CCB-41E9-4542-9CBA-D73066CA4448}" destId="{8D0C6B99-1FC9-4AD8-B6D0-36769F8526F0}" srcOrd="0" destOrd="0" presId="urn:microsoft.com/office/officeart/2005/8/layout/hierarchy2"/>
    <dgm:cxn modelId="{819A74CF-491A-4790-9BDC-67B8E931C2AB}" srcId="{A52B133B-845D-4C94-846D-EB3B152E6452}" destId="{A2E69CCB-41E9-4542-9CBA-D73066CA4448}" srcOrd="0" destOrd="0" parTransId="{E2954C4C-79B5-4882-9985-8137B73DDD22}" sibTransId="{0C75D310-0A50-4180-B953-4AC91AF529AE}"/>
    <dgm:cxn modelId="{37E9B8FC-A518-409E-A129-873C3E774CA8}" type="presOf" srcId="{4812708C-0CE1-48E2-A913-D74D9157FB48}" destId="{8E897061-5524-49A2-81EF-5C469F9BD5EA}" srcOrd="0" destOrd="0" presId="urn:microsoft.com/office/officeart/2005/8/layout/hierarchy2"/>
    <dgm:cxn modelId="{EB32D6B2-CF20-4C45-B865-331C87756DF7}" type="presParOf" srcId="{DF3EBEB3-5857-4815-8055-87D6A0F27BE5}" destId="{ED5468CA-89A8-4004-AC4A-346B44AF0EA0}" srcOrd="0" destOrd="0" presId="urn:microsoft.com/office/officeart/2005/8/layout/hierarchy2"/>
    <dgm:cxn modelId="{3C8DAF3F-4192-4FF8-8BDC-B3F1F8A153E4}" type="presParOf" srcId="{ED5468CA-89A8-4004-AC4A-346B44AF0EA0}" destId="{8D0C6B99-1FC9-4AD8-B6D0-36769F8526F0}" srcOrd="0" destOrd="0" presId="urn:microsoft.com/office/officeart/2005/8/layout/hierarchy2"/>
    <dgm:cxn modelId="{3CCE52B1-8B25-4DC7-A777-74EEA5F944C0}" type="presParOf" srcId="{ED5468CA-89A8-4004-AC4A-346B44AF0EA0}" destId="{A034E81C-5DD8-475B-915D-5C9FCCD024C7}" srcOrd="1" destOrd="0" presId="urn:microsoft.com/office/officeart/2005/8/layout/hierarchy2"/>
    <dgm:cxn modelId="{B27C9DE1-28D2-4654-8C89-94226AF3B0F5}" type="presParOf" srcId="{A034E81C-5DD8-475B-915D-5C9FCCD024C7}" destId="{580B65E1-B2C1-449F-9ADF-02CD0760CAD9}" srcOrd="0" destOrd="0" presId="urn:microsoft.com/office/officeart/2005/8/layout/hierarchy2"/>
    <dgm:cxn modelId="{DB294CBC-FE90-4A30-B054-304751A77744}" type="presParOf" srcId="{580B65E1-B2C1-449F-9ADF-02CD0760CAD9}" destId="{647F7865-E17E-437C-9241-DBB7DBED5255}" srcOrd="0" destOrd="0" presId="urn:microsoft.com/office/officeart/2005/8/layout/hierarchy2"/>
    <dgm:cxn modelId="{A82322F0-BD03-4518-8AE7-C89168523B6D}" type="presParOf" srcId="{A034E81C-5DD8-475B-915D-5C9FCCD024C7}" destId="{9B3594C2-18EE-4639-B332-7C5315445E0F}" srcOrd="1" destOrd="0" presId="urn:microsoft.com/office/officeart/2005/8/layout/hierarchy2"/>
    <dgm:cxn modelId="{F6642344-E032-4A5A-AA62-0C7C2821BBE6}" type="presParOf" srcId="{9B3594C2-18EE-4639-B332-7C5315445E0F}" destId="{C770DEDD-FD06-42A7-B248-5FB46A2B5D16}" srcOrd="0" destOrd="0" presId="urn:microsoft.com/office/officeart/2005/8/layout/hierarchy2"/>
    <dgm:cxn modelId="{4A3CD73E-2040-427D-A980-227B31B2E5DF}" type="presParOf" srcId="{9B3594C2-18EE-4639-B332-7C5315445E0F}" destId="{A68D3419-91AB-4140-B50A-0748D862594E}" srcOrd="1" destOrd="0" presId="urn:microsoft.com/office/officeart/2005/8/layout/hierarchy2"/>
    <dgm:cxn modelId="{31828D64-0EE1-4927-B21B-44451CD6913F}" type="presParOf" srcId="{A68D3419-91AB-4140-B50A-0748D862594E}" destId="{58976E6A-7D45-4B47-A74D-8FE4E9374E49}" srcOrd="0" destOrd="0" presId="urn:microsoft.com/office/officeart/2005/8/layout/hierarchy2"/>
    <dgm:cxn modelId="{334E9192-92BE-40B8-B717-B3E12516C07E}" type="presParOf" srcId="{58976E6A-7D45-4B47-A74D-8FE4E9374E49}" destId="{766BF512-EC76-425D-88D0-261C63C7D865}" srcOrd="0" destOrd="0" presId="urn:microsoft.com/office/officeart/2005/8/layout/hierarchy2"/>
    <dgm:cxn modelId="{F39A45F8-6BCE-42DD-9956-BA70F8331AA1}" type="presParOf" srcId="{A68D3419-91AB-4140-B50A-0748D862594E}" destId="{602A5F58-EFDB-4A9F-BB71-BE25B2891312}" srcOrd="1" destOrd="0" presId="urn:microsoft.com/office/officeart/2005/8/layout/hierarchy2"/>
    <dgm:cxn modelId="{44338B30-071E-4A6C-BC87-60E467143540}" type="presParOf" srcId="{602A5F58-EFDB-4A9F-BB71-BE25B2891312}" destId="{D934D775-AD6C-48BF-B608-BA1FB651C3A4}" srcOrd="0" destOrd="0" presId="urn:microsoft.com/office/officeart/2005/8/layout/hierarchy2"/>
    <dgm:cxn modelId="{4AB7B918-4698-42F7-901D-8980EB44F66B}" type="presParOf" srcId="{602A5F58-EFDB-4A9F-BB71-BE25B2891312}" destId="{EBEF9353-BD59-4B25-BB83-D621D6B27B8C}" srcOrd="1" destOrd="0" presId="urn:microsoft.com/office/officeart/2005/8/layout/hierarchy2"/>
    <dgm:cxn modelId="{86848805-7E75-4234-A399-1373C687ADE7}" type="presParOf" srcId="{EBEF9353-BD59-4B25-BB83-D621D6B27B8C}" destId="{8E897061-5524-49A2-81EF-5C469F9BD5EA}" srcOrd="0" destOrd="0" presId="urn:microsoft.com/office/officeart/2005/8/layout/hierarchy2"/>
    <dgm:cxn modelId="{706C2D27-1EAD-418E-B968-54F589C8D2AC}" type="presParOf" srcId="{8E897061-5524-49A2-81EF-5C469F9BD5EA}" destId="{967D874C-3F75-443A-B02A-EA322C07A149}" srcOrd="0" destOrd="0" presId="urn:microsoft.com/office/officeart/2005/8/layout/hierarchy2"/>
    <dgm:cxn modelId="{7AC60514-1505-4C2C-B0D5-34DEEF91013D}" type="presParOf" srcId="{EBEF9353-BD59-4B25-BB83-D621D6B27B8C}" destId="{60B637FB-0514-4A61-9EF1-EF963519799C}" srcOrd="1" destOrd="0" presId="urn:microsoft.com/office/officeart/2005/8/layout/hierarchy2"/>
    <dgm:cxn modelId="{8166C68C-01E9-4723-836C-A2DA1486163C}" type="presParOf" srcId="{60B637FB-0514-4A61-9EF1-EF963519799C}" destId="{F022524A-EF61-423E-A3BA-A4B509C37F6E}" srcOrd="0" destOrd="0" presId="urn:microsoft.com/office/officeart/2005/8/layout/hierarchy2"/>
    <dgm:cxn modelId="{CA99E55D-91B7-4CBB-A01A-F0A76953DCE5}" type="presParOf" srcId="{60B637FB-0514-4A61-9EF1-EF963519799C}" destId="{C95FD230-029D-4620-9E6D-FA98F90311EA}"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52B133B-845D-4C94-846D-EB3B152E64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BE"/>
        </a:p>
      </dgm:t>
    </dgm:pt>
    <dgm:pt modelId="{A2E69CCB-41E9-4542-9CBA-D73066CA4448}">
      <dgm:prSet phldrT="[Tekst]" custT="1"/>
      <dgm:spPr>
        <a:solidFill>
          <a:srgbClr val="02AAB4"/>
        </a:solidFill>
      </dgm:spPr>
      <dgm:t>
        <a:bodyPr/>
        <a:lstStyle/>
        <a:p>
          <a:r>
            <a:rPr lang="nl-BE" sz="2800" dirty="0"/>
            <a:t>Voldoende uitdaging in SO? </a:t>
          </a:r>
        </a:p>
      </dgm:t>
    </dgm:pt>
    <dgm:pt modelId="{E2954C4C-79B5-4882-9985-8137B73DDD22}" type="parTrans" cxnId="{819A74CF-491A-4790-9BDC-67B8E931C2AB}">
      <dgm:prSet/>
      <dgm:spPr/>
      <dgm:t>
        <a:bodyPr/>
        <a:lstStyle/>
        <a:p>
          <a:endParaRPr lang="nl-BE"/>
        </a:p>
      </dgm:t>
    </dgm:pt>
    <dgm:pt modelId="{0C75D310-0A50-4180-B953-4AC91AF529AE}" type="sibTrans" cxnId="{819A74CF-491A-4790-9BDC-67B8E931C2AB}">
      <dgm:prSet/>
      <dgm:spPr/>
      <dgm:t>
        <a:bodyPr/>
        <a:lstStyle/>
        <a:p>
          <a:endParaRPr lang="nl-BE"/>
        </a:p>
      </dgm:t>
    </dgm:pt>
    <dgm:pt modelId="{4122A709-921C-4C77-A528-A354D3BB022F}">
      <dgm:prSet phldrT="[Tekst]" custT="1"/>
      <dgm:spPr>
        <a:solidFill>
          <a:srgbClr val="02AAB4"/>
        </a:solidFill>
      </dgm:spPr>
      <dgm:t>
        <a:bodyPr/>
        <a:lstStyle/>
        <a:p>
          <a:r>
            <a:rPr lang="nl-BE" sz="2800" dirty="0"/>
            <a:t>Leerstof die aansluit bij zijn cognitieve vaardigheden en interesses</a:t>
          </a:r>
        </a:p>
      </dgm:t>
    </dgm:pt>
    <dgm:pt modelId="{ED94124D-D338-4B25-859B-BEDABE69BC32}" type="parTrans" cxnId="{8C5FD90B-8DC0-4218-A866-4A9C10533DEF}">
      <dgm:prSet/>
      <dgm:spPr>
        <a:ln>
          <a:solidFill>
            <a:srgbClr val="049999"/>
          </a:solidFill>
        </a:ln>
      </dgm:spPr>
      <dgm:t>
        <a:bodyPr/>
        <a:lstStyle/>
        <a:p>
          <a:endParaRPr lang="nl-BE"/>
        </a:p>
      </dgm:t>
    </dgm:pt>
    <dgm:pt modelId="{4F9BA4ED-617D-46FA-8B63-813563FB3CC5}" type="sibTrans" cxnId="{8C5FD90B-8DC0-4218-A866-4A9C10533DEF}">
      <dgm:prSet/>
      <dgm:spPr/>
      <dgm:t>
        <a:bodyPr/>
        <a:lstStyle/>
        <a:p>
          <a:endParaRPr lang="nl-BE"/>
        </a:p>
      </dgm:t>
    </dgm:pt>
    <dgm:pt modelId="{D924B231-4723-453C-9986-21C7274FBC0A}">
      <dgm:prSet custT="1"/>
      <dgm:spPr>
        <a:solidFill>
          <a:srgbClr val="02AAB4"/>
        </a:solidFill>
      </dgm:spPr>
      <dgm:t>
        <a:bodyPr/>
        <a:lstStyle/>
        <a:p>
          <a:r>
            <a:rPr lang="nl-BE" sz="2800" dirty="0"/>
            <a:t>Overleg ouders – Dylan – secundaire school - CLB</a:t>
          </a:r>
        </a:p>
      </dgm:t>
    </dgm:pt>
    <dgm:pt modelId="{4812708C-0CE1-48E2-A913-D74D9157FB48}" type="parTrans" cxnId="{A7AA9489-156F-4D1E-ACD4-2E5BC3629152}">
      <dgm:prSet/>
      <dgm:spPr>
        <a:ln>
          <a:solidFill>
            <a:srgbClr val="049999"/>
          </a:solidFill>
        </a:ln>
      </dgm:spPr>
      <dgm:t>
        <a:bodyPr/>
        <a:lstStyle/>
        <a:p>
          <a:endParaRPr lang="nl-BE"/>
        </a:p>
      </dgm:t>
    </dgm:pt>
    <dgm:pt modelId="{13040EB3-87E2-4114-840B-EF215505AAAC}" type="sibTrans" cxnId="{A7AA9489-156F-4D1E-ACD4-2E5BC3629152}">
      <dgm:prSet/>
      <dgm:spPr/>
      <dgm:t>
        <a:bodyPr/>
        <a:lstStyle/>
        <a:p>
          <a:endParaRPr lang="nl-BE"/>
        </a:p>
      </dgm:t>
    </dgm:pt>
    <dgm:pt modelId="{60A1FD4D-1400-4D81-84BA-3BC4BDDCADB9}">
      <dgm:prSet phldrT="[Tekst]" custT="1"/>
      <dgm:spPr>
        <a:solidFill>
          <a:srgbClr val="02AAB4"/>
        </a:solidFill>
      </dgm:spPr>
      <dgm:t>
        <a:bodyPr/>
        <a:lstStyle/>
        <a:p>
          <a:r>
            <a:rPr lang="nl-BE" sz="2800" dirty="0"/>
            <a:t>Inzet en motivatie in SO</a:t>
          </a:r>
        </a:p>
      </dgm:t>
    </dgm:pt>
    <dgm:pt modelId="{738931F2-2C50-4DEF-8E8E-6DB23151E082}" type="parTrans" cxnId="{4F2E7623-272F-4E82-8922-550227F5001C}">
      <dgm:prSet/>
      <dgm:spPr>
        <a:ln>
          <a:solidFill>
            <a:srgbClr val="049999"/>
          </a:solidFill>
        </a:ln>
      </dgm:spPr>
      <dgm:t>
        <a:bodyPr/>
        <a:lstStyle/>
        <a:p>
          <a:endParaRPr lang="nl-BE"/>
        </a:p>
      </dgm:t>
    </dgm:pt>
    <dgm:pt modelId="{B8FB2F9B-3316-4944-87B5-4AAD2A62BD72}" type="sibTrans" cxnId="{4F2E7623-272F-4E82-8922-550227F5001C}">
      <dgm:prSet/>
      <dgm:spPr/>
      <dgm:t>
        <a:bodyPr/>
        <a:lstStyle/>
        <a:p>
          <a:endParaRPr lang="nl-BE"/>
        </a:p>
      </dgm:t>
    </dgm:pt>
    <dgm:pt modelId="{DF3EBEB3-5857-4815-8055-87D6A0F27BE5}" type="pres">
      <dgm:prSet presAssocID="{A52B133B-845D-4C94-846D-EB3B152E6452}" presName="diagram" presStyleCnt="0">
        <dgm:presLayoutVars>
          <dgm:chPref val="1"/>
          <dgm:dir/>
          <dgm:animOne val="branch"/>
          <dgm:animLvl val="lvl"/>
          <dgm:resizeHandles val="exact"/>
        </dgm:presLayoutVars>
      </dgm:prSet>
      <dgm:spPr/>
    </dgm:pt>
    <dgm:pt modelId="{ED5468CA-89A8-4004-AC4A-346B44AF0EA0}" type="pres">
      <dgm:prSet presAssocID="{A2E69CCB-41E9-4542-9CBA-D73066CA4448}" presName="root1" presStyleCnt="0"/>
      <dgm:spPr/>
    </dgm:pt>
    <dgm:pt modelId="{8D0C6B99-1FC9-4AD8-B6D0-36769F8526F0}" type="pres">
      <dgm:prSet presAssocID="{A2E69CCB-41E9-4542-9CBA-D73066CA4448}" presName="LevelOneTextNode" presStyleLbl="node0" presStyleIdx="0" presStyleCnt="1" custScaleX="120482" custScaleY="168725">
        <dgm:presLayoutVars>
          <dgm:chPref val="3"/>
        </dgm:presLayoutVars>
      </dgm:prSet>
      <dgm:spPr/>
    </dgm:pt>
    <dgm:pt modelId="{A034E81C-5DD8-475B-915D-5C9FCCD024C7}" type="pres">
      <dgm:prSet presAssocID="{A2E69CCB-41E9-4542-9CBA-D73066CA4448}" presName="level2hierChild" presStyleCnt="0"/>
      <dgm:spPr/>
    </dgm:pt>
    <dgm:pt modelId="{580B65E1-B2C1-449F-9ADF-02CD0760CAD9}" type="pres">
      <dgm:prSet presAssocID="{738931F2-2C50-4DEF-8E8E-6DB23151E082}" presName="conn2-1" presStyleLbl="parChTrans1D2" presStyleIdx="0" presStyleCnt="1"/>
      <dgm:spPr/>
    </dgm:pt>
    <dgm:pt modelId="{647F7865-E17E-437C-9241-DBB7DBED5255}" type="pres">
      <dgm:prSet presAssocID="{738931F2-2C50-4DEF-8E8E-6DB23151E082}" presName="connTx" presStyleLbl="parChTrans1D2" presStyleIdx="0" presStyleCnt="1"/>
      <dgm:spPr/>
    </dgm:pt>
    <dgm:pt modelId="{9B3594C2-18EE-4639-B332-7C5315445E0F}" type="pres">
      <dgm:prSet presAssocID="{60A1FD4D-1400-4D81-84BA-3BC4BDDCADB9}" presName="root2" presStyleCnt="0"/>
      <dgm:spPr/>
    </dgm:pt>
    <dgm:pt modelId="{C770DEDD-FD06-42A7-B248-5FB46A2B5D16}" type="pres">
      <dgm:prSet presAssocID="{60A1FD4D-1400-4D81-84BA-3BC4BDDCADB9}" presName="LevelTwoTextNode" presStyleLbl="node2" presStyleIdx="0" presStyleCnt="1" custScaleX="132346" custScaleY="172389">
        <dgm:presLayoutVars>
          <dgm:chPref val="3"/>
        </dgm:presLayoutVars>
      </dgm:prSet>
      <dgm:spPr/>
    </dgm:pt>
    <dgm:pt modelId="{A68D3419-91AB-4140-B50A-0748D862594E}" type="pres">
      <dgm:prSet presAssocID="{60A1FD4D-1400-4D81-84BA-3BC4BDDCADB9}" presName="level3hierChild" presStyleCnt="0"/>
      <dgm:spPr/>
    </dgm:pt>
    <dgm:pt modelId="{58976E6A-7D45-4B47-A74D-8FE4E9374E49}" type="pres">
      <dgm:prSet presAssocID="{ED94124D-D338-4B25-859B-BEDABE69BC32}" presName="conn2-1" presStyleLbl="parChTrans1D3" presStyleIdx="0" presStyleCnt="1"/>
      <dgm:spPr/>
    </dgm:pt>
    <dgm:pt modelId="{766BF512-EC76-425D-88D0-261C63C7D865}" type="pres">
      <dgm:prSet presAssocID="{ED94124D-D338-4B25-859B-BEDABE69BC32}" presName="connTx" presStyleLbl="parChTrans1D3" presStyleIdx="0" presStyleCnt="1"/>
      <dgm:spPr/>
    </dgm:pt>
    <dgm:pt modelId="{602A5F58-EFDB-4A9F-BB71-BE25B2891312}" type="pres">
      <dgm:prSet presAssocID="{4122A709-921C-4C77-A528-A354D3BB022F}" presName="root2" presStyleCnt="0"/>
      <dgm:spPr/>
    </dgm:pt>
    <dgm:pt modelId="{D934D775-AD6C-48BF-B608-BA1FB651C3A4}" type="pres">
      <dgm:prSet presAssocID="{4122A709-921C-4C77-A528-A354D3BB022F}" presName="LevelTwoTextNode" presStyleLbl="node3" presStyleIdx="0" presStyleCnt="1" custScaleX="136905" custScaleY="323855">
        <dgm:presLayoutVars>
          <dgm:chPref val="3"/>
        </dgm:presLayoutVars>
      </dgm:prSet>
      <dgm:spPr/>
    </dgm:pt>
    <dgm:pt modelId="{EBEF9353-BD59-4B25-BB83-D621D6B27B8C}" type="pres">
      <dgm:prSet presAssocID="{4122A709-921C-4C77-A528-A354D3BB022F}" presName="level3hierChild" presStyleCnt="0"/>
      <dgm:spPr/>
    </dgm:pt>
    <dgm:pt modelId="{8E897061-5524-49A2-81EF-5C469F9BD5EA}" type="pres">
      <dgm:prSet presAssocID="{4812708C-0CE1-48E2-A913-D74D9157FB48}" presName="conn2-1" presStyleLbl="parChTrans1D4" presStyleIdx="0" presStyleCnt="1"/>
      <dgm:spPr/>
    </dgm:pt>
    <dgm:pt modelId="{967D874C-3F75-443A-B02A-EA322C07A149}" type="pres">
      <dgm:prSet presAssocID="{4812708C-0CE1-48E2-A913-D74D9157FB48}" presName="connTx" presStyleLbl="parChTrans1D4" presStyleIdx="0" presStyleCnt="1"/>
      <dgm:spPr/>
    </dgm:pt>
    <dgm:pt modelId="{60B637FB-0514-4A61-9EF1-EF963519799C}" type="pres">
      <dgm:prSet presAssocID="{D924B231-4723-453C-9986-21C7274FBC0A}" presName="root2" presStyleCnt="0"/>
      <dgm:spPr/>
    </dgm:pt>
    <dgm:pt modelId="{F022524A-EF61-423E-A3BA-A4B509C37F6E}" type="pres">
      <dgm:prSet presAssocID="{D924B231-4723-453C-9986-21C7274FBC0A}" presName="LevelTwoTextNode" presStyleLbl="node4" presStyleIdx="0" presStyleCnt="1" custScaleX="111178" custScaleY="320771">
        <dgm:presLayoutVars>
          <dgm:chPref val="3"/>
        </dgm:presLayoutVars>
      </dgm:prSet>
      <dgm:spPr/>
    </dgm:pt>
    <dgm:pt modelId="{C95FD230-029D-4620-9E6D-FA98F90311EA}" type="pres">
      <dgm:prSet presAssocID="{D924B231-4723-453C-9986-21C7274FBC0A}" presName="level3hierChild" presStyleCnt="0"/>
      <dgm:spPr/>
    </dgm:pt>
  </dgm:ptLst>
  <dgm:cxnLst>
    <dgm:cxn modelId="{8C5FD90B-8DC0-4218-A866-4A9C10533DEF}" srcId="{60A1FD4D-1400-4D81-84BA-3BC4BDDCADB9}" destId="{4122A709-921C-4C77-A528-A354D3BB022F}" srcOrd="0" destOrd="0" parTransId="{ED94124D-D338-4B25-859B-BEDABE69BC32}" sibTransId="{4F9BA4ED-617D-46FA-8B63-813563FB3CC5}"/>
    <dgm:cxn modelId="{12ECC316-A70C-4933-8766-7AC784C93E7F}" type="presOf" srcId="{4122A709-921C-4C77-A528-A354D3BB022F}" destId="{D934D775-AD6C-48BF-B608-BA1FB651C3A4}" srcOrd="0" destOrd="0" presId="urn:microsoft.com/office/officeart/2005/8/layout/hierarchy2"/>
    <dgm:cxn modelId="{4F2E7623-272F-4E82-8922-550227F5001C}" srcId="{A2E69CCB-41E9-4542-9CBA-D73066CA4448}" destId="{60A1FD4D-1400-4D81-84BA-3BC4BDDCADB9}" srcOrd="0" destOrd="0" parTransId="{738931F2-2C50-4DEF-8E8E-6DB23151E082}" sibTransId="{B8FB2F9B-3316-4944-87B5-4AAD2A62BD72}"/>
    <dgm:cxn modelId="{F0AA2B2F-BC04-4668-A395-C847BF7168AE}" type="presOf" srcId="{D924B231-4723-453C-9986-21C7274FBC0A}" destId="{F022524A-EF61-423E-A3BA-A4B509C37F6E}" srcOrd="0" destOrd="0" presId="urn:microsoft.com/office/officeart/2005/8/layout/hierarchy2"/>
    <dgm:cxn modelId="{5879513C-C594-49B3-9D39-8FA7ED37A392}" type="presOf" srcId="{738931F2-2C50-4DEF-8E8E-6DB23151E082}" destId="{580B65E1-B2C1-449F-9ADF-02CD0760CAD9}" srcOrd="0" destOrd="0" presId="urn:microsoft.com/office/officeart/2005/8/layout/hierarchy2"/>
    <dgm:cxn modelId="{8A00E143-BDF5-4F5E-B169-4774BE237B77}" type="presOf" srcId="{ED94124D-D338-4B25-859B-BEDABE69BC32}" destId="{766BF512-EC76-425D-88D0-261C63C7D865}" srcOrd="1" destOrd="0" presId="urn:microsoft.com/office/officeart/2005/8/layout/hierarchy2"/>
    <dgm:cxn modelId="{497B086D-C25C-4186-9BE6-A0875FB34118}" type="presOf" srcId="{A2E69CCB-41E9-4542-9CBA-D73066CA4448}" destId="{8D0C6B99-1FC9-4AD8-B6D0-36769F8526F0}" srcOrd="0" destOrd="0" presId="urn:microsoft.com/office/officeart/2005/8/layout/hierarchy2"/>
    <dgm:cxn modelId="{518D0F51-C2C3-4934-AF5D-10315E62F8E3}" type="presOf" srcId="{ED94124D-D338-4B25-859B-BEDABE69BC32}" destId="{58976E6A-7D45-4B47-A74D-8FE4E9374E49}" srcOrd="0" destOrd="0" presId="urn:microsoft.com/office/officeart/2005/8/layout/hierarchy2"/>
    <dgm:cxn modelId="{0DB35458-E1CC-4FAC-9AEF-77212351926E}" type="presOf" srcId="{4812708C-0CE1-48E2-A913-D74D9157FB48}" destId="{967D874C-3F75-443A-B02A-EA322C07A149}" srcOrd="1" destOrd="0" presId="urn:microsoft.com/office/officeart/2005/8/layout/hierarchy2"/>
    <dgm:cxn modelId="{A7AA9489-156F-4D1E-ACD4-2E5BC3629152}" srcId="{4122A709-921C-4C77-A528-A354D3BB022F}" destId="{D924B231-4723-453C-9986-21C7274FBC0A}" srcOrd="0" destOrd="0" parTransId="{4812708C-0CE1-48E2-A913-D74D9157FB48}" sibTransId="{13040EB3-87E2-4114-840B-EF215505AAAC}"/>
    <dgm:cxn modelId="{905F42B5-6A7E-4451-9358-7DA665F085F8}" type="presOf" srcId="{A52B133B-845D-4C94-846D-EB3B152E6452}" destId="{DF3EBEB3-5857-4815-8055-87D6A0F27BE5}" srcOrd="0" destOrd="0" presId="urn:microsoft.com/office/officeart/2005/8/layout/hierarchy2"/>
    <dgm:cxn modelId="{657C6CB6-D457-4507-A880-F2AB56494DFB}" type="presOf" srcId="{60A1FD4D-1400-4D81-84BA-3BC4BDDCADB9}" destId="{C770DEDD-FD06-42A7-B248-5FB46A2B5D16}" srcOrd="0" destOrd="0" presId="urn:microsoft.com/office/officeart/2005/8/layout/hierarchy2"/>
    <dgm:cxn modelId="{76F433BD-0360-42D1-9709-344EDBF9D17E}" type="presOf" srcId="{4812708C-0CE1-48E2-A913-D74D9157FB48}" destId="{8E897061-5524-49A2-81EF-5C469F9BD5EA}" srcOrd="0" destOrd="0" presId="urn:microsoft.com/office/officeart/2005/8/layout/hierarchy2"/>
    <dgm:cxn modelId="{819A74CF-491A-4790-9BDC-67B8E931C2AB}" srcId="{A52B133B-845D-4C94-846D-EB3B152E6452}" destId="{A2E69CCB-41E9-4542-9CBA-D73066CA4448}" srcOrd="0" destOrd="0" parTransId="{E2954C4C-79B5-4882-9985-8137B73DDD22}" sibTransId="{0C75D310-0A50-4180-B953-4AC91AF529AE}"/>
    <dgm:cxn modelId="{7EF91FF7-D973-469B-BA82-CF9D4B605886}" type="presOf" srcId="{738931F2-2C50-4DEF-8E8E-6DB23151E082}" destId="{647F7865-E17E-437C-9241-DBB7DBED5255}" srcOrd="1" destOrd="0" presId="urn:microsoft.com/office/officeart/2005/8/layout/hierarchy2"/>
    <dgm:cxn modelId="{1465B720-CA98-4251-97E6-DBD46427B36F}" type="presParOf" srcId="{DF3EBEB3-5857-4815-8055-87D6A0F27BE5}" destId="{ED5468CA-89A8-4004-AC4A-346B44AF0EA0}" srcOrd="0" destOrd="0" presId="urn:microsoft.com/office/officeart/2005/8/layout/hierarchy2"/>
    <dgm:cxn modelId="{AF394FCA-A4EB-44FF-8F0C-4E8A0FE60E64}" type="presParOf" srcId="{ED5468CA-89A8-4004-AC4A-346B44AF0EA0}" destId="{8D0C6B99-1FC9-4AD8-B6D0-36769F8526F0}" srcOrd="0" destOrd="0" presId="urn:microsoft.com/office/officeart/2005/8/layout/hierarchy2"/>
    <dgm:cxn modelId="{E267010D-40F1-4705-9535-D1A2379CCDED}" type="presParOf" srcId="{ED5468CA-89A8-4004-AC4A-346B44AF0EA0}" destId="{A034E81C-5DD8-475B-915D-5C9FCCD024C7}" srcOrd="1" destOrd="0" presId="urn:microsoft.com/office/officeart/2005/8/layout/hierarchy2"/>
    <dgm:cxn modelId="{8458A27D-CAF8-42AC-94BA-D9B7687ED984}" type="presParOf" srcId="{A034E81C-5DD8-475B-915D-5C9FCCD024C7}" destId="{580B65E1-B2C1-449F-9ADF-02CD0760CAD9}" srcOrd="0" destOrd="0" presId="urn:microsoft.com/office/officeart/2005/8/layout/hierarchy2"/>
    <dgm:cxn modelId="{14BA8903-4286-436B-81BA-8864F212220F}" type="presParOf" srcId="{580B65E1-B2C1-449F-9ADF-02CD0760CAD9}" destId="{647F7865-E17E-437C-9241-DBB7DBED5255}" srcOrd="0" destOrd="0" presId="urn:microsoft.com/office/officeart/2005/8/layout/hierarchy2"/>
    <dgm:cxn modelId="{D7F1F781-8757-471D-AA31-660C171EB69C}" type="presParOf" srcId="{A034E81C-5DD8-475B-915D-5C9FCCD024C7}" destId="{9B3594C2-18EE-4639-B332-7C5315445E0F}" srcOrd="1" destOrd="0" presId="urn:microsoft.com/office/officeart/2005/8/layout/hierarchy2"/>
    <dgm:cxn modelId="{D51B5D01-BF67-4257-AF8C-A788EB7A321D}" type="presParOf" srcId="{9B3594C2-18EE-4639-B332-7C5315445E0F}" destId="{C770DEDD-FD06-42A7-B248-5FB46A2B5D16}" srcOrd="0" destOrd="0" presId="urn:microsoft.com/office/officeart/2005/8/layout/hierarchy2"/>
    <dgm:cxn modelId="{4A562881-7407-4CB7-AE9D-1C3751BE6F60}" type="presParOf" srcId="{9B3594C2-18EE-4639-B332-7C5315445E0F}" destId="{A68D3419-91AB-4140-B50A-0748D862594E}" srcOrd="1" destOrd="0" presId="urn:microsoft.com/office/officeart/2005/8/layout/hierarchy2"/>
    <dgm:cxn modelId="{0821187D-4F6B-4A72-9C62-1BE8918CA761}" type="presParOf" srcId="{A68D3419-91AB-4140-B50A-0748D862594E}" destId="{58976E6A-7D45-4B47-A74D-8FE4E9374E49}" srcOrd="0" destOrd="0" presId="urn:microsoft.com/office/officeart/2005/8/layout/hierarchy2"/>
    <dgm:cxn modelId="{0F04A2E9-7F4A-4BFC-950F-C36CDDAF99EE}" type="presParOf" srcId="{58976E6A-7D45-4B47-A74D-8FE4E9374E49}" destId="{766BF512-EC76-425D-88D0-261C63C7D865}" srcOrd="0" destOrd="0" presId="urn:microsoft.com/office/officeart/2005/8/layout/hierarchy2"/>
    <dgm:cxn modelId="{11A7A192-EFD8-4666-9375-E6AD5D7E630C}" type="presParOf" srcId="{A68D3419-91AB-4140-B50A-0748D862594E}" destId="{602A5F58-EFDB-4A9F-BB71-BE25B2891312}" srcOrd="1" destOrd="0" presId="urn:microsoft.com/office/officeart/2005/8/layout/hierarchy2"/>
    <dgm:cxn modelId="{EDB3102E-210E-48DC-9E91-F9ADA692BF17}" type="presParOf" srcId="{602A5F58-EFDB-4A9F-BB71-BE25B2891312}" destId="{D934D775-AD6C-48BF-B608-BA1FB651C3A4}" srcOrd="0" destOrd="0" presId="urn:microsoft.com/office/officeart/2005/8/layout/hierarchy2"/>
    <dgm:cxn modelId="{1C3D15DE-0183-4B55-8C2B-933CDFE1632B}" type="presParOf" srcId="{602A5F58-EFDB-4A9F-BB71-BE25B2891312}" destId="{EBEF9353-BD59-4B25-BB83-D621D6B27B8C}" srcOrd="1" destOrd="0" presId="urn:microsoft.com/office/officeart/2005/8/layout/hierarchy2"/>
    <dgm:cxn modelId="{BABCBA05-4266-4214-8B9C-E99D487086C9}" type="presParOf" srcId="{EBEF9353-BD59-4B25-BB83-D621D6B27B8C}" destId="{8E897061-5524-49A2-81EF-5C469F9BD5EA}" srcOrd="0" destOrd="0" presId="urn:microsoft.com/office/officeart/2005/8/layout/hierarchy2"/>
    <dgm:cxn modelId="{A3088B89-9102-4BEB-9C77-1EDA1E1F33EF}" type="presParOf" srcId="{8E897061-5524-49A2-81EF-5C469F9BD5EA}" destId="{967D874C-3F75-443A-B02A-EA322C07A149}" srcOrd="0" destOrd="0" presId="urn:microsoft.com/office/officeart/2005/8/layout/hierarchy2"/>
    <dgm:cxn modelId="{FD63EC30-DFAB-497A-80B3-E45A874F79EB}" type="presParOf" srcId="{EBEF9353-BD59-4B25-BB83-D621D6B27B8C}" destId="{60B637FB-0514-4A61-9EF1-EF963519799C}" srcOrd="1" destOrd="0" presId="urn:microsoft.com/office/officeart/2005/8/layout/hierarchy2"/>
    <dgm:cxn modelId="{F72B2E1A-7A30-443B-B491-07B7747DAA14}" type="presParOf" srcId="{60B637FB-0514-4A61-9EF1-EF963519799C}" destId="{F022524A-EF61-423E-A3BA-A4B509C37F6E}" srcOrd="0" destOrd="0" presId="urn:microsoft.com/office/officeart/2005/8/layout/hierarchy2"/>
    <dgm:cxn modelId="{03A1F225-18FC-4C8F-ACF4-4A595219C117}" type="presParOf" srcId="{60B637FB-0514-4A61-9EF1-EF963519799C}" destId="{C95FD230-029D-4620-9E6D-FA98F90311EA}"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6550"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Hulpvraag</a:t>
          </a:r>
        </a:p>
      </dsp:txBody>
      <dsp:txXfrm>
        <a:off x="36950" y="917318"/>
        <a:ext cx="2015084" cy="977142"/>
      </dsp:txXfrm>
    </dsp:sp>
    <dsp:sp modelId="{580B65E1-B2C1-449F-9ADF-02CD0760CAD9}">
      <dsp:nvSpPr>
        <dsp:cNvPr id="0" name=""/>
        <dsp:cNvSpPr/>
      </dsp:nvSpPr>
      <dsp:spPr>
        <a:xfrm>
          <a:off x="2082434" y="1372667"/>
          <a:ext cx="830353" cy="66445"/>
        </a:xfrm>
        <a:custGeom>
          <a:avLst/>
          <a:gdLst/>
          <a:ahLst/>
          <a:cxnLst/>
          <a:rect l="0" t="0" r="0" b="0"/>
          <a:pathLst>
            <a:path>
              <a:moveTo>
                <a:pt x="0" y="33222"/>
              </a:moveTo>
              <a:lnTo>
                <a:pt x="830353" y="3322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2476852" y="1385131"/>
        <a:ext cx="41517" cy="41517"/>
      </dsp:txXfrm>
    </dsp:sp>
    <dsp:sp modelId="{C770DEDD-FD06-42A7-B248-5FB46A2B5D16}">
      <dsp:nvSpPr>
        <dsp:cNvPr id="0" name=""/>
        <dsp:cNvSpPr/>
      </dsp:nvSpPr>
      <dsp:spPr>
        <a:xfrm>
          <a:off x="2912788"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Doel</a:t>
          </a:r>
        </a:p>
      </dsp:txBody>
      <dsp:txXfrm>
        <a:off x="2943188" y="917318"/>
        <a:ext cx="2015084" cy="977142"/>
      </dsp:txXfrm>
    </dsp:sp>
    <dsp:sp modelId="{58976E6A-7D45-4B47-A74D-8FE4E9374E49}">
      <dsp:nvSpPr>
        <dsp:cNvPr id="0" name=""/>
        <dsp:cNvSpPr/>
      </dsp:nvSpPr>
      <dsp:spPr>
        <a:xfrm>
          <a:off x="4988673" y="1372667"/>
          <a:ext cx="830353" cy="66445"/>
        </a:xfrm>
        <a:custGeom>
          <a:avLst/>
          <a:gdLst/>
          <a:ahLst/>
          <a:cxnLst/>
          <a:rect l="0" t="0" r="0" b="0"/>
          <a:pathLst>
            <a:path>
              <a:moveTo>
                <a:pt x="0" y="33222"/>
              </a:moveTo>
              <a:lnTo>
                <a:pt x="830353" y="3322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5383091" y="1385131"/>
        <a:ext cx="41517" cy="41517"/>
      </dsp:txXfrm>
    </dsp:sp>
    <dsp:sp modelId="{D934D775-AD6C-48BF-B608-BA1FB651C3A4}">
      <dsp:nvSpPr>
        <dsp:cNvPr id="0" name=""/>
        <dsp:cNvSpPr/>
      </dsp:nvSpPr>
      <dsp:spPr>
        <a:xfrm>
          <a:off x="5819026"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Behoefte</a:t>
          </a:r>
        </a:p>
      </dsp:txBody>
      <dsp:txXfrm>
        <a:off x="5849426" y="917318"/>
        <a:ext cx="2015084" cy="977142"/>
      </dsp:txXfrm>
    </dsp:sp>
    <dsp:sp modelId="{8E897061-5524-49A2-81EF-5C469F9BD5EA}">
      <dsp:nvSpPr>
        <dsp:cNvPr id="0" name=""/>
        <dsp:cNvSpPr/>
      </dsp:nvSpPr>
      <dsp:spPr>
        <a:xfrm>
          <a:off x="7894911" y="1372667"/>
          <a:ext cx="830353" cy="66445"/>
        </a:xfrm>
        <a:custGeom>
          <a:avLst/>
          <a:gdLst/>
          <a:ahLst/>
          <a:cxnLst/>
          <a:rect l="0" t="0" r="0" b="0"/>
          <a:pathLst>
            <a:path>
              <a:moveTo>
                <a:pt x="0" y="33222"/>
              </a:moveTo>
              <a:lnTo>
                <a:pt x="830353" y="3322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8289329" y="1385131"/>
        <a:ext cx="41517" cy="41517"/>
      </dsp:txXfrm>
    </dsp:sp>
    <dsp:sp modelId="{F022524A-EF61-423E-A3BA-A4B509C37F6E}">
      <dsp:nvSpPr>
        <dsp:cNvPr id="0" name=""/>
        <dsp:cNvSpPr/>
      </dsp:nvSpPr>
      <dsp:spPr>
        <a:xfrm>
          <a:off x="8725265"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Aanbeveling </a:t>
          </a:r>
        </a:p>
      </dsp:txBody>
      <dsp:txXfrm>
        <a:off x="8755665" y="917318"/>
        <a:ext cx="2015084" cy="977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21480" y="526760"/>
          <a:ext cx="2088797" cy="1758258"/>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Hoe voorbereiden op overstap SO? </a:t>
          </a:r>
        </a:p>
      </dsp:txBody>
      <dsp:txXfrm>
        <a:off x="72978" y="578258"/>
        <a:ext cx="1985801" cy="1655262"/>
      </dsp:txXfrm>
    </dsp:sp>
    <dsp:sp modelId="{580B65E1-B2C1-449F-9ADF-02CD0760CAD9}">
      <dsp:nvSpPr>
        <dsp:cNvPr id="0" name=""/>
        <dsp:cNvSpPr/>
      </dsp:nvSpPr>
      <dsp:spPr>
        <a:xfrm>
          <a:off x="2110278" y="1378143"/>
          <a:ext cx="693480" cy="55492"/>
        </a:xfrm>
        <a:custGeom>
          <a:avLst/>
          <a:gdLst/>
          <a:ahLst/>
          <a:cxnLst/>
          <a:rect l="0" t="0" r="0" b="0"/>
          <a:pathLst>
            <a:path>
              <a:moveTo>
                <a:pt x="0" y="27746"/>
              </a:moveTo>
              <a:lnTo>
                <a:pt x="693480" y="27746"/>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439681" y="1388552"/>
        <a:ext cx="34674" cy="34674"/>
      </dsp:txXfrm>
    </dsp:sp>
    <dsp:sp modelId="{C770DEDD-FD06-42A7-B248-5FB46A2B5D16}">
      <dsp:nvSpPr>
        <dsp:cNvPr id="0" name=""/>
        <dsp:cNvSpPr/>
      </dsp:nvSpPr>
      <dsp:spPr>
        <a:xfrm>
          <a:off x="2803758" y="526760"/>
          <a:ext cx="2294483" cy="1758258"/>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Meer competent en verbonden voelen</a:t>
          </a:r>
        </a:p>
      </dsp:txBody>
      <dsp:txXfrm>
        <a:off x="2855256" y="578258"/>
        <a:ext cx="2191487" cy="1655262"/>
      </dsp:txXfrm>
    </dsp:sp>
    <dsp:sp modelId="{58976E6A-7D45-4B47-A74D-8FE4E9374E49}">
      <dsp:nvSpPr>
        <dsp:cNvPr id="0" name=""/>
        <dsp:cNvSpPr/>
      </dsp:nvSpPr>
      <dsp:spPr>
        <a:xfrm>
          <a:off x="5098241" y="1378143"/>
          <a:ext cx="693480" cy="55492"/>
        </a:xfrm>
        <a:custGeom>
          <a:avLst/>
          <a:gdLst/>
          <a:ahLst/>
          <a:cxnLst/>
          <a:rect l="0" t="0" r="0" b="0"/>
          <a:pathLst>
            <a:path>
              <a:moveTo>
                <a:pt x="0" y="27746"/>
              </a:moveTo>
              <a:lnTo>
                <a:pt x="693480" y="27746"/>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27645" y="1388552"/>
        <a:ext cx="34674" cy="34674"/>
      </dsp:txXfrm>
    </dsp:sp>
    <dsp:sp modelId="{D934D775-AD6C-48BF-B608-BA1FB651C3A4}">
      <dsp:nvSpPr>
        <dsp:cNvPr id="0" name=""/>
        <dsp:cNvSpPr/>
      </dsp:nvSpPr>
      <dsp:spPr>
        <a:xfrm>
          <a:off x="5791722" y="2220"/>
          <a:ext cx="2373523" cy="2807338"/>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Uitdagende opdrachten die samenwerking vereisen</a:t>
          </a:r>
        </a:p>
      </dsp:txBody>
      <dsp:txXfrm>
        <a:off x="5861240" y="71738"/>
        <a:ext cx="2234487" cy="2668302"/>
      </dsp:txXfrm>
    </dsp:sp>
    <dsp:sp modelId="{8E897061-5524-49A2-81EF-5C469F9BD5EA}">
      <dsp:nvSpPr>
        <dsp:cNvPr id="0" name=""/>
        <dsp:cNvSpPr/>
      </dsp:nvSpPr>
      <dsp:spPr>
        <a:xfrm>
          <a:off x="8165245" y="1378143"/>
          <a:ext cx="693480" cy="55492"/>
        </a:xfrm>
        <a:custGeom>
          <a:avLst/>
          <a:gdLst/>
          <a:ahLst/>
          <a:cxnLst/>
          <a:rect l="0" t="0" r="0" b="0"/>
          <a:pathLst>
            <a:path>
              <a:moveTo>
                <a:pt x="0" y="27746"/>
              </a:moveTo>
              <a:lnTo>
                <a:pt x="693480" y="27746"/>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8494648" y="1388552"/>
        <a:ext cx="34674" cy="34674"/>
      </dsp:txXfrm>
    </dsp:sp>
    <dsp:sp modelId="{F022524A-EF61-423E-A3BA-A4B509C37F6E}">
      <dsp:nvSpPr>
        <dsp:cNvPr id="0" name=""/>
        <dsp:cNvSpPr/>
      </dsp:nvSpPr>
      <dsp:spPr>
        <a:xfrm>
          <a:off x="8858725" y="15587"/>
          <a:ext cx="1927493" cy="2780604"/>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Zorg ondersteunt leerkracht bij opdrachten</a:t>
          </a:r>
        </a:p>
      </dsp:txBody>
      <dsp:txXfrm>
        <a:off x="8915179" y="72041"/>
        <a:ext cx="1814585" cy="2667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6550"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Hulpvraag</a:t>
          </a:r>
        </a:p>
      </dsp:txBody>
      <dsp:txXfrm>
        <a:off x="36950" y="917318"/>
        <a:ext cx="2015084" cy="977142"/>
      </dsp:txXfrm>
    </dsp:sp>
    <dsp:sp modelId="{580B65E1-B2C1-449F-9ADF-02CD0760CAD9}">
      <dsp:nvSpPr>
        <dsp:cNvPr id="0" name=""/>
        <dsp:cNvSpPr/>
      </dsp:nvSpPr>
      <dsp:spPr>
        <a:xfrm>
          <a:off x="2082434" y="1372667"/>
          <a:ext cx="830353" cy="66445"/>
        </a:xfrm>
        <a:custGeom>
          <a:avLst/>
          <a:gdLst/>
          <a:ahLst/>
          <a:cxnLst/>
          <a:rect l="0" t="0" r="0" b="0"/>
          <a:pathLst>
            <a:path>
              <a:moveTo>
                <a:pt x="0" y="33222"/>
              </a:moveTo>
              <a:lnTo>
                <a:pt x="830353" y="3322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2476852" y="1385131"/>
        <a:ext cx="41517" cy="41517"/>
      </dsp:txXfrm>
    </dsp:sp>
    <dsp:sp modelId="{C770DEDD-FD06-42A7-B248-5FB46A2B5D16}">
      <dsp:nvSpPr>
        <dsp:cNvPr id="0" name=""/>
        <dsp:cNvSpPr/>
      </dsp:nvSpPr>
      <dsp:spPr>
        <a:xfrm>
          <a:off x="2912788"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Doel</a:t>
          </a:r>
        </a:p>
      </dsp:txBody>
      <dsp:txXfrm>
        <a:off x="2943188" y="917318"/>
        <a:ext cx="2015084" cy="977142"/>
      </dsp:txXfrm>
    </dsp:sp>
    <dsp:sp modelId="{58976E6A-7D45-4B47-A74D-8FE4E9374E49}">
      <dsp:nvSpPr>
        <dsp:cNvPr id="0" name=""/>
        <dsp:cNvSpPr/>
      </dsp:nvSpPr>
      <dsp:spPr>
        <a:xfrm>
          <a:off x="4988673" y="1372667"/>
          <a:ext cx="830353" cy="66445"/>
        </a:xfrm>
        <a:custGeom>
          <a:avLst/>
          <a:gdLst/>
          <a:ahLst/>
          <a:cxnLst/>
          <a:rect l="0" t="0" r="0" b="0"/>
          <a:pathLst>
            <a:path>
              <a:moveTo>
                <a:pt x="0" y="33222"/>
              </a:moveTo>
              <a:lnTo>
                <a:pt x="830353" y="3322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5383091" y="1385131"/>
        <a:ext cx="41517" cy="41517"/>
      </dsp:txXfrm>
    </dsp:sp>
    <dsp:sp modelId="{D934D775-AD6C-48BF-B608-BA1FB651C3A4}">
      <dsp:nvSpPr>
        <dsp:cNvPr id="0" name=""/>
        <dsp:cNvSpPr/>
      </dsp:nvSpPr>
      <dsp:spPr>
        <a:xfrm>
          <a:off x="5819026"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Behoefte</a:t>
          </a:r>
        </a:p>
      </dsp:txBody>
      <dsp:txXfrm>
        <a:off x="5849426" y="917318"/>
        <a:ext cx="2015084" cy="977142"/>
      </dsp:txXfrm>
    </dsp:sp>
    <dsp:sp modelId="{8E897061-5524-49A2-81EF-5C469F9BD5EA}">
      <dsp:nvSpPr>
        <dsp:cNvPr id="0" name=""/>
        <dsp:cNvSpPr/>
      </dsp:nvSpPr>
      <dsp:spPr>
        <a:xfrm>
          <a:off x="7894911" y="1372667"/>
          <a:ext cx="830353" cy="66445"/>
        </a:xfrm>
        <a:custGeom>
          <a:avLst/>
          <a:gdLst/>
          <a:ahLst/>
          <a:cxnLst/>
          <a:rect l="0" t="0" r="0" b="0"/>
          <a:pathLst>
            <a:path>
              <a:moveTo>
                <a:pt x="0" y="33222"/>
              </a:moveTo>
              <a:lnTo>
                <a:pt x="830353" y="3322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8289329" y="1385131"/>
        <a:ext cx="41517" cy="41517"/>
      </dsp:txXfrm>
    </dsp:sp>
    <dsp:sp modelId="{F022524A-EF61-423E-A3BA-A4B509C37F6E}">
      <dsp:nvSpPr>
        <dsp:cNvPr id="0" name=""/>
        <dsp:cNvSpPr/>
      </dsp:nvSpPr>
      <dsp:spPr>
        <a:xfrm>
          <a:off x="8725265"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Aanbeveling </a:t>
          </a:r>
        </a:p>
      </dsp:txBody>
      <dsp:txXfrm>
        <a:off x="8755665" y="917318"/>
        <a:ext cx="2015084" cy="977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23149" y="526760"/>
          <a:ext cx="2088797" cy="1758258"/>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Hoe voorbereiden op overstap SO? </a:t>
          </a:r>
        </a:p>
      </dsp:txBody>
      <dsp:txXfrm>
        <a:off x="74647" y="578258"/>
        <a:ext cx="1985801" cy="1655262"/>
      </dsp:txXfrm>
    </dsp:sp>
    <dsp:sp modelId="{580B65E1-B2C1-449F-9ADF-02CD0760CAD9}">
      <dsp:nvSpPr>
        <dsp:cNvPr id="0" name=""/>
        <dsp:cNvSpPr/>
      </dsp:nvSpPr>
      <dsp:spPr>
        <a:xfrm>
          <a:off x="2111947" y="1378143"/>
          <a:ext cx="693480" cy="55492"/>
        </a:xfrm>
        <a:custGeom>
          <a:avLst/>
          <a:gdLst/>
          <a:ahLst/>
          <a:cxnLst/>
          <a:rect l="0" t="0" r="0" b="0"/>
          <a:pathLst>
            <a:path>
              <a:moveTo>
                <a:pt x="0" y="27746"/>
              </a:moveTo>
              <a:lnTo>
                <a:pt x="693480" y="27746"/>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441350" y="1388552"/>
        <a:ext cx="34674" cy="34674"/>
      </dsp:txXfrm>
    </dsp:sp>
    <dsp:sp modelId="{C770DEDD-FD06-42A7-B248-5FB46A2B5D16}">
      <dsp:nvSpPr>
        <dsp:cNvPr id="0" name=""/>
        <dsp:cNvSpPr/>
      </dsp:nvSpPr>
      <dsp:spPr>
        <a:xfrm>
          <a:off x="2805427" y="526760"/>
          <a:ext cx="2294483" cy="1758258"/>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Nieuwe sociale contacten kunnen leggen</a:t>
          </a:r>
        </a:p>
      </dsp:txBody>
      <dsp:txXfrm>
        <a:off x="2856925" y="578258"/>
        <a:ext cx="2191487" cy="1655262"/>
      </dsp:txXfrm>
    </dsp:sp>
    <dsp:sp modelId="{58976E6A-7D45-4B47-A74D-8FE4E9374E49}">
      <dsp:nvSpPr>
        <dsp:cNvPr id="0" name=""/>
        <dsp:cNvSpPr/>
      </dsp:nvSpPr>
      <dsp:spPr>
        <a:xfrm>
          <a:off x="5099910" y="1378143"/>
          <a:ext cx="693480" cy="55492"/>
        </a:xfrm>
        <a:custGeom>
          <a:avLst/>
          <a:gdLst/>
          <a:ahLst/>
          <a:cxnLst/>
          <a:rect l="0" t="0" r="0" b="0"/>
          <a:pathLst>
            <a:path>
              <a:moveTo>
                <a:pt x="0" y="27746"/>
              </a:moveTo>
              <a:lnTo>
                <a:pt x="693480" y="27746"/>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29314" y="1388552"/>
        <a:ext cx="34674" cy="34674"/>
      </dsp:txXfrm>
    </dsp:sp>
    <dsp:sp modelId="{D934D775-AD6C-48BF-B608-BA1FB651C3A4}">
      <dsp:nvSpPr>
        <dsp:cNvPr id="0" name=""/>
        <dsp:cNvSpPr/>
      </dsp:nvSpPr>
      <dsp:spPr>
        <a:xfrm>
          <a:off x="5793391" y="2220"/>
          <a:ext cx="2373523" cy="2807338"/>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Sociale vaardigheden aanleren en inoefenen</a:t>
          </a:r>
        </a:p>
      </dsp:txBody>
      <dsp:txXfrm>
        <a:off x="5862909" y="71738"/>
        <a:ext cx="2234487" cy="2668302"/>
      </dsp:txXfrm>
    </dsp:sp>
    <dsp:sp modelId="{8E897061-5524-49A2-81EF-5C469F9BD5EA}">
      <dsp:nvSpPr>
        <dsp:cNvPr id="0" name=""/>
        <dsp:cNvSpPr/>
      </dsp:nvSpPr>
      <dsp:spPr>
        <a:xfrm>
          <a:off x="8166914" y="1378143"/>
          <a:ext cx="693480" cy="55492"/>
        </a:xfrm>
        <a:custGeom>
          <a:avLst/>
          <a:gdLst/>
          <a:ahLst/>
          <a:cxnLst/>
          <a:rect l="0" t="0" r="0" b="0"/>
          <a:pathLst>
            <a:path>
              <a:moveTo>
                <a:pt x="0" y="27746"/>
              </a:moveTo>
              <a:lnTo>
                <a:pt x="693480" y="27746"/>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8496317" y="1388552"/>
        <a:ext cx="34674" cy="34674"/>
      </dsp:txXfrm>
    </dsp:sp>
    <dsp:sp modelId="{F022524A-EF61-423E-A3BA-A4B509C37F6E}">
      <dsp:nvSpPr>
        <dsp:cNvPr id="0" name=""/>
        <dsp:cNvSpPr/>
      </dsp:nvSpPr>
      <dsp:spPr>
        <a:xfrm>
          <a:off x="8860394" y="15587"/>
          <a:ext cx="2243616" cy="2780604"/>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Cursus sociale vaardigheden</a:t>
          </a:r>
        </a:p>
      </dsp:txBody>
      <dsp:txXfrm>
        <a:off x="8926107" y="81300"/>
        <a:ext cx="2112190" cy="26491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6550"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Hulpvraag</a:t>
          </a:r>
        </a:p>
      </dsp:txBody>
      <dsp:txXfrm>
        <a:off x="36950" y="917318"/>
        <a:ext cx="2015084" cy="977142"/>
      </dsp:txXfrm>
    </dsp:sp>
    <dsp:sp modelId="{580B65E1-B2C1-449F-9ADF-02CD0760CAD9}">
      <dsp:nvSpPr>
        <dsp:cNvPr id="0" name=""/>
        <dsp:cNvSpPr/>
      </dsp:nvSpPr>
      <dsp:spPr>
        <a:xfrm>
          <a:off x="2082434" y="1372667"/>
          <a:ext cx="830353" cy="66445"/>
        </a:xfrm>
        <a:custGeom>
          <a:avLst/>
          <a:gdLst/>
          <a:ahLst/>
          <a:cxnLst/>
          <a:rect l="0" t="0" r="0" b="0"/>
          <a:pathLst>
            <a:path>
              <a:moveTo>
                <a:pt x="0" y="33222"/>
              </a:moveTo>
              <a:lnTo>
                <a:pt x="830353" y="3322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2476852" y="1385131"/>
        <a:ext cx="41517" cy="41517"/>
      </dsp:txXfrm>
    </dsp:sp>
    <dsp:sp modelId="{C770DEDD-FD06-42A7-B248-5FB46A2B5D16}">
      <dsp:nvSpPr>
        <dsp:cNvPr id="0" name=""/>
        <dsp:cNvSpPr/>
      </dsp:nvSpPr>
      <dsp:spPr>
        <a:xfrm>
          <a:off x="2912788"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Doel</a:t>
          </a:r>
        </a:p>
      </dsp:txBody>
      <dsp:txXfrm>
        <a:off x="2943188" y="917318"/>
        <a:ext cx="2015084" cy="977142"/>
      </dsp:txXfrm>
    </dsp:sp>
    <dsp:sp modelId="{58976E6A-7D45-4B47-A74D-8FE4E9374E49}">
      <dsp:nvSpPr>
        <dsp:cNvPr id="0" name=""/>
        <dsp:cNvSpPr/>
      </dsp:nvSpPr>
      <dsp:spPr>
        <a:xfrm>
          <a:off x="4988673" y="1372667"/>
          <a:ext cx="830353" cy="66445"/>
        </a:xfrm>
        <a:custGeom>
          <a:avLst/>
          <a:gdLst/>
          <a:ahLst/>
          <a:cxnLst/>
          <a:rect l="0" t="0" r="0" b="0"/>
          <a:pathLst>
            <a:path>
              <a:moveTo>
                <a:pt x="0" y="33222"/>
              </a:moveTo>
              <a:lnTo>
                <a:pt x="830353" y="3322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5383091" y="1385131"/>
        <a:ext cx="41517" cy="41517"/>
      </dsp:txXfrm>
    </dsp:sp>
    <dsp:sp modelId="{D934D775-AD6C-48BF-B608-BA1FB651C3A4}">
      <dsp:nvSpPr>
        <dsp:cNvPr id="0" name=""/>
        <dsp:cNvSpPr/>
      </dsp:nvSpPr>
      <dsp:spPr>
        <a:xfrm>
          <a:off x="5819026"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Behoefte</a:t>
          </a:r>
        </a:p>
      </dsp:txBody>
      <dsp:txXfrm>
        <a:off x="5849426" y="917318"/>
        <a:ext cx="2015084" cy="977142"/>
      </dsp:txXfrm>
    </dsp:sp>
    <dsp:sp modelId="{8E897061-5524-49A2-81EF-5C469F9BD5EA}">
      <dsp:nvSpPr>
        <dsp:cNvPr id="0" name=""/>
        <dsp:cNvSpPr/>
      </dsp:nvSpPr>
      <dsp:spPr>
        <a:xfrm>
          <a:off x="7894911" y="1372667"/>
          <a:ext cx="830353" cy="66445"/>
        </a:xfrm>
        <a:custGeom>
          <a:avLst/>
          <a:gdLst/>
          <a:ahLst/>
          <a:cxnLst/>
          <a:rect l="0" t="0" r="0" b="0"/>
          <a:pathLst>
            <a:path>
              <a:moveTo>
                <a:pt x="0" y="33222"/>
              </a:moveTo>
              <a:lnTo>
                <a:pt x="830353" y="33222"/>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ln>
              <a:noFill/>
            </a:ln>
          </a:endParaRPr>
        </a:p>
      </dsp:txBody>
      <dsp:txXfrm>
        <a:off x="8289329" y="1385131"/>
        <a:ext cx="41517" cy="41517"/>
      </dsp:txXfrm>
    </dsp:sp>
    <dsp:sp modelId="{F022524A-EF61-423E-A3BA-A4B509C37F6E}">
      <dsp:nvSpPr>
        <dsp:cNvPr id="0" name=""/>
        <dsp:cNvSpPr/>
      </dsp:nvSpPr>
      <dsp:spPr>
        <a:xfrm>
          <a:off x="8725265" y="886918"/>
          <a:ext cx="2075884" cy="1037942"/>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BE" sz="3100" kern="1200" dirty="0">
              <a:ln>
                <a:noFill/>
              </a:ln>
            </a:rPr>
            <a:t>Aanbeveling </a:t>
          </a:r>
        </a:p>
      </dsp:txBody>
      <dsp:txXfrm>
        <a:off x="8755665" y="917318"/>
        <a:ext cx="2015084" cy="977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6B99-1FC9-4AD8-B6D0-36769F8526F0}">
      <dsp:nvSpPr>
        <dsp:cNvPr id="0" name=""/>
        <dsp:cNvSpPr/>
      </dsp:nvSpPr>
      <dsp:spPr>
        <a:xfrm>
          <a:off x="21480" y="674593"/>
          <a:ext cx="2088797" cy="1462593"/>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Voldoende uitdaging in SO? </a:t>
          </a:r>
        </a:p>
      </dsp:txBody>
      <dsp:txXfrm>
        <a:off x="64318" y="717431"/>
        <a:ext cx="2003121" cy="1376917"/>
      </dsp:txXfrm>
    </dsp:sp>
    <dsp:sp modelId="{580B65E1-B2C1-449F-9ADF-02CD0760CAD9}">
      <dsp:nvSpPr>
        <dsp:cNvPr id="0" name=""/>
        <dsp:cNvSpPr/>
      </dsp:nvSpPr>
      <dsp:spPr>
        <a:xfrm>
          <a:off x="2110278" y="1378143"/>
          <a:ext cx="693480" cy="55492"/>
        </a:xfrm>
        <a:custGeom>
          <a:avLst/>
          <a:gdLst/>
          <a:ahLst/>
          <a:cxnLst/>
          <a:rect l="0" t="0" r="0" b="0"/>
          <a:pathLst>
            <a:path>
              <a:moveTo>
                <a:pt x="0" y="27746"/>
              </a:moveTo>
              <a:lnTo>
                <a:pt x="693480" y="27746"/>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439681" y="1388552"/>
        <a:ext cx="34674" cy="34674"/>
      </dsp:txXfrm>
    </dsp:sp>
    <dsp:sp modelId="{C770DEDD-FD06-42A7-B248-5FB46A2B5D16}">
      <dsp:nvSpPr>
        <dsp:cNvPr id="0" name=""/>
        <dsp:cNvSpPr/>
      </dsp:nvSpPr>
      <dsp:spPr>
        <a:xfrm>
          <a:off x="2803758" y="658712"/>
          <a:ext cx="2294483" cy="1494354"/>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Inzet en motivatie in SO</a:t>
          </a:r>
        </a:p>
      </dsp:txBody>
      <dsp:txXfrm>
        <a:off x="2847526" y="702480"/>
        <a:ext cx="2206947" cy="1406818"/>
      </dsp:txXfrm>
    </dsp:sp>
    <dsp:sp modelId="{58976E6A-7D45-4B47-A74D-8FE4E9374E49}">
      <dsp:nvSpPr>
        <dsp:cNvPr id="0" name=""/>
        <dsp:cNvSpPr/>
      </dsp:nvSpPr>
      <dsp:spPr>
        <a:xfrm>
          <a:off x="5098241" y="1378143"/>
          <a:ext cx="693480" cy="55492"/>
        </a:xfrm>
        <a:custGeom>
          <a:avLst/>
          <a:gdLst/>
          <a:ahLst/>
          <a:cxnLst/>
          <a:rect l="0" t="0" r="0" b="0"/>
          <a:pathLst>
            <a:path>
              <a:moveTo>
                <a:pt x="0" y="27746"/>
              </a:moveTo>
              <a:lnTo>
                <a:pt x="693480" y="27746"/>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427645" y="1388552"/>
        <a:ext cx="34674" cy="34674"/>
      </dsp:txXfrm>
    </dsp:sp>
    <dsp:sp modelId="{D934D775-AD6C-48BF-B608-BA1FB651C3A4}">
      <dsp:nvSpPr>
        <dsp:cNvPr id="0" name=""/>
        <dsp:cNvSpPr/>
      </dsp:nvSpPr>
      <dsp:spPr>
        <a:xfrm>
          <a:off x="5791722" y="2220"/>
          <a:ext cx="2373523" cy="2807338"/>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Leerstof die aansluit bij zijn cognitieve vaardigheden en interesses</a:t>
          </a:r>
        </a:p>
      </dsp:txBody>
      <dsp:txXfrm>
        <a:off x="5861240" y="71738"/>
        <a:ext cx="2234487" cy="2668302"/>
      </dsp:txXfrm>
    </dsp:sp>
    <dsp:sp modelId="{8E897061-5524-49A2-81EF-5C469F9BD5EA}">
      <dsp:nvSpPr>
        <dsp:cNvPr id="0" name=""/>
        <dsp:cNvSpPr/>
      </dsp:nvSpPr>
      <dsp:spPr>
        <a:xfrm>
          <a:off x="8165245" y="1378143"/>
          <a:ext cx="693480" cy="55492"/>
        </a:xfrm>
        <a:custGeom>
          <a:avLst/>
          <a:gdLst/>
          <a:ahLst/>
          <a:cxnLst/>
          <a:rect l="0" t="0" r="0" b="0"/>
          <a:pathLst>
            <a:path>
              <a:moveTo>
                <a:pt x="0" y="27746"/>
              </a:moveTo>
              <a:lnTo>
                <a:pt x="693480" y="27746"/>
              </a:lnTo>
            </a:path>
          </a:pathLst>
        </a:custGeom>
        <a:noFill/>
        <a:ln w="12700" cap="flat" cmpd="sng" algn="ctr">
          <a:solidFill>
            <a:srgbClr val="04999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8494648" y="1388552"/>
        <a:ext cx="34674" cy="34674"/>
      </dsp:txXfrm>
    </dsp:sp>
    <dsp:sp modelId="{F022524A-EF61-423E-A3BA-A4B509C37F6E}">
      <dsp:nvSpPr>
        <dsp:cNvPr id="0" name=""/>
        <dsp:cNvSpPr/>
      </dsp:nvSpPr>
      <dsp:spPr>
        <a:xfrm>
          <a:off x="8858725" y="15587"/>
          <a:ext cx="1927493" cy="2780604"/>
        </a:xfrm>
        <a:prstGeom prst="roundRect">
          <a:avLst>
            <a:gd name="adj" fmla="val 10000"/>
          </a:avLst>
        </a:prstGeom>
        <a:solidFill>
          <a:srgbClr val="02AA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BE" sz="2800" kern="1200" dirty="0"/>
            <a:t>Overleg ouders – Dylan – secundaire school - CLB</a:t>
          </a:r>
        </a:p>
      </dsp:txBody>
      <dsp:txXfrm>
        <a:off x="8915179" y="72041"/>
        <a:ext cx="1814585" cy="26676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47F063-4D4D-4369-8B6F-7895940C644F}" type="datetimeFigureOut">
              <a:rPr lang="nl-BE" smtClean="0"/>
              <a:t>21/04/2020</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209A166-D3AD-4EA8-B88E-600595EFE2B0}" type="slidenum">
              <a:rPr lang="nl-BE" smtClean="0"/>
              <a:t>‹nr.›</a:t>
            </a:fld>
            <a:endParaRPr lang="nl-BE"/>
          </a:p>
        </p:txBody>
      </p:sp>
    </p:spTree>
    <p:extLst>
      <p:ext uri="{BB962C8B-B14F-4D97-AF65-F5344CB8AC3E}">
        <p14:creationId xmlns:p14="http://schemas.microsoft.com/office/powerpoint/2010/main" val="244273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l.wikipedia.org/wiki/Turkij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nl.wikipedia.org/wiki/Gastarbeider"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nl.wikipedia.org/wiki/Acculturati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jobpersonality.com/monteur-elektrotechniek" TargetMode="External"/><Relationship Id="rId7" Type="http://schemas.openxmlformats.org/officeDocument/2006/relationships/hyperlink" Target="https://www.jobpersonality.com/laborant"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jobpersonality.com/automonteur-of-autotechnicus" TargetMode="External"/><Relationship Id="rId5" Type="http://schemas.openxmlformats.org/officeDocument/2006/relationships/hyperlink" Target="https://www.jobpersonality.com/dierenarts" TargetMode="External"/><Relationship Id="rId4" Type="http://schemas.openxmlformats.org/officeDocument/2006/relationships/hyperlink" Target="https://www.jobpersonality.com/bouwkundig-adviseur"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smartsign.com/Office-Courtesy/Do-Not-Disturb-Brilliant-Minds-At-Work/SKU-S-5271.aspx"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prodiagnostiek.be/materiaal/CF_faire_diagnostiek_cognitief_functioneren.pdf"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www.prodiagnostiek.be/materiaal/CSF_ge%C3%AFntegreerd_werkmodel.pdf"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prodiagnostiek.be/materiaal/CSF_waaromgeenlabel.pdf"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www.prodiagnostiek.be/sites/default/files/Prodiabrief%2011%20-%20Succesfactoren%20Professionalisering.pdf"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1</a:t>
            </a:fld>
            <a:endParaRPr lang="nl-BE"/>
          </a:p>
        </p:txBody>
      </p:sp>
    </p:spTree>
    <p:extLst>
      <p:ext uri="{BB962C8B-B14F-4D97-AF65-F5344CB8AC3E}">
        <p14:creationId xmlns:p14="http://schemas.microsoft.com/office/powerpoint/2010/main" val="4387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ander aspect dat sterker in de verf wordt gezet in deze herwerkte protocollen is de rol van ouders en leerlingen </a:t>
            </a:r>
          </a:p>
          <a:p>
            <a:endParaRPr lang="nl-BE" dirty="0"/>
          </a:p>
          <a:p>
            <a:r>
              <a:rPr lang="nl-BE" dirty="0"/>
              <a:t>Bij herwerking van het Algemeen Diagnostisch Protocol hebben we er extra aandacht aan besteed om de rol van de cliënt zo actief mogelijk te formuleren als vertaling van het belang van het constructief samenwerken. In de protocollen cognitief functioneren gaan we op dat elan verder.</a:t>
            </a:r>
          </a:p>
          <a:p>
            <a:r>
              <a:rPr lang="nl-BE" dirty="0"/>
              <a:t>Bijvoorbeeld (geen volledige </a:t>
            </a:r>
            <a:r>
              <a:rPr lang="nl-BE" dirty="0" err="1"/>
              <a:t>oplijsting</a:t>
            </a:r>
            <a:r>
              <a:rPr lang="nl-BE" dirty="0"/>
              <a:t>)</a:t>
            </a:r>
          </a:p>
          <a:p>
            <a:pPr marL="173336" indent="-173336">
              <a:buFontTx/>
              <a:buChar char="-"/>
            </a:pPr>
            <a:r>
              <a:rPr lang="nl-BE" dirty="0"/>
              <a:t>Bij inschrijving: explicieter aangegeven dat het belangrijk is om informatie waarover ouders en leerling zelf beschikken te bevragen (bv. vragen naar opvallende sterktes/zwaktes)</a:t>
            </a:r>
          </a:p>
          <a:p>
            <a:pPr marL="173336" indent="-173336">
              <a:buFontTx/>
              <a:buChar char="-"/>
            </a:pPr>
            <a:r>
              <a:rPr lang="nl-BE" dirty="0"/>
              <a:t>Samenwerking met ouders: Samenwerken gaat over het samen verantwoordelijk zijn voor het schoolsucces van leerlingen. Het gaat verder dan het elkaar informeren. Door in te zetten op het constructief samenwerken met ouders versterkt de school de ouderbetrokkenheid en ander onderwijsondersteunend gedrag.</a:t>
            </a:r>
          </a:p>
          <a:p>
            <a:endParaRPr lang="nl-BE" i="1" dirty="0"/>
          </a:p>
          <a:p>
            <a:r>
              <a:rPr lang="nl-BE" i="1" dirty="0"/>
              <a:t>Noot: </a:t>
            </a:r>
          </a:p>
          <a:p>
            <a:r>
              <a:rPr lang="nl-BE" i="1" dirty="0"/>
              <a:t>=&gt; hier aandacht voor wat anders is </a:t>
            </a:r>
            <a:r>
              <a:rPr lang="nl-BE" i="1" dirty="0" err="1"/>
              <a:t>tov</a:t>
            </a:r>
            <a:r>
              <a:rPr lang="nl-BE" i="1" dirty="0"/>
              <a:t> ADP (wijzigingen nog meer opvallend als je vergelijkt met de vorige protocollen, bv. daar nog ‘communicatie met ouders’ </a:t>
            </a:r>
            <a:r>
              <a:rPr lang="nl-BE" i="1" dirty="0" err="1"/>
              <a:t>ipv</a:t>
            </a:r>
            <a:r>
              <a:rPr lang="nl-BE" i="1" dirty="0"/>
              <a:t> ‘samenwerken met ouders’)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=&gt; als hier staat ‘leerling en ouders’ bedoelen we leerling, ouders als cliënt uiteraard in samenwerking met alle andere partners (school, CLB en ev. externe partners)</a:t>
            </a:r>
          </a:p>
          <a:p>
            <a:endParaRPr lang="nl-BE" dirty="0"/>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11</a:t>
            </a:fld>
            <a:endParaRPr lang="nl-BE"/>
          </a:p>
        </p:txBody>
      </p:sp>
    </p:spTree>
    <p:extLst>
      <p:ext uri="{BB962C8B-B14F-4D97-AF65-F5344CB8AC3E}">
        <p14:creationId xmlns:p14="http://schemas.microsoft.com/office/powerpoint/2010/main" val="314653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BE" sz="1100" b="0" i="0" u="none" strike="noStrike" cap="none" baseline="0" dirty="0">
                <a:solidFill>
                  <a:schemeClr val="dk1"/>
                </a:solidFill>
                <a:latin typeface="Arial"/>
                <a:ea typeface="Arial"/>
                <a:cs typeface="Arial"/>
                <a:sym typeface="Arial"/>
              </a:rPr>
              <a:t>Klikken op afbeeldingen =&gt; tekst Verhoogde zorg CSF</a:t>
            </a: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13</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441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in fase 1 zijn er voorbeelden te vinden van </a:t>
            </a:r>
            <a:r>
              <a:rPr lang="nl-BE" b="1" dirty="0"/>
              <a:t>gemeenschappelijke vragen/aandachtspunten </a:t>
            </a:r>
            <a:r>
              <a:rPr lang="nl-BE" dirty="0"/>
              <a:t>voor CSF/CZF (en ook ruimer voor andere protocollen).</a:t>
            </a:r>
          </a:p>
          <a:p>
            <a:pPr marL="173336" indent="-173336">
              <a:buFontTx/>
              <a:buChar char="-"/>
            </a:pPr>
            <a:r>
              <a:rPr lang="nl-BE" b="0" dirty="0"/>
              <a:t>in eerste instantie van </a:t>
            </a:r>
            <a:r>
              <a:rPr lang="nl-BE" b="1" dirty="0"/>
              <a:t>belang om leerlingen te signaleren</a:t>
            </a:r>
            <a:r>
              <a:rPr lang="nl-BE" dirty="0"/>
              <a:t> op het zorgoverleg!</a:t>
            </a:r>
          </a:p>
          <a:p>
            <a:pPr marL="173336" indent="-173336">
              <a:buFontTx/>
              <a:buChar char="-"/>
            </a:pPr>
            <a:r>
              <a:rPr lang="nl-BE" dirty="0"/>
              <a:t>Specifiek aandacht voor de </a:t>
            </a:r>
            <a:r>
              <a:rPr lang="nl-BE" b="1" dirty="0"/>
              <a:t>verschillende manieren</a:t>
            </a:r>
            <a:r>
              <a:rPr lang="nl-BE" dirty="0"/>
              <a:t> waarop het zorgteam informatie kan verzamelen om zicht te krijgen op de onderwijs- of opvoedingsbehoeften van de leerling(</a:t>
            </a:r>
            <a:r>
              <a:rPr lang="nl-BE" dirty="0" err="1"/>
              <a:t>engroep</a:t>
            </a:r>
            <a:r>
              <a:rPr lang="nl-BE" dirty="0"/>
              <a:t>)</a:t>
            </a:r>
          </a:p>
          <a:p>
            <a:pPr marL="173336" indent="-173336">
              <a:buFontTx/>
              <a:buChar char="-"/>
            </a:pPr>
            <a:r>
              <a:rPr lang="nl-BE" dirty="0"/>
              <a:t>vervolgens meer gepaste aanpak uitwerken om </a:t>
            </a:r>
            <a:r>
              <a:rPr lang="nl-BE" b="1" dirty="0"/>
              <a:t>verdere ontwikkeling en participatie </a:t>
            </a:r>
            <a:r>
              <a:rPr lang="nl-BE" dirty="0"/>
              <a:t>van een of meerdere leerlingen te bevorderen</a:t>
            </a:r>
          </a:p>
          <a:p>
            <a:pPr marL="173336" indent="-173336">
              <a:buFontTx/>
              <a:buChar char="-"/>
            </a:pPr>
            <a:endParaRPr lang="nl-BE" dirty="0"/>
          </a:p>
          <a:p>
            <a:r>
              <a:rPr lang="nl-BE" dirty="0"/>
              <a:t>CLB (en PBD) treedt op als </a:t>
            </a:r>
            <a:r>
              <a:rPr lang="nl-BE" b="1" dirty="0"/>
              <a:t>coach</a:t>
            </a:r>
            <a:r>
              <a:rPr lang="nl-BE" dirty="0"/>
              <a:t>!!</a:t>
            </a:r>
          </a:p>
          <a:p>
            <a:r>
              <a:rPr lang="nl-BE" dirty="0"/>
              <a:t>= consultatieve leerlingenbegeleiding!?</a:t>
            </a:r>
          </a:p>
          <a:p>
            <a:r>
              <a:rPr lang="nl-BE" dirty="0"/>
              <a:t>=&gt; aandacht vestigen op hele spectrum van cognitief functioneren</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14</a:t>
            </a:fld>
            <a:endParaRPr lang="nl-BE"/>
          </a:p>
        </p:txBody>
      </p:sp>
    </p:spTree>
    <p:extLst>
      <p:ext uri="{BB962C8B-B14F-4D97-AF65-F5344CB8AC3E}">
        <p14:creationId xmlns:p14="http://schemas.microsoft.com/office/powerpoint/2010/main" val="161956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CLB (en PBD) treedt op als </a:t>
            </a:r>
            <a:r>
              <a:rPr lang="nl-BE" b="1" dirty="0"/>
              <a:t>coach</a:t>
            </a:r>
            <a:r>
              <a:rPr lang="nl-BE" dirty="0"/>
              <a:t>!!</a:t>
            </a:r>
          </a:p>
          <a:p>
            <a:r>
              <a:rPr lang="nl-BE" dirty="0"/>
              <a:t>= consultatieve leerlingenbegeleiding!?</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15</a:t>
            </a:fld>
            <a:endParaRPr lang="nl-BE"/>
          </a:p>
        </p:txBody>
      </p:sp>
    </p:spTree>
    <p:extLst>
      <p:ext uri="{BB962C8B-B14F-4D97-AF65-F5344CB8AC3E}">
        <p14:creationId xmlns:p14="http://schemas.microsoft.com/office/powerpoint/2010/main" val="65257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Belang van praten met leerlingen, zowel (zeer) sterke als (zeer) zwakke leerlingen, wordt nog te vaak vergeten.</a:t>
            </a:r>
          </a:p>
          <a:p>
            <a:endParaRPr lang="nl-BE" dirty="0"/>
          </a:p>
          <a:p>
            <a:r>
              <a:rPr lang="nl-BE" dirty="0"/>
              <a:t>Met name bij het opstellen van doelen en het uitwerken van manieren om die doelen te bereiken, is de inbreng van leerlingen cruciaal voor hun motivatie.</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16</a:t>
            </a:fld>
            <a:endParaRPr lang="nl-BE"/>
          </a:p>
        </p:txBody>
      </p:sp>
    </p:spTree>
    <p:extLst>
      <p:ext uri="{BB962C8B-B14F-4D97-AF65-F5344CB8AC3E}">
        <p14:creationId xmlns:p14="http://schemas.microsoft.com/office/powerpoint/2010/main" val="75836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Observatie door leerkracht zelf, zorgcoördinator/leerlingenbegeleider of andere collega</a:t>
            </a:r>
          </a:p>
          <a:p>
            <a:endParaRPr lang="nl-BE" dirty="0"/>
          </a:p>
          <a:p>
            <a:r>
              <a:rPr lang="nl-BE" dirty="0"/>
              <a:t>Belangrijk om meteen in fase 1 al verschillende onderzoeksmethoden in te zetten om informatie te verzamelen</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17</a:t>
            </a:fld>
            <a:endParaRPr lang="nl-BE"/>
          </a:p>
        </p:txBody>
      </p:sp>
    </p:spTree>
    <p:extLst>
      <p:ext uri="{BB962C8B-B14F-4D97-AF65-F5344CB8AC3E}">
        <p14:creationId xmlns:p14="http://schemas.microsoft.com/office/powerpoint/2010/main" val="286147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dit in fase 1 gebeurt, kan onderwijs al aan onderwijsbehoeften van heel wat leerlingen tegemoetkomen!</a:t>
            </a:r>
          </a:p>
        </p:txBody>
      </p:sp>
      <p:sp>
        <p:nvSpPr>
          <p:cNvPr id="4" name="Tijdelijke aanduiding voor dianummer 3"/>
          <p:cNvSpPr>
            <a:spLocks noGrp="1"/>
          </p:cNvSpPr>
          <p:nvPr>
            <p:ph type="sldNum" sz="quarter" idx="5"/>
          </p:nvPr>
        </p:nvSpPr>
        <p:spPr/>
        <p:txBody>
          <a:bodyPr/>
          <a:lstStyle/>
          <a:p>
            <a:fld id="{37A7D974-A908-49A0-B8A4-07A4BC123D1F}" type="slidenum">
              <a:rPr lang="nl-BE" smtClean="0"/>
              <a:t>18</a:t>
            </a:fld>
            <a:endParaRPr lang="nl-BE"/>
          </a:p>
        </p:txBody>
      </p:sp>
    </p:spTree>
    <p:extLst>
      <p:ext uri="{BB962C8B-B14F-4D97-AF65-F5344CB8AC3E}">
        <p14:creationId xmlns:p14="http://schemas.microsoft.com/office/powerpoint/2010/main" val="3567989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19</a:t>
            </a:fld>
            <a:endParaRPr lang="nl-BE"/>
          </a:p>
        </p:txBody>
      </p:sp>
    </p:spTree>
    <p:extLst>
      <p:ext uri="{BB962C8B-B14F-4D97-AF65-F5344CB8AC3E}">
        <p14:creationId xmlns:p14="http://schemas.microsoft.com/office/powerpoint/2010/main" val="3001121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Gesprekken met ouders: In een gesprek met ouders bevraagt een (zorg)leerkracht aanvullende informatie om samen doelen, onderwijs- en opvoedingsbehoeften en een geschikte aanpak te bepalen. Het beeld van de ouders over hun kind samenleggen met het beeld van het schoolteam over de leerling zorgt voor een beter zicht op zijn functioneren en op zijn onderwijs- en opvoedingsbehoeften. Als een kind thuis anders functioneert dan op school, kan nadenken over de oorzaken hiervan bijdragen tot een beter afgestemde aanpak, zowel thuis als op school. Indien ouders thuis een succesvolle aanpak hebben voor bepaalde moeilijkheden, is dit zeer waardevolle informatie voor de school.</a:t>
            </a:r>
          </a:p>
          <a:p>
            <a:endParaRPr lang="nl-BE" dirty="0"/>
          </a:p>
          <a:p>
            <a:r>
              <a:rPr lang="nl-BE" dirty="0"/>
              <a:t>Onderwijs-, opvoedings- en ondersteuningsbehoeften en aanpak bepalen: Bij het bepalen van de aanpak houdt het zorgteam rekening met een aantal factoren zoals de hulpvraag van de leerling, de motivatie en verwachtingen van de leerling en zijn/haar ouders, het socio-emotioneel functioneren van de leerling, informatie over eerdere remediëring en contextfactoren waaronder de ondersteuningsbehoeften van leerkrachten en ouders om de aanpak te realiseren.</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20</a:t>
            </a:fld>
            <a:endParaRPr lang="nl-BE"/>
          </a:p>
        </p:txBody>
      </p:sp>
    </p:spTree>
    <p:extLst>
      <p:ext uri="{BB962C8B-B14F-4D97-AF65-F5344CB8AC3E}">
        <p14:creationId xmlns:p14="http://schemas.microsoft.com/office/powerpoint/2010/main" val="273990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21</a:t>
            </a:fld>
            <a:endParaRPr lang="nl-BE"/>
          </a:p>
        </p:txBody>
      </p:sp>
    </p:spTree>
    <p:extLst>
      <p:ext uri="{BB962C8B-B14F-4D97-AF65-F5344CB8AC3E}">
        <p14:creationId xmlns:p14="http://schemas.microsoft.com/office/powerpoint/2010/main" val="170985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pPr marL="173336" indent="-173336">
              <a:buFontTx/>
              <a:buChar char="-"/>
            </a:pPr>
            <a:endParaRPr lang="nl-NL" baseline="0" dirty="0"/>
          </a:p>
          <a:p>
            <a:endParaRPr lang="nl-BE" dirty="0"/>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2</a:t>
            </a:fld>
            <a:endParaRPr lang="nl-BE"/>
          </a:p>
        </p:txBody>
      </p:sp>
    </p:spTree>
    <p:extLst>
      <p:ext uri="{BB962C8B-B14F-4D97-AF65-F5344CB8AC3E}">
        <p14:creationId xmlns:p14="http://schemas.microsoft.com/office/powerpoint/2010/main" val="3442300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r>
              <a:rPr lang="nl-BE" dirty="0"/>
              <a:t>Voor cognitief sterke leerlingen is het immers van belang om af en toe homogene groepen te vormen, waarbij ze van en met ontwikkelingsgelijken leren, elkaar motiveren en ervaren dat inzet loont.</a:t>
            </a:r>
          </a:p>
          <a:p>
            <a:pPr defTabSz="924458">
              <a:defRPr/>
            </a:pPr>
            <a:r>
              <a:rPr lang="nl-BE" dirty="0"/>
              <a:t>Naast het mogelijk tijdelijk aanbieden van cognitieve uitdaging omvatten de doelstellingen van het peergroeponderwijs hoofdzakelijk de ontwikkeling van leerstrategieën, het vergroten van leerplezier, psycho-educatie of inzicht verkrijgen in jezelf, leren samenwerken, leren reflecteren en de ontwikkeling van een op groei gerichte mindset.</a:t>
            </a:r>
          </a:p>
          <a:p>
            <a:pPr defTabSz="924458">
              <a:defRPr/>
            </a:pPr>
            <a:endParaRPr lang="nl-BE" dirty="0"/>
          </a:p>
          <a:p>
            <a:pPr defTabSz="924458">
              <a:defRPr/>
            </a:pPr>
            <a:r>
              <a:rPr lang="nl-BE" dirty="0"/>
              <a:t>De beslissing tot versnellen is individueel en gebeurt best zeer weloverwogen. Vaak maken de betrokkenen in het beslissingsproces afwegingen rond sociaal-emotionele gevolgen en het al dan niet aansluiting vinden bij de nieuwe klasgroep. Uit internationaal onderzoek blijkt echter dat cognitief sterke leerlingen na een versnelling zeker niet minder en soms zelfs beter functioneren op sociaal-emotioneel gebied dan niet-versnelde cognitief sterke leerlingen. Versnelde leerlingen functioneren ook beter op cognitief gebied.</a:t>
            </a:r>
          </a:p>
          <a:p>
            <a:endParaRPr lang="nl-BE" dirty="0"/>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22</a:t>
            </a:fld>
            <a:endParaRPr lang="nl-BE"/>
          </a:p>
        </p:txBody>
      </p:sp>
    </p:spTree>
    <p:extLst>
      <p:ext uri="{BB962C8B-B14F-4D97-AF65-F5344CB8AC3E}">
        <p14:creationId xmlns:p14="http://schemas.microsoft.com/office/powerpoint/2010/main" val="321932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endParaRPr lang="nl-BE" sz="800" dirty="0"/>
          </a:p>
        </p:txBody>
      </p:sp>
      <p:sp>
        <p:nvSpPr>
          <p:cNvPr id="4" name="Tijdelijke aanduiding voor datum 3"/>
          <p:cNvSpPr>
            <a:spLocks noGrp="1"/>
          </p:cNvSpPr>
          <p:nvPr>
            <p:ph type="dt" idx="1"/>
          </p:nvPr>
        </p:nvSpPr>
        <p:spPr/>
        <p:txBody>
          <a:bodyPr/>
          <a:lstStyle/>
          <a:p>
            <a:pPr defTabSz="924458">
              <a:defRPr/>
            </a:pPr>
            <a:r>
              <a:rPr lang="nl-BE" sz="1300">
                <a:solidFill>
                  <a:prstClr val="black"/>
                </a:solidFill>
                <a:latin typeface="Calibri"/>
              </a:rPr>
              <a:t>19/03/2019</a:t>
            </a:r>
          </a:p>
        </p:txBody>
      </p:sp>
      <p:sp>
        <p:nvSpPr>
          <p:cNvPr id="5" name="Tijdelijke aanduiding voor voettekst 4"/>
          <p:cNvSpPr>
            <a:spLocks noGrp="1"/>
          </p:cNvSpPr>
          <p:nvPr>
            <p:ph type="ftr" sz="quarter" idx="4"/>
          </p:nvPr>
        </p:nvSpPr>
        <p:spPr/>
        <p:txBody>
          <a:bodyPr/>
          <a:lstStyle/>
          <a:p>
            <a:pPr defTabSz="924458">
              <a:defRPr/>
            </a:pPr>
            <a:r>
              <a:rPr lang="nl-BE" sz="1300">
                <a:solidFill>
                  <a:prstClr val="black"/>
                </a:solidFill>
                <a:latin typeface="Calibri"/>
              </a:rPr>
              <a:t>Prodia - CLB GO! Antwerpen</a:t>
            </a:r>
          </a:p>
        </p:txBody>
      </p:sp>
      <p:sp>
        <p:nvSpPr>
          <p:cNvPr id="6" name="Tijdelijke aanduiding voor dianummer 5"/>
          <p:cNvSpPr>
            <a:spLocks noGrp="1"/>
          </p:cNvSpPr>
          <p:nvPr>
            <p:ph type="sldNum" sz="quarter" idx="5"/>
          </p:nvPr>
        </p:nvSpPr>
        <p:spPr/>
        <p:txBody>
          <a:bodyPr/>
          <a:lstStyle/>
          <a:p>
            <a:pPr defTabSz="924458">
              <a:defRPr/>
            </a:pPr>
            <a:fld id="{EA224813-A82A-492C-B5A7-777BFB5857BA}" type="slidenum">
              <a:rPr lang="nl-BE" sz="1300">
                <a:solidFill>
                  <a:prstClr val="black"/>
                </a:solidFill>
                <a:latin typeface="Calibri"/>
              </a:rPr>
              <a:pPr defTabSz="924458">
                <a:defRPr/>
              </a:pPr>
              <a:t>23</a:t>
            </a:fld>
            <a:endParaRPr lang="nl-BE" sz="1300">
              <a:solidFill>
                <a:prstClr val="black"/>
              </a:solidFill>
              <a:latin typeface="Calibri"/>
            </a:endParaRPr>
          </a:p>
        </p:txBody>
      </p:sp>
    </p:spTree>
    <p:extLst>
      <p:ext uri="{BB962C8B-B14F-4D97-AF65-F5344CB8AC3E}">
        <p14:creationId xmlns:p14="http://schemas.microsoft.com/office/powerpoint/2010/main" val="4244622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meest uitgewerkte stuk in het protocol, is het HGD-traject waar CLB-medewerker/team aan de knoppen zit, de regie heeft.</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24</a:t>
            </a:fld>
            <a:endParaRPr lang="nl-BE"/>
          </a:p>
        </p:txBody>
      </p:sp>
    </p:spTree>
    <p:extLst>
      <p:ext uri="{BB962C8B-B14F-4D97-AF65-F5344CB8AC3E}">
        <p14:creationId xmlns:p14="http://schemas.microsoft.com/office/powerpoint/2010/main" val="1372281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Klikken op afbeeldingen =&gt; F2 Protocol CSF</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25</a:t>
            </a:fld>
            <a:endParaRPr lang="nl-BE"/>
          </a:p>
        </p:txBody>
      </p:sp>
    </p:spTree>
    <p:extLst>
      <p:ext uri="{BB962C8B-B14F-4D97-AF65-F5344CB8AC3E}">
        <p14:creationId xmlns:p14="http://schemas.microsoft.com/office/powerpoint/2010/main" val="4250152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waarom geen fase 3 in protocol CSF?!</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26</a:t>
            </a:fld>
            <a:endParaRPr lang="nl-BE"/>
          </a:p>
        </p:txBody>
      </p:sp>
    </p:spTree>
    <p:extLst>
      <p:ext uri="{BB962C8B-B14F-4D97-AF65-F5344CB8AC3E}">
        <p14:creationId xmlns:p14="http://schemas.microsoft.com/office/powerpoint/2010/main" val="1505881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in F2 is bij de herwerking nagegaan hoe de rol van leerling en ouders meer in de verf kon worden gezet</a:t>
            </a:r>
          </a:p>
          <a:p>
            <a:r>
              <a:rPr lang="nl-BE" dirty="0"/>
              <a:t>F2: ouders en leerling werden al vaak en expliciet vermeld, het gaat minder om aanvullingen, maar eerder om het scherper formuleren van de mogelijk actieve rol van leerling en ouders</a:t>
            </a:r>
          </a:p>
          <a:p>
            <a:r>
              <a:rPr lang="nl-BE" dirty="0"/>
              <a:t>=&gt; We halen in deze </a:t>
            </a:r>
            <a:r>
              <a:rPr lang="nl-BE" dirty="0" err="1"/>
              <a:t>slieds</a:t>
            </a:r>
            <a:r>
              <a:rPr lang="nl-BE" dirty="0"/>
              <a:t> enkele voorbeelden aan, </a:t>
            </a:r>
            <a:r>
              <a:rPr lang="nl-BE" dirty="0" err="1"/>
              <a:t>oplijsting</a:t>
            </a:r>
            <a:r>
              <a:rPr lang="nl-BE" dirty="0"/>
              <a:t> is niet volledig</a:t>
            </a:r>
          </a:p>
          <a:p>
            <a:endParaRPr lang="nl-BE" dirty="0"/>
          </a:p>
          <a:p>
            <a:r>
              <a:rPr lang="nl-BE" dirty="0"/>
              <a:t>Intake, 1,4 afstemmen: Soms doen ouders in hun zoektocht naar gepaste hulp een beroep op externe partners. In samenspraak met ouders kan het CLB-team gebruikmaken van deze input om in samenwerking een of meerdere hypotheses te checken. Ouders kunnen bijvoorbeeld veel vertrouwen hebben in een bepaalde hulpverlener of een dienst die zich specialiseert in de diagnostiek bij en/of begeleiding van cognitief sterke leerlingen. De CLB-medewerker gaat dan samen met de ouders en de externe partner na hoe deze expertise op een doelgerichte manier ingezet kan worden in het HGD-traject.</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27</a:t>
            </a:fld>
            <a:endParaRPr lang="nl-BE"/>
          </a:p>
        </p:txBody>
      </p:sp>
    </p:spTree>
    <p:extLst>
      <p:ext uri="{BB962C8B-B14F-4D97-AF65-F5344CB8AC3E}">
        <p14:creationId xmlns:p14="http://schemas.microsoft.com/office/powerpoint/2010/main" val="1356680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BE" sz="1200" b="0" i="0" kern="1200" dirty="0">
                <a:solidFill>
                  <a:schemeClr val="tx1"/>
                </a:solidFill>
                <a:effectLst/>
                <a:latin typeface="+mn-lt"/>
                <a:ea typeface="+mn-ea"/>
                <a:cs typeface="+mn-cs"/>
              </a:rPr>
              <a:t>Vaak kennen we wel voorbeelden van mensen met muzikale of sportieve talenten uit kansengroepen maar op cognitief vlak lijkt het moeilijker om mensen uit kansengroepen te identificeren of voorbeelden te bedenken.</a:t>
            </a:r>
          </a:p>
          <a:p>
            <a:pPr fontAlgn="base"/>
            <a:endParaRPr lang="nl-BE" sz="1200" b="0" i="0" kern="1200" dirty="0">
              <a:solidFill>
                <a:schemeClr val="tx1"/>
              </a:solidFill>
              <a:effectLst/>
              <a:latin typeface="+mn-lt"/>
              <a:ea typeface="+mn-ea"/>
              <a:cs typeface="+mn-cs"/>
            </a:endParaRPr>
          </a:p>
          <a:p>
            <a:pPr fontAlgn="base"/>
            <a:r>
              <a:rPr lang="nl-BE" sz="1200" b="0" i="0" kern="1200" dirty="0">
                <a:solidFill>
                  <a:schemeClr val="tx1"/>
                </a:solidFill>
                <a:effectLst/>
                <a:latin typeface="+mn-lt"/>
                <a:ea typeface="+mn-ea"/>
                <a:cs typeface="+mn-cs"/>
              </a:rPr>
              <a:t>Daarom hier een voorbeeld: </a:t>
            </a:r>
            <a:r>
              <a:rPr lang="nl-BE" sz="1200" b="0" i="0" kern="1200" dirty="0" err="1">
                <a:solidFill>
                  <a:schemeClr val="tx1"/>
                </a:solidFill>
                <a:effectLst/>
                <a:latin typeface="+mn-lt"/>
                <a:ea typeface="+mn-ea"/>
                <a:cs typeface="+mn-cs"/>
              </a:rPr>
              <a:t>Meyrem</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Almaci</a:t>
            </a:r>
            <a:r>
              <a:rPr lang="nl-BE" sz="1200" b="0" i="0" kern="1200" dirty="0">
                <a:solidFill>
                  <a:schemeClr val="tx1"/>
                </a:solidFill>
                <a:effectLst/>
                <a:latin typeface="+mn-lt"/>
                <a:ea typeface="+mn-ea"/>
                <a:cs typeface="+mn-cs"/>
              </a:rPr>
              <a:t> (partijvoorzitter Groen, licentiate cultuurwetenschappen Universiteit Gent, wetenschappelijk medewerker VUB/KUL, politieke loopbaan) groeide op in een </a:t>
            </a:r>
            <a:r>
              <a:rPr lang="nl-BE" sz="1200" b="0" i="0" u="none" strike="noStrike" kern="1200" dirty="0">
                <a:solidFill>
                  <a:schemeClr val="tx1"/>
                </a:solidFill>
                <a:effectLst/>
                <a:latin typeface="+mn-lt"/>
                <a:ea typeface="+mn-ea"/>
                <a:cs typeface="+mn-cs"/>
                <a:hlinkClick r:id="rId3" tooltip="Turkije"/>
              </a:rPr>
              <a:t>Turks</a:t>
            </a:r>
            <a:r>
              <a:rPr lang="nl-BE" sz="1200" b="0" i="0" kern="1200" dirty="0">
                <a:solidFill>
                  <a:schemeClr val="tx1"/>
                </a:solidFill>
                <a:effectLst/>
                <a:latin typeface="+mn-lt"/>
                <a:ea typeface="+mn-ea"/>
                <a:cs typeface="+mn-cs"/>
              </a:rPr>
              <a:t> </a:t>
            </a:r>
            <a:r>
              <a:rPr lang="nl-BE" sz="1200" b="0" i="0" u="none" strike="noStrike" kern="1200" dirty="0">
                <a:solidFill>
                  <a:schemeClr val="tx1"/>
                </a:solidFill>
                <a:effectLst/>
                <a:latin typeface="+mn-lt"/>
                <a:ea typeface="+mn-ea"/>
                <a:cs typeface="+mn-cs"/>
                <a:hlinkClick r:id="rId4" tooltip="Gastarbeider"/>
              </a:rPr>
              <a:t>gastarbeidersgezin</a:t>
            </a:r>
            <a:r>
              <a:rPr lang="nl-BE" sz="1200" b="0" i="0" kern="1200" dirty="0">
                <a:solidFill>
                  <a:schemeClr val="tx1"/>
                </a:solidFill>
                <a:effectLst/>
                <a:latin typeface="+mn-lt"/>
                <a:ea typeface="+mn-ea"/>
                <a:cs typeface="+mn-cs"/>
              </a:rPr>
              <a:t> met elf kinderen en schreef zichzelf (met hulp van oudere zus) in voor het Algemeen Secundair Onderwijs. Hoewel ze de beste resultaten haalde van het hele zesde leerjaar op haar school, kreeg ze het advies om naar Technisch Secundair Onderwijs te gaan.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28</a:t>
            </a:fld>
            <a:endParaRPr lang="nl-BE"/>
          </a:p>
        </p:txBody>
      </p:sp>
    </p:spTree>
    <p:extLst>
      <p:ext uri="{BB962C8B-B14F-4D97-AF65-F5344CB8AC3E}">
        <p14:creationId xmlns:p14="http://schemas.microsoft.com/office/powerpoint/2010/main" val="3813881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i="0" kern="1200" dirty="0">
                <a:solidFill>
                  <a:schemeClr val="tx1"/>
                </a:solidFill>
                <a:effectLst/>
                <a:latin typeface="+mn-lt"/>
                <a:ea typeface="+mn-ea"/>
                <a:cs typeface="+mn-cs"/>
              </a:rPr>
              <a:t>Belangrijk om cognitief sterke leerlingen uit kansengroepen te identificeren want opleidingsniveau is een beschermende factor tegen armoede.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i="0" kern="1200" dirty="0">
                <a:solidFill>
                  <a:schemeClr val="tx1"/>
                </a:solidFill>
                <a:effectLst/>
                <a:latin typeface="+mn-lt"/>
                <a:ea typeface="+mn-ea"/>
                <a:cs typeface="+mn-cs"/>
              </a:rPr>
              <a:t>PEP! is het aanspreekpunt dat iedere jongere leert, informeert, inspireert en motiveert om de beste versie van zichzelf te worden.</a:t>
            </a:r>
          </a:p>
          <a:p>
            <a:endParaRPr lang="nl-BE" dirty="0"/>
          </a:p>
          <a:p>
            <a:r>
              <a:rPr lang="nl-BE" sz="1200" b="0" i="0" kern="1200" dirty="0">
                <a:solidFill>
                  <a:schemeClr val="tx1"/>
                </a:solidFill>
                <a:effectLst/>
                <a:latin typeface="+mn-lt"/>
                <a:ea typeface="+mn-ea"/>
                <a:cs typeface="+mn-cs"/>
              </a:rPr>
              <a:t>De kansen binnen het onderwijs zijn totaal ongelijk verdeeld. Leerlingen uit kansengroepen blijven vaker zitten, zijn minder aanwezig in hooggewaardeerde onderwijsvormen, stromen vaker uit zonder diploma en vatten minder vaak een studie in het hoger onderwijs aan.</a:t>
            </a:r>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29</a:t>
            </a:fld>
            <a:endParaRPr lang="nl-BE"/>
          </a:p>
        </p:txBody>
      </p:sp>
    </p:spTree>
    <p:extLst>
      <p:ext uri="{BB962C8B-B14F-4D97-AF65-F5344CB8AC3E}">
        <p14:creationId xmlns:p14="http://schemas.microsoft.com/office/powerpoint/2010/main" val="1148216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marL="0" lvl="0" indent="0">
              <a:buFontTx/>
              <a:buNone/>
            </a:pPr>
            <a:r>
              <a:rPr lang="nl-BE" sz="1200" kern="1200" dirty="0">
                <a:solidFill>
                  <a:schemeClr val="tx1"/>
                </a:solidFill>
                <a:effectLst/>
                <a:latin typeface="+mn-lt"/>
                <a:ea typeface="+mn-ea"/>
                <a:cs typeface="+mn-cs"/>
              </a:rPr>
              <a:t>In </a:t>
            </a:r>
            <a:r>
              <a:rPr lang="nl-BE" sz="1200" kern="1200" dirty="0" err="1">
                <a:solidFill>
                  <a:schemeClr val="tx1"/>
                </a:solidFill>
                <a:effectLst/>
                <a:latin typeface="+mn-lt"/>
                <a:ea typeface="+mn-ea"/>
                <a:cs typeface="+mn-cs"/>
              </a:rPr>
              <a:t>Prodiaprotocollen</a:t>
            </a:r>
            <a:r>
              <a:rPr lang="nl-BE" sz="1200" kern="1200" dirty="0">
                <a:solidFill>
                  <a:schemeClr val="tx1"/>
                </a:solidFill>
                <a:effectLst/>
                <a:latin typeface="+mn-lt"/>
                <a:ea typeface="+mn-ea"/>
                <a:cs typeface="+mn-cs"/>
              </a:rPr>
              <a:t> is Faire diagnostiek voor kansengroepen ook een van de denkkaders. </a:t>
            </a:r>
          </a:p>
          <a:p>
            <a:pPr marL="0" lvl="0" indent="0">
              <a:buFontTx/>
              <a:buNone/>
            </a:pPr>
            <a:r>
              <a:rPr lang="nl-BE" sz="1200" kern="1200" dirty="0">
                <a:solidFill>
                  <a:schemeClr val="tx1"/>
                </a:solidFill>
                <a:effectLst/>
                <a:latin typeface="+mn-lt"/>
                <a:ea typeface="+mn-ea"/>
                <a:cs typeface="+mn-cs"/>
              </a:rPr>
              <a:t>Voor Protocol CSF is er een Bijlage Faire diagnostiek van cognitief functioneren.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33905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52400" y="1360488"/>
            <a:ext cx="6524625" cy="3670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2916" y="5235838"/>
            <a:ext cx="5463317" cy="4283869"/>
          </a:xfrm>
          <a:prstGeom prst="rect">
            <a:avLst/>
          </a:prstGeom>
          <a:noFill/>
          <a:ln>
            <a:noFill/>
          </a:ln>
        </p:spPr>
        <p:txBody>
          <a:bodyPr lIns="92449" tIns="46212" rIns="92449" bIns="46212" anchor="t" anchorCtr="0">
            <a:noAutofit/>
          </a:bodyPr>
          <a:lstStyle/>
          <a:p>
            <a:pPr>
              <a:buSzPct val="25000"/>
            </a:pPr>
            <a:r>
              <a:rPr lang="nl-BE" dirty="0">
                <a:solidFill>
                  <a:schemeClr val="dk1"/>
                </a:solidFill>
                <a:latin typeface="Calibri"/>
                <a:ea typeface="Calibri"/>
                <a:cs typeface="Calibri"/>
                <a:sym typeface="Calibri"/>
              </a:rPr>
              <a:t>Structuur van Uitbreiding van zorg is gebaseerd op de fasen van het HGD-traject</a:t>
            </a:r>
          </a:p>
          <a:p>
            <a:pPr>
              <a:buSzPct val="25000"/>
            </a:pPr>
            <a:endParaRPr lang="nl-BE" dirty="0">
              <a:solidFill>
                <a:schemeClr val="dk1"/>
              </a:solidFill>
              <a:latin typeface="Calibri"/>
              <a:ea typeface="Calibri"/>
              <a:cs typeface="Calibri"/>
              <a:sym typeface="Calibri"/>
            </a:endParaRPr>
          </a:p>
        </p:txBody>
      </p:sp>
      <p:sp>
        <p:nvSpPr>
          <p:cNvPr id="431" name="Shape 431"/>
          <p:cNvSpPr txBox="1">
            <a:spLocks noGrp="1"/>
          </p:cNvSpPr>
          <p:nvPr>
            <p:ph type="sldNum" idx="12"/>
          </p:nvPr>
        </p:nvSpPr>
        <p:spPr>
          <a:xfrm>
            <a:off x="3868269" y="10333794"/>
            <a:ext cx="2959295" cy="545872"/>
          </a:xfrm>
          <a:prstGeom prst="rect">
            <a:avLst/>
          </a:prstGeom>
          <a:noFill/>
          <a:ln>
            <a:noFill/>
          </a:ln>
        </p:spPr>
        <p:txBody>
          <a:bodyPr lIns="92449" tIns="46212" rIns="92449" bIns="46212" anchor="b" anchorCtr="0">
            <a:noAutofit/>
          </a:bodyPr>
          <a:lstStyle/>
          <a:p>
            <a:pPr>
              <a:buSzPct val="25000"/>
            </a:pPr>
            <a:fld id="{00000000-1234-1234-1234-123412341234}" type="slidenum">
              <a:rPr lang="nl-BE">
                <a:solidFill>
                  <a:srgbClr val="000000"/>
                </a:solidFill>
              </a:rPr>
              <a:pPr>
                <a:buSzPct val="25000"/>
              </a:pPr>
              <a:t>31</a:t>
            </a:fld>
            <a:endParaRPr lang="nl-BE" dirty="0">
              <a:solidFill>
                <a:srgbClr val="000000"/>
              </a:solidFill>
            </a:endParaRPr>
          </a:p>
        </p:txBody>
      </p:sp>
    </p:spTree>
    <p:extLst>
      <p:ext uri="{BB962C8B-B14F-4D97-AF65-F5344CB8AC3E}">
        <p14:creationId xmlns:p14="http://schemas.microsoft.com/office/powerpoint/2010/main" val="1311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endParaRPr lang="nl-BE" sz="800" dirty="0"/>
          </a:p>
          <a:p>
            <a:endParaRPr lang="nl-BE" dirty="0"/>
          </a:p>
        </p:txBody>
      </p:sp>
      <p:sp>
        <p:nvSpPr>
          <p:cNvPr id="4" name="Tijdelijke aanduiding voor datum 3"/>
          <p:cNvSpPr>
            <a:spLocks noGrp="1"/>
          </p:cNvSpPr>
          <p:nvPr>
            <p:ph type="dt" idx="1"/>
          </p:nvPr>
        </p:nvSpPr>
        <p:spPr/>
        <p:txBody>
          <a:bodyPr/>
          <a:lstStyle/>
          <a:p>
            <a:pPr defTabSz="924458">
              <a:defRPr/>
            </a:pPr>
            <a:r>
              <a:rPr lang="nl-BE" sz="1300">
                <a:solidFill>
                  <a:prstClr val="black"/>
                </a:solidFill>
                <a:latin typeface="Calibri"/>
              </a:rPr>
              <a:t>19/03/2019</a:t>
            </a:r>
          </a:p>
        </p:txBody>
      </p:sp>
      <p:sp>
        <p:nvSpPr>
          <p:cNvPr id="5" name="Tijdelijke aanduiding voor voettekst 4"/>
          <p:cNvSpPr>
            <a:spLocks noGrp="1"/>
          </p:cNvSpPr>
          <p:nvPr>
            <p:ph type="ftr" sz="quarter" idx="4"/>
          </p:nvPr>
        </p:nvSpPr>
        <p:spPr/>
        <p:txBody>
          <a:bodyPr/>
          <a:lstStyle/>
          <a:p>
            <a:pPr defTabSz="924458">
              <a:defRPr/>
            </a:pPr>
            <a:r>
              <a:rPr lang="nl-BE" sz="1300">
                <a:solidFill>
                  <a:prstClr val="black"/>
                </a:solidFill>
                <a:latin typeface="Calibri"/>
              </a:rPr>
              <a:t>Prodia - CLB GO! Antwerpen</a:t>
            </a:r>
          </a:p>
        </p:txBody>
      </p:sp>
      <p:sp>
        <p:nvSpPr>
          <p:cNvPr id="6" name="Tijdelijke aanduiding voor dianummer 5"/>
          <p:cNvSpPr>
            <a:spLocks noGrp="1"/>
          </p:cNvSpPr>
          <p:nvPr>
            <p:ph type="sldNum" sz="quarter" idx="5"/>
          </p:nvPr>
        </p:nvSpPr>
        <p:spPr/>
        <p:txBody>
          <a:bodyPr/>
          <a:lstStyle/>
          <a:p>
            <a:pPr defTabSz="924458">
              <a:defRPr/>
            </a:pPr>
            <a:fld id="{EA224813-A82A-492C-B5A7-777BFB5857BA}" type="slidenum">
              <a:rPr lang="nl-BE" sz="1300">
                <a:solidFill>
                  <a:prstClr val="black"/>
                </a:solidFill>
                <a:latin typeface="Calibri"/>
              </a:rPr>
              <a:pPr defTabSz="924458">
                <a:defRPr/>
              </a:pPr>
              <a:t>3</a:t>
            </a:fld>
            <a:endParaRPr lang="nl-BE" sz="1300">
              <a:solidFill>
                <a:prstClr val="black"/>
              </a:solidFill>
              <a:latin typeface="Calibri"/>
            </a:endParaRPr>
          </a:p>
        </p:txBody>
      </p:sp>
    </p:spTree>
    <p:extLst>
      <p:ext uri="{BB962C8B-B14F-4D97-AF65-F5344CB8AC3E}">
        <p14:creationId xmlns:p14="http://schemas.microsoft.com/office/powerpoint/2010/main" val="3500714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Belangrijk om onderscheid te maken in soort hulpvraag en stil te staan bij welk soort antwoord de cliënt verwacht. Op basis daarvan kan het HGD-traject er anders uitzien.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34</a:t>
            </a:fld>
            <a:endParaRPr lang="nl-BE"/>
          </a:p>
        </p:txBody>
      </p:sp>
    </p:spTree>
    <p:extLst>
      <p:ext uri="{BB962C8B-B14F-4D97-AF65-F5344CB8AC3E}">
        <p14:creationId xmlns:p14="http://schemas.microsoft.com/office/powerpoint/2010/main" val="3613518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lvl="0" indent="0">
              <a:buFontTx/>
              <a:buNone/>
            </a:pPr>
            <a:r>
              <a:rPr lang="nl-BE" dirty="0"/>
              <a:t>Het opbouwen van een vertrouwensrelatie vergt extra inspanningen en tijd. Het is cruciaal om mogelijke storende factoren in kaart te kunnen brengen en om een goed zicht te krijgen op het functioneren van leerlingen in verschillende contexten en op hun eigen verwachtingen ten aanzien van het schoolse leren.</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54457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lvl="0" indent="0">
              <a:buFontTx/>
              <a:buNone/>
            </a:pPr>
            <a:r>
              <a:rPr lang="nl-BE" sz="1200" kern="1200" dirty="0">
                <a:solidFill>
                  <a:schemeClr val="tx1"/>
                </a:solidFill>
                <a:effectLst/>
                <a:latin typeface="+mn-lt"/>
                <a:ea typeface="+mn-ea"/>
                <a:cs typeface="+mn-cs"/>
              </a:rPr>
              <a:t>Acculturatiemodel van Berry:</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hlinkClick r:id="rId3"/>
              </a:rPr>
              <a:t>Https://nl.wikipedia.org/wiki/Acculturatie</a:t>
            </a:r>
            <a:endParaRPr lang="nl-BE" dirty="0"/>
          </a:p>
          <a:p>
            <a:pPr marL="0" lvl="0" indent="0">
              <a:buFontTx/>
              <a:buNone/>
            </a:pPr>
            <a:endParaRPr lang="nl-BE" sz="1200" kern="1200" dirty="0">
              <a:solidFill>
                <a:schemeClr val="tx1"/>
              </a:solidFill>
              <a:effectLst/>
              <a:latin typeface="+mn-lt"/>
              <a:ea typeface="+mn-ea"/>
              <a:cs typeface="+mn-cs"/>
            </a:endParaRPr>
          </a:p>
          <a:p>
            <a:pPr marL="0" lvl="0" indent="0">
              <a:buFontTx/>
              <a:buNone/>
            </a:pPr>
            <a:endParaRPr lang="nl-BE" sz="1200" kern="1200" dirty="0">
              <a:solidFill>
                <a:schemeClr val="tx1"/>
              </a:solidFill>
              <a:effectLst/>
              <a:latin typeface="+mn-lt"/>
              <a:ea typeface="+mn-ea"/>
              <a:cs typeface="+mn-cs"/>
            </a:endParaRPr>
          </a:p>
          <a:p>
            <a:pPr marL="0" lvl="0" indent="0">
              <a:buFontTx/>
              <a:buNone/>
            </a:pPr>
            <a:r>
              <a:rPr lang="nl-BE" sz="1200" kern="1200" dirty="0">
                <a:solidFill>
                  <a:schemeClr val="tx1"/>
                </a:solidFill>
                <a:effectLst/>
                <a:latin typeface="+mn-lt"/>
                <a:ea typeface="+mn-ea"/>
                <a:cs typeface="+mn-cs"/>
              </a:rPr>
              <a:t>Gentse Acculturatieschaal: enkel voor Turkse/Marokkaanse leerlingen</a:t>
            </a:r>
          </a:p>
          <a:p>
            <a:pPr marL="0" lvl="0" indent="0">
              <a:buFontTx/>
              <a:buNone/>
            </a:pPr>
            <a:r>
              <a:rPr lang="nl-BE" sz="1200" kern="1200" dirty="0">
                <a:solidFill>
                  <a:schemeClr val="tx1"/>
                </a:solidFill>
                <a:effectLst/>
                <a:latin typeface="+mn-lt"/>
                <a:ea typeface="+mn-ea"/>
                <a:cs typeface="+mn-cs"/>
              </a:rPr>
              <a:t>Uit onderzoek blijkt dat hoe meer behoud etnische cultuur en minder adaptatie aan gastcultuur, hoe problematischer het gebruik van (Vlaamse) normen (zie bijlage faire diagnostiek</a:t>
            </a:r>
            <a:r>
              <a:rPr lang="nl-BE" sz="1200" kern="1200" baseline="0" dirty="0">
                <a:solidFill>
                  <a:schemeClr val="tx1"/>
                </a:solidFill>
                <a:effectLst/>
                <a:latin typeface="+mn-lt"/>
                <a:ea typeface="+mn-ea"/>
                <a:cs typeface="+mn-cs"/>
              </a:rPr>
              <a:t> van cognitief functioneren)</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1063141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BE" sz="1200" u="sng" kern="1200" dirty="0">
                <a:solidFill>
                  <a:schemeClr val="tx1"/>
                </a:solidFill>
                <a:effectLst/>
                <a:latin typeface="+mn-lt"/>
                <a:ea typeface="+mn-ea"/>
                <a:cs typeface="+mn-cs"/>
              </a:rPr>
              <a:t>Ev. kort aanhalen</a:t>
            </a:r>
            <a:endParaRPr lang="nl-BE" sz="1200" u="none" kern="1200" dirty="0">
              <a:solidFill>
                <a:schemeClr val="tx1"/>
              </a:solidFill>
              <a:effectLst/>
              <a:latin typeface="+mn-lt"/>
              <a:ea typeface="+mn-ea"/>
              <a:cs typeface="+mn-cs"/>
            </a:endParaRPr>
          </a:p>
          <a:p>
            <a:r>
              <a:rPr lang="nl-BE" sz="1200" u="none" kern="1200" dirty="0">
                <a:solidFill>
                  <a:schemeClr val="tx1"/>
                </a:solidFill>
                <a:effectLst/>
                <a:latin typeface="+mn-lt"/>
                <a:ea typeface="+mn-ea"/>
                <a:cs typeface="+mn-cs"/>
              </a:rPr>
              <a:t>Verzamelen en interpreteren aanvullende informatie vergt voeling met en kennis van specifieke cultuur. </a:t>
            </a:r>
          </a:p>
          <a:p>
            <a:r>
              <a:rPr lang="nl-BE" sz="1200" u="none" kern="1200" dirty="0">
                <a:solidFill>
                  <a:schemeClr val="tx1"/>
                </a:solidFill>
                <a:effectLst/>
                <a:latin typeface="+mn-lt"/>
                <a:ea typeface="+mn-ea"/>
                <a:cs typeface="+mn-cs"/>
              </a:rPr>
              <a:t>Mogelijk interculturele bemiddelaars of ervaringsdeskundigen in de armoede inschakelen</a:t>
            </a:r>
          </a:p>
          <a:p>
            <a:r>
              <a:rPr lang="nl-BE" sz="1200" u="none" kern="1200" dirty="0">
                <a:solidFill>
                  <a:schemeClr val="tx1"/>
                </a:solidFill>
                <a:effectLst/>
                <a:latin typeface="+mn-lt"/>
                <a:ea typeface="+mn-ea"/>
                <a:cs typeface="+mn-cs"/>
              </a:rPr>
              <a:t>MAAR geen voorwaarde voor gesprek: voorkennis kan ook in weg staan om eigen ervaringen en persoonlijke betekenisgeving van de cliënt te horen. </a:t>
            </a:r>
          </a:p>
          <a:p>
            <a:r>
              <a:rPr lang="nl-BE" sz="1200" u="none" kern="1200" dirty="0">
                <a:solidFill>
                  <a:schemeClr val="tx1"/>
                </a:solidFill>
                <a:effectLst/>
                <a:latin typeface="+mn-lt"/>
                <a:ea typeface="+mn-ea"/>
                <a:cs typeface="+mn-cs"/>
              </a:rPr>
              <a:t>Bewust zijn van verschillende mogelijke opvattingen, gewoonten, waarden en normen </a:t>
            </a:r>
          </a:p>
          <a:p>
            <a:r>
              <a:rPr lang="nl-BE" sz="1200" u="none" kern="1200" dirty="0">
                <a:solidFill>
                  <a:schemeClr val="tx1"/>
                </a:solidFill>
                <a:effectLst/>
                <a:latin typeface="+mn-lt"/>
                <a:ea typeface="+mn-ea"/>
                <a:cs typeface="+mn-cs"/>
              </a:rPr>
              <a:t>Actief luisteren naar het verhaal van deze ouders en deze leerling binnen deze situatie of context</a:t>
            </a:r>
          </a:p>
          <a:p>
            <a:endParaRPr lang="nl-BE" sz="1200" u="sng" kern="1200" dirty="0">
              <a:solidFill>
                <a:schemeClr val="tx1"/>
              </a:solidFill>
              <a:effectLst/>
              <a:latin typeface="+mn-lt"/>
              <a:ea typeface="+mn-ea"/>
              <a:cs typeface="+mn-cs"/>
            </a:endParaRPr>
          </a:p>
          <a:p>
            <a:r>
              <a:rPr lang="nl-BE" sz="1200" u="sng" kern="1200" dirty="0">
                <a:solidFill>
                  <a:schemeClr val="tx1"/>
                </a:solidFill>
                <a:effectLst/>
                <a:latin typeface="+mn-lt"/>
                <a:ea typeface="+mn-ea"/>
                <a:cs typeface="+mn-cs"/>
              </a:rPr>
              <a:t>Enkele mogelijke vragen zijn: </a:t>
            </a:r>
            <a:r>
              <a:rPr lang="nl-BE" sz="1200" u="none" kern="1200" dirty="0">
                <a:solidFill>
                  <a:schemeClr val="tx1"/>
                </a:solidFill>
                <a:effectLst/>
                <a:latin typeface="+mn-lt"/>
                <a:ea typeface="+mn-ea"/>
                <a:cs typeface="+mn-cs"/>
              </a:rPr>
              <a:t>(noot, nooit volledig, vragen in protocol afgestemd met WG Faire diagnostiek)</a:t>
            </a:r>
          </a:p>
          <a:p>
            <a:endParaRPr lang="nl-BE" sz="1200" u="sng"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Hoe lang is het gezin al in België? </a:t>
            </a:r>
          </a:p>
          <a:p>
            <a:pPr lvl="0"/>
            <a:r>
              <a:rPr lang="nl-BE" sz="1200" kern="1200" dirty="0">
                <a:solidFill>
                  <a:schemeClr val="tx1"/>
                </a:solidFill>
                <a:effectLst/>
                <a:latin typeface="+mn-lt"/>
                <a:ea typeface="+mn-ea"/>
                <a:cs typeface="+mn-cs"/>
              </a:rPr>
              <a:t>Welke taal wordt er gesproken tussen de ouders, tussen de ouders en de kinderen, tussen de kinderen?  </a:t>
            </a:r>
          </a:p>
          <a:p>
            <a:pPr lvl="0"/>
            <a:r>
              <a:rPr lang="nl-BE" sz="1200" kern="1200" dirty="0">
                <a:solidFill>
                  <a:schemeClr val="tx1"/>
                </a:solidFill>
                <a:effectLst/>
                <a:latin typeface="+mn-lt"/>
                <a:ea typeface="+mn-ea"/>
                <a:cs typeface="+mn-cs"/>
              </a:rPr>
              <a:t>Hoe volgt het gezin de actualiteit? In welke taal? Uit welke landen? </a:t>
            </a:r>
          </a:p>
          <a:p>
            <a:pPr lvl="0"/>
            <a:r>
              <a:rPr lang="nl-BE" sz="1200" kern="1200" dirty="0">
                <a:solidFill>
                  <a:schemeClr val="tx1"/>
                </a:solidFill>
                <a:effectLst/>
                <a:latin typeface="+mn-lt"/>
                <a:ea typeface="+mn-ea"/>
                <a:cs typeface="+mn-cs"/>
              </a:rPr>
              <a:t>Begrijpt het kind de ouders wanneer ze in hun moedertaal spreken? Kan het kind gemakkelijk iets vertellen in die taal? </a:t>
            </a:r>
          </a:p>
          <a:p>
            <a:pPr lvl="0"/>
            <a:r>
              <a:rPr lang="nl-BE" sz="1200" kern="1200" dirty="0">
                <a:solidFill>
                  <a:schemeClr val="tx1"/>
                </a:solidFill>
                <a:effectLst/>
                <a:latin typeface="+mn-lt"/>
                <a:ea typeface="+mn-ea"/>
                <a:cs typeface="+mn-cs"/>
              </a:rPr>
              <a:t>Hoe divers zijn de sociale contacten van het gezin? Binnen de herkomstcultuur? Binnen de gastcultuur?</a:t>
            </a:r>
          </a:p>
          <a:p>
            <a:pPr lvl="0"/>
            <a:r>
              <a:rPr lang="nl-BE" sz="1200" kern="1200" dirty="0">
                <a:solidFill>
                  <a:schemeClr val="tx1"/>
                </a:solidFill>
                <a:effectLst/>
                <a:latin typeface="+mn-lt"/>
                <a:ea typeface="+mn-ea"/>
                <a:cs typeface="+mn-cs"/>
              </a:rPr>
              <a:t>Aan welke culturele tradities of feesten neemt het gezin deel? </a:t>
            </a:r>
          </a:p>
          <a:p>
            <a:pPr lvl="0"/>
            <a:r>
              <a:rPr lang="nl-BE" sz="1200" kern="1200" dirty="0">
                <a:solidFill>
                  <a:schemeClr val="tx1"/>
                </a:solidFill>
                <a:effectLst/>
                <a:latin typeface="+mn-lt"/>
                <a:ea typeface="+mn-ea"/>
                <a:cs typeface="+mn-cs"/>
              </a:rPr>
              <a:t>In welke mate worden de kinderen aangemoedigd om deel te nemen aan activiteiten binnen de gastcultuur?</a:t>
            </a:r>
          </a:p>
          <a:p>
            <a:pPr lvl="0"/>
            <a:r>
              <a:rPr lang="nl-BE" sz="1200" kern="1200" dirty="0">
                <a:solidFill>
                  <a:schemeClr val="tx1"/>
                </a:solidFill>
                <a:effectLst/>
                <a:latin typeface="+mn-lt"/>
                <a:ea typeface="+mn-ea"/>
                <a:cs typeface="+mn-cs"/>
              </a:rPr>
              <a:t>Wat zijn de omstandigheden waarin het kind opgroeit? </a:t>
            </a:r>
          </a:p>
          <a:p>
            <a:pPr lvl="0"/>
            <a:r>
              <a:rPr lang="nl-BE" sz="1200" kern="1200" dirty="0">
                <a:solidFill>
                  <a:schemeClr val="tx1"/>
                </a:solidFill>
                <a:effectLst/>
                <a:latin typeface="+mn-lt"/>
                <a:ea typeface="+mn-ea"/>
                <a:cs typeface="+mn-cs"/>
              </a:rPr>
              <a:t>Hoe verlopen opvoedingstaken als de ontwikkeling stimuleren, emotionele steun geven, structuur bieden, grenzen stellen, straffen en belonen… ? </a:t>
            </a:r>
          </a:p>
          <a:p>
            <a:pPr lvl="0"/>
            <a:r>
              <a:rPr lang="nl-BE" sz="1200" kern="1200" dirty="0">
                <a:solidFill>
                  <a:schemeClr val="tx1"/>
                </a:solidFill>
                <a:effectLst/>
                <a:latin typeface="+mn-lt"/>
                <a:ea typeface="+mn-ea"/>
                <a:cs typeface="+mn-cs"/>
              </a:rPr>
              <a:t>Wat doen de ouders om het onderwijs van hun kind te ondersteunen: betrokkenheid bij het onderwijs, supervisie, verwachtingen… ?</a:t>
            </a:r>
          </a:p>
          <a:p>
            <a:pPr lvl="0"/>
            <a:r>
              <a:rPr lang="nl-BE" sz="1200" kern="1200" dirty="0">
                <a:solidFill>
                  <a:schemeClr val="tx1"/>
                </a:solidFill>
                <a:effectLst/>
                <a:latin typeface="+mn-lt"/>
                <a:ea typeface="+mn-ea"/>
                <a:cs typeface="+mn-cs"/>
              </a:rPr>
              <a:t>Welke opvoedingsprincipes vindt het gezin belangrijk?</a:t>
            </a:r>
          </a:p>
          <a:p>
            <a:pPr lvl="0"/>
            <a:r>
              <a:rPr lang="nl-BE" sz="1200" kern="1200" dirty="0">
                <a:solidFill>
                  <a:schemeClr val="tx1"/>
                </a:solidFill>
                <a:effectLst/>
                <a:latin typeface="+mn-lt"/>
                <a:ea typeface="+mn-ea"/>
                <a:cs typeface="+mn-cs"/>
              </a:rPr>
              <a:t>Wie zijn de belangrijkste opvoedingsfiguren? </a:t>
            </a:r>
          </a:p>
          <a:p>
            <a:pPr lvl="0"/>
            <a:r>
              <a:rPr lang="nl-BE" sz="1200" kern="1200" dirty="0">
                <a:solidFill>
                  <a:schemeClr val="tx1"/>
                </a:solidFill>
                <a:effectLst/>
                <a:latin typeface="+mn-lt"/>
                <a:ea typeface="+mn-ea"/>
                <a:cs typeface="+mn-cs"/>
              </a:rPr>
              <a:t>Waaruit bestaat de vrijetijdsbesteding van het kind of de jongere? Gaat hij naar de jeugdbeweging, naar onderwijsondersteunende initiatieven in de buurt, andere organisaties…? </a:t>
            </a:r>
          </a:p>
          <a:p>
            <a:pPr lvl="0"/>
            <a:r>
              <a:rPr lang="nl-BE" sz="1200" kern="1200" dirty="0">
                <a:solidFill>
                  <a:schemeClr val="tx1"/>
                </a:solidFill>
                <a:effectLst/>
                <a:latin typeface="+mn-lt"/>
                <a:ea typeface="+mn-ea"/>
                <a:cs typeface="+mn-cs"/>
              </a:rPr>
              <a:t>…</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Voor gezinnen met een Turkse of Marokkaanse achtergrond kan je gebruik maken van de Gentse Acculturatieschaal. Naast een gesprek met ouders en leerlingen kan ook een huisbezoek relevante informatie opleveren over de leefsituatie van het gezin.</a:t>
            </a:r>
          </a:p>
          <a:p>
            <a:pPr marL="0" lvl="0" indent="0">
              <a:buFontTx/>
              <a:buNone/>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68432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118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73789" y="5186076"/>
            <a:ext cx="5390305" cy="4243154"/>
          </a:xfrm>
          <a:prstGeom prst="rect">
            <a:avLst/>
          </a:prstGeom>
        </p:spPr>
        <p:txBody>
          <a:bodyPr lIns="91425" tIns="91425" rIns="91425" bIns="91425" anchor="t" anchorCtr="0">
            <a:noAutofit/>
          </a:bodyPr>
          <a:lstStyle/>
          <a:p>
            <a:pPr>
              <a:spcBef>
                <a:spcPts val="0"/>
              </a:spcBef>
              <a:buNone/>
            </a:pPr>
            <a:endParaRPr lang="nl-BE" baseline="0" dirty="0"/>
          </a:p>
          <a:p>
            <a:pPr>
              <a:spcBef>
                <a:spcPts val="0"/>
              </a:spcBef>
              <a:buNone/>
            </a:pPr>
            <a:endParaRPr lang="nl-BE" baseline="0" dirty="0"/>
          </a:p>
        </p:txBody>
      </p:sp>
      <p:sp>
        <p:nvSpPr>
          <p:cNvPr id="422" name="Shape 422"/>
          <p:cNvSpPr>
            <a:spLocks noGrp="1" noRot="1" noChangeAspect="1"/>
          </p:cNvSpPr>
          <p:nvPr>
            <p:ph type="sldImg" idx="2"/>
          </p:nvPr>
        </p:nvSpPr>
        <p:spPr>
          <a:xfrm>
            <a:off x="139700" y="1347788"/>
            <a:ext cx="6462713" cy="3635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94238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geïntegreerd werkmodel (zie ook gelijknamige bijlage) is een hulpmiddel om in de strategiefase erbij te nemen als je hypothesen gaat formuleren.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40</a:t>
            </a:fld>
            <a:endParaRPr lang="nl-BE"/>
          </a:p>
        </p:txBody>
      </p:sp>
    </p:spTree>
    <p:extLst>
      <p:ext uri="{BB962C8B-B14F-4D97-AF65-F5344CB8AC3E}">
        <p14:creationId xmlns:p14="http://schemas.microsoft.com/office/powerpoint/2010/main" val="1218489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Voorbeelden van realistisch en intellectueel werk:</a:t>
            </a:r>
          </a:p>
          <a:p>
            <a:r>
              <a:rPr lang="nl-BE" sz="1200" b="0" i="0" kern="1200" dirty="0">
                <a:solidFill>
                  <a:schemeClr val="tx1"/>
                </a:solidFill>
                <a:effectLst/>
                <a:latin typeface="+mn-lt"/>
                <a:ea typeface="+mn-ea"/>
                <a:cs typeface="+mn-cs"/>
              </a:rPr>
              <a:t>Een </a:t>
            </a:r>
            <a:r>
              <a:rPr lang="nl-BE" sz="1200" b="0" i="0" u="none" strike="noStrike" kern="1200" dirty="0">
                <a:solidFill>
                  <a:schemeClr val="tx1"/>
                </a:solidFill>
                <a:effectLst/>
                <a:latin typeface="+mn-lt"/>
                <a:ea typeface="+mn-ea"/>
                <a:cs typeface="+mn-cs"/>
                <a:hlinkClick r:id="rId3"/>
              </a:rPr>
              <a:t>monteur elektrotechniek</a:t>
            </a:r>
            <a:r>
              <a:rPr lang="nl-BE" sz="1200" b="0" i="0" kern="1200" dirty="0">
                <a:solidFill>
                  <a:schemeClr val="tx1"/>
                </a:solidFill>
                <a:effectLst/>
                <a:latin typeface="+mn-lt"/>
                <a:ea typeface="+mn-ea"/>
                <a:cs typeface="+mn-cs"/>
              </a:rPr>
              <a:t> is een goed voorbeeld van een realistisch en intellectueel beroep.</a:t>
            </a:r>
          </a:p>
          <a:p>
            <a:r>
              <a:rPr lang="nl-BE" sz="1200" b="1" i="0" kern="1200" dirty="0">
                <a:solidFill>
                  <a:schemeClr val="tx1"/>
                </a:solidFill>
                <a:effectLst/>
                <a:latin typeface="+mn-lt"/>
                <a:ea typeface="+mn-ea"/>
                <a:cs typeface="+mn-cs"/>
              </a:rPr>
              <a:t>Andere voorbeeldberoepen:</a:t>
            </a:r>
            <a:endParaRPr lang="nl-BE" sz="1200" b="0" i="0" kern="1200" dirty="0">
              <a:solidFill>
                <a:schemeClr val="tx1"/>
              </a:solidFill>
              <a:effectLst/>
              <a:latin typeface="+mn-lt"/>
              <a:ea typeface="+mn-ea"/>
              <a:cs typeface="+mn-cs"/>
            </a:endParaRPr>
          </a:p>
          <a:p>
            <a:r>
              <a:rPr lang="nl-BE" sz="1200" b="0" i="0" u="none" strike="noStrike" kern="1200" dirty="0">
                <a:solidFill>
                  <a:schemeClr val="tx1"/>
                </a:solidFill>
                <a:effectLst/>
                <a:latin typeface="+mn-lt"/>
                <a:ea typeface="+mn-ea"/>
                <a:cs typeface="+mn-cs"/>
                <a:hlinkClick r:id="rId4"/>
              </a:rPr>
              <a:t>Bouwkundig adviseur</a:t>
            </a:r>
            <a:endParaRPr lang="nl-BE" sz="1200" b="0" i="0" kern="1200" dirty="0">
              <a:solidFill>
                <a:schemeClr val="tx1"/>
              </a:solidFill>
              <a:effectLst/>
              <a:latin typeface="+mn-lt"/>
              <a:ea typeface="+mn-ea"/>
              <a:cs typeface="+mn-cs"/>
            </a:endParaRPr>
          </a:p>
          <a:p>
            <a:r>
              <a:rPr lang="nl-BE" sz="1200" b="0" i="0" u="none" strike="noStrike" kern="1200" dirty="0">
                <a:solidFill>
                  <a:schemeClr val="tx1"/>
                </a:solidFill>
                <a:effectLst/>
                <a:latin typeface="+mn-lt"/>
                <a:ea typeface="+mn-ea"/>
                <a:cs typeface="+mn-cs"/>
                <a:hlinkClick r:id="rId5"/>
              </a:rPr>
              <a:t>Dierenarts</a:t>
            </a:r>
            <a:endParaRPr lang="nl-BE" sz="1200" b="0" i="0" kern="1200" dirty="0">
              <a:solidFill>
                <a:schemeClr val="tx1"/>
              </a:solidFill>
              <a:effectLst/>
              <a:latin typeface="+mn-lt"/>
              <a:ea typeface="+mn-ea"/>
              <a:cs typeface="+mn-cs"/>
            </a:endParaRPr>
          </a:p>
          <a:p>
            <a:r>
              <a:rPr lang="nl-BE" sz="1200" b="0" i="0" u="none" strike="noStrike" kern="1200" dirty="0">
                <a:solidFill>
                  <a:schemeClr val="tx1"/>
                </a:solidFill>
                <a:effectLst/>
                <a:latin typeface="+mn-lt"/>
                <a:ea typeface="+mn-ea"/>
                <a:cs typeface="+mn-cs"/>
                <a:hlinkClick r:id="rId6"/>
              </a:rPr>
              <a:t>Automonteur</a:t>
            </a:r>
            <a:endParaRPr lang="nl-BE" sz="1200" b="0" i="0" kern="1200" dirty="0">
              <a:solidFill>
                <a:schemeClr val="tx1"/>
              </a:solidFill>
              <a:effectLst/>
              <a:latin typeface="+mn-lt"/>
              <a:ea typeface="+mn-ea"/>
              <a:cs typeface="+mn-cs"/>
            </a:endParaRPr>
          </a:p>
          <a:p>
            <a:r>
              <a:rPr lang="nl-BE" sz="1200" b="0" i="0" u="none" strike="noStrike" kern="1200" dirty="0">
                <a:solidFill>
                  <a:schemeClr val="tx1"/>
                </a:solidFill>
                <a:effectLst/>
                <a:latin typeface="+mn-lt"/>
                <a:ea typeface="+mn-ea"/>
                <a:cs typeface="+mn-cs"/>
                <a:hlinkClick r:id="rId7"/>
              </a:rPr>
              <a:t>Laborant</a:t>
            </a:r>
            <a:endParaRPr lang="nl-BE" sz="1200" b="0" i="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41</a:t>
            </a:fld>
            <a:endParaRPr lang="nl-BE"/>
          </a:p>
        </p:txBody>
      </p:sp>
    </p:spTree>
    <p:extLst>
      <p:ext uri="{BB962C8B-B14F-4D97-AF65-F5344CB8AC3E}">
        <p14:creationId xmlns:p14="http://schemas.microsoft.com/office/powerpoint/2010/main" val="2205697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1" dirty="0"/>
              <a:t>Noot</a:t>
            </a:r>
            <a:r>
              <a:rPr lang="nl-BE" dirty="0"/>
              <a:t>: er kunnen ook onderkennende onderzoeksvragen gesteld worden bij een verklarende hypothese</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42</a:t>
            </a:fld>
            <a:endParaRPr lang="nl-BE"/>
          </a:p>
        </p:txBody>
      </p:sp>
    </p:spTree>
    <p:extLst>
      <p:ext uri="{BB962C8B-B14F-4D97-AF65-F5344CB8AC3E}">
        <p14:creationId xmlns:p14="http://schemas.microsoft.com/office/powerpoint/2010/main" val="1515057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indicerende, veranderingsgerichte hypothesen vloeit de </a:t>
            </a:r>
            <a:r>
              <a:rPr lang="nl-BE" dirty="0" err="1"/>
              <a:t>als-dan</a:t>
            </a:r>
            <a:r>
              <a:rPr lang="nl-BE" dirty="0"/>
              <a:t> er uit voort</a:t>
            </a:r>
          </a:p>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43</a:t>
            </a:fld>
            <a:endParaRPr lang="nl-BE"/>
          </a:p>
        </p:txBody>
      </p:sp>
    </p:spTree>
    <p:extLst>
      <p:ext uri="{BB962C8B-B14F-4D97-AF65-F5344CB8AC3E}">
        <p14:creationId xmlns:p14="http://schemas.microsoft.com/office/powerpoint/2010/main" val="74507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Een aantal stukken tekst zijn hetzelfde in Protocol cognitief sterk en zwak functioneren</a:t>
            </a:r>
          </a:p>
          <a:p>
            <a:r>
              <a:rPr lang="nl-BE" baseline="0" dirty="0"/>
              <a:t>Noot: Voor de 2 protocollen zijn er wel eigen </a:t>
            </a:r>
            <a:r>
              <a:rPr lang="nl-BE" baseline="0" dirty="0" err="1"/>
              <a:t>PDF’s</a:t>
            </a:r>
            <a:r>
              <a:rPr lang="nl-BE" baseline="0" dirty="0"/>
              <a:t> gemaakt voor fase 0 en fase 1 omdat de verwijzingen wel </a:t>
            </a:r>
            <a:r>
              <a:rPr lang="nl-BE" baseline="0" dirty="0" err="1"/>
              <a:t>protocolspecifiek</a:t>
            </a:r>
            <a:r>
              <a:rPr lang="nl-BE" baseline="0" dirty="0"/>
              <a:t> zijn</a:t>
            </a:r>
          </a:p>
          <a:p>
            <a:endParaRPr lang="nl-BE" baseline="0" dirty="0"/>
          </a:p>
          <a:p>
            <a:pPr marL="173336" marR="0" lvl="0" indent="-173336"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in onderwijs/CLB in feite aandacht nodig voor het hele spectrum van cognitief functioneren (van moeizaam tot zeer makkelijk)</a:t>
            </a:r>
          </a:p>
          <a:p>
            <a:pPr marL="173336" marR="0" lvl="0" indent="-173336"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term verwijst meer naar brede/ruime functioneren, zo ook knipoog naar ICF-CY (internationaal classificatiesysteem van functioneren dat we vanuit onderwijsregelgeving dienen te gebruiken voor de analyse van onderwijsbehoeften binnen HGD-traject)</a:t>
            </a:r>
          </a:p>
        </p:txBody>
      </p:sp>
      <p:sp>
        <p:nvSpPr>
          <p:cNvPr id="4" name="Tijdelijke aanduiding voor dianummer 3"/>
          <p:cNvSpPr>
            <a:spLocks noGrp="1"/>
          </p:cNvSpPr>
          <p:nvPr>
            <p:ph type="sldNum" sz="quarter" idx="5"/>
          </p:nvPr>
        </p:nvSpPr>
        <p:spPr/>
        <p:txBody>
          <a:bodyPr/>
          <a:lstStyle/>
          <a:p>
            <a:fld id="{37A7D974-A908-49A0-B8A4-07A4BC123D1F}" type="slidenum">
              <a:rPr lang="nl-BE" smtClean="0"/>
              <a:t>4</a:t>
            </a:fld>
            <a:endParaRPr lang="nl-BE"/>
          </a:p>
        </p:txBody>
      </p:sp>
    </p:spTree>
    <p:extLst>
      <p:ext uri="{BB962C8B-B14F-4D97-AF65-F5344CB8AC3E}">
        <p14:creationId xmlns:p14="http://schemas.microsoft.com/office/powerpoint/2010/main" val="2874802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i="1"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44</a:t>
            </a:fld>
            <a:endParaRPr lang="nl-BE"/>
          </a:p>
        </p:txBody>
      </p:sp>
    </p:spTree>
    <p:extLst>
      <p:ext uri="{BB962C8B-B14F-4D97-AF65-F5344CB8AC3E}">
        <p14:creationId xmlns:p14="http://schemas.microsoft.com/office/powerpoint/2010/main" val="62233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lvl="0" indent="0">
              <a:buFontTx/>
              <a:buNone/>
            </a:pPr>
            <a:r>
              <a:rPr lang="nl-BE" sz="1200" kern="1200" dirty="0">
                <a:solidFill>
                  <a:schemeClr val="tx1"/>
                </a:solidFill>
                <a:effectLst/>
                <a:latin typeface="+mn-lt"/>
                <a:ea typeface="+mn-ea"/>
                <a:cs typeface="+mn-cs"/>
              </a:rPr>
              <a:t>In de intakefase ben je vanuit faire diagnostiek bij leerlingen uit kansengroepen al extra alert voor het functioneren van het gezin en de mogelijke impact op het functioneren van de leerling</a:t>
            </a:r>
          </a:p>
          <a:p>
            <a:pPr marL="0" lvl="0" indent="0">
              <a:buFontTx/>
              <a:buNone/>
            </a:pPr>
            <a:r>
              <a:rPr lang="nl-BE" sz="1200" kern="1200" dirty="0">
                <a:solidFill>
                  <a:schemeClr val="tx1"/>
                </a:solidFill>
                <a:effectLst/>
                <a:latin typeface="+mn-lt"/>
                <a:ea typeface="+mn-ea"/>
                <a:cs typeface="+mn-cs"/>
              </a:rPr>
              <a:t>In strategiefase ga je ook die informatie kritisch bekijken: weet ik voldoende om verder te kunnen (noot: hier ook </a:t>
            </a:r>
            <a:r>
              <a:rPr lang="nl-BE" sz="1200" kern="1200" dirty="0" err="1">
                <a:solidFill>
                  <a:schemeClr val="tx1"/>
                </a:solidFill>
                <a:effectLst/>
                <a:latin typeface="+mn-lt"/>
                <a:ea typeface="+mn-ea"/>
                <a:cs typeface="+mn-cs"/>
              </a:rPr>
              <a:t>need</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know</a:t>
            </a:r>
            <a:r>
              <a:rPr lang="nl-BE" sz="1200" kern="1200" dirty="0">
                <a:solidFill>
                  <a:schemeClr val="tx1"/>
                </a:solidFill>
                <a:effectLst/>
                <a:latin typeface="+mn-lt"/>
                <a:ea typeface="+mn-ea"/>
                <a:cs typeface="+mn-cs"/>
              </a:rPr>
              <a:t> versus </a:t>
            </a:r>
            <a:r>
              <a:rPr lang="nl-BE" sz="1200" kern="1200" dirty="0" err="1">
                <a:solidFill>
                  <a:schemeClr val="tx1"/>
                </a:solidFill>
                <a:effectLst/>
                <a:latin typeface="+mn-lt"/>
                <a:ea typeface="+mn-ea"/>
                <a:cs typeface="+mn-cs"/>
              </a:rPr>
              <a:t>nice</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to</a:t>
            </a:r>
            <a:r>
              <a:rPr lang="nl-BE" sz="1200" kern="1200" dirty="0">
                <a:solidFill>
                  <a:schemeClr val="tx1"/>
                </a:solidFill>
                <a:effectLst/>
                <a:latin typeface="+mn-lt"/>
                <a:ea typeface="+mn-ea"/>
                <a:cs typeface="+mn-cs"/>
              </a:rPr>
              <a:t> </a:t>
            </a:r>
            <a:r>
              <a:rPr lang="nl-BE" sz="1200" kern="1200" dirty="0" err="1">
                <a:solidFill>
                  <a:schemeClr val="tx1"/>
                </a:solidFill>
                <a:effectLst/>
                <a:latin typeface="+mn-lt"/>
                <a:ea typeface="+mn-ea"/>
                <a:cs typeface="+mn-cs"/>
              </a:rPr>
              <a:t>know</a:t>
            </a:r>
            <a:r>
              <a:rPr lang="nl-BE" sz="1200" kern="1200" dirty="0">
                <a:solidFill>
                  <a:schemeClr val="tx1"/>
                </a:solidFill>
                <a:effectLst/>
                <a:latin typeface="+mn-lt"/>
                <a:ea typeface="+mn-ea"/>
                <a:cs typeface="+mn-cs"/>
              </a:rPr>
              <a:t>, ook niet te ver gaan, niet de bedoeling dat dit je verder traject verlamt)</a:t>
            </a:r>
          </a:p>
          <a:p>
            <a:pPr marL="0" lvl="0" indent="0">
              <a:buFontTx/>
              <a:buNone/>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Belang van reflectie (multidisciplinaire attitude)</a:t>
            </a:r>
          </a:p>
          <a:p>
            <a:pPr marL="0" lvl="0" indent="0">
              <a:buFontTx/>
              <a:buNone/>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Mogelijk te gebruiken afbeelding: </a:t>
            </a:r>
            <a:r>
              <a:rPr lang="nl-BE" dirty="0">
                <a:hlinkClick r:id="rId3"/>
              </a:rPr>
              <a:t>https://www.smartsign.com/Office-Courtesy/Do-Not-Disturb-Brilliant-Minds-At-Work/SKU-S-5271.aspx</a:t>
            </a:r>
            <a:endParaRPr lang="nl-BE" dirty="0"/>
          </a:p>
          <a:p>
            <a:pPr marL="0" lvl="0" indent="0">
              <a:buFontTx/>
              <a:buNone/>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690389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46</a:t>
            </a:fld>
            <a:endParaRPr lang="nl-BE"/>
          </a:p>
        </p:txBody>
      </p:sp>
    </p:spTree>
    <p:extLst>
      <p:ext uri="{BB962C8B-B14F-4D97-AF65-F5344CB8AC3E}">
        <p14:creationId xmlns:p14="http://schemas.microsoft.com/office/powerpoint/2010/main" val="3068655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Heb</a:t>
            </a:r>
            <a:r>
              <a:rPr lang="nl-BE" baseline="0" dirty="0"/>
              <a:t> je het gevoel dat jij of je collega’s eigenlijk nog wat meer oriëntatie nodig hebben in het bredere proces, dan naar teamtool gaan.</a:t>
            </a:r>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799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err="1"/>
              <a:t>Obv</a:t>
            </a:r>
            <a:r>
              <a:rPr lang="nl-BE" b="0" dirty="0"/>
              <a:t> geselecteerde hypothesen/onderzoeksvragen nagaan welke informatie nog verzameld moet worden en dan in onderzoeksfase bepalen wat meest geschikte onderzoeksmethode is.</a:t>
            </a:r>
          </a:p>
          <a:p>
            <a:endParaRPr lang="nl-BE" b="0" dirty="0"/>
          </a:p>
          <a:p>
            <a:r>
              <a:rPr lang="nl-BE" b="0" dirty="0"/>
              <a:t>Dit komt verderop in de presentatie (in Theoretisch deel) meer uitgebreid aan bod. </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48</a:t>
            </a:fld>
            <a:endParaRPr lang="nl-BE"/>
          </a:p>
        </p:txBody>
      </p:sp>
    </p:spTree>
    <p:extLst>
      <p:ext uri="{BB962C8B-B14F-4D97-AF65-F5344CB8AC3E}">
        <p14:creationId xmlns:p14="http://schemas.microsoft.com/office/powerpoint/2010/main" val="101053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2" name="Shape 572"/>
          <p:cNvSpPr txBox="1">
            <a:spLocks noGrp="1"/>
          </p:cNvSpPr>
          <p:nvPr>
            <p:ph type="body" idx="1"/>
          </p:nvPr>
        </p:nvSpPr>
        <p:spPr>
          <a:xfrm>
            <a:off x="679768" y="4777195"/>
            <a:ext cx="5438140" cy="390861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nl-BE" dirty="0"/>
              <a:t>Uit HGD stramien</a:t>
            </a:r>
          </a:p>
          <a:p>
            <a:pPr marL="0" marR="0" lvl="0" indent="0" algn="l" rtl="0">
              <a:spcBef>
                <a:spcPts val="0"/>
              </a:spcBef>
              <a:buClr>
                <a:schemeClr val="dk1"/>
              </a:buClr>
              <a:buSzPct val="25000"/>
              <a:buFont typeface="Calibri"/>
              <a:buNone/>
            </a:pPr>
            <a:r>
              <a:rPr lang="nl-BE" dirty="0"/>
              <a:t>In de onderzoeksfase maken we een onderscheid tussen ‘wat’ en ‘hoe’ onderzoeken. </a:t>
            </a:r>
          </a:p>
        </p:txBody>
      </p:sp>
      <p:sp>
        <p:nvSpPr>
          <p:cNvPr id="573" name="Shape 573"/>
          <p:cNvSpPr txBox="1">
            <a:spLocks noGrp="1"/>
          </p:cNvSpPr>
          <p:nvPr>
            <p:ph type="sldNum" idx="12"/>
          </p:nvPr>
        </p:nvSpPr>
        <p:spPr>
          <a:xfrm>
            <a:off x="3850442" y="9428585"/>
            <a:ext cx="2945658" cy="49805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nl-BE" sz="1200" b="0" i="0" u="none" strike="noStrike" cap="none" baseline="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49</a:t>
            </a:fld>
            <a:endParaRPr lang="nl-B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4347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dimensionele classificatie vertrekken we vanuit ICF-CY met specifiek aandacht voor invloed van activiteiten/beperkingen op participatie. Omdat de afbakening van CSF ook cognitieve vaardigheden omvat (op functieniveau) en intellectuele functies niet verder omschreven wordt, integreren we het CHC-model in ICF.</a:t>
            </a:r>
          </a:p>
          <a:p>
            <a:endParaRPr lang="nl-BE" dirty="0"/>
          </a:p>
          <a:p>
            <a:r>
              <a:rPr lang="nl-BE" dirty="0"/>
              <a:t>Uitleg over de brede cognitieve vaardigheden en een aantal aandachtspunten voor faire diagnostiek vind je in de algemene presentatie ‘cognitief functioneren’ en in de bijlagen CHC-model en faire diagnostiek van cognitief functioneren.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50</a:t>
            </a:fld>
            <a:endParaRPr lang="nl-BE"/>
          </a:p>
        </p:txBody>
      </p:sp>
    </p:spTree>
    <p:extLst>
      <p:ext uri="{BB962C8B-B14F-4D97-AF65-F5344CB8AC3E}">
        <p14:creationId xmlns:p14="http://schemas.microsoft.com/office/powerpoint/2010/main" val="573481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selectie van waarover je informatie kan verzamelen bij een vraag naar CSF hebben we in het protocol ook naast ICF gelegd. </a:t>
            </a:r>
          </a:p>
          <a:p>
            <a:r>
              <a:rPr lang="nl-BE" dirty="0"/>
              <a:t>Hier zie je daar een verkorte weergave van. In de tabel in het protocol staan nog wat meer categorieën van ICF aangegeven, bv. functies die bij </a:t>
            </a:r>
            <a:r>
              <a:rPr lang="nl-BE" dirty="0" err="1"/>
              <a:t>BCV’s</a:t>
            </a:r>
            <a:r>
              <a:rPr lang="nl-BE" dirty="0"/>
              <a:t> horen: </a:t>
            </a:r>
          </a:p>
          <a:p>
            <a:r>
              <a:rPr lang="nl-BE" dirty="0"/>
              <a:t>Mentale functies met zowel de Algemene mentale functies: Intellectuele functies als Specifieke mentale functies</a:t>
            </a:r>
          </a:p>
          <a:p>
            <a:pPr marL="171450" indent="-171450">
              <a:buFont typeface="Symbol" panose="05050102010706020507" pitchFamily="18" charset="2"/>
              <a:buChar char="Þ"/>
            </a:pPr>
            <a:r>
              <a:rPr lang="nl-BE" dirty="0"/>
              <a:t>Daarbij geven we ook aan dat het een niet-limitatieve lijst is. </a:t>
            </a:r>
            <a:r>
              <a:rPr lang="nl-BE" dirty="0" err="1"/>
              <a:t>Dwz</a:t>
            </a:r>
            <a:r>
              <a:rPr lang="nl-BE" dirty="0"/>
              <a:t>, het is een selectie. Bij een specifieke casus kan het zijn dat vanuit het functioneren en de hulpvraag andere categorieën ook of nog meer van belang zijn.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BE" dirty="0"/>
              <a:t>In tabel accenten in HOE voor verschillende onderdelen (voor de slide alles </a:t>
            </a:r>
            <a:r>
              <a:rPr lang="nl-BE" dirty="0" err="1"/>
              <a:t>samengezet</a:t>
            </a:r>
            <a:r>
              <a:rPr lang="nl-BE" dirty="0"/>
              <a:t>)</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BE" dirty="0"/>
              <a:t>vanuit tabel wat/hoe naar overzicht diagnostisch materiaal overstappen, indien dergelijk materiaal de meest geschikte methode is.</a:t>
            </a:r>
          </a:p>
          <a:p>
            <a:endParaRPr lang="nl-BE" dirty="0"/>
          </a:p>
          <a:p>
            <a:r>
              <a:rPr lang="nl-BE" dirty="0"/>
              <a:t>Noot: voor diagnostisch materialen ook naar de andere protocollen kijken (bv. schools functioneren =&gt; protocollen lezen-spellen en wiskunde)</a:t>
            </a:r>
          </a:p>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51</a:t>
            </a:fld>
            <a:endParaRPr lang="nl-BE"/>
          </a:p>
        </p:txBody>
      </p:sp>
    </p:spTree>
    <p:extLst>
      <p:ext uri="{BB962C8B-B14F-4D97-AF65-F5344CB8AC3E}">
        <p14:creationId xmlns:p14="http://schemas.microsoft.com/office/powerpoint/2010/main" val="2347534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opdeling van ‘Wat onderzoeken’ is gebaseerd op de elementen in het geïntegreerd werkmodel</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52</a:t>
            </a:fld>
            <a:endParaRPr lang="nl-BE"/>
          </a:p>
        </p:txBody>
      </p:sp>
    </p:spTree>
    <p:extLst>
      <p:ext uri="{BB962C8B-B14F-4D97-AF65-F5344CB8AC3E}">
        <p14:creationId xmlns:p14="http://schemas.microsoft.com/office/powerpoint/2010/main" val="3285725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Noot: een aanpak uitproberen bij wijze van onderzoek zorgt soms voor minder weerstand dan op het einde van het traject met een aanbeveling komen (dit zijn dingen die je al ‘in de week’ kan leggen doorheen het traject)</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53</a:t>
            </a:fld>
            <a:endParaRPr lang="nl-BE"/>
          </a:p>
        </p:txBody>
      </p:sp>
    </p:spTree>
    <p:extLst>
      <p:ext uri="{BB962C8B-B14F-4D97-AF65-F5344CB8AC3E}">
        <p14:creationId xmlns:p14="http://schemas.microsoft.com/office/powerpoint/2010/main" val="20534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8113" y="1347788"/>
            <a:ext cx="6462712" cy="36369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4" name="Shape 11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BE" sz="1100" b="0" i="0" u="none" strike="noStrike" cap="none" baseline="0" dirty="0">
                <a:solidFill>
                  <a:schemeClr val="dk1"/>
                </a:solidFill>
                <a:latin typeface="Arial"/>
                <a:ea typeface="Arial"/>
                <a:cs typeface="Arial"/>
                <a:sym typeface="Arial"/>
              </a:rPr>
              <a:t>Klikken op afbeelding =&gt; tekst Brede basiszorg CSF</a:t>
            </a:r>
          </a:p>
        </p:txBody>
      </p:sp>
      <p:sp>
        <p:nvSpPr>
          <p:cNvPr id="115" name="Shape 11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baseline="0">
                <a:solidFill>
                  <a:srgbClr val="000000"/>
                </a:solidFill>
                <a:latin typeface="Calibri"/>
                <a:ea typeface="Calibri"/>
                <a:cs typeface="Calibri"/>
                <a:sym typeface="Calibri"/>
              </a:rPr>
              <a:t>6</a:t>
            </a:fld>
            <a:endParaRPr lang="nl-BE" sz="12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5134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800"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636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38113" y="1233488"/>
            <a:ext cx="6464300" cy="36369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73789" y="5186076"/>
            <a:ext cx="5390305" cy="42431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BE" dirty="0">
                <a:solidFill>
                  <a:schemeClr val="dk1"/>
                </a:solidFill>
                <a:latin typeface="Calibri"/>
                <a:ea typeface="Calibri"/>
                <a:cs typeface="Calibri"/>
                <a:sym typeface="Calibri"/>
              </a:rPr>
              <a:t>In stramien wordt het stapsgewijs aangegeven, met pijlen in 1 richting:</a:t>
            </a:r>
          </a:p>
          <a:p>
            <a:pPr marL="0" marR="0" lvl="0" indent="0" algn="l" rtl="0">
              <a:spcBef>
                <a:spcPts val="0"/>
              </a:spcBef>
              <a:buSzPct val="25000"/>
              <a:buNone/>
            </a:pPr>
            <a:endParaRPr lang="nl-BE"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BE" sz="1200" b="0" i="0" u="none" strike="noStrike" cap="none" baseline="0" dirty="0">
                <a:solidFill>
                  <a:schemeClr val="dk1"/>
                </a:solidFill>
                <a:latin typeface="Calibri"/>
                <a:ea typeface="Calibri"/>
                <a:cs typeface="Calibri"/>
                <a:sym typeface="Calibri"/>
              </a:rPr>
              <a:t>1. wat weten we al, </a:t>
            </a:r>
          </a:p>
          <a:p>
            <a:pPr marL="0" marR="0" lvl="0" indent="0" algn="l" rtl="0">
              <a:spcBef>
                <a:spcPts val="0"/>
              </a:spcBef>
              <a:buSzPct val="25000"/>
              <a:buNone/>
            </a:pPr>
            <a:r>
              <a:rPr lang="nl-BE" dirty="0">
                <a:solidFill>
                  <a:schemeClr val="dk1"/>
                </a:solidFill>
                <a:latin typeface="Calibri"/>
                <a:ea typeface="Calibri"/>
                <a:cs typeface="Calibri"/>
                <a:sym typeface="Calibri"/>
              </a:rPr>
              <a:t>2. </a:t>
            </a:r>
            <a:r>
              <a:rPr lang="nl-BE" sz="1200" b="0" i="0" u="none" strike="noStrike" cap="none" baseline="0" dirty="0">
                <a:solidFill>
                  <a:schemeClr val="dk1"/>
                </a:solidFill>
                <a:latin typeface="Calibri"/>
                <a:ea typeface="Calibri"/>
                <a:cs typeface="Calibri"/>
                <a:sym typeface="Calibri"/>
              </a:rPr>
              <a:t>waar willen we naartoe</a:t>
            </a:r>
            <a:r>
              <a:rPr lang="nl-BE" dirty="0">
                <a:solidFill>
                  <a:schemeClr val="dk1"/>
                </a:solidFill>
                <a:latin typeface="Calibri"/>
                <a:ea typeface="Calibri"/>
                <a:cs typeface="Calibri"/>
                <a:sym typeface="Calibri"/>
              </a:rPr>
              <a:t> +</a:t>
            </a:r>
            <a:r>
              <a:rPr lang="nl-BE" sz="1200" b="0" i="0" u="none" strike="noStrike" cap="none" baseline="0" dirty="0">
                <a:solidFill>
                  <a:schemeClr val="dk1"/>
                </a:solidFill>
                <a:latin typeface="Calibri"/>
                <a:ea typeface="Calibri"/>
                <a:cs typeface="Calibri"/>
                <a:sym typeface="Calibri"/>
              </a:rPr>
              <a:t> waar geven we prioriteit aan om eerst aan te werken,</a:t>
            </a:r>
          </a:p>
          <a:p>
            <a:pPr marL="0" marR="0" lvl="0" indent="0" algn="l" rtl="0">
              <a:spcBef>
                <a:spcPts val="0"/>
              </a:spcBef>
              <a:buSzPct val="25000"/>
              <a:buNone/>
            </a:pPr>
            <a:r>
              <a:rPr lang="nl-BE" sz="1200" b="0" i="0" u="none" strike="noStrike" cap="none" baseline="0" dirty="0">
                <a:solidFill>
                  <a:schemeClr val="dk1"/>
                </a:solidFill>
                <a:latin typeface="Calibri"/>
                <a:ea typeface="Calibri"/>
                <a:cs typeface="Calibri"/>
                <a:sym typeface="Calibri"/>
              </a:rPr>
              <a:t>3. wat is er dan nodig voor de leerkracht, ouders, leerling om dat doel te bereiken. </a:t>
            </a:r>
          </a:p>
          <a:p>
            <a:pPr marL="0" marR="0" lvl="0" indent="0" algn="l" rtl="0">
              <a:spcBef>
                <a:spcPts val="0"/>
              </a:spcBef>
              <a:buSzPct val="25000"/>
              <a:buNone/>
            </a:pPr>
            <a:r>
              <a:rPr lang="nl-BE" sz="1200" b="0" i="0" u="none" strike="noStrike" cap="none" baseline="0" dirty="0">
                <a:solidFill>
                  <a:schemeClr val="dk1"/>
                </a:solidFill>
                <a:latin typeface="Calibri"/>
                <a:ea typeface="Calibri"/>
                <a:cs typeface="Calibri"/>
                <a:sym typeface="Calibri"/>
              </a:rPr>
              <a:t>4. Welke aanbevelingen zijn nu minimum noodzakelijk en welke zijn wenselijk? Wat zijn de aanbevelingen die we meenemen naar de adviesfase?</a:t>
            </a:r>
          </a:p>
          <a:p>
            <a:pPr marL="0" marR="0" lvl="0" indent="0" algn="l" rtl="0">
              <a:spcBef>
                <a:spcPts val="0"/>
              </a:spcBef>
              <a:buSzPct val="25000"/>
              <a:buNone/>
            </a:pPr>
            <a:endParaRPr lang="nl-BE" sz="1200" b="0" i="0" u="none" strike="noStrike" cap="none" baseline="0" dirty="0">
              <a:solidFill>
                <a:schemeClr val="dk1"/>
              </a:solidFill>
              <a:latin typeface="Calibri"/>
              <a:ea typeface="Calibri"/>
              <a:cs typeface="Calibri"/>
              <a:sym typeface="Calibri"/>
            </a:endParaRPr>
          </a:p>
          <a:p>
            <a:pPr>
              <a:buSzPct val="25000"/>
            </a:pPr>
            <a:r>
              <a:rPr lang="nl-BE" sz="1200" dirty="0">
                <a:solidFill>
                  <a:schemeClr val="dk1"/>
                </a:solidFill>
                <a:latin typeface="Calibri" panose="020F0502020204030204" pitchFamily="34" charset="0"/>
                <a:ea typeface="Calibri"/>
                <a:cs typeface="Calibri" panose="020F0502020204030204" pitchFamily="34" charset="0"/>
                <a:sym typeface="Calibri"/>
              </a:rPr>
              <a:t>Toch even de aandacht vestigen op het onderscheid tussen doelen-behoeften-aanbevelingen.</a:t>
            </a:r>
          </a:p>
          <a:p>
            <a:pPr>
              <a:buSzPct val="25000"/>
            </a:pPr>
            <a:r>
              <a:rPr lang="nl-BE" sz="1200" dirty="0">
                <a:solidFill>
                  <a:schemeClr val="dk1"/>
                </a:solidFill>
                <a:latin typeface="Calibri" panose="020F0502020204030204" pitchFamily="34" charset="0"/>
                <a:ea typeface="Calibri"/>
                <a:cs typeface="Calibri" panose="020F0502020204030204" pitchFamily="34" charset="0"/>
                <a:sym typeface="Calibri"/>
              </a:rPr>
              <a:t>In de praktijk wordt dit vaak door elkaar gehaald. Toch is het belangrijk dit onderscheid te maken: anders kom je tot het formuleren van een berg maatregelen waarbij niemand het nog ziet zitten om eraan te beginnen.  Best is om eerst te bepalen rond welke doelen je wil werken en enkel voor die doelen uit te zoeken wat je nodig hebt om het doel te bereiken.</a:t>
            </a:r>
            <a:endParaRPr lang="nl-BE" sz="1200" kern="1200" dirty="0">
              <a:solidFill>
                <a:schemeClr val="tx1"/>
              </a:solidFill>
            </a:endParaRPr>
          </a:p>
          <a:p>
            <a:pPr marL="0" marR="0" lvl="0" indent="0" algn="l" rtl="0">
              <a:spcBef>
                <a:spcPts val="0"/>
              </a:spcBef>
              <a:buSzPct val="25000"/>
              <a:buNone/>
            </a:pPr>
            <a:endParaRPr lang="nl-BE"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nl-BE" sz="1200" b="0" i="0" u="none" strike="noStrike" cap="none" baseline="0" dirty="0">
                <a:solidFill>
                  <a:schemeClr val="dk1"/>
                </a:solidFill>
                <a:latin typeface="Calibri"/>
                <a:ea typeface="Calibri"/>
                <a:cs typeface="Calibri"/>
                <a:sym typeface="Calibri"/>
              </a:rPr>
              <a:t>Als je onmiddellijk van het integratief beeld naar de behoeften en aanbevelingen gaat, loop je risico:</a:t>
            </a:r>
          </a:p>
          <a:p>
            <a:pPr marL="0" marR="0" lvl="0" indent="0" algn="l" rtl="0">
              <a:spcBef>
                <a:spcPts val="0"/>
              </a:spcBef>
              <a:buSzPct val="25000"/>
              <a:buNone/>
            </a:pPr>
            <a:r>
              <a:rPr lang="nl-BE" dirty="0">
                <a:solidFill>
                  <a:schemeClr val="dk1"/>
                </a:solidFill>
                <a:latin typeface="Calibri"/>
                <a:ea typeface="Calibri"/>
                <a:cs typeface="Calibri"/>
                <a:sym typeface="Calibri"/>
              </a:rPr>
              <a:t>- Om veel behoeften en aanbevelingen op te lijsten en </a:t>
            </a:r>
            <a:r>
              <a:rPr lang="nl-BE" sz="1200" b="0" i="0" u="none" strike="noStrike" cap="none" baseline="0" dirty="0">
                <a:solidFill>
                  <a:schemeClr val="dk1"/>
                </a:solidFill>
                <a:latin typeface="Calibri"/>
                <a:ea typeface="Calibri"/>
                <a:cs typeface="Calibri"/>
                <a:sym typeface="Calibri"/>
              </a:rPr>
              <a:t>door de bomen</a:t>
            </a:r>
            <a:r>
              <a:rPr lang="nl-BE" sz="1200" b="0" i="0" u="none" strike="noStrike" cap="none" dirty="0">
                <a:solidFill>
                  <a:schemeClr val="dk1"/>
                </a:solidFill>
                <a:latin typeface="Calibri"/>
                <a:ea typeface="Calibri"/>
                <a:cs typeface="Calibri"/>
                <a:sym typeface="Calibri"/>
              </a:rPr>
              <a:t> het bos </a:t>
            </a:r>
            <a:r>
              <a:rPr lang="nl-BE" sz="1200" b="0" i="0" u="none" strike="noStrike" cap="none" baseline="0" dirty="0">
                <a:solidFill>
                  <a:schemeClr val="dk1"/>
                </a:solidFill>
                <a:latin typeface="Calibri"/>
                <a:ea typeface="Calibri"/>
                <a:cs typeface="Calibri"/>
                <a:sym typeface="Calibri"/>
              </a:rPr>
              <a:t>niet meer te zien. </a:t>
            </a:r>
          </a:p>
          <a:p>
            <a:pPr marL="0" marR="0" lvl="0" indent="0" algn="l" rtl="0">
              <a:spcBef>
                <a:spcPts val="0"/>
              </a:spcBef>
              <a:buSzPct val="25000"/>
              <a:buNone/>
            </a:pPr>
            <a:r>
              <a:rPr lang="nl-BE" b="0" i="0" u="none" strike="noStrike" cap="none" baseline="0" dirty="0">
                <a:solidFill>
                  <a:schemeClr val="dk1"/>
                </a:solidFill>
                <a:latin typeface="Calibri"/>
                <a:ea typeface="Calibri"/>
                <a:cs typeface="Calibri"/>
                <a:sym typeface="Calibri"/>
              </a:rPr>
              <a:t>- </a:t>
            </a:r>
            <a:r>
              <a:rPr lang="nl-BE" dirty="0">
                <a:solidFill>
                  <a:schemeClr val="dk1"/>
                </a:solidFill>
                <a:latin typeface="Calibri"/>
                <a:ea typeface="Calibri"/>
                <a:cs typeface="Calibri"/>
                <a:sym typeface="Calibri"/>
              </a:rPr>
              <a:t>makkelijker in discussie te raken over </a:t>
            </a:r>
            <a:r>
              <a:rPr lang="nl-BE" b="0" i="0" u="none" strike="noStrike" cap="none" baseline="0" dirty="0">
                <a:solidFill>
                  <a:schemeClr val="dk1"/>
                </a:solidFill>
                <a:latin typeface="Calibri"/>
                <a:ea typeface="Calibri"/>
                <a:cs typeface="Calibri"/>
                <a:sym typeface="Calibri"/>
              </a:rPr>
              <a:t>redelijkheid van het geheel maatregelen </a:t>
            </a:r>
          </a:p>
          <a:p>
            <a:pPr marL="0" marR="0" lvl="0" indent="0" algn="l" rtl="0">
              <a:spcBef>
                <a:spcPts val="0"/>
              </a:spcBef>
              <a:buSzPct val="25000"/>
              <a:buNone/>
            </a:pPr>
            <a:r>
              <a:rPr lang="nl-BE" b="0" i="0" u="none" strike="noStrike" cap="none" baseline="0" dirty="0">
                <a:solidFill>
                  <a:schemeClr val="dk1"/>
                </a:solidFill>
                <a:latin typeface="Calibri"/>
                <a:ea typeface="Calibri"/>
                <a:cs typeface="Calibri"/>
                <a:sym typeface="Calibri"/>
              </a:rPr>
              <a:t>- aanbevelingen te formuleren waar betrokkenen niet achterstaan omdat ze andere doelen voor ogen hebben (andere dingen belangrijk vinden, bijv. heel veel extra lezen versus welbevinden van de leerling).</a:t>
            </a:r>
          </a:p>
          <a:p>
            <a:pPr marL="0" marR="0" lvl="0" indent="0" algn="l" rtl="0">
              <a:spcBef>
                <a:spcPts val="0"/>
              </a:spcBef>
              <a:buSzPct val="25000"/>
              <a:buNone/>
            </a:pPr>
            <a:endParaRPr lang="nl-BE" b="0" i="0" u="none" strike="noStrike" cap="none" baseline="0" dirty="0">
              <a:solidFill>
                <a:schemeClr val="dk1"/>
              </a:solidFill>
              <a:latin typeface="Calibri"/>
              <a:ea typeface="Calibri"/>
              <a:cs typeface="Calibri"/>
              <a:sym typeface="Calibri"/>
            </a:endParaRPr>
          </a:p>
          <a:p>
            <a:pPr>
              <a:buSzPct val="25000"/>
            </a:pPr>
            <a:r>
              <a:rPr lang="nl-BE" dirty="0">
                <a:solidFill>
                  <a:schemeClr val="dk1"/>
                </a:solidFill>
                <a:ea typeface="Calibri"/>
                <a:cs typeface="Calibri"/>
                <a:sym typeface="Calibri"/>
              </a:rPr>
              <a:t>LINK </a:t>
            </a:r>
            <a:r>
              <a:rPr lang="nl-BE" dirty="0" err="1">
                <a:solidFill>
                  <a:schemeClr val="dk1"/>
                </a:solidFill>
                <a:ea typeface="Calibri"/>
                <a:cs typeface="Calibri"/>
                <a:sym typeface="Calibri"/>
              </a:rPr>
              <a:t>M-decreet</a:t>
            </a:r>
            <a:r>
              <a:rPr lang="nl-BE" dirty="0">
                <a:solidFill>
                  <a:schemeClr val="dk1"/>
                </a:solidFill>
                <a:ea typeface="Calibri"/>
                <a:cs typeface="Calibri"/>
                <a:sym typeface="Calibri"/>
              </a:rPr>
              <a:t>:</a:t>
            </a:r>
          </a:p>
          <a:p>
            <a:pPr>
              <a:buSzPct val="25000"/>
            </a:pPr>
            <a:r>
              <a:rPr lang="nl-BE" dirty="0">
                <a:solidFill>
                  <a:schemeClr val="dk1"/>
                </a:solidFill>
                <a:ea typeface="Calibri"/>
                <a:cs typeface="Calibri"/>
                <a:sym typeface="Calibri"/>
              </a:rPr>
              <a:t>In het gemotiveerd verslag wordt er gevraagd om onderwijsbehoeften te formuleren. Om voor jezelf het overzicht te behouden noteer je best voor jezelf eerst de doelen waaraan je wil werken. Vergeet daarbij zeker niet het lange termijn perspectief (of onderwijsloopbaanperspectief)</a:t>
            </a:r>
          </a:p>
          <a:p>
            <a:pPr lvl="1">
              <a:buSzPct val="25000"/>
              <a:buFontTx/>
              <a:buChar char="-"/>
            </a:pPr>
            <a:endParaRPr lang="nl-BE"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nl-BE" sz="1200" b="0" i="0" u="none" strike="noStrike" cap="none" baseline="0" dirty="0">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816573" y="10235580"/>
            <a:ext cx="2919747" cy="540684"/>
          </a:xfrm>
          <a:prstGeom prst="rect">
            <a:avLst/>
          </a:prstGeom>
          <a:noFill/>
          <a:ln>
            <a:noFill/>
          </a:ln>
        </p:spPr>
        <p:txBody>
          <a:bodyPr lIns="91425" tIns="45700" rIns="91425" bIns="45700" anchor="b" anchorCtr="0">
            <a:noAutofit/>
          </a:bodyPr>
          <a:lstStyle/>
          <a:p>
            <a:pPr>
              <a:buSzPct val="25000"/>
            </a:pPr>
            <a:fld id="{00000000-1234-1234-1234-123412341234}" type="slidenum">
              <a:rPr lang="nl-BE">
                <a:solidFill>
                  <a:srgbClr val="000000"/>
                </a:solidFill>
              </a:rPr>
              <a:pPr>
                <a:buSzPct val="25000"/>
              </a:pPr>
              <a:t>55</a:t>
            </a:fld>
            <a:endParaRPr lang="nl-BE" dirty="0">
              <a:solidFill>
                <a:srgbClr val="000000"/>
              </a:solidFill>
            </a:endParaRPr>
          </a:p>
        </p:txBody>
      </p:sp>
    </p:spTree>
    <p:extLst>
      <p:ext uri="{BB962C8B-B14F-4D97-AF65-F5344CB8AC3E}">
        <p14:creationId xmlns:p14="http://schemas.microsoft.com/office/powerpoint/2010/main" val="3451646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rPr>
              <a:t>Bij het opmaken van een integratief beeld wordt kwantitatieve en/of kwalitatieve informatie over het functioneren samengelegd met andere beschikbare info om de hulpvraag/onderzoeksvragen te kunnen beantwoorden.</a:t>
            </a:r>
          </a:p>
          <a:p>
            <a:pPr>
              <a:buSzPct val="25000"/>
            </a:pPr>
            <a:endParaRPr lang="nl-BE" sz="12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Herkennen alle betrokkenen de leerling in het beeld? Hebben ze aanvullingen of willen ze bijsturen? Evalueer samen het diagnostisch traject. Hoe hebben de leerling en de ouders dit beleefd? Wat liep goed en wat kon beter?  Vanuit deze feedback kan je de volgende trajecten van je CLB-team vormgeven met nog meer oog voor faire diagnostiek.  </a:t>
            </a:r>
          </a:p>
          <a:p>
            <a:pPr marL="0" lvl="0" indent="0">
              <a:buFontTx/>
              <a:buNone/>
            </a:pPr>
            <a:endParaRPr lang="nl-BE" sz="1200" kern="1200" dirty="0">
              <a:solidFill>
                <a:schemeClr val="tx1"/>
              </a:solidFill>
              <a:effectLst/>
              <a:latin typeface="+mn-lt"/>
              <a:ea typeface="+mn-ea"/>
              <a:cs typeface="+mn-cs"/>
            </a:endParaRPr>
          </a:p>
          <a:p>
            <a:pPr marL="0" lvl="0" indent="0">
              <a:buFontTx/>
              <a:buNone/>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2106959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71450" indent="-171450">
              <a:buFont typeface="Symbol" panose="05050102010706020507" pitchFamily="18" charset="2"/>
              <a:buChar char="Þ"/>
            </a:pPr>
            <a:r>
              <a:rPr lang="nl-BE" baseline="0" dirty="0"/>
              <a:t>Het </a:t>
            </a:r>
            <a:r>
              <a:rPr lang="nl-BE" baseline="0" dirty="0" err="1"/>
              <a:t>IQchc</a:t>
            </a:r>
            <a:r>
              <a:rPr lang="nl-BE" baseline="0" dirty="0"/>
              <a:t> en de indexscores van de brede cognitieve vaardigheden worden opgenomen in het integratief beeld van de leerling.</a:t>
            </a:r>
          </a:p>
          <a:p>
            <a:pPr marL="171450" indent="-171450">
              <a:buFont typeface="Symbol" panose="05050102010706020507" pitchFamily="18" charset="2"/>
              <a:buChar char="Þ"/>
            </a:pPr>
            <a:endParaRPr lang="nl-BE" baseline="0" dirty="0"/>
          </a:p>
          <a:p>
            <a:pPr marL="171450" indent="-171450">
              <a:buFont typeface="Symbol" panose="05050102010706020507" pitchFamily="18" charset="2"/>
              <a:buChar char="Þ"/>
            </a:pPr>
            <a:r>
              <a:rPr lang="nl-BE" baseline="0" dirty="0"/>
              <a:t>Principe: hou rekening met betrouwbaarheidsintervallen</a:t>
            </a:r>
          </a:p>
          <a:p>
            <a:pPr marL="171450" indent="-171450">
              <a:buFont typeface="Symbol" panose="05050102010706020507" pitchFamily="18" charset="2"/>
              <a:buChar char="Þ"/>
            </a:pPr>
            <a:r>
              <a:rPr lang="nl-BE" baseline="0" dirty="0"/>
              <a:t>kwalitatieve beschrijving van range waar BI in valt in plaats van cijfer</a:t>
            </a:r>
            <a:endParaRPr lang="nl-BE" baseline="0" dirty="0">
              <a:highlight>
                <a:srgbClr val="FFFF00"/>
              </a:highlight>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E0616-3316-4E77-9765-352312F7D95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30/04/2019</a:t>
            </a:r>
          </a:p>
        </p:txBody>
      </p:sp>
      <p:sp>
        <p:nvSpPr>
          <p:cNvPr id="6" name="Tijdelijke aanduiding voor koptekst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t>Prodia-platform</a:t>
            </a:r>
          </a:p>
        </p:txBody>
      </p:sp>
    </p:spTree>
    <p:extLst>
      <p:ext uri="{BB962C8B-B14F-4D97-AF65-F5344CB8AC3E}">
        <p14:creationId xmlns:p14="http://schemas.microsoft.com/office/powerpoint/2010/main" val="3778863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Eens de onderzoekvragen duidelijk en het onderzoek gelopen en resultaten aangevuld in het integratief beeld, is het tijd om doelen, behoeften en aanbevelingen te formuleren. </a:t>
            </a:r>
          </a:p>
          <a:p>
            <a:pPr marL="171450" indent="-171450">
              <a:buFont typeface="Symbol" panose="05050102010706020507" pitchFamily="18" charset="2"/>
              <a:buChar char="Þ"/>
            </a:pPr>
            <a:r>
              <a:rPr lang="nl-BE" dirty="0"/>
              <a:t>In welke fase van het HGD-traject zitten we ondertussen?</a:t>
            </a:r>
          </a:p>
          <a:p>
            <a:pPr marL="171450" indent="-171450">
              <a:buFont typeface="Symbol" panose="05050102010706020507" pitchFamily="18" charset="2"/>
              <a:buChar char="Þ"/>
            </a:pPr>
            <a:endParaRPr lang="nl-BE" dirty="0"/>
          </a:p>
          <a:p>
            <a:pPr marL="0" indent="0">
              <a:buNone/>
            </a:pPr>
            <a:r>
              <a:rPr lang="nl-BE" b="1" i="1" dirty="0"/>
              <a:t>Doel:</a:t>
            </a:r>
          </a:p>
          <a:p>
            <a:pPr marL="0" indent="0">
              <a:buNone/>
            </a:pPr>
            <a:r>
              <a:rPr lang="nl-BE" sz="1200" dirty="0"/>
              <a:t>Dylan voelt zich na een maand meer competent en verbonden met de klasgroep.</a:t>
            </a:r>
          </a:p>
          <a:p>
            <a:pPr marL="0" indent="0">
              <a:buNone/>
            </a:pPr>
            <a:r>
              <a:rPr lang="nl-BE" sz="1200" b="1" i="1" dirty="0"/>
              <a:t>Onderwijs- en opvoedingsbehoeften:</a:t>
            </a:r>
          </a:p>
          <a:p>
            <a:pPr marL="0" indent="0">
              <a:buNone/>
            </a:pPr>
            <a:r>
              <a:rPr lang="nl-BE" sz="1200" dirty="0"/>
              <a:t>Dylan heeft nood aan uitdagende opdrachten waar hij samen met klasgenoten kan aan werken.</a:t>
            </a:r>
            <a:endParaRPr lang="nl-BE" sz="1200" b="1" i="1" dirty="0"/>
          </a:p>
          <a:p>
            <a:pPr marL="0" indent="0">
              <a:buNone/>
            </a:pPr>
            <a:r>
              <a:rPr lang="nl-BE" b="1" i="1" dirty="0"/>
              <a:t>Ondersteuningsbehoefte:</a:t>
            </a:r>
          </a:p>
          <a:p>
            <a:pPr marL="0" indent="0">
              <a:buNone/>
            </a:pPr>
            <a:r>
              <a:rPr lang="nl-BE" sz="1200" dirty="0"/>
              <a:t>De juf heeft nood aan meer informatie over mogelijke opdrachten die aansluiten bij de vaardigheden en interesses van Dylan.</a:t>
            </a:r>
            <a:endParaRPr lang="nl-BE" sz="1200" b="1" i="1" dirty="0"/>
          </a:p>
          <a:p>
            <a:pPr marL="0" indent="0">
              <a:buNone/>
            </a:pPr>
            <a:r>
              <a:rPr lang="nl-BE" sz="1200" b="1" i="1" dirty="0"/>
              <a:t>Aanbeveling:</a:t>
            </a:r>
          </a:p>
          <a:p>
            <a:pPr marL="0" indent="0">
              <a:spcBef>
                <a:spcPts val="0"/>
              </a:spcBef>
              <a:buNone/>
            </a:pPr>
            <a:r>
              <a:rPr lang="nl-BE" sz="1200" dirty="0"/>
              <a:t>De zorgleerkracht zoekt mee naar geschikte opdrachten, op basis van informatie over de vaardigheden en interesses van Dylan.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58</a:t>
            </a:fld>
            <a:endParaRPr lang="nl-BE"/>
          </a:p>
        </p:txBody>
      </p:sp>
    </p:spTree>
    <p:extLst>
      <p:ext uri="{BB962C8B-B14F-4D97-AF65-F5344CB8AC3E}">
        <p14:creationId xmlns:p14="http://schemas.microsoft.com/office/powerpoint/2010/main" val="3240657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Symbol" panose="05050102010706020507" pitchFamily="18" charset="2"/>
              <a:buNone/>
            </a:pPr>
            <a:endParaRPr lang="nl-BE" dirty="0"/>
          </a:p>
          <a:p>
            <a:pPr marL="0" indent="0">
              <a:buNone/>
            </a:pPr>
            <a:r>
              <a:rPr lang="nl-BE" b="1" i="1" dirty="0"/>
              <a:t>Doel:</a:t>
            </a:r>
          </a:p>
          <a:p>
            <a:pPr marL="0" indent="0">
              <a:buNone/>
            </a:pPr>
            <a:r>
              <a:rPr lang="nl-BE" dirty="0"/>
              <a:t>Bij de start in een nieuwe school weet Dylan hoe hij nieuwe sociale contacten kan leggen, als hij daar behoefte aan heeft.</a:t>
            </a:r>
            <a:endParaRPr lang="nl-BE" b="1" i="1" dirty="0"/>
          </a:p>
          <a:p>
            <a:pPr marL="0" indent="0">
              <a:buNone/>
            </a:pPr>
            <a:r>
              <a:rPr lang="nl-BE" sz="1200" b="1" i="1" dirty="0"/>
              <a:t>Onderwijs- en opvoedingsbehoeften:</a:t>
            </a:r>
          </a:p>
          <a:p>
            <a:pPr marL="0" indent="0">
              <a:buNone/>
            </a:pPr>
            <a:r>
              <a:rPr lang="nl-BE" dirty="0"/>
              <a:t>Dylan heeft nood aan handvatten om nieuwe sociale contacten te leggen en aan het inoefenen van sociale vaardigheden.</a:t>
            </a:r>
            <a:endParaRPr lang="nl-BE" sz="1200" b="1" i="1" dirty="0"/>
          </a:p>
          <a:p>
            <a:pPr marL="0" indent="0">
              <a:buNone/>
            </a:pPr>
            <a:r>
              <a:rPr lang="nl-BE" b="1" i="1" dirty="0"/>
              <a:t>Ondersteuningsbehoefte:</a:t>
            </a:r>
          </a:p>
          <a:p>
            <a:pPr marL="0" indent="0">
              <a:buNone/>
            </a:pPr>
            <a:r>
              <a:rPr lang="nl-BE" dirty="0"/>
              <a:t>De ouders hebben nood aan informatie over het stimuleren van de sociale vaardigheden van Dylan.</a:t>
            </a:r>
          </a:p>
          <a:p>
            <a:pPr marL="0" indent="0">
              <a:buNone/>
            </a:pPr>
            <a:r>
              <a:rPr lang="nl-BE" sz="1200" b="1" i="1" dirty="0"/>
              <a:t>Aanbeveling:</a:t>
            </a:r>
          </a:p>
          <a:p>
            <a:pPr marL="0" indent="0">
              <a:spcBef>
                <a:spcPts val="0"/>
              </a:spcBef>
              <a:buNone/>
            </a:pPr>
            <a:r>
              <a:rPr lang="nl-BE" dirty="0"/>
              <a:t>Dylan volgt voor de start van het nieuwe schooljaar een cursus sociale vaardigheden, met focus op het aangaan van nieuwe sociale contacten.</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59</a:t>
            </a:fld>
            <a:endParaRPr lang="nl-BE"/>
          </a:p>
        </p:txBody>
      </p:sp>
    </p:spTree>
    <p:extLst>
      <p:ext uri="{BB962C8B-B14F-4D97-AF65-F5344CB8AC3E}">
        <p14:creationId xmlns:p14="http://schemas.microsoft.com/office/powerpoint/2010/main" val="7646194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Symbol" panose="05050102010706020507" pitchFamily="18" charset="2"/>
              <a:buNone/>
            </a:pPr>
            <a:endParaRPr lang="nl-BE" dirty="0"/>
          </a:p>
          <a:p>
            <a:pPr marL="0" indent="0">
              <a:buNone/>
            </a:pPr>
            <a:r>
              <a:rPr lang="nl-BE" b="1" i="1" dirty="0"/>
              <a:t>Doel:</a:t>
            </a:r>
          </a:p>
          <a:p>
            <a:pPr marL="0" indent="0">
              <a:buNone/>
            </a:pPr>
            <a:r>
              <a:rPr lang="nl-BE" sz="1200" dirty="0"/>
              <a:t>Dylan ervaart ook in het secundair onderwijs voldoende uitdaging wat zich weerspiegelt in inzet en intrinsieke motivatie.</a:t>
            </a:r>
          </a:p>
          <a:p>
            <a:pPr marL="0" indent="0">
              <a:buNone/>
            </a:pPr>
            <a:r>
              <a:rPr lang="nl-BE" sz="1200" b="1" i="1" dirty="0"/>
              <a:t>Onderwijs- en opvoedingsbehoeften:</a:t>
            </a:r>
          </a:p>
          <a:p>
            <a:pPr marL="0" indent="0">
              <a:buNone/>
            </a:pPr>
            <a:r>
              <a:rPr lang="nl-BE" sz="1200" dirty="0"/>
              <a:t>Dylan heeft nood aan leerstof die aansluit bij zijn cognitieve vaardigheden en interesses.</a:t>
            </a:r>
            <a:endParaRPr lang="nl-BE" sz="1200" b="1" i="1" dirty="0"/>
          </a:p>
          <a:p>
            <a:pPr marL="0" indent="0">
              <a:buNone/>
            </a:pPr>
            <a:r>
              <a:rPr lang="nl-BE" b="1" i="1" dirty="0"/>
              <a:t>Ondersteuningsbehoefte:</a:t>
            </a:r>
          </a:p>
          <a:p>
            <a:pPr marL="0" indent="0">
              <a:buNone/>
            </a:pPr>
            <a:r>
              <a:rPr lang="nl-BE" sz="1200" dirty="0"/>
              <a:t>De school secundair onderwijs heeft nood aan informatie over Dylans vaardigheden en interesses om het aanbod te kunnen aanpassen.</a:t>
            </a:r>
            <a:endParaRPr lang="nl-BE" sz="1200" b="1" i="1" dirty="0"/>
          </a:p>
          <a:p>
            <a:pPr marL="0" indent="0">
              <a:buNone/>
            </a:pPr>
            <a:r>
              <a:rPr lang="nl-BE" sz="1200" b="1" i="1" dirty="0"/>
              <a:t>Aanbeveling:</a:t>
            </a:r>
          </a:p>
          <a:p>
            <a:pPr>
              <a:spcBef>
                <a:spcPts val="0"/>
              </a:spcBef>
            </a:pPr>
            <a:r>
              <a:rPr lang="nl-BE" sz="1200" dirty="0"/>
              <a:t>Bij inschrijving in het secundair onderwijs bezorgen Dylans ouders het CLB-verslag aan de school.</a:t>
            </a:r>
          </a:p>
          <a:p>
            <a:pPr>
              <a:spcBef>
                <a:spcPts val="0"/>
              </a:spcBef>
            </a:pPr>
            <a:r>
              <a:rPr lang="nl-BE" sz="1200" dirty="0"/>
              <a:t>Aan het begin van het schooljaar nemen Dylans ouders initiatief tot een overleg met de secundaire school en het begeleidende CLB.</a:t>
            </a:r>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60</a:t>
            </a:fld>
            <a:endParaRPr lang="nl-BE"/>
          </a:p>
        </p:txBody>
      </p:sp>
    </p:spTree>
    <p:extLst>
      <p:ext uri="{BB962C8B-B14F-4D97-AF65-F5344CB8AC3E}">
        <p14:creationId xmlns:p14="http://schemas.microsoft.com/office/powerpoint/2010/main" val="39058698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800"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879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Van aanbevelingen</a:t>
            </a:r>
            <a:r>
              <a:rPr lang="nl-BE" baseline="0" dirty="0"/>
              <a:t> naar advies. Betrokkenen kiezen en er worden concrete afspraken gemaakt over het uitvoeren van het advies. Dit is een gedeelde verantwoordelijkheid.</a:t>
            </a:r>
          </a:p>
          <a:p>
            <a:r>
              <a:rPr lang="nl-BE" baseline="0" dirty="0"/>
              <a:t>Regie diagnostisch traject bij CLB terwijl regie Handelen en evalueren bij school / externe partners.</a:t>
            </a:r>
          </a:p>
          <a:p>
            <a:endParaRPr lang="nl-BE" baseline="0" dirty="0"/>
          </a:p>
          <a:p>
            <a:endParaRPr lang="nl-BE" dirty="0"/>
          </a:p>
        </p:txBody>
      </p:sp>
      <p:sp>
        <p:nvSpPr>
          <p:cNvPr id="4" name="Tijdelijke aanduiding voor koptekst 3"/>
          <p:cNvSpPr>
            <a:spLocks noGrp="1"/>
          </p:cNvSpPr>
          <p:nvPr>
            <p:ph type="hdr" sz="quarter" idx="10"/>
          </p:nvPr>
        </p:nvSpPr>
        <p:spPr/>
        <p:txBody>
          <a:bodyPr/>
          <a:lstStyle/>
          <a:p>
            <a:r>
              <a:rPr lang="nl-BE"/>
              <a:t>Prodia en PROSA West-Vlaanderen</a:t>
            </a:r>
          </a:p>
        </p:txBody>
      </p:sp>
      <p:sp>
        <p:nvSpPr>
          <p:cNvPr id="5" name="Tijdelijke aanduiding voor voettekst 4"/>
          <p:cNvSpPr>
            <a:spLocks noGrp="1"/>
          </p:cNvSpPr>
          <p:nvPr>
            <p:ph type="ftr" sz="quarter" idx="11"/>
          </p:nvPr>
        </p:nvSpPr>
        <p:spPr/>
        <p:txBody>
          <a:bodyPr/>
          <a:lstStyle/>
          <a:p>
            <a:r>
              <a:rPr lang="nl-BE"/>
              <a:t>Uitwisselingsdag</a:t>
            </a:r>
          </a:p>
        </p:txBody>
      </p:sp>
      <p:sp>
        <p:nvSpPr>
          <p:cNvPr id="6" name="Tijdelijke aanduiding voor dianummer 5"/>
          <p:cNvSpPr>
            <a:spLocks noGrp="1"/>
          </p:cNvSpPr>
          <p:nvPr>
            <p:ph type="sldNum" sz="quarter" idx="12"/>
          </p:nvPr>
        </p:nvSpPr>
        <p:spPr/>
        <p:txBody>
          <a:bodyPr/>
          <a:lstStyle/>
          <a:p>
            <a:fld id="{14DC514E-AD7F-434D-866B-77D80BBE80CA}" type="slidenum">
              <a:rPr lang="nl-BE" smtClean="0"/>
              <a:pPr/>
              <a:t>62</a:t>
            </a:fld>
            <a:endParaRPr lang="nl-BE"/>
          </a:p>
        </p:txBody>
      </p:sp>
      <p:sp>
        <p:nvSpPr>
          <p:cNvPr id="7" name="Tijdelijke aanduiding voor datum 6"/>
          <p:cNvSpPr>
            <a:spLocks noGrp="1"/>
          </p:cNvSpPr>
          <p:nvPr>
            <p:ph type="dt" idx="13"/>
          </p:nvPr>
        </p:nvSpPr>
        <p:spPr/>
        <p:txBody>
          <a:bodyPr/>
          <a:lstStyle/>
          <a:p>
            <a:r>
              <a:rPr lang="nl-BE"/>
              <a:t>25/04/2017</a:t>
            </a:r>
          </a:p>
        </p:txBody>
      </p:sp>
    </p:spTree>
    <p:extLst>
      <p:ext uri="{BB962C8B-B14F-4D97-AF65-F5344CB8AC3E}">
        <p14:creationId xmlns:p14="http://schemas.microsoft.com/office/powerpoint/2010/main" val="1933958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a:p>
            <a:endParaRPr lang="nl-BE" dirty="0"/>
          </a:p>
        </p:txBody>
      </p:sp>
      <p:sp>
        <p:nvSpPr>
          <p:cNvPr id="4" name="Tijdelijke aanduiding voor koptekst 3"/>
          <p:cNvSpPr>
            <a:spLocks noGrp="1"/>
          </p:cNvSpPr>
          <p:nvPr>
            <p:ph type="hdr" sz="quarter" idx="10"/>
          </p:nvPr>
        </p:nvSpPr>
        <p:spPr/>
        <p:txBody>
          <a:bodyPr/>
          <a:lstStyle/>
          <a:p>
            <a:r>
              <a:rPr lang="nl-BE"/>
              <a:t>Prodia en PROSA West-Vlaanderen</a:t>
            </a:r>
          </a:p>
        </p:txBody>
      </p:sp>
      <p:sp>
        <p:nvSpPr>
          <p:cNvPr id="5" name="Tijdelijke aanduiding voor voettekst 4"/>
          <p:cNvSpPr>
            <a:spLocks noGrp="1"/>
          </p:cNvSpPr>
          <p:nvPr>
            <p:ph type="ftr" sz="quarter" idx="11"/>
          </p:nvPr>
        </p:nvSpPr>
        <p:spPr/>
        <p:txBody>
          <a:bodyPr/>
          <a:lstStyle/>
          <a:p>
            <a:r>
              <a:rPr lang="nl-BE"/>
              <a:t>Uitwisselingsdag</a:t>
            </a:r>
          </a:p>
        </p:txBody>
      </p:sp>
      <p:sp>
        <p:nvSpPr>
          <p:cNvPr id="6" name="Tijdelijke aanduiding voor dianummer 5"/>
          <p:cNvSpPr>
            <a:spLocks noGrp="1"/>
          </p:cNvSpPr>
          <p:nvPr>
            <p:ph type="sldNum" sz="quarter" idx="12"/>
          </p:nvPr>
        </p:nvSpPr>
        <p:spPr/>
        <p:txBody>
          <a:bodyPr/>
          <a:lstStyle/>
          <a:p>
            <a:fld id="{14DC514E-AD7F-434D-866B-77D80BBE80CA}" type="slidenum">
              <a:rPr lang="nl-BE" smtClean="0"/>
              <a:pPr/>
              <a:t>63</a:t>
            </a:fld>
            <a:endParaRPr lang="nl-BE"/>
          </a:p>
        </p:txBody>
      </p:sp>
      <p:sp>
        <p:nvSpPr>
          <p:cNvPr id="7" name="Tijdelijke aanduiding voor datum 6"/>
          <p:cNvSpPr>
            <a:spLocks noGrp="1"/>
          </p:cNvSpPr>
          <p:nvPr>
            <p:ph type="dt" idx="13"/>
          </p:nvPr>
        </p:nvSpPr>
        <p:spPr/>
        <p:txBody>
          <a:bodyPr/>
          <a:lstStyle/>
          <a:p>
            <a:r>
              <a:rPr lang="nl-BE"/>
              <a:t>25/04/2017</a:t>
            </a:r>
          </a:p>
        </p:txBody>
      </p:sp>
    </p:spTree>
    <p:extLst>
      <p:ext uri="{BB962C8B-B14F-4D97-AF65-F5344CB8AC3E}">
        <p14:creationId xmlns:p14="http://schemas.microsoft.com/office/powerpoint/2010/main" val="269793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r>
              <a:rPr lang="nl-BE" dirty="0"/>
              <a:t>De zorg richt zich uiteraard op alle ontwikkelingsdomeinen. </a:t>
            </a:r>
          </a:p>
          <a:p>
            <a:pPr defTabSz="924458">
              <a:defRPr/>
            </a:pPr>
            <a:r>
              <a:rPr lang="nl-BE" dirty="0"/>
              <a:t>Ter inspiratie voor scholen en CLB’s beschrijven we in de brede basiszorg aspecten van zorgzaam onderwijs en evidence-based methodieken en modellen (cf. ook Bijlage Effectief onderwijs). </a:t>
            </a:r>
          </a:p>
          <a:p>
            <a:pPr marL="173336" indent="-173336" defTabSz="924458">
              <a:buFont typeface="Symbol" panose="05050102010706020507" pitchFamily="18" charset="2"/>
              <a:buChar char="Þ"/>
              <a:defRPr/>
            </a:pPr>
            <a:r>
              <a:rPr lang="nl-BE" dirty="0"/>
              <a:t>scholen dienen bij het uitwerken van elementen rekening te houden met leerlingen op het hele spectrum van cognitief functioneren + vergelijkbare aandachtspunten voor CZF/CSF. </a:t>
            </a:r>
          </a:p>
          <a:p>
            <a:pPr marL="173336" indent="-173336" defTabSz="924458">
              <a:buFont typeface="Symbol" panose="05050102010706020507" pitchFamily="18" charset="2"/>
              <a:buChar char="Þ"/>
              <a:defRPr/>
            </a:pPr>
            <a:r>
              <a:rPr lang="nl-BE" b="1" dirty="0"/>
              <a:t>Gemakkelijk om onderwijs te richten op middenmoot en leerlingen in beide uiteinden te negeren maar het is net opdracht van onderwijs om ervoor te zorgen dat elke leerling tot leren komt! Leerlingen in beide uitersten van het spectrum verdienen aandacht om hen maximaal te ondersteunen in hun cognitieve ontwikkeling. </a:t>
            </a:r>
            <a:r>
              <a:rPr lang="nl-BE" dirty="0"/>
              <a:t>leerkracht onderneemt hiervoor variatie/waaier aan initiatieven om bij te dragen aan het leerproces van alle leerlingen.</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7</a:t>
            </a:fld>
            <a:endParaRPr lang="nl-BE"/>
          </a:p>
        </p:txBody>
      </p:sp>
    </p:spTree>
    <p:extLst>
      <p:ext uri="{BB962C8B-B14F-4D97-AF65-F5344CB8AC3E}">
        <p14:creationId xmlns:p14="http://schemas.microsoft.com/office/powerpoint/2010/main" val="3752236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Onderwijsondersteunend gedrag van de ouders:</a:t>
            </a:r>
          </a:p>
          <a:p>
            <a:pPr marL="171450" indent="-171450">
              <a:buFontTx/>
              <a:buChar char="-"/>
            </a:pPr>
            <a:r>
              <a:rPr lang="nl-BE" dirty="0"/>
              <a:t>Betrokkenheid bij en interesse in het schoolwerk van de leerling</a:t>
            </a:r>
          </a:p>
          <a:p>
            <a:pPr marL="171450" indent="-171450">
              <a:buFontTx/>
              <a:buChar char="-"/>
            </a:pPr>
            <a:r>
              <a:rPr lang="nl-BE" dirty="0"/>
              <a:t>Mogelijkheid om buitenschoolse begeleiding te organiseren en te ondersteunen (in afstemming met de school)</a:t>
            </a:r>
          </a:p>
          <a:p>
            <a:pPr marL="171450" indent="-171450">
              <a:buFontTx/>
              <a:buChar char="-"/>
            </a:pPr>
            <a:r>
              <a:rPr lang="nl-BE" dirty="0"/>
              <a:t>Aanbod van vrijetijdsactiviteiten, ofwel aansluitend bij interesses van de leerling, ofwel gericht op het verbreden van de interesses</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64</a:t>
            </a:fld>
            <a:endParaRPr lang="nl-BE"/>
          </a:p>
        </p:txBody>
      </p:sp>
    </p:spTree>
    <p:extLst>
      <p:ext uri="{BB962C8B-B14F-4D97-AF65-F5344CB8AC3E}">
        <p14:creationId xmlns:p14="http://schemas.microsoft.com/office/powerpoint/2010/main" val="11470556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800"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0359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67</a:t>
            </a:fld>
            <a:endParaRPr lang="nl-BE"/>
          </a:p>
        </p:txBody>
      </p:sp>
    </p:spTree>
    <p:extLst>
      <p:ext uri="{BB962C8B-B14F-4D97-AF65-F5344CB8AC3E}">
        <p14:creationId xmlns:p14="http://schemas.microsoft.com/office/powerpoint/2010/main" val="3140507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68</a:t>
            </a:fld>
            <a:endParaRPr lang="nl-BE"/>
          </a:p>
        </p:txBody>
      </p:sp>
    </p:spTree>
    <p:extLst>
      <p:ext uri="{BB962C8B-B14F-4D97-AF65-F5344CB8AC3E}">
        <p14:creationId xmlns:p14="http://schemas.microsoft.com/office/powerpoint/2010/main" val="12377405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69</a:t>
            </a:fld>
            <a:endParaRPr lang="nl-BE"/>
          </a:p>
        </p:txBody>
      </p:sp>
    </p:spTree>
    <p:extLst>
      <p:ext uri="{BB962C8B-B14F-4D97-AF65-F5344CB8AC3E}">
        <p14:creationId xmlns:p14="http://schemas.microsoft.com/office/powerpoint/2010/main" val="3541431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7950" y="739775"/>
            <a:ext cx="6581775" cy="3703638"/>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Gestart met herwerking Protocol Hoogbegaafdheid (van 2011) – literatuurstudie: verwarring!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Verschil met namen/begrippen van fysieke voorwerpen zoals ‘roos’, ‘stoel’ en ‘arm’ is dat er over psychologische concepten vaak meer naamsverwarring of onduidelijkheid bestaat: wat is hoogbegaafdheid precies? wanneer is iemand hoogbegaafd? geen consensus over invulling begrip hoogbegaafdheid – wel over cognitieve begaafdheid (zie filmpje Talent achter link)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dirty="0"/>
              <a:t>multidimensioneel versus unidimensioneel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dirty="0"/>
              <a:t>criteria/grens = arbitrair / niet onderbouwd (cf. TIQ versus CHC: heterogene groep (ook IQ &gt;145))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dirty="0"/>
              <a:t>afhankelijk van waarden, normen en </a:t>
            </a:r>
            <a:r>
              <a:rPr lang="nl-BE" dirty="0" err="1"/>
              <a:t>sociaal-economische</a:t>
            </a:r>
            <a:r>
              <a:rPr lang="nl-BE" dirty="0"/>
              <a:t> belangen (dus veel verschuivingen in opvatting over wie begaafd 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dirty="0" err="1"/>
              <a:t>evidence-informed</a:t>
            </a:r>
            <a:r>
              <a:rPr lang="nl-BE" dirty="0"/>
              <a:t> = juiste mix van research-</a:t>
            </a:r>
            <a:r>
              <a:rPr lang="nl-BE" dirty="0" err="1"/>
              <a:t>based</a:t>
            </a:r>
            <a:r>
              <a:rPr lang="nl-BE" dirty="0"/>
              <a:t>, </a:t>
            </a:r>
            <a:r>
              <a:rPr lang="nl-BE" dirty="0" err="1"/>
              <a:t>practice-based</a:t>
            </a:r>
            <a:r>
              <a:rPr lang="nl-BE" dirty="0"/>
              <a:t>, </a:t>
            </a:r>
            <a:r>
              <a:rPr lang="nl-BE" dirty="0" err="1"/>
              <a:t>opinionbased</a:t>
            </a:r>
            <a:r>
              <a:rPr lang="nl-BE" dirty="0"/>
              <a:t> en </a:t>
            </a:r>
            <a:r>
              <a:rPr lang="nl-BE" dirty="0" err="1"/>
              <a:t>value-based</a:t>
            </a: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fld id="{740A2D1C-34BD-4A08-9AFD-C8C00F0012DB}" type="slidenum">
              <a:rPr lang="nl-NL" smtClean="0"/>
              <a:pPr/>
              <a:t>70</a:t>
            </a:fld>
            <a:endParaRPr lang="nl-NL" dirty="0"/>
          </a:p>
        </p:txBody>
      </p:sp>
    </p:spTree>
    <p:extLst>
      <p:ext uri="{BB962C8B-B14F-4D97-AF65-F5344CB8AC3E}">
        <p14:creationId xmlns:p14="http://schemas.microsoft.com/office/powerpoint/2010/main" val="514592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u="none" kern="1200" dirty="0">
                <a:solidFill>
                  <a:schemeClr val="tx1"/>
                </a:solidFill>
                <a:effectLst/>
                <a:latin typeface="+mn-lt"/>
                <a:ea typeface="+mn-ea"/>
                <a:cs typeface="+mn-cs"/>
              </a:rPr>
              <a:t>Methodologische kwesties, zoals de selectiemethode, de grootte van de steekproef, de gebruikte instrumenten en de onderzoeksopzet, bieden een verklaring voor tegenstrijdige resultaten van verschillende studies</a:t>
            </a:r>
            <a:r>
              <a:rPr lang="nl-NL" sz="2400" u="none" kern="1200" dirty="0">
                <a:solidFill>
                  <a:schemeClr val="tx1"/>
                </a:solidFill>
                <a:effectLst/>
                <a:latin typeface="+mn-lt"/>
                <a:ea typeface="+mn-ea"/>
                <a:cs typeface="+mn-cs"/>
              </a:rPr>
              <a:t>.</a:t>
            </a:r>
            <a:endParaRPr lang="nl-NL" sz="2400" u="none" dirty="0">
              <a:effectLst/>
            </a:endParaRPr>
          </a:p>
        </p:txBody>
      </p:sp>
      <p:sp>
        <p:nvSpPr>
          <p:cNvPr id="4" name="Tijdelijke aanduiding voor dianummer 3"/>
          <p:cNvSpPr>
            <a:spLocks noGrp="1"/>
          </p:cNvSpPr>
          <p:nvPr>
            <p:ph type="sldNum" sz="quarter" idx="10"/>
          </p:nvPr>
        </p:nvSpPr>
        <p:spPr/>
        <p:txBody>
          <a:bodyPr/>
          <a:lstStyle/>
          <a:p>
            <a:fld id="{CB057476-449C-42E0-AAB2-81F749301B89}" type="slidenum">
              <a:rPr lang="nl-BE" smtClean="0"/>
              <a:t>71</a:t>
            </a:fld>
            <a:endParaRPr lang="nl-BE"/>
          </a:p>
        </p:txBody>
      </p:sp>
    </p:spTree>
    <p:extLst>
      <p:ext uri="{BB962C8B-B14F-4D97-AF65-F5344CB8AC3E}">
        <p14:creationId xmlns:p14="http://schemas.microsoft.com/office/powerpoint/2010/main" val="26144484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Obv</a:t>
            </a:r>
            <a:r>
              <a:rPr lang="nl-BE" dirty="0"/>
              <a:t> presentatie / voorstelling onderzoek SBO Project Talent</a:t>
            </a:r>
          </a:p>
          <a:p>
            <a:r>
              <a:rPr lang="nl-BE" dirty="0"/>
              <a:t>‘weinig motiverend schoolwerk’ als verklaring voor mindere motivatie</a:t>
            </a:r>
          </a:p>
          <a:p>
            <a:r>
              <a:rPr lang="nl-BE" dirty="0"/>
              <a:t>Knipperlichten m.b.t. de motivatie van onze meest begaafde leerlingen (IQ &gt; 130) </a:t>
            </a:r>
          </a:p>
          <a:p>
            <a:r>
              <a:rPr lang="nl-BE" dirty="0"/>
              <a:t>• Nuances: </a:t>
            </a:r>
          </a:p>
          <a:p>
            <a:r>
              <a:rPr lang="nl-BE" dirty="0"/>
              <a:t>	• Momentopname, bij de start van het eerste jaar secundair (evolutie? basisschool?) </a:t>
            </a:r>
          </a:p>
          <a:p>
            <a:r>
              <a:rPr lang="nl-BE" dirty="0"/>
              <a:t>	• Verschillen op groepsniveau &lt;&gt; individuele behoeftes</a:t>
            </a:r>
          </a:p>
          <a:p>
            <a:r>
              <a:rPr lang="nl-BE" dirty="0"/>
              <a:t>• Voor een meer uitgebreide analyse: zie TALENT-platform</a:t>
            </a:r>
          </a:p>
          <a:p>
            <a:pPr lvl="1"/>
            <a:endParaRPr lang="nl-BE" sz="1200" dirty="0"/>
          </a:p>
          <a:p>
            <a:pPr lvl="0"/>
            <a:r>
              <a:rPr lang="nl-BE" sz="1200" dirty="0"/>
              <a:t>Diagnose HB: wat is oorzaak of gevolg (label of problemen)?</a:t>
            </a:r>
          </a:p>
          <a:p>
            <a:pPr lvl="1"/>
            <a:r>
              <a:rPr lang="nl-BE" sz="1200" dirty="0"/>
              <a:t>Heeft het label een negatieve impact op leerlingen? </a:t>
            </a:r>
          </a:p>
          <a:p>
            <a:pPr lvl="1"/>
            <a:r>
              <a:rPr lang="nl-BE" sz="1200" dirty="0"/>
              <a:t>Heeft probleemgedrag geleid tot onderzoek en diagnose?</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t>In studies vaak onduidelijk wanneer/hoe label ‘hoogbegaafdheid’ werd toegekend</a:t>
            </a:r>
          </a:p>
          <a:p>
            <a:endParaRPr lang="nl-BE" dirty="0"/>
          </a:p>
        </p:txBody>
      </p:sp>
      <p:sp>
        <p:nvSpPr>
          <p:cNvPr id="4" name="Tijdelijke aanduiding voor dianummer 3"/>
          <p:cNvSpPr>
            <a:spLocks noGrp="1"/>
          </p:cNvSpPr>
          <p:nvPr>
            <p:ph type="sldNum" sz="quarter" idx="10"/>
          </p:nvPr>
        </p:nvSpPr>
        <p:spPr/>
        <p:txBody>
          <a:bodyPr/>
          <a:lstStyle/>
          <a:p>
            <a:fld id="{CB057476-449C-42E0-AAB2-81F749301B89}" type="slidenum">
              <a:rPr lang="nl-BE" smtClean="0"/>
              <a:t>72</a:t>
            </a:fld>
            <a:endParaRPr lang="nl-BE"/>
          </a:p>
        </p:txBody>
      </p:sp>
    </p:spTree>
    <p:extLst>
      <p:ext uri="{BB962C8B-B14F-4D97-AF65-F5344CB8AC3E}">
        <p14:creationId xmlns:p14="http://schemas.microsoft.com/office/powerpoint/2010/main" val="28295554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200" dirty="0" err="1"/>
              <a:t>Gagné</a:t>
            </a:r>
            <a:r>
              <a:rPr lang="nl-BE" sz="1200" dirty="0"/>
              <a:t> beschouwt uitzonderlijke prestaties als resultaat van complex ontwikkelingsproces</a:t>
            </a:r>
          </a:p>
          <a:p>
            <a:pPr lvl="0"/>
            <a:r>
              <a:rPr lang="nl-BE" sz="1200" dirty="0"/>
              <a:t>=&gt; belang van aanleg én opvoeding!</a:t>
            </a:r>
          </a:p>
          <a:p>
            <a:pPr lvl="2"/>
            <a:r>
              <a:rPr lang="nl-BE" sz="1200" dirty="0"/>
              <a:t> gemak/snelheid van leren in min. 1 vaardigheidsdomein</a:t>
            </a:r>
          </a:p>
          <a:p>
            <a:pPr lvl="2"/>
            <a:r>
              <a:rPr lang="nl-BE" sz="1200" dirty="0"/>
              <a:t> individuele kenmerken: creativiteit, motivatie, taakgerichtheid, doelgericht gedrag, persoonlijke belangstelling</a:t>
            </a:r>
          </a:p>
          <a:p>
            <a:pPr lvl="2"/>
            <a:r>
              <a:rPr lang="nl-BE" sz="1200" dirty="0"/>
              <a:t> omgeving: stimuleert wel/niet zichtbaarheid van individuele kenmerken</a:t>
            </a:r>
          </a:p>
          <a:p>
            <a:pPr lvl="0"/>
            <a:r>
              <a:rPr lang="nl-BE" sz="1200" dirty="0"/>
              <a:t>=&gt; begaafdheid is verantwoordelijkheid van</a:t>
            </a:r>
          </a:p>
          <a:p>
            <a:pPr lvl="2"/>
            <a:r>
              <a:rPr lang="nl-BE" sz="1200" dirty="0"/>
              <a:t> persoon met aanleg</a:t>
            </a:r>
          </a:p>
          <a:p>
            <a:pPr lvl="2"/>
            <a:r>
              <a:rPr lang="nl-BE" sz="1200" dirty="0"/>
              <a:t> omgeving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err="1">
                <a:solidFill>
                  <a:schemeClr val="tx1"/>
                </a:solidFill>
                <a:effectLst/>
                <a:latin typeface="+mn-lt"/>
                <a:ea typeface="+mn-ea"/>
                <a:cs typeface="+mn-cs"/>
              </a:rPr>
              <a:t>Gagné</a:t>
            </a:r>
            <a:r>
              <a:rPr lang="nl-BE" sz="1200" kern="1200" dirty="0">
                <a:solidFill>
                  <a:schemeClr val="tx1"/>
                </a:solidFill>
                <a:effectLst/>
                <a:latin typeface="+mn-lt"/>
                <a:ea typeface="+mn-ea"/>
                <a:cs typeface="+mn-cs"/>
              </a:rPr>
              <a:t> gaat ervan uit dat de minder formele processen, rijping en informeel leren, over het algemeen in sterkere mate de ontwikkeling van natuurlijke vermogens beïnvloeden. De meer formele processen, zowel niet-institutioneel als institutioneel, beïnvloeden eerder de ontwikkeling van competenties of talenten.</a:t>
            </a:r>
            <a:endParaRPr lang="nl-NL"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Uitzonderlijke natuurlijke vermogens kunnen zich vervolgens door formeel leren ontwikkelen tot goed getrainde en systematisch ontwikkelde competenties of talenten. Die competenties komen tot uiting in verschillende domeinen. </a:t>
            </a:r>
            <a:r>
              <a:rPr lang="nl-BE" sz="1200" kern="1200" dirty="0" err="1">
                <a:solidFill>
                  <a:schemeClr val="tx1"/>
                </a:solidFill>
                <a:effectLst/>
                <a:latin typeface="+mn-lt"/>
                <a:ea typeface="+mn-ea"/>
                <a:cs typeface="+mn-cs"/>
              </a:rPr>
              <a:t>Gagné</a:t>
            </a:r>
            <a:r>
              <a:rPr lang="nl-BE" sz="1200" kern="1200" dirty="0">
                <a:solidFill>
                  <a:schemeClr val="tx1"/>
                </a:solidFill>
                <a:effectLst/>
                <a:latin typeface="+mn-lt"/>
                <a:ea typeface="+mn-ea"/>
                <a:cs typeface="+mn-cs"/>
              </a:rPr>
              <a:t> onderscheidt het academische domein naast domeinen gebaseerd op de persoonlijkheidstypes volgens het RIASOC-model (realistisch, intellectueel, artistiek, sociaal, ondernemend en conventioneel) en sport en spel. Of en in welke mate leerlingen talent vertonen in een bepaald domein, wordt volgens het model van </a:t>
            </a:r>
            <a:r>
              <a:rPr lang="nl-BE" sz="1200" kern="1200" dirty="0" err="1">
                <a:solidFill>
                  <a:schemeClr val="tx1"/>
                </a:solidFill>
                <a:effectLst/>
                <a:latin typeface="+mn-lt"/>
                <a:ea typeface="+mn-ea"/>
                <a:cs typeface="+mn-cs"/>
              </a:rPr>
              <a:t>Gagné</a:t>
            </a:r>
            <a:r>
              <a:rPr lang="nl-BE" sz="1200" kern="1200" dirty="0">
                <a:solidFill>
                  <a:schemeClr val="tx1"/>
                </a:solidFill>
                <a:effectLst/>
                <a:latin typeface="+mn-lt"/>
                <a:ea typeface="+mn-ea"/>
                <a:cs typeface="+mn-cs"/>
              </a:rPr>
              <a:t> beïnvloed door verschillende factoren:</a:t>
            </a:r>
          </a:p>
          <a:p>
            <a:pPr marL="628650" lvl="1" indent="-171450">
              <a:buFont typeface="Arial" panose="020B0604020202020204" pitchFamily="34" charset="0"/>
              <a:buChar char="•"/>
            </a:pPr>
            <a:r>
              <a:rPr lang="nl-BE" sz="1200" kern="1200" dirty="0">
                <a:solidFill>
                  <a:schemeClr val="tx1"/>
                </a:solidFill>
                <a:effectLst/>
                <a:latin typeface="+mn-lt"/>
                <a:ea typeface="+mn-ea"/>
                <a:cs typeface="+mn-cs"/>
              </a:rPr>
              <a:t>het ontwikkelingsproces</a:t>
            </a:r>
          </a:p>
          <a:p>
            <a:pPr marL="628650" lvl="1" indent="-171450">
              <a:buFont typeface="Arial" panose="020B0604020202020204" pitchFamily="34" charset="0"/>
              <a:buChar char="•"/>
            </a:pPr>
            <a:r>
              <a:rPr lang="nl-BE" sz="1200" kern="1200" dirty="0">
                <a:solidFill>
                  <a:schemeClr val="tx1"/>
                </a:solidFill>
                <a:effectLst/>
                <a:latin typeface="+mn-lt"/>
                <a:ea typeface="+mn-ea"/>
                <a:cs typeface="+mn-cs"/>
              </a:rPr>
              <a:t>intrapersoonlijke kenmerken</a:t>
            </a:r>
          </a:p>
          <a:p>
            <a:pPr marL="628650" lvl="1" indent="-171450">
              <a:buFont typeface="Arial" panose="020B0604020202020204" pitchFamily="34" charset="0"/>
              <a:buChar char="•"/>
            </a:pPr>
            <a:r>
              <a:rPr lang="nl-BE" sz="1200" kern="1200" dirty="0">
                <a:solidFill>
                  <a:schemeClr val="tx1"/>
                </a:solidFill>
                <a:effectLst/>
                <a:latin typeface="+mn-lt"/>
                <a:ea typeface="+mn-ea"/>
                <a:cs typeface="+mn-cs"/>
              </a:rPr>
              <a:t>omgevingskenmerken</a:t>
            </a:r>
          </a:p>
          <a:p>
            <a:pPr marL="628650" lvl="1" indent="-171450">
              <a:buFont typeface="Arial" panose="020B0604020202020204" pitchFamily="34" charset="0"/>
              <a:buChar char="•"/>
            </a:pPr>
            <a:r>
              <a:rPr lang="nl-BE" sz="1200" kern="1200" dirty="0">
                <a:solidFill>
                  <a:schemeClr val="tx1"/>
                </a:solidFill>
                <a:effectLst/>
                <a:latin typeface="+mn-lt"/>
                <a:ea typeface="+mn-ea"/>
                <a:cs typeface="+mn-cs"/>
              </a:rPr>
              <a:t>kans of toeval</a:t>
            </a:r>
          </a:p>
          <a:p>
            <a:pPr marL="171450" indent="-171450">
              <a:buFont typeface="Arial" panose="020B0604020202020204" pitchFamily="34" charset="0"/>
              <a:buChar char="•"/>
            </a:pP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CB057476-449C-42E0-AAB2-81F749301B89}" type="slidenum">
              <a:rPr lang="nl-BE" smtClean="0"/>
              <a:t>73</a:t>
            </a:fld>
            <a:endParaRPr lang="nl-BE"/>
          </a:p>
        </p:txBody>
      </p:sp>
    </p:spTree>
    <p:extLst>
      <p:ext uri="{BB962C8B-B14F-4D97-AF65-F5344CB8AC3E}">
        <p14:creationId xmlns:p14="http://schemas.microsoft.com/office/powerpoint/2010/main" val="13769483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Keuzes die gemaakt zijn voor SDP CSF:</a:t>
            </a:r>
          </a:p>
          <a:p>
            <a:r>
              <a:rPr lang="nl-BE" sz="1200" kern="1200" dirty="0">
                <a:solidFill>
                  <a:schemeClr val="tx1"/>
                </a:solidFill>
                <a:effectLst/>
                <a:latin typeface="+mn-lt"/>
                <a:ea typeface="+mn-ea"/>
                <a:cs typeface="+mn-cs"/>
              </a:rPr>
              <a:t>sterke cognitieve vaardigheden meer valide gemeten dan bijvoorbeeld sterke sociale of creatieve vaardigheden</a:t>
            </a:r>
          </a:p>
          <a:p>
            <a:r>
              <a:rPr lang="nl-BE" sz="1200" kern="1200" dirty="0">
                <a:solidFill>
                  <a:schemeClr val="tx1"/>
                </a:solidFill>
                <a:effectLst/>
                <a:latin typeface="+mn-lt"/>
                <a:ea typeface="+mn-ea"/>
                <a:cs typeface="+mn-cs"/>
              </a:rPr>
              <a:t>Afstappen van de term ‘hoogbegaafdheid’ (om multidimensioneel karakter tot uiting te laten komen)</a:t>
            </a:r>
          </a:p>
          <a:p>
            <a:endParaRPr lang="nl-BE" sz="1200" kern="1200" dirty="0">
              <a:solidFill>
                <a:schemeClr val="tx1"/>
              </a:solidFill>
              <a:effectLst/>
              <a:latin typeface="+mn-lt"/>
              <a:ea typeface="+mn-ea"/>
              <a:cs typeface="+mn-cs"/>
            </a:endParaRPr>
          </a:p>
          <a:p>
            <a:r>
              <a:rPr lang="nl-BE" sz="1200" kern="1200" dirty="0" err="1">
                <a:solidFill>
                  <a:schemeClr val="tx1"/>
                </a:solidFill>
                <a:effectLst/>
                <a:latin typeface="+mn-lt"/>
                <a:ea typeface="+mn-ea"/>
                <a:cs typeface="+mn-cs"/>
              </a:rPr>
              <a:t>BCV’s</a:t>
            </a:r>
            <a:r>
              <a:rPr lang="nl-BE" sz="1200" kern="1200" dirty="0">
                <a:solidFill>
                  <a:schemeClr val="tx1"/>
                </a:solidFill>
                <a:effectLst/>
                <a:latin typeface="+mn-lt"/>
                <a:ea typeface="+mn-ea"/>
                <a:cs typeface="+mn-cs"/>
              </a:rPr>
              <a:t> en schoolse vaardigheden zijn evenwaardige indicatoren =&gt; intelligentieonderzoek </a:t>
            </a:r>
            <a:r>
              <a:rPr lang="nl-BE" sz="1200" b="1" kern="1200" dirty="0">
                <a:solidFill>
                  <a:schemeClr val="tx1"/>
                </a:solidFill>
                <a:effectLst/>
                <a:latin typeface="+mn-lt"/>
                <a:ea typeface="+mn-ea"/>
                <a:cs typeface="+mn-cs"/>
              </a:rPr>
              <a:t>niet noodzakelijk</a:t>
            </a:r>
            <a:r>
              <a:rPr lang="nl-BE" sz="1200" b="0" kern="1200" dirty="0">
                <a:solidFill>
                  <a:schemeClr val="tx1"/>
                </a:solidFill>
                <a:effectLst/>
                <a:latin typeface="+mn-lt"/>
                <a:ea typeface="+mn-ea"/>
                <a:cs typeface="+mn-cs"/>
              </a:rPr>
              <a:t> om te classificeren</a:t>
            </a:r>
            <a:endParaRPr lang="nl-BE" dirty="0"/>
          </a:p>
        </p:txBody>
      </p:sp>
      <p:sp>
        <p:nvSpPr>
          <p:cNvPr id="4" name="Tijdelijke aanduiding voor dianummer 3"/>
          <p:cNvSpPr>
            <a:spLocks noGrp="1"/>
          </p:cNvSpPr>
          <p:nvPr>
            <p:ph type="sldNum" sz="quarter" idx="10"/>
          </p:nvPr>
        </p:nvSpPr>
        <p:spPr/>
        <p:txBody>
          <a:bodyPr/>
          <a:lstStyle/>
          <a:p>
            <a:fld id="{CB057476-449C-42E0-AAB2-81F749301B89}" type="slidenum">
              <a:rPr lang="nl-BE" smtClean="0"/>
              <a:t>74</a:t>
            </a:fld>
            <a:endParaRPr lang="nl-BE"/>
          </a:p>
        </p:txBody>
      </p:sp>
    </p:spTree>
    <p:extLst>
      <p:ext uri="{BB962C8B-B14F-4D97-AF65-F5344CB8AC3E}">
        <p14:creationId xmlns:p14="http://schemas.microsoft.com/office/powerpoint/2010/main" val="7605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ontwikkelde beleid bestrijkt de </a:t>
            </a:r>
            <a:r>
              <a:rPr lang="nl-BE" b="1" dirty="0"/>
              <a:t>vier begeleidingsdomeinen</a:t>
            </a:r>
            <a:r>
              <a:rPr lang="nl-BE" dirty="0"/>
              <a:t>: onderwijsloopbaan, leren en studeren, psychisch en sociaal functioneren en preventieve gezondheidszorg.</a:t>
            </a:r>
          </a:p>
          <a:p>
            <a:r>
              <a:rPr lang="nl-BE" dirty="0"/>
              <a:t>Het beleid op de leerlingenbegeleiding van de school versterkt het schoolteam in de zorg voor alle leerlingen, </a:t>
            </a:r>
            <a:r>
              <a:rPr lang="nl-BE" b="1" dirty="0"/>
              <a:t>ongeacht hun niveau van cognitief functioneren</a:t>
            </a:r>
            <a:r>
              <a:rPr lang="nl-BE" dirty="0"/>
              <a:t>. </a:t>
            </a:r>
          </a:p>
          <a:p>
            <a:r>
              <a:rPr lang="nl-BE" dirty="0"/>
              <a:t>De zorg is erop gericht om leerlingen zoveel mogelijk </a:t>
            </a:r>
            <a:r>
              <a:rPr lang="nl-BE" b="1" dirty="0"/>
              <a:t>op maat </a:t>
            </a:r>
            <a:r>
              <a:rPr lang="nl-BE" dirty="0"/>
              <a:t>van de ontwikkeling van hun (schoolse) vaardigheden te begeleiden.</a:t>
            </a:r>
          </a:p>
          <a:p>
            <a:pPr marL="173336" indent="-173336" defTabSz="924458">
              <a:buFont typeface="Symbol" panose="05050102010706020507" pitchFamily="18" charset="2"/>
              <a:buChar char="Þ"/>
              <a:defRPr/>
            </a:pPr>
            <a:r>
              <a:rPr lang="nl-BE" dirty="0">
                <a:highlight>
                  <a:srgbClr val="FFFF00"/>
                </a:highlight>
              </a:rPr>
              <a:t>Voorbeelden van richtvragen op de slide </a:t>
            </a:r>
            <a:r>
              <a:rPr lang="nl-BE" dirty="0"/>
              <a:t>om aan te geven dat aandachtspunten vergelijkbaar zijn voor CSF en CZF. </a:t>
            </a:r>
          </a:p>
          <a:p>
            <a:pPr marL="173336" indent="-173336" defTabSz="924458">
              <a:buFont typeface="Symbol" panose="05050102010706020507" pitchFamily="18" charset="2"/>
              <a:buChar char="Þ"/>
              <a:defRPr/>
            </a:pPr>
            <a:r>
              <a:rPr lang="nl-BE" b="1" dirty="0"/>
              <a:t>Bij beantwoorden van vragen wel rekening houden met hele spectrum</a:t>
            </a:r>
            <a:r>
              <a:rPr lang="nl-BE" dirty="0"/>
              <a:t>!!</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8</a:t>
            </a:fld>
            <a:endParaRPr lang="nl-BE"/>
          </a:p>
        </p:txBody>
      </p:sp>
    </p:spTree>
    <p:extLst>
      <p:ext uri="{BB962C8B-B14F-4D97-AF65-F5344CB8AC3E}">
        <p14:creationId xmlns:p14="http://schemas.microsoft.com/office/powerpoint/2010/main" val="36676959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Intelligentie is opgebouwd uit verschillende </a:t>
            </a:r>
            <a:r>
              <a:rPr lang="nl-BE" sz="1200" b="1" i="0" kern="1200" dirty="0">
                <a:solidFill>
                  <a:schemeClr val="tx1"/>
                </a:solidFill>
                <a:effectLst/>
                <a:latin typeface="+mn-lt"/>
                <a:ea typeface="+mn-ea"/>
                <a:cs typeface="+mn-cs"/>
              </a:rPr>
              <a:t>brede cognitieve vaardigheden</a:t>
            </a:r>
            <a:r>
              <a:rPr lang="nl-BE" sz="1200" b="0" i="0" kern="1200" dirty="0">
                <a:solidFill>
                  <a:schemeClr val="tx1"/>
                </a:solidFill>
                <a:effectLst/>
                <a:latin typeface="+mn-lt"/>
                <a:ea typeface="+mn-ea"/>
                <a:cs typeface="+mn-cs"/>
              </a:rPr>
              <a:t>, die aanknopingspunten bieden voor </a:t>
            </a:r>
            <a:r>
              <a:rPr lang="nl-BE" sz="1200" b="1" i="0" kern="1200" dirty="0">
                <a:solidFill>
                  <a:schemeClr val="tx1"/>
                </a:solidFill>
                <a:effectLst/>
                <a:latin typeface="+mn-lt"/>
                <a:ea typeface="+mn-ea"/>
                <a:cs typeface="+mn-cs"/>
              </a:rPr>
              <a:t>handelingsgerichte adviezen.</a:t>
            </a:r>
            <a:r>
              <a:rPr lang="nl-BE" sz="1200" b="0" i="0" kern="1200" dirty="0">
                <a:solidFill>
                  <a:schemeClr val="tx1"/>
                </a:solidFill>
                <a:effectLst/>
                <a:latin typeface="+mn-lt"/>
                <a:ea typeface="+mn-ea"/>
                <a:cs typeface="+mn-cs"/>
              </a:rPr>
              <a:t> </a:t>
            </a:r>
            <a:endParaRPr lang="nl-BE" sz="1200" b="1" i="0" kern="1200" dirty="0">
              <a:solidFill>
                <a:schemeClr val="tx1"/>
              </a:solidFill>
              <a:effectLst/>
              <a:latin typeface="+mn-lt"/>
              <a:ea typeface="+mn-ea"/>
              <a:cs typeface="+mn-cs"/>
            </a:endParaRP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Leerlingen kunnen prestaties neerzetten op verschillende domeinen. We nemen in het model uiteraard </a:t>
            </a:r>
            <a:r>
              <a:rPr lang="nl-BE" sz="1200" b="1" i="0" kern="1200" dirty="0">
                <a:solidFill>
                  <a:schemeClr val="tx1"/>
                </a:solidFill>
                <a:effectLst/>
                <a:latin typeface="+mn-lt"/>
                <a:ea typeface="+mn-ea"/>
                <a:cs typeface="+mn-cs"/>
              </a:rPr>
              <a:t>schoolse prestaties</a:t>
            </a:r>
            <a:r>
              <a:rPr lang="nl-BE" sz="1200" b="0" i="0" kern="1200" dirty="0">
                <a:solidFill>
                  <a:schemeClr val="tx1"/>
                </a:solidFill>
                <a:effectLst/>
                <a:latin typeface="+mn-lt"/>
                <a:ea typeface="+mn-ea"/>
                <a:cs typeface="+mn-cs"/>
              </a:rPr>
              <a:t> op, maar ook werkgerelateerde </a:t>
            </a:r>
            <a:r>
              <a:rPr lang="nl-BE" sz="1200" b="1" i="0" kern="1200" dirty="0">
                <a:solidFill>
                  <a:schemeClr val="tx1"/>
                </a:solidFill>
                <a:effectLst/>
                <a:latin typeface="+mn-lt"/>
                <a:ea typeface="+mn-ea"/>
                <a:cs typeface="+mn-cs"/>
              </a:rPr>
              <a:t>persoonlijkheidstypes</a:t>
            </a:r>
            <a:r>
              <a:rPr lang="nl-BE" sz="1200" b="0" i="0" kern="1200" dirty="0">
                <a:solidFill>
                  <a:schemeClr val="tx1"/>
                </a:solidFill>
                <a:effectLst/>
                <a:latin typeface="+mn-lt"/>
                <a:ea typeface="+mn-ea"/>
                <a:cs typeface="+mn-cs"/>
              </a:rPr>
              <a:t> volgens het RIASOC-model, sport en spel. Ook </a:t>
            </a:r>
            <a:r>
              <a:rPr lang="nl-BE" sz="1200" b="1" i="0" kern="1200" dirty="0">
                <a:solidFill>
                  <a:schemeClr val="tx1"/>
                </a:solidFill>
                <a:effectLst/>
                <a:latin typeface="+mn-lt"/>
                <a:ea typeface="+mn-ea"/>
                <a:cs typeface="+mn-cs"/>
              </a:rPr>
              <a:t>welbevinden</a:t>
            </a:r>
            <a:r>
              <a:rPr lang="nl-BE" sz="1200" b="0" i="0" kern="1200" dirty="0">
                <a:solidFill>
                  <a:schemeClr val="tx1"/>
                </a:solidFill>
                <a:effectLst/>
                <a:latin typeface="+mn-lt"/>
                <a:ea typeface="+mn-ea"/>
                <a:cs typeface="+mn-cs"/>
              </a:rPr>
              <a:t> is belangrijk en krijgt een plaats in het model!</a:t>
            </a:r>
          </a:p>
          <a:p>
            <a:endParaRPr lang="nl-BE" sz="1200" b="1" i="0" kern="1200" dirty="0">
              <a:solidFill>
                <a:schemeClr val="tx1"/>
              </a:solidFill>
              <a:effectLst/>
              <a:latin typeface="+mn-lt"/>
              <a:ea typeface="+mn-ea"/>
              <a:cs typeface="+mn-cs"/>
            </a:endParaRPr>
          </a:p>
          <a:p>
            <a:r>
              <a:rPr lang="nl-BE" sz="1200" b="1" i="0" kern="1200" dirty="0">
                <a:solidFill>
                  <a:schemeClr val="tx1"/>
                </a:solidFill>
                <a:effectLst/>
                <a:latin typeface="+mn-lt"/>
                <a:ea typeface="+mn-ea"/>
                <a:cs typeface="+mn-cs"/>
              </a:rPr>
              <a:t>Socio-culturele elementen</a:t>
            </a:r>
            <a:r>
              <a:rPr lang="nl-BE" sz="1200" b="0" i="0" kern="1200" dirty="0">
                <a:solidFill>
                  <a:schemeClr val="tx1"/>
                </a:solidFill>
                <a:effectLst/>
                <a:latin typeface="+mn-lt"/>
                <a:ea typeface="+mn-ea"/>
                <a:cs typeface="+mn-cs"/>
              </a:rPr>
              <a:t>, zoals kansarmoede, kunnen voor een foute inschatting zorgen van cognitieve en schoolse vaardigheden.</a:t>
            </a:r>
            <a:br>
              <a:rPr lang="nl-BE" dirty="0"/>
            </a:br>
            <a:r>
              <a:rPr lang="nl-BE" sz="1200" b="0" i="0" kern="1200" dirty="0">
                <a:solidFill>
                  <a:schemeClr val="tx1"/>
                </a:solidFill>
                <a:effectLst/>
                <a:latin typeface="+mn-lt"/>
                <a:ea typeface="+mn-ea"/>
                <a:cs typeface="+mn-cs"/>
              </a:rPr>
              <a:t>Tijdens een onderzoek beperken we eventuele storende factoren (</a:t>
            </a:r>
            <a:r>
              <a:rPr lang="nl-BE" sz="1200" b="0" i="0" u="sng" kern="1200" dirty="0">
                <a:solidFill>
                  <a:schemeClr val="tx1"/>
                </a:solidFill>
                <a:effectLst/>
                <a:latin typeface="+mn-lt"/>
                <a:ea typeface="+mn-ea"/>
                <a:cs typeface="+mn-cs"/>
                <a:hlinkClick r:id="rId3"/>
              </a:rPr>
              <a:t>faire diagnostiek</a:t>
            </a:r>
            <a:r>
              <a:rPr lang="nl-BE" sz="1200" b="0" i="0" kern="1200" dirty="0">
                <a:solidFill>
                  <a:schemeClr val="tx1"/>
                </a:solidFill>
                <a:effectLst/>
                <a:latin typeface="+mn-lt"/>
                <a:ea typeface="+mn-ea"/>
                <a:cs typeface="+mn-cs"/>
              </a:rPr>
              <a:t>).</a:t>
            </a:r>
          </a:p>
          <a:p>
            <a:endParaRPr lang="nl-BE" sz="1200" b="0" i="0" kern="1200" dirty="0">
              <a:solidFill>
                <a:schemeClr val="tx1"/>
              </a:solidFill>
              <a:effectLst/>
              <a:latin typeface="+mn-lt"/>
              <a:ea typeface="+mn-ea"/>
              <a:cs typeface="+mn-cs"/>
            </a:endParaRPr>
          </a:p>
          <a:p>
            <a:r>
              <a:rPr lang="nl-BE" sz="1200" b="1" i="0" kern="1200" dirty="0">
                <a:solidFill>
                  <a:schemeClr val="tx1"/>
                </a:solidFill>
                <a:effectLst/>
                <a:latin typeface="+mn-lt"/>
                <a:ea typeface="+mn-ea"/>
                <a:cs typeface="+mn-cs"/>
              </a:rPr>
              <a:t>Dynamiek</a:t>
            </a:r>
            <a:r>
              <a:rPr lang="nl-BE" sz="1200" b="0" i="0" kern="1200" dirty="0">
                <a:solidFill>
                  <a:schemeClr val="tx1"/>
                </a:solidFill>
                <a:effectLst/>
                <a:latin typeface="+mn-lt"/>
                <a:ea typeface="+mn-ea"/>
                <a:cs typeface="+mn-cs"/>
              </a:rPr>
              <a:t> staat centraal in het </a:t>
            </a:r>
            <a:r>
              <a:rPr lang="nl-BE" sz="1200" b="0" i="0" u="sng" kern="1200" dirty="0">
                <a:solidFill>
                  <a:schemeClr val="tx1"/>
                </a:solidFill>
                <a:effectLst/>
                <a:latin typeface="+mn-lt"/>
                <a:ea typeface="+mn-ea"/>
                <a:cs typeface="+mn-cs"/>
                <a:hlinkClick r:id="rId4"/>
              </a:rPr>
              <a:t>Geïntegreerd werkmodel</a:t>
            </a:r>
            <a:r>
              <a:rPr lang="nl-BE" sz="1200" b="0" i="0" kern="1200" dirty="0">
                <a:solidFill>
                  <a:schemeClr val="tx1"/>
                </a:solidFill>
                <a:effectLst/>
                <a:latin typeface="+mn-lt"/>
                <a:ea typeface="+mn-ea"/>
                <a:cs typeface="+mn-cs"/>
              </a:rPr>
              <a:t>. Het ontwikkelings- en (onderwijs)leerproces bepaalt in welke mate een leerling zijn sterke cognitieve vaardigheden verder kan </a:t>
            </a:r>
            <a:r>
              <a:rPr lang="nl-BE" sz="1200" b="1" i="0" kern="1200" dirty="0">
                <a:solidFill>
                  <a:schemeClr val="tx1"/>
                </a:solidFill>
                <a:effectLst/>
                <a:latin typeface="+mn-lt"/>
                <a:ea typeface="+mn-ea"/>
                <a:cs typeface="+mn-cs"/>
              </a:rPr>
              <a:t>ontwikkelen</a:t>
            </a:r>
            <a:r>
              <a:rPr lang="nl-BE" sz="1200" b="0" i="0" kern="1200" dirty="0">
                <a:solidFill>
                  <a:schemeClr val="tx1"/>
                </a:solidFill>
                <a:effectLst/>
                <a:latin typeface="+mn-lt"/>
                <a:ea typeface="+mn-ea"/>
                <a:cs typeface="+mn-cs"/>
              </a:rPr>
              <a:t> tot sterke prestaties. Dit proces vraagt oefening en training en wordt beïnvloed door niet-cognitieve leerlingkenmerken en kenmerken van de context.</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Niet-cognitieve leerlingkenmerken, zoals motivatie of creativiteit, kunnen de ontwikkeling van sterke vaardigheden </a:t>
            </a:r>
            <a:r>
              <a:rPr lang="nl-BE" sz="1200" b="1" i="0" kern="1200" dirty="0">
                <a:solidFill>
                  <a:schemeClr val="tx1"/>
                </a:solidFill>
                <a:effectLst/>
                <a:latin typeface="+mn-lt"/>
                <a:ea typeface="+mn-ea"/>
                <a:cs typeface="+mn-cs"/>
              </a:rPr>
              <a:t>bevorderen</a:t>
            </a:r>
            <a:r>
              <a:rPr lang="nl-BE" sz="1200" b="0" i="0" kern="1200" dirty="0">
                <a:solidFill>
                  <a:schemeClr val="tx1"/>
                </a:solidFill>
                <a:effectLst/>
                <a:latin typeface="+mn-lt"/>
                <a:ea typeface="+mn-ea"/>
                <a:cs typeface="+mn-cs"/>
              </a:rPr>
              <a:t> of </a:t>
            </a:r>
            <a:r>
              <a:rPr lang="nl-BE" sz="1200" b="1" i="0" kern="1200" dirty="0">
                <a:solidFill>
                  <a:schemeClr val="tx1"/>
                </a:solidFill>
                <a:effectLst/>
                <a:latin typeface="+mn-lt"/>
                <a:ea typeface="+mn-ea"/>
                <a:cs typeface="+mn-cs"/>
              </a:rPr>
              <a:t>belemmeren</a:t>
            </a:r>
            <a:r>
              <a:rPr lang="nl-BE" sz="1200" b="0" i="0" kern="1200" dirty="0">
                <a:solidFill>
                  <a:schemeClr val="tx1"/>
                </a:solidFill>
                <a:effectLst/>
                <a:latin typeface="+mn-lt"/>
                <a:ea typeface="+mn-ea"/>
                <a:cs typeface="+mn-cs"/>
              </a:rPr>
              <a:t>, maar spelen niet mee in de onderkenning van cognitief sterk functioneren.</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De leerling staat in </a:t>
            </a:r>
            <a:r>
              <a:rPr lang="nl-BE" sz="1200" b="1" i="0" kern="1200" dirty="0">
                <a:solidFill>
                  <a:schemeClr val="tx1"/>
                </a:solidFill>
                <a:effectLst/>
                <a:latin typeface="+mn-lt"/>
                <a:ea typeface="+mn-ea"/>
                <a:cs typeface="+mn-cs"/>
              </a:rPr>
              <a:t>interactie</a:t>
            </a:r>
            <a:r>
              <a:rPr lang="nl-BE" sz="1200" b="0" i="0" kern="1200" dirty="0">
                <a:solidFill>
                  <a:schemeClr val="tx1"/>
                </a:solidFill>
                <a:effectLst/>
                <a:latin typeface="+mn-lt"/>
                <a:ea typeface="+mn-ea"/>
                <a:cs typeface="+mn-cs"/>
              </a:rPr>
              <a:t> met zijn omgeving. Elke context ondersteunt in meer of mindere mate de </a:t>
            </a:r>
            <a:r>
              <a:rPr lang="nl-BE" sz="1200" b="1" i="0" kern="1200" dirty="0">
                <a:solidFill>
                  <a:schemeClr val="tx1"/>
                </a:solidFill>
                <a:effectLst/>
                <a:latin typeface="+mn-lt"/>
                <a:ea typeface="+mn-ea"/>
                <a:cs typeface="+mn-cs"/>
              </a:rPr>
              <a:t>autonomie, competentie en verbondenheid</a:t>
            </a:r>
            <a:r>
              <a:rPr lang="nl-BE" sz="1200" b="0" i="0" kern="1200" dirty="0">
                <a:solidFill>
                  <a:schemeClr val="tx1"/>
                </a:solidFill>
                <a:effectLst/>
                <a:latin typeface="+mn-lt"/>
                <a:ea typeface="+mn-ea"/>
                <a:cs typeface="+mn-cs"/>
              </a:rPr>
              <a:t> van de leerling. Door aan te sluiten bij </a:t>
            </a:r>
            <a:r>
              <a:rPr lang="nl-BE" sz="1200" b="1" i="0" kern="1200" dirty="0">
                <a:solidFill>
                  <a:schemeClr val="tx1"/>
                </a:solidFill>
                <a:effectLst/>
                <a:latin typeface="+mn-lt"/>
                <a:ea typeface="+mn-ea"/>
                <a:cs typeface="+mn-cs"/>
              </a:rPr>
              <a:t>interesses</a:t>
            </a:r>
            <a:r>
              <a:rPr lang="nl-BE" sz="1200" b="0" i="0" kern="1200" dirty="0">
                <a:solidFill>
                  <a:schemeClr val="tx1"/>
                </a:solidFill>
                <a:effectLst/>
                <a:latin typeface="+mn-lt"/>
                <a:ea typeface="+mn-ea"/>
                <a:cs typeface="+mn-cs"/>
              </a:rPr>
              <a:t> en door </a:t>
            </a:r>
            <a:r>
              <a:rPr lang="nl-BE" sz="1200" b="1" i="0" kern="1200" dirty="0">
                <a:solidFill>
                  <a:schemeClr val="tx1"/>
                </a:solidFill>
                <a:effectLst/>
                <a:latin typeface="+mn-lt"/>
                <a:ea typeface="+mn-ea"/>
                <a:cs typeface="+mn-cs"/>
              </a:rPr>
              <a:t>uitdaging</a:t>
            </a:r>
            <a:r>
              <a:rPr lang="nl-BE" sz="1200" b="0" i="0" kern="1200" dirty="0">
                <a:solidFill>
                  <a:schemeClr val="tx1"/>
                </a:solidFill>
                <a:effectLst/>
                <a:latin typeface="+mn-lt"/>
                <a:ea typeface="+mn-ea"/>
                <a:cs typeface="+mn-cs"/>
              </a:rPr>
              <a:t> aan te bieden kan de omgeving het ontwikkelings- en leerproces van de leerling stimuleren.</a:t>
            </a:r>
            <a:endParaRPr lang="nl-BE" dirty="0"/>
          </a:p>
        </p:txBody>
      </p:sp>
      <p:sp>
        <p:nvSpPr>
          <p:cNvPr id="4" name="Tijdelijke aanduiding voor koptekst 3"/>
          <p:cNvSpPr>
            <a:spLocks noGrp="1"/>
          </p:cNvSpPr>
          <p:nvPr>
            <p:ph type="hdr" sz="quarter"/>
          </p:nvPr>
        </p:nvSpPr>
        <p:spPr/>
        <p:txBody>
          <a:bodyPr/>
          <a:lstStyle/>
          <a:p>
            <a:r>
              <a:rPr lang="nl-BE"/>
              <a:t>Prodia</a:t>
            </a: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14DC514E-AD7F-434D-866B-77D80BBE80CA}" type="slidenum">
              <a:rPr lang="nl-BE" smtClean="0"/>
              <a:pPr/>
              <a:t>75</a:t>
            </a:fld>
            <a:endParaRPr lang="nl-BE"/>
          </a:p>
        </p:txBody>
      </p:sp>
    </p:spTree>
    <p:extLst>
      <p:ext uri="{BB962C8B-B14F-4D97-AF65-F5344CB8AC3E}">
        <p14:creationId xmlns:p14="http://schemas.microsoft.com/office/powerpoint/2010/main" val="35430135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Bepalen of een leerling cognitief sterk functioneert, gebeurt door het in kaart brengen van </a:t>
            </a:r>
            <a:r>
              <a:rPr lang="nl-BE" sz="1200" b="1" i="0" kern="1200" dirty="0">
                <a:solidFill>
                  <a:schemeClr val="tx1"/>
                </a:solidFill>
                <a:effectLst/>
                <a:latin typeface="+mn-lt"/>
                <a:ea typeface="+mn-ea"/>
                <a:cs typeface="+mn-cs"/>
              </a:rPr>
              <a:t>(brede) cognitieve en schoolse vaardigheden</a:t>
            </a:r>
            <a:r>
              <a:rPr lang="nl-BE" sz="1200" b="0" i="0" kern="1200" dirty="0">
                <a:solidFill>
                  <a:schemeClr val="tx1"/>
                </a:solidFill>
                <a:effectLst/>
                <a:latin typeface="+mn-lt"/>
                <a:ea typeface="+mn-ea"/>
                <a:cs typeface="+mn-cs"/>
              </a:rPr>
              <a:t>. De onderkenning gebeurt steeds in combinatie met het bepalen van </a:t>
            </a:r>
            <a:r>
              <a:rPr lang="nl-BE" sz="1200" b="1" i="0" kern="1200" dirty="0">
                <a:solidFill>
                  <a:schemeClr val="tx1"/>
                </a:solidFill>
                <a:effectLst/>
                <a:latin typeface="+mn-lt"/>
                <a:ea typeface="+mn-ea"/>
                <a:cs typeface="+mn-cs"/>
              </a:rPr>
              <a:t>doelen</a:t>
            </a:r>
            <a:r>
              <a:rPr lang="nl-BE" sz="1200" b="0" i="0" kern="1200" dirty="0">
                <a:solidFill>
                  <a:schemeClr val="tx1"/>
                </a:solidFill>
                <a:effectLst/>
                <a:latin typeface="+mn-lt"/>
                <a:ea typeface="+mn-ea"/>
                <a:cs typeface="+mn-cs"/>
              </a:rPr>
              <a:t> en </a:t>
            </a:r>
            <a:r>
              <a:rPr lang="nl-BE" sz="1200" b="1" i="0" kern="1200" dirty="0">
                <a:solidFill>
                  <a:schemeClr val="tx1"/>
                </a:solidFill>
                <a:effectLst/>
                <a:latin typeface="+mn-lt"/>
                <a:ea typeface="+mn-ea"/>
                <a:cs typeface="+mn-cs"/>
              </a:rPr>
              <a:t>onderwijsbehoeften</a:t>
            </a:r>
            <a:r>
              <a:rPr lang="nl-BE" sz="1200" b="0" i="0" kern="1200" dirty="0">
                <a:solidFill>
                  <a:schemeClr val="tx1"/>
                </a:solidFill>
                <a:effectLst/>
                <a:latin typeface="+mn-lt"/>
                <a:ea typeface="+mn-ea"/>
                <a:cs typeface="+mn-cs"/>
              </a:rPr>
              <a:t>, binnen een ruimer </a:t>
            </a:r>
            <a:r>
              <a:rPr lang="nl-BE" sz="1200" b="1" i="0" kern="1200" dirty="0">
                <a:solidFill>
                  <a:schemeClr val="tx1"/>
                </a:solidFill>
                <a:effectLst/>
                <a:latin typeface="+mn-lt"/>
                <a:ea typeface="+mn-ea"/>
                <a:cs typeface="+mn-cs"/>
              </a:rPr>
              <a:t>HGD-traject, </a:t>
            </a:r>
            <a:r>
              <a:rPr lang="nl-BE" sz="1200" b="0" i="0" kern="1200" dirty="0">
                <a:solidFill>
                  <a:schemeClr val="tx1"/>
                </a:solidFill>
                <a:effectLst/>
                <a:latin typeface="+mn-lt"/>
                <a:ea typeface="+mn-ea"/>
                <a:cs typeface="+mn-cs"/>
              </a:rPr>
              <a:t>aan de hand van het kader ICF-CY</a:t>
            </a:r>
            <a:r>
              <a:rPr lang="nl-BE" sz="1200" b="1" i="0" kern="1200" dirty="0">
                <a:solidFill>
                  <a:schemeClr val="tx1"/>
                </a:solidFill>
                <a:effectLst/>
                <a:latin typeface="+mn-lt"/>
                <a:ea typeface="+mn-ea"/>
                <a:cs typeface="+mn-cs"/>
              </a:rPr>
              <a:t>.</a:t>
            </a:r>
          </a:p>
          <a:p>
            <a:endParaRPr lang="nl-BE" sz="1200" b="1" i="0" kern="1200" dirty="0">
              <a:solidFill>
                <a:schemeClr val="tx1"/>
              </a:solidFill>
              <a:effectLst/>
              <a:latin typeface="+mn-lt"/>
              <a:ea typeface="+mn-ea"/>
              <a:cs typeface="+mn-cs"/>
            </a:endParaRPr>
          </a:p>
          <a:p>
            <a:pPr lvl="0"/>
            <a:r>
              <a:rPr lang="nl-BE" sz="1200" b="1" kern="1200" dirty="0">
                <a:solidFill>
                  <a:schemeClr val="tx1"/>
                </a:solidFill>
                <a:effectLst/>
                <a:latin typeface="+mn-lt"/>
                <a:ea typeface="+mn-ea"/>
                <a:cs typeface="+mn-cs"/>
              </a:rPr>
              <a:t>10 % van de leerlingen</a:t>
            </a:r>
            <a:r>
              <a:rPr lang="nl-BE" sz="1200" kern="1200" dirty="0">
                <a:solidFill>
                  <a:schemeClr val="tx1"/>
                </a:solidFill>
                <a:effectLst/>
                <a:latin typeface="+mn-lt"/>
                <a:ea typeface="+mn-ea"/>
                <a:cs typeface="+mn-cs"/>
              </a:rPr>
              <a:t> heeft nood aan maatregelen voor zeer makkelijk lerende leerlingen, waaronder aanpassingen van het onderwijsaanbod.</a:t>
            </a:r>
          </a:p>
          <a:p>
            <a:r>
              <a:rPr lang="nl-BE" sz="1200" kern="1200" dirty="0">
                <a:solidFill>
                  <a:schemeClr val="tx1"/>
                </a:solidFill>
                <a:effectLst/>
                <a:latin typeface="+mn-lt"/>
                <a:ea typeface="+mn-ea"/>
                <a:cs typeface="+mn-cs"/>
              </a:rPr>
              <a:t>Recent is er veel aandacht voor de 10% laagst scorende leerlingen. Vervoort (2019): “Naar analogie met deze afbakening vragen we nu ook aandacht voor de 10% hoogst scorende leerlingen. Ook zij hebben immers nood aan aanpassingen van het klassikale aanbod. Belangrijk is om deze grens niet al te strikt te hanteren.</a:t>
            </a:r>
            <a:endParaRPr lang="nl-NL" sz="1200" kern="1200" dirty="0">
              <a:solidFill>
                <a:schemeClr val="tx1"/>
              </a:solidFill>
              <a:effectLst/>
              <a:latin typeface="+mn-lt"/>
              <a:ea typeface="+mn-ea"/>
              <a:cs typeface="+mn-cs"/>
            </a:endParaRPr>
          </a:p>
          <a:p>
            <a:pPr lvl="0"/>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Leerlingen die in de top 10 % scoren voor een bepaald onderdeel, hebben evenveel nood aan aanpassingen van de leerstof voor dat onderdeel als leerlingen die zich voor alle onderdelen in de top 10 % situeren.</a:t>
            </a:r>
            <a:endParaRPr lang="nl-NL"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Cognitief</a:t>
            </a:r>
            <a:r>
              <a:rPr lang="nl-NL" sz="1200" kern="1200" dirty="0">
                <a:solidFill>
                  <a:schemeClr val="tx1"/>
                </a:solidFill>
                <a:effectLst/>
                <a:latin typeface="+mn-lt"/>
                <a:ea typeface="+mn-ea"/>
                <a:cs typeface="+mn-cs"/>
              </a:rPr>
              <a:t> sterk functioneren is ruimer dan een (zeer) hoge totaalscore op een</a:t>
            </a:r>
            <a:r>
              <a:rPr lang="nl-NL" sz="1200" b="1" kern="1200" dirty="0">
                <a:solidFill>
                  <a:schemeClr val="tx1"/>
                </a:solidFill>
                <a:effectLst/>
                <a:latin typeface="+mn-lt"/>
                <a:ea typeface="+mn-ea"/>
                <a:cs typeface="+mn-cs"/>
              </a:rPr>
              <a:t> intelligentiemeting</a:t>
            </a:r>
            <a:r>
              <a:rPr lang="nl-NL" sz="1200" kern="1200" dirty="0">
                <a:solidFill>
                  <a:schemeClr val="tx1"/>
                </a:solidFill>
                <a:effectLst/>
                <a:latin typeface="+mn-lt"/>
                <a:ea typeface="+mn-ea"/>
                <a:cs typeface="+mn-cs"/>
              </a:rPr>
              <a:t>. Ook </a:t>
            </a:r>
            <a:r>
              <a:rPr lang="nl-NL" sz="1200" b="1" kern="1200" dirty="0">
                <a:solidFill>
                  <a:schemeClr val="tx1"/>
                </a:solidFill>
                <a:effectLst/>
                <a:latin typeface="+mn-lt"/>
                <a:ea typeface="+mn-ea"/>
                <a:cs typeface="+mn-cs"/>
              </a:rPr>
              <a:t>schoolse vaardigheden </a:t>
            </a:r>
            <a:r>
              <a:rPr lang="nl-NL" sz="1200" kern="1200" dirty="0">
                <a:solidFill>
                  <a:schemeClr val="tx1"/>
                </a:solidFill>
                <a:effectLst/>
                <a:latin typeface="+mn-lt"/>
                <a:ea typeface="+mn-ea"/>
                <a:cs typeface="+mn-cs"/>
              </a:rPr>
              <a:t>bieden indicaties voor sterk functioneren.</a:t>
            </a:r>
          </a:p>
          <a:p>
            <a:r>
              <a:rPr lang="nl-BE"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De focus ligt op </a:t>
            </a:r>
            <a:r>
              <a:rPr lang="nl-BE" sz="1200" b="1" kern="1200" dirty="0">
                <a:solidFill>
                  <a:schemeClr val="tx1"/>
                </a:solidFill>
                <a:effectLst/>
                <a:latin typeface="+mn-lt"/>
                <a:ea typeface="+mn-ea"/>
                <a:cs typeface="+mn-cs"/>
              </a:rPr>
              <a:t>specifieke onderwijsbehoeften</a:t>
            </a:r>
            <a:r>
              <a:rPr lang="nl-BE" sz="1200" kern="1200" dirty="0">
                <a:solidFill>
                  <a:schemeClr val="tx1"/>
                </a:solidFill>
                <a:effectLst/>
                <a:latin typeface="+mn-lt"/>
                <a:ea typeface="+mn-ea"/>
                <a:cs typeface="+mn-cs"/>
              </a:rPr>
              <a:t>. Leerlingen die hoog presteren op een of meerdere vakken, hebben ongeacht hun algemene intelligentie nood aan gerichte </a:t>
            </a:r>
            <a:r>
              <a:rPr lang="nl-BE" sz="1200" b="1" kern="1200" dirty="0">
                <a:solidFill>
                  <a:schemeClr val="tx1"/>
                </a:solidFill>
                <a:effectLst/>
                <a:latin typeface="+mn-lt"/>
                <a:ea typeface="+mn-ea"/>
                <a:cs typeface="+mn-cs"/>
              </a:rPr>
              <a:t>aanpassingen van het aanbod</a:t>
            </a:r>
            <a:r>
              <a:rPr lang="nl-BE" sz="1200"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Door in te zetten op een </a:t>
            </a:r>
            <a:r>
              <a:rPr lang="nl-NL" sz="1200" b="1" kern="1200" dirty="0">
                <a:solidFill>
                  <a:schemeClr val="tx1"/>
                </a:solidFill>
                <a:effectLst/>
                <a:latin typeface="+mn-lt"/>
                <a:ea typeface="+mn-ea"/>
                <a:cs typeface="+mn-cs"/>
              </a:rPr>
              <a:t>sterke brede basiszorg en maatregelen in de verhoogde zorg</a:t>
            </a:r>
            <a:r>
              <a:rPr lang="nl-NL" sz="1200" kern="1200" dirty="0">
                <a:solidFill>
                  <a:schemeClr val="tx1"/>
                </a:solidFill>
                <a:effectLst/>
                <a:latin typeface="+mn-lt"/>
                <a:ea typeface="+mn-ea"/>
                <a:cs typeface="+mn-cs"/>
              </a:rPr>
              <a:t> kunnen scholen al in grote mate tegemoetkomen aan de onderwijsbehoeften van een beduidend aantal cognitief sterke leerlingen en detecteren voor welke leerlingen dit niet volstaat. </a:t>
            </a:r>
            <a:r>
              <a:rPr lang="nl-BE" sz="1200" kern="1200" dirty="0">
                <a:solidFill>
                  <a:schemeClr val="tx1"/>
                </a:solidFill>
                <a:effectLst/>
                <a:latin typeface="+mn-lt"/>
                <a:ea typeface="+mn-ea"/>
                <a:cs typeface="+mn-cs"/>
              </a:rPr>
              <a:t>Als deze zorg toch tot onvoldoende vooruitgang leidt, bezorgdheden blijven bestaan of als er behoefte is aan externe ondersteuning, kan het CLB een handelingsgericht diagnostisch traject opstarten.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CB057476-449C-42E0-AAB2-81F749301B89}" type="slidenum">
              <a:rPr lang="nl-BE" smtClean="0"/>
              <a:t>76</a:t>
            </a:fld>
            <a:endParaRPr lang="nl-BE"/>
          </a:p>
        </p:txBody>
      </p:sp>
    </p:spTree>
    <p:extLst>
      <p:ext uri="{BB962C8B-B14F-4D97-AF65-F5344CB8AC3E}">
        <p14:creationId xmlns:p14="http://schemas.microsoft.com/office/powerpoint/2010/main" val="34594062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Bron voor illustratie: https://mathwithbaddrawings.com/2018/08/15/the-bubble-under-the-mathematical-rug/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Leerlingen die in de top 10 % scoren voor een bepaald onderdeel, hebben evenveel nood aan aanpassingen van de leerstof voor dat onderdeel als leerlingen die zich voor alle onderdelen in de top 10 % situeren.</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Als leerlingen opvallend hoger scoren dan hun klas- of jaargenoten die een vergelijkbare hoeveelheid schoolse instructie kregen, hebben ze doorgaans nood aan een aangepast aanbod.</a:t>
            </a:r>
          </a:p>
          <a:p>
            <a:endParaRPr lang="nl-BE" sz="1200" kern="1200" dirty="0">
              <a:solidFill>
                <a:schemeClr val="tx1"/>
              </a:solidFill>
              <a:effectLst/>
              <a:latin typeface="+mn-lt"/>
              <a:ea typeface="+mn-ea"/>
              <a:cs typeface="+mn-cs"/>
            </a:endParaRPr>
          </a:p>
          <a:p>
            <a:r>
              <a:rPr lang="nl-BE" dirty="0"/>
              <a:t>De verdeling van leerlingen op het spectrum kan sterk verschillen per klas/school/onderwijsvorm/… naargelang IQ, </a:t>
            </a:r>
            <a:r>
              <a:rPr lang="nl-BE" dirty="0" err="1"/>
              <a:t>BCV’s</a:t>
            </a:r>
            <a:r>
              <a:rPr lang="nl-BE" dirty="0"/>
              <a:t> of schoolse vaardigheden.</a:t>
            </a:r>
          </a:p>
          <a:p>
            <a:r>
              <a:rPr lang="nl-BE" dirty="0"/>
              <a:t>Een leerling in top 10% </a:t>
            </a:r>
            <a:r>
              <a:rPr lang="nl-BE" dirty="0" err="1"/>
              <a:t>BCV’s</a:t>
            </a:r>
            <a:r>
              <a:rPr lang="nl-BE" dirty="0"/>
              <a:t> zou in ene klas een verrijkend aanbod nodig kunnen hebben, terwijl hij/zij in een andere, sterkere klas nog vrij goed aan zijn trekken komt (ook afhankelijk van profiel van </a:t>
            </a:r>
            <a:r>
              <a:rPr lang="nl-BE" dirty="0" err="1"/>
              <a:t>BCV’s</a:t>
            </a:r>
            <a:r>
              <a:rPr lang="nl-BE" dirty="0"/>
              <a:t> – sterktes/zwaktes, cf. volgende slide).</a:t>
            </a:r>
          </a:p>
          <a:p>
            <a:endParaRPr lang="nl-BE" dirty="0"/>
          </a:p>
          <a:p>
            <a:r>
              <a:rPr lang="nl-NL" sz="1200" kern="1200" dirty="0">
                <a:solidFill>
                  <a:schemeClr val="tx1"/>
                </a:solidFill>
                <a:effectLst/>
                <a:latin typeface="+mn-lt"/>
                <a:ea typeface="+mn-ea"/>
                <a:cs typeface="+mn-cs"/>
              </a:rPr>
              <a:t>Grote didactische voorsprong? (cf. versnellen)</a:t>
            </a:r>
          </a:p>
          <a:p>
            <a:r>
              <a:rPr lang="nl-BE" sz="1200" i="1" kern="1200" dirty="0">
                <a:solidFill>
                  <a:schemeClr val="tx1"/>
                </a:solidFill>
                <a:effectLst/>
                <a:latin typeface="+mn-lt"/>
                <a:ea typeface="+mn-ea"/>
                <a:cs typeface="+mn-cs"/>
              </a:rPr>
              <a:t>Voorbeeld basisonderwijs: een leerling die aan het begin van het 3</a:t>
            </a:r>
            <a:r>
              <a:rPr lang="nl-BE" sz="1200" i="1" kern="1200" baseline="30000" dirty="0">
                <a:solidFill>
                  <a:schemeClr val="tx1"/>
                </a:solidFill>
                <a:effectLst/>
                <a:latin typeface="+mn-lt"/>
                <a:ea typeface="+mn-ea"/>
                <a:cs typeface="+mn-cs"/>
              </a:rPr>
              <a:t>de</a:t>
            </a:r>
            <a:r>
              <a:rPr lang="nl-BE" sz="1200" i="1" kern="1200" dirty="0">
                <a:solidFill>
                  <a:schemeClr val="tx1"/>
                </a:solidFill>
                <a:effectLst/>
                <a:latin typeface="+mn-lt"/>
                <a:ea typeface="+mn-ea"/>
                <a:cs typeface="+mn-cs"/>
              </a:rPr>
              <a:t> leerjaar op een genormeerde toets van leerstof begin of midden 4</a:t>
            </a:r>
            <a:r>
              <a:rPr lang="nl-BE" sz="1200" i="1" kern="1200" baseline="30000" dirty="0">
                <a:solidFill>
                  <a:schemeClr val="tx1"/>
                </a:solidFill>
                <a:effectLst/>
                <a:latin typeface="+mn-lt"/>
                <a:ea typeface="+mn-ea"/>
                <a:cs typeface="+mn-cs"/>
              </a:rPr>
              <a:t>de</a:t>
            </a:r>
            <a:r>
              <a:rPr lang="nl-BE" sz="1200" i="1" kern="1200" dirty="0">
                <a:solidFill>
                  <a:schemeClr val="tx1"/>
                </a:solidFill>
                <a:effectLst/>
                <a:latin typeface="+mn-lt"/>
                <a:ea typeface="+mn-ea"/>
                <a:cs typeface="+mn-cs"/>
              </a:rPr>
              <a:t> leerjaar een score haalt binnen zone A, B of C, heeft een didactische voorsprong van minstens één leerjaar.</a:t>
            </a:r>
            <a:endParaRPr lang="nl-NL"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Voorbeeld secundair onderwijs: Binnen een vakgroep bespreken de leraren met elkaar hoe groot de didactische voorsprong van een leerling is. Zo gaan de leraren na hoe ver de kennis van die leerling reikt (en of die bijvoorbeeld al aansluit bij leerstof van een jaar hoger), ook al ontbreken in het secundair onderwijs genormeerde toetsen.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CB057476-449C-42E0-AAB2-81F749301B89}" type="slidenum">
              <a:rPr lang="nl-BE" smtClean="0"/>
              <a:t>77</a:t>
            </a:fld>
            <a:endParaRPr lang="nl-BE"/>
          </a:p>
        </p:txBody>
      </p:sp>
    </p:spTree>
    <p:extLst>
      <p:ext uri="{BB962C8B-B14F-4D97-AF65-F5344CB8AC3E}">
        <p14:creationId xmlns:p14="http://schemas.microsoft.com/office/powerpoint/2010/main" val="9671916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78</a:t>
            </a:fld>
            <a:endParaRPr lang="nl-BE"/>
          </a:p>
        </p:txBody>
      </p:sp>
    </p:spTree>
    <p:extLst>
      <p:ext uri="{BB962C8B-B14F-4D97-AF65-F5344CB8AC3E}">
        <p14:creationId xmlns:p14="http://schemas.microsoft.com/office/powerpoint/2010/main" val="2320465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CB057476-449C-42E0-AAB2-81F749301B89}" type="slidenum">
              <a:rPr lang="nl-BE" smtClean="0"/>
              <a:t>79</a:t>
            </a:fld>
            <a:endParaRPr lang="nl-BE"/>
          </a:p>
        </p:txBody>
      </p:sp>
    </p:spTree>
    <p:extLst>
      <p:ext uri="{BB962C8B-B14F-4D97-AF65-F5344CB8AC3E}">
        <p14:creationId xmlns:p14="http://schemas.microsoft.com/office/powerpoint/2010/main" val="31415177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doel = elke dag iets leren (voor elk kind)</a:t>
            </a:r>
          </a:p>
          <a:p>
            <a:r>
              <a:rPr lang="nl-BE" dirty="0"/>
              <a:t>vervolgens onderwijsbehoeften van leerlingen bepalen om doel te bereiken</a:t>
            </a:r>
          </a:p>
          <a:p>
            <a:endParaRPr lang="nl-BE" dirty="0"/>
          </a:p>
          <a:p>
            <a:r>
              <a:rPr lang="nl-NL" dirty="0">
                <a:hlinkClick r:id="rId3"/>
              </a:rPr>
              <a:t>http://www.prodiagnostiek.be/materiaal/CSF_waaromgeenlabel.pdf</a:t>
            </a:r>
            <a:endParaRPr lang="nl-BE" dirty="0"/>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80</a:t>
            </a:fld>
            <a:endParaRPr lang="nl-BE"/>
          </a:p>
        </p:txBody>
      </p:sp>
    </p:spTree>
    <p:extLst>
      <p:ext uri="{BB962C8B-B14F-4D97-AF65-F5344CB8AC3E}">
        <p14:creationId xmlns:p14="http://schemas.microsoft.com/office/powerpoint/2010/main" val="27577732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B057476-449C-42E0-AAB2-81F749301B89}" type="slidenum">
              <a:rPr lang="nl-BE" smtClean="0"/>
              <a:t>81</a:t>
            </a:fld>
            <a:endParaRPr lang="nl-BE"/>
          </a:p>
        </p:txBody>
      </p:sp>
    </p:spTree>
    <p:extLst>
      <p:ext uri="{BB962C8B-B14F-4D97-AF65-F5344CB8AC3E}">
        <p14:creationId xmlns:p14="http://schemas.microsoft.com/office/powerpoint/2010/main" val="33885040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a:t>
            </a:r>
            <a:r>
              <a:rPr lang="nl-BE" b="1" dirty="0"/>
              <a:t>absoluut</a:t>
            </a:r>
            <a:r>
              <a:rPr lang="nl-BE" dirty="0"/>
              <a:t> onderpresteren, presteren leerlingen onder het gemiddelde en dus minder goed dan (de meeste van) hun leeftijdsgenoten. Deze vorm van onderpresteren valt het snelste op. </a:t>
            </a:r>
          </a:p>
          <a:p>
            <a:r>
              <a:rPr lang="nl-BE" dirty="0"/>
              <a:t>Bij </a:t>
            </a:r>
            <a:r>
              <a:rPr lang="nl-BE" b="1" dirty="0"/>
              <a:t>relatief</a:t>
            </a:r>
            <a:r>
              <a:rPr lang="nl-BE" dirty="0"/>
              <a:t> onderpresteren presteren leerlingen gelijkwaardig aan of beter dan hun leeftijdsgenoten, maar minder goed dan wat er op basis van hun mogelijkheden verwacht mag worden.</a:t>
            </a:r>
          </a:p>
          <a:p>
            <a:endParaRPr lang="nl-BE" dirty="0"/>
          </a:p>
          <a:p>
            <a:r>
              <a:rPr lang="nl-BE" dirty="0"/>
              <a:t>Bij (vermoeden van) onderpresteren is het extra belangrijk om andere onderzoeksmethoden te gebruiken dan meting om de verschillende elementen van het geïntegreerd werkmodel in kaart te brengen.</a:t>
            </a:r>
          </a:p>
          <a:p>
            <a:endParaRPr lang="nl-BE" dirty="0"/>
          </a:p>
          <a:p>
            <a:r>
              <a:rPr lang="nl-BE" dirty="0"/>
              <a:t>Context kan een belemmerende factor zijn in het geval van onderpresteren: </a:t>
            </a:r>
          </a:p>
          <a:p>
            <a:pPr marL="171450" indent="-171450">
              <a:buFontTx/>
              <a:buChar char="-"/>
            </a:pPr>
            <a:r>
              <a:rPr lang="nl-BE" dirty="0"/>
              <a:t>komt deze voldoende tegemoet aan de behoeften van autonomie, betrokkenheid en competentie van de leerling? </a:t>
            </a:r>
          </a:p>
          <a:p>
            <a:pPr marL="171450" indent="-171450">
              <a:buFontTx/>
              <a:buChar char="-"/>
            </a:pPr>
            <a:r>
              <a:rPr lang="nl-BE" dirty="0"/>
              <a:t>sluit de context voldoende aan bij de zone van naaste ontwikkeling en interesses van de leerling?</a:t>
            </a:r>
          </a:p>
        </p:txBody>
      </p:sp>
      <p:sp>
        <p:nvSpPr>
          <p:cNvPr id="4" name="Tijdelijke aanduiding voor dianummer 3"/>
          <p:cNvSpPr>
            <a:spLocks noGrp="1"/>
          </p:cNvSpPr>
          <p:nvPr>
            <p:ph type="sldNum" sz="quarter" idx="5"/>
          </p:nvPr>
        </p:nvSpPr>
        <p:spPr/>
        <p:txBody>
          <a:bodyPr/>
          <a:lstStyle/>
          <a:p>
            <a:fld id="{C209A166-D3AD-4EA8-B88E-600595EFE2B0}" type="slidenum">
              <a:rPr lang="nl-BE" smtClean="0"/>
              <a:t>82</a:t>
            </a:fld>
            <a:endParaRPr lang="nl-BE"/>
          </a:p>
        </p:txBody>
      </p:sp>
    </p:spTree>
    <p:extLst>
      <p:ext uri="{BB962C8B-B14F-4D97-AF65-F5344CB8AC3E}">
        <p14:creationId xmlns:p14="http://schemas.microsoft.com/office/powerpoint/2010/main" val="21602237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800"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19/03/2019</a:t>
            </a:r>
          </a:p>
        </p:txBody>
      </p:sp>
      <p:sp>
        <p:nvSpPr>
          <p:cNvPr id="5" name="Tijdelijke aanduiding voor voet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a:ln>
                  <a:noFill/>
                </a:ln>
                <a:solidFill>
                  <a:prstClr val="black"/>
                </a:solidFill>
                <a:effectLst/>
                <a:uLnTx/>
                <a:uFillTx/>
                <a:latin typeface="Calibri"/>
                <a:ea typeface="+mn-ea"/>
                <a:cs typeface="+mn-cs"/>
              </a:rPr>
              <a:t>Prodia - CLB GO! Antwerpen</a:t>
            </a:r>
          </a:p>
        </p:txBody>
      </p:sp>
      <p:sp>
        <p:nvSpPr>
          <p:cNvPr id="6" name="Tijdelijke aanduiding voor dia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24813-A82A-492C-B5A7-777BFB5857BA}" type="slidenum">
              <a:rPr kumimoji="0" lang="nl-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nl-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2741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POSITIEF: </a:t>
            </a:r>
            <a:r>
              <a:rPr lang="nl-BE" dirty="0"/>
              <a:t>School/CLB heeft belangrijke taak om (positieve) kenmerken van CSF te detecteren, signaleren en maatregelen te nemen met aandacht voor faire diagnostiek.</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Want we moeten investeren in cognitief talent om huidige/toekomstige maatschappelijke problemen op te lossen, cf. klimaat, armoede, vergrijzing…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CONTEXT: </a:t>
            </a:r>
            <a:r>
              <a:rPr lang="nl-BE" dirty="0"/>
              <a:t>Belang van omgeving (uitdaging/interesse, ABC) om ontwikkelingsproces te stimuleren!!!</a:t>
            </a:r>
            <a:endParaRPr lang="nl-BE" b="1" dirty="0"/>
          </a:p>
          <a:p>
            <a:endParaRPr lang="nl-NL" baseline="0" dirty="0"/>
          </a:p>
        </p:txBody>
      </p:sp>
      <p:sp>
        <p:nvSpPr>
          <p:cNvPr id="4" name="Tijdelijke aanduiding voor dianummer 3"/>
          <p:cNvSpPr>
            <a:spLocks noGrp="1"/>
          </p:cNvSpPr>
          <p:nvPr>
            <p:ph type="sldNum" sz="quarter" idx="10"/>
          </p:nvPr>
        </p:nvSpPr>
        <p:spPr/>
        <p:txBody>
          <a:bodyPr/>
          <a:lstStyle/>
          <a:p>
            <a:fld id="{37A7D974-A908-49A0-B8A4-07A4BC123D1F}" type="slidenum">
              <a:rPr lang="nl-BE" smtClean="0"/>
              <a:t>84</a:t>
            </a:fld>
            <a:endParaRPr lang="nl-BE"/>
          </a:p>
        </p:txBody>
      </p:sp>
    </p:spTree>
    <p:extLst>
      <p:ext uri="{BB962C8B-B14F-4D97-AF65-F5344CB8AC3E}">
        <p14:creationId xmlns:p14="http://schemas.microsoft.com/office/powerpoint/2010/main" val="203755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7A7D974-A908-49A0-B8A4-07A4BC123D1F}" type="slidenum">
              <a:rPr lang="nl-BE" smtClean="0"/>
              <a:t>9</a:t>
            </a:fld>
            <a:endParaRPr lang="nl-BE"/>
          </a:p>
        </p:txBody>
      </p:sp>
    </p:spTree>
    <p:extLst>
      <p:ext uri="{BB962C8B-B14F-4D97-AF65-F5344CB8AC3E}">
        <p14:creationId xmlns:p14="http://schemas.microsoft.com/office/powerpoint/2010/main" val="33665775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Meer info rond</a:t>
            </a:r>
            <a:r>
              <a:rPr lang="nl-NL" baseline="0" dirty="0"/>
              <a:t> succesfactoren professionaliseringsinitiatieven in CLB zie </a:t>
            </a:r>
            <a:r>
              <a:rPr lang="nl-BE" dirty="0">
                <a:hlinkClick r:id="rId3"/>
              </a:rPr>
              <a:t>http://www.prodiagnostiek.be/sites/default/files/Prodiabrief%2011%20-%20Succesfactoren%20Professionalisering.pdf</a:t>
            </a:r>
            <a:endParaRPr lang="nl-NL"/>
          </a:p>
          <a:p>
            <a:endParaRPr lang="nl-NL" dirty="0"/>
          </a:p>
        </p:txBody>
      </p:sp>
      <p:sp>
        <p:nvSpPr>
          <p:cNvPr id="4" name="Tijdelijke aanduiding voor koptekst 3"/>
          <p:cNvSpPr>
            <a:spLocks noGrp="1"/>
          </p:cNvSpPr>
          <p:nvPr>
            <p:ph type="hdr" sz="quarter" idx="10"/>
          </p:nvPr>
        </p:nvSpPr>
        <p:spPr/>
        <p:txBody>
          <a:bodyPr/>
          <a:lstStyle/>
          <a:p>
            <a:r>
              <a:rPr lang="nl-BE"/>
              <a:t>Prodia</a:t>
            </a:r>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4DC514E-AD7F-434D-866B-77D80BBE80CA}" type="slidenum">
              <a:rPr lang="nl-BE" smtClean="0"/>
              <a:pPr/>
              <a:t>85</a:t>
            </a:fld>
            <a:endParaRPr lang="nl-BE"/>
          </a:p>
        </p:txBody>
      </p:sp>
    </p:spTree>
    <p:extLst>
      <p:ext uri="{BB962C8B-B14F-4D97-AF65-F5344CB8AC3E}">
        <p14:creationId xmlns:p14="http://schemas.microsoft.com/office/powerpoint/2010/main" val="35434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Doorheen de hele Brede basiszorg (en de rest van het zorgcontinuüm) hebben we – meer dan in de vorige protocollen – oog voor de (wetenschappelijk aangetoonde) effectiviteit van maatregelen.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Dankzij kennis van effectieve onderwijsstrategieën kunnen alle onderwijsprofessionals bijgevolg een bijdrage leveren aan het leerproces van leerlingen en een verbetering van de kwaliteit van het onderwijs.</a:t>
            </a:r>
            <a:endParaRPr lang="nl-NL" dirty="0"/>
          </a:p>
          <a:p>
            <a:endParaRPr lang="nl-BE" dirty="0"/>
          </a:p>
          <a:p>
            <a:r>
              <a:rPr lang="nl-BE" dirty="0"/>
              <a:t>In de brede basiszorg staat de leerkracht centraal. Via een goed klasmanagement creëert de leerkracht een positieve, veilige en krachtige leeromgeving die de diversiteit op school en in de klas benut, afgestemd is op de onderwijs- en opvoedingsbehoeften van elke leerling, ervoor zorgt dat alle leerlingen actief deelnemen aan de lessen en activiteiten, en het leerrendement bij alle leerlingen verhoogt.</a:t>
            </a:r>
          </a:p>
        </p:txBody>
      </p:sp>
      <p:sp>
        <p:nvSpPr>
          <p:cNvPr id="4" name="Tijdelijke aanduiding voor dianummer 3"/>
          <p:cNvSpPr>
            <a:spLocks noGrp="1"/>
          </p:cNvSpPr>
          <p:nvPr>
            <p:ph type="sldNum" sz="quarter" idx="5"/>
          </p:nvPr>
        </p:nvSpPr>
        <p:spPr/>
        <p:txBody>
          <a:bodyPr/>
          <a:lstStyle/>
          <a:p>
            <a:fld id="{2BF83E53-7F98-49CE-B610-76AD0579C0A1}" type="slidenum">
              <a:rPr lang="nl-BE" smtClean="0"/>
              <a:t>10</a:t>
            </a:fld>
            <a:endParaRPr lang="nl-BE"/>
          </a:p>
        </p:txBody>
      </p:sp>
    </p:spTree>
    <p:extLst>
      <p:ext uri="{BB962C8B-B14F-4D97-AF65-F5344CB8AC3E}">
        <p14:creationId xmlns:p14="http://schemas.microsoft.com/office/powerpoint/2010/main" val="1396022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362200" y="1122363"/>
            <a:ext cx="9144000" cy="2387600"/>
          </a:xfrm>
        </p:spPr>
        <p:txBody>
          <a:bodyPr anchor="b">
            <a:normAutofit/>
          </a:bodyPr>
          <a:lstStyle>
            <a:lvl1pPr algn="ctr">
              <a:defRPr sz="54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BE" dirty="0"/>
          </a:p>
        </p:txBody>
      </p:sp>
      <p:sp>
        <p:nvSpPr>
          <p:cNvPr id="3" name="Ondertitel 2"/>
          <p:cNvSpPr>
            <a:spLocks noGrp="1"/>
          </p:cNvSpPr>
          <p:nvPr>
            <p:ph type="subTitle" idx="1"/>
          </p:nvPr>
        </p:nvSpPr>
        <p:spPr>
          <a:xfrm>
            <a:off x="2362200" y="3602038"/>
            <a:ext cx="9144000" cy="1655762"/>
          </a:xfrm>
        </p:spPr>
        <p:txBody>
          <a:bodyPr/>
          <a:lstStyle>
            <a:lvl1pPr marL="0" indent="0" algn="ctr">
              <a:buNone/>
              <a:defRPr sz="24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7" name="Rechthoek 6"/>
          <p:cNvSpPr/>
          <p:nvPr userDrawn="1"/>
        </p:nvSpPr>
        <p:spPr>
          <a:xfrm>
            <a:off x="11212287" y="5758543"/>
            <a:ext cx="979714" cy="1099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8283" y="2537656"/>
            <a:ext cx="6957521" cy="1795124"/>
          </a:xfrm>
          <a:prstGeom prst="rect">
            <a:avLst/>
          </a:prstGeom>
        </p:spPr>
      </p:pic>
    </p:spTree>
    <p:extLst>
      <p:ext uri="{BB962C8B-B14F-4D97-AF65-F5344CB8AC3E}">
        <p14:creationId xmlns:p14="http://schemas.microsoft.com/office/powerpoint/2010/main" val="392872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354104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128472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p:cNvSpPr>
            <a:spLocks noGrp="1"/>
          </p:cNvSpPr>
          <p:nvPr>
            <p:ph type="sldNum" sz="quarter" idx="12"/>
          </p:nvPr>
        </p:nvSpPr>
        <p:spPr/>
        <p:txBody>
          <a:bodyPr/>
          <a:lstStyle>
            <a:lvl1pPr>
              <a:defRPr>
                <a:solidFill>
                  <a:srgbClr val="049999"/>
                </a:solidFill>
              </a:defRPr>
            </a:lvl1pPr>
          </a:lstStyle>
          <a:p>
            <a:fld id="{04FCA95E-2221-4DC3-A5F9-E53F37D422FC}" type="slidenum">
              <a:rPr lang="nl-BE" smtClean="0"/>
              <a:pPr/>
              <a:t>‹nr.›</a:t>
            </a:fld>
            <a:endParaRPr lang="nl-BE"/>
          </a:p>
        </p:txBody>
      </p:sp>
    </p:spTree>
    <p:extLst>
      <p:ext uri="{BB962C8B-B14F-4D97-AF65-F5344CB8AC3E}">
        <p14:creationId xmlns:p14="http://schemas.microsoft.com/office/powerpoint/2010/main" val="54603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rgbClr val="02AAB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6" name="Tijdelijke aanduiding voor dianummer 5"/>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19917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75917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Tijdelijke aanduiding voor dianummer 8"/>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179260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5" name="Tijdelijke aanduiding voor dianummer 4"/>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188432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endParaRPr lang="nl-BE"/>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BE"/>
          </a:p>
        </p:txBody>
      </p:sp>
      <p:sp>
        <p:nvSpPr>
          <p:cNvPr id="4" name="Tijdelijke aanduiding voor dianummer 3"/>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403260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256218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p:txBody>
          <a:bodyPr/>
          <a:lstStyle/>
          <a:p>
            <a:fld id="{04FCA95E-2221-4DC3-A5F9-E53F37D422FC}" type="slidenum">
              <a:rPr lang="nl-BE" smtClean="0"/>
              <a:t>‹nr.›</a:t>
            </a:fld>
            <a:endParaRPr lang="nl-BE"/>
          </a:p>
        </p:txBody>
      </p:sp>
    </p:spTree>
    <p:extLst>
      <p:ext uri="{BB962C8B-B14F-4D97-AF65-F5344CB8AC3E}">
        <p14:creationId xmlns:p14="http://schemas.microsoft.com/office/powerpoint/2010/main" val="69044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Rechthoek 7"/>
          <p:cNvSpPr/>
          <p:nvPr userDrawn="1"/>
        </p:nvSpPr>
        <p:spPr>
          <a:xfrm>
            <a:off x="0" y="0"/>
            <a:ext cx="217715" cy="6858000"/>
          </a:xfrm>
          <a:prstGeom prst="rect">
            <a:avLst/>
          </a:prstGeom>
          <a:solidFill>
            <a:srgbClr val="04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0" y="0"/>
            <a:ext cx="219075" cy="210312"/>
          </a:xfrm>
          <a:prstGeom prst="rect">
            <a:avLst/>
          </a:prstGeom>
        </p:spPr>
      </p:pic>
      <p:sp>
        <p:nvSpPr>
          <p:cNvPr id="6" name="Tijdelijke aanduiding voor dianummer 5"/>
          <p:cNvSpPr>
            <a:spLocks noGrp="1"/>
          </p:cNvSpPr>
          <p:nvPr>
            <p:ph type="sldNum" sz="quarter" idx="4"/>
          </p:nvPr>
        </p:nvSpPr>
        <p:spPr>
          <a:xfrm>
            <a:off x="11211786" y="6283642"/>
            <a:ext cx="787400" cy="365125"/>
          </a:xfrm>
          <a:prstGeom prst="rect">
            <a:avLst/>
          </a:prstGeom>
        </p:spPr>
        <p:txBody>
          <a:bodyPr vert="horz" lIns="91440" tIns="45720" rIns="91440" bIns="45720" rtlCol="0" anchor="ctr"/>
          <a:lstStyle>
            <a:lvl1pPr algn="r">
              <a:defRPr sz="12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stStyle>
          <a:p>
            <a:fld id="{62D4146F-24AD-4751-B645-C3C434815FBB}" type="slidenum">
              <a:rPr lang="nl-BE" smtClean="0"/>
              <a:pPr/>
              <a:t>‹nr.›</a:t>
            </a:fld>
            <a:endParaRPr lang="nl-BE" dirty="0"/>
          </a:p>
        </p:txBody>
      </p:sp>
    </p:spTree>
    <p:extLst>
      <p:ext uri="{BB962C8B-B14F-4D97-AF65-F5344CB8AC3E}">
        <p14:creationId xmlns:p14="http://schemas.microsoft.com/office/powerpoint/2010/main" val="3350208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odiagnostiek.be/materiaal/CF_effectief_onderwij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prodiagnostiek.be/materiaal/CSF_fase1.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prodiagnostiek.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prodiagnostiek.be/materiaal/CSF_maatregelen_cognitief_sterk_functioneren.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prodiagnostiek.be/materiaal/CSF_maatregelen_cognitief_sterk_functioneren.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rodiagnostiek.be/?q=algemeen-diagnostisch-protoco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talentstimuleren.nl/thema/stimulerend-signaleren/hulpmiddel/4330-doelen-en-vaardigheden-voor-ontwikkeling-dvo" TargetMode="External"/><Relationship Id="rId4" Type="http://schemas.openxmlformats.org/officeDocument/2006/relationships/hyperlink" Target="http://www.differentiatieinonderwijs.be/kla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www.prodiagnostiek.be/materiaal/CSF_fase2.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26.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pepvzw.be/"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www.prodiagnostiek.be/?q=cognitief-sterk-functionere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dsm-5.nl/documenten/cultural_formulation_interview_clientversie.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ugent.be/pp/nl/diensten/rso/testpracticum/testmanage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prodiagnostiek.be/materiaal/CSF_fase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www.prodiagnostiek.be/materiaal/CF_effectief_onderwijs.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prodiagnostiek.be/materiaal/CSF_maatregelen_cognitief_sterk_functioneren.pdf"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prodiagnostiek.be/materiaal/CF_mindset.pdf" TargetMode="External"/><Relationship Id="rId7"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prodiagnostiek.be/materiaal/CF_effectief_onderwijs.pdf" TargetMode="External"/><Relationship Id="rId5" Type="http://schemas.openxmlformats.org/officeDocument/2006/relationships/hyperlink" Target="http://www.prodiagnostiek.be/materiaal/CSF_maatregelen_cognitief_sterk_functioneren.pdf" TargetMode="External"/><Relationship Id="rId4" Type="http://schemas.openxmlformats.org/officeDocument/2006/relationships/hyperlink" Target="http://www.prodiagnostiek.be/materiaal/CF_cognitieve_ontwikkelingstheorie%C3%ABn.pdf"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projecttalent.be/?file=891&amp;m=1556090777&amp;action=file.download" TargetMode="External"/><Relationship Id="rId7" Type="http://schemas.openxmlformats.org/officeDocument/2006/relationships/hyperlink" Target="https://vimeo.com/318481255"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ww.projecttalent.be/thema/verrijken/artikel/104-de-taxonomie-van-bloom-en-hogere-orde-denkvaardigheden" TargetMode="External"/><Relationship Id="rId5" Type="http://schemas.openxmlformats.org/officeDocument/2006/relationships/hyperlink" Target="https://www.projecttalent.be/?file=884&amp;m=1556089291&amp;action=file.download" TargetMode="External"/><Relationship Id="rId4" Type="http://schemas.openxmlformats.org/officeDocument/2006/relationships/hyperlink" Target="https://www.projecttalent.be/?file=887&amp;m=1556089921&amp;action=file.download"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iframe%20title=%22vimeo-player%22%20src=%22https:/player.vimeo.com/video/325404671%22%20width=%22640%22%20height=%22360%22%20frameborder=%220%22%20allowfullscreen%3e%3c/iframe"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www.prodiagnostiek.be/materiaal/CSF_ge%C3%AFntegreerd_werkmodel.pdf" TargetMode="External"/><Relationship Id="rId3" Type="http://schemas.openxmlformats.org/officeDocument/2006/relationships/hyperlink" Target="http://www.prodiagnostiek.be/materiaal/CSF_theorie.pdf" TargetMode="External"/><Relationship Id="rId7" Type="http://schemas.openxmlformats.org/officeDocument/2006/relationships/hyperlink" Target="http://www.prodiagnostiek.be/materiaal/CSF_modellen_begaafdheid.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www.prodiagnostiek.be/materiaal/CF_CHC_model.pdf" TargetMode="External"/><Relationship Id="rId5" Type="http://schemas.openxmlformats.org/officeDocument/2006/relationships/hyperlink" Target="http://www.prodiagnostiek.be/materiaal/CF_mindset.pdf" TargetMode="External"/><Relationship Id="rId4" Type="http://schemas.openxmlformats.org/officeDocument/2006/relationships/hyperlink" Target="http://www.prodiagnostiek.be/materiaal/CF_cognitieve_ontwikkelingstheorie%C3%ABn.pdf" TargetMode="External"/><Relationship Id="rId9" Type="http://schemas.openxmlformats.org/officeDocument/2006/relationships/image" Target="../media/image4.jpeg"/></Relationships>
</file>

<file path=ppt/slides/_rels/slide79.xml.rels><?xml version="1.0" encoding="UTF-8" standalone="yes"?>
<Relationships xmlns="http://schemas.openxmlformats.org/package/2006/relationships"><Relationship Id="rId3" Type="http://schemas.openxmlformats.org/officeDocument/2006/relationships/hyperlink" Target="http://145plus.net/tiki-index.php?page=Kenmerken&amp;structure=Public+page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www.eoswetenschap.eu/psyche-brein/weg-met-het-label-hoogbegaafdheid"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prodiagnostiek.be/materiaal/CSF_waaromgeenlabel.pdf"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prodiagnostiek.be/materiaal/CSF_ge%C3%AFntegreerd_werkmodel.pdf"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prodiagnostiek.be/materiaal/CF_mindset.pdf"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opgroeienblog.wordpress.com/2018/09/10/welbevinden-of-prestaties-een-valse-tegenstellin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mailto:info@prodiagnostiek.be" TargetMode="External"/><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36B7682B-EE7A-4E6C-BE2B-BBF48B3E6A54}"/>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pPr/>
              <a:t>1</a:t>
            </a:fld>
            <a:endParaRPr lang="nl-BE"/>
          </a:p>
        </p:txBody>
      </p:sp>
      <p:pic>
        <p:nvPicPr>
          <p:cNvPr id="7" name="Afbeelding 6" descr="Afbeelding met fornuis, teken&#10;&#10;Automatisch gegenereerde beschrijving">
            <a:extLst>
              <a:ext uri="{FF2B5EF4-FFF2-40B4-BE49-F238E27FC236}">
                <a16:creationId xmlns:a16="http://schemas.microsoft.com/office/drawing/2014/main" id="{BA4EDAFD-AE7B-4F70-8B67-0FB3077A700E}"/>
              </a:ext>
            </a:extLst>
          </p:cNvPr>
          <p:cNvPicPr>
            <a:picLocks noChangeAspect="1"/>
          </p:cNvPicPr>
          <p:nvPr/>
        </p:nvPicPr>
        <p:blipFill rotWithShape="1">
          <a:blip r:embed="rId3">
            <a:extLst>
              <a:ext uri="{28A0092B-C50C-407E-A947-70E740481C1C}">
                <a14:useLocalDpi xmlns:a14="http://schemas.microsoft.com/office/drawing/2010/main" val="0"/>
              </a:ext>
            </a:extLst>
          </a:blip>
          <a:srcRect l="20439" t="12658" r="10638"/>
          <a:stretch/>
        </p:blipFill>
        <p:spPr>
          <a:xfrm>
            <a:off x="1981200" y="24864"/>
            <a:ext cx="7674015" cy="6808272"/>
          </a:xfrm>
          <a:prstGeom prst="rect">
            <a:avLst/>
          </a:prstGeom>
        </p:spPr>
      </p:pic>
    </p:spTree>
    <p:extLst>
      <p:ext uri="{BB962C8B-B14F-4D97-AF65-F5344CB8AC3E}">
        <p14:creationId xmlns:p14="http://schemas.microsoft.com/office/powerpoint/2010/main" val="336442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FBEC510-4D0C-4D2F-A4E3-B6D385ED413A}"/>
              </a:ext>
            </a:extLst>
          </p:cNvPr>
          <p:cNvSpPr>
            <a:spLocks noGrp="1"/>
          </p:cNvSpPr>
          <p:nvPr>
            <p:ph type="sldNum" sz="quarter" idx="12"/>
          </p:nvPr>
        </p:nvSpPr>
        <p:spPr/>
        <p:txBody>
          <a:bodyPr/>
          <a:lstStyle/>
          <a:p>
            <a:fld id="{04FCA95E-2221-4DC3-A5F9-E53F37D422FC}" type="slidenum">
              <a:rPr lang="nl-BE" smtClean="0"/>
              <a:pPr/>
              <a:t>10</a:t>
            </a:fld>
            <a:endParaRPr lang="nl-BE"/>
          </a:p>
        </p:txBody>
      </p:sp>
      <p:sp>
        <p:nvSpPr>
          <p:cNvPr id="5" name="Titel 3">
            <a:extLst>
              <a:ext uri="{FF2B5EF4-FFF2-40B4-BE49-F238E27FC236}">
                <a16:creationId xmlns:a16="http://schemas.microsoft.com/office/drawing/2014/main" id="{2FAB263C-0188-421D-93D6-3959EB77B7E4}"/>
              </a:ext>
            </a:extLst>
          </p:cNvPr>
          <p:cNvSpPr>
            <a:spLocks noGrp="1"/>
          </p:cNvSpPr>
          <p:nvPr>
            <p:ph type="title"/>
          </p:nvPr>
        </p:nvSpPr>
        <p:spPr>
          <a:xfrm>
            <a:off x="839572" y="326880"/>
            <a:ext cx="7974644" cy="1100091"/>
          </a:xfrm>
          <a:solidFill>
            <a:srgbClr val="016666"/>
          </a:solidFill>
        </p:spPr>
        <p:txBody>
          <a:bodyPr/>
          <a:lstStyle/>
          <a:p>
            <a:r>
              <a:rPr lang="nl-NL" dirty="0">
                <a:solidFill>
                  <a:srgbClr val="D0EAF1"/>
                </a:solidFill>
              </a:rPr>
              <a:t>Aandacht voor effectief onderwijs</a:t>
            </a:r>
            <a:endParaRPr lang="nl-BE" dirty="0">
              <a:solidFill>
                <a:srgbClr val="D0EAF1"/>
              </a:solidFill>
            </a:endParaRPr>
          </a:p>
        </p:txBody>
      </p:sp>
      <p:sp>
        <p:nvSpPr>
          <p:cNvPr id="6" name="Tijdelijke aanduiding voor tekst 4">
            <a:extLst>
              <a:ext uri="{FF2B5EF4-FFF2-40B4-BE49-F238E27FC236}">
                <a16:creationId xmlns:a16="http://schemas.microsoft.com/office/drawing/2014/main" id="{A25C3515-ACC9-449E-A457-D77F3C16F986}"/>
              </a:ext>
            </a:extLst>
          </p:cNvPr>
          <p:cNvSpPr txBox="1">
            <a:spLocks/>
          </p:cNvSpPr>
          <p:nvPr/>
        </p:nvSpPr>
        <p:spPr>
          <a:xfrm>
            <a:off x="839572" y="1783830"/>
            <a:ext cx="10823598" cy="5074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AAB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400" dirty="0"/>
              <a:t> </a:t>
            </a:r>
            <a:r>
              <a:rPr lang="nl-BE" dirty="0"/>
              <a:t>Brede basiszorg: de leerkracht centraal</a:t>
            </a:r>
          </a:p>
          <a:p>
            <a:pPr lvl="1"/>
            <a:r>
              <a:rPr lang="nl-BE" sz="2800" dirty="0"/>
              <a:t> creëert via goed klasmanagement</a:t>
            </a:r>
          </a:p>
          <a:p>
            <a:pPr lvl="1"/>
            <a:r>
              <a:rPr lang="nl-BE" sz="2800" dirty="0"/>
              <a:t> positieve, veilige en krachtige leeromgeving</a:t>
            </a:r>
          </a:p>
          <a:p>
            <a:pPr lvl="1"/>
            <a:r>
              <a:rPr lang="nl-BE" sz="2800" dirty="0"/>
              <a:t> afgestemd op behoeften van alle leerlingen</a:t>
            </a:r>
          </a:p>
          <a:p>
            <a:r>
              <a:rPr lang="nl-BE" dirty="0"/>
              <a:t>Enkele evidence-based strategieën om het schools leren van cognitief zwakke tot sterke leerlingen te bevorderen</a:t>
            </a:r>
          </a:p>
          <a:p>
            <a:pPr lvl="1"/>
            <a:r>
              <a:rPr lang="nl-BE" sz="2800" dirty="0"/>
              <a:t>Bijvoorbeeld coöperatief leren, peer-tutoring, formatieve toetsing en feedback, zelfregulerend leren, e.a.</a:t>
            </a:r>
          </a:p>
          <a:p>
            <a:pPr lvl="1"/>
            <a:r>
              <a:rPr lang="nl-BE" sz="2800" dirty="0"/>
              <a:t>Vooral gebaseerd op het werk van David Mitchell</a:t>
            </a:r>
          </a:p>
          <a:p>
            <a:pPr lvl="1"/>
            <a:endParaRPr lang="nl-BE" sz="2800" dirty="0"/>
          </a:p>
          <a:p>
            <a:r>
              <a:rPr lang="nl-BE" dirty="0"/>
              <a:t>Zie Bijlage </a:t>
            </a:r>
            <a:r>
              <a:rPr lang="nl-BE" dirty="0">
                <a:hlinkClick r:id="rId3"/>
              </a:rPr>
              <a:t>Effectief onderwijs</a:t>
            </a:r>
            <a:endParaRPr lang="nl-BE" dirty="0"/>
          </a:p>
        </p:txBody>
      </p:sp>
      <p:pic>
        <p:nvPicPr>
          <p:cNvPr id="7" name="Afbeelding 6" descr="Afbeelding met apparaat&#10;&#10;Automatisch gegenereerde beschrijving">
            <a:extLst>
              <a:ext uri="{FF2B5EF4-FFF2-40B4-BE49-F238E27FC236}">
                <a16:creationId xmlns:a16="http://schemas.microsoft.com/office/drawing/2014/main" id="{FA19FB8B-EBC3-43E8-B12D-00527340A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pic>
        <p:nvPicPr>
          <p:cNvPr id="8" name="Picture 2" descr="Afbeeldingsresultaat voor waar?">
            <a:extLst>
              <a:ext uri="{FF2B5EF4-FFF2-40B4-BE49-F238E27FC236}">
                <a16:creationId xmlns:a16="http://schemas.microsoft.com/office/drawing/2014/main" id="{93D6E684-DB1C-475B-B905-70FC4D7077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9597277" y="5196735"/>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3FEA13-06C4-4BAC-93E5-872E0F217A33}"/>
              </a:ext>
            </a:extLst>
          </p:cNvPr>
          <p:cNvSpPr>
            <a:spLocks noGrp="1"/>
          </p:cNvSpPr>
          <p:nvPr>
            <p:ph type="title"/>
          </p:nvPr>
        </p:nvSpPr>
        <p:spPr>
          <a:xfrm>
            <a:off x="838200" y="244993"/>
            <a:ext cx="7241498" cy="1325563"/>
          </a:xfrm>
          <a:solidFill>
            <a:srgbClr val="016666"/>
          </a:solidFill>
        </p:spPr>
        <p:txBody>
          <a:bodyPr>
            <a:normAutofit/>
          </a:bodyPr>
          <a:lstStyle/>
          <a:p>
            <a:r>
              <a:rPr lang="nl-BE" dirty="0">
                <a:solidFill>
                  <a:srgbClr val="D0EAF1"/>
                </a:solidFill>
              </a:rPr>
              <a:t>Leerling en ouders</a:t>
            </a:r>
            <a:br>
              <a:rPr lang="nl-BE" dirty="0">
                <a:solidFill>
                  <a:srgbClr val="D0EAF1"/>
                </a:solidFill>
              </a:rPr>
            </a:br>
            <a:r>
              <a:rPr lang="nl-BE" dirty="0">
                <a:solidFill>
                  <a:srgbClr val="D0EAF1"/>
                </a:solidFill>
              </a:rPr>
              <a:t>doorheen zorgcontinuüm – F0 </a:t>
            </a:r>
          </a:p>
        </p:txBody>
      </p:sp>
      <p:sp>
        <p:nvSpPr>
          <p:cNvPr id="4" name="Tijdelijke aanduiding voor inhoud 3">
            <a:extLst>
              <a:ext uri="{FF2B5EF4-FFF2-40B4-BE49-F238E27FC236}">
                <a16:creationId xmlns:a16="http://schemas.microsoft.com/office/drawing/2014/main" id="{9BD2A054-5C7A-4A35-83A0-444975836672}"/>
              </a:ext>
            </a:extLst>
          </p:cNvPr>
          <p:cNvSpPr>
            <a:spLocks noGrp="1"/>
          </p:cNvSpPr>
          <p:nvPr>
            <p:ph idx="1"/>
          </p:nvPr>
        </p:nvSpPr>
        <p:spPr>
          <a:xfrm>
            <a:off x="838200" y="1815548"/>
            <a:ext cx="9180443" cy="4833219"/>
          </a:xfrm>
        </p:spPr>
        <p:txBody>
          <a:bodyPr>
            <a:normAutofit/>
          </a:bodyPr>
          <a:lstStyle/>
          <a:p>
            <a:r>
              <a:rPr lang="nl-BE" dirty="0"/>
              <a:t>Organisatie van het beleid op leerlingenbegeleiding: </a:t>
            </a:r>
            <a:r>
              <a:rPr lang="nl-BE" dirty="0">
                <a:solidFill>
                  <a:srgbClr val="02AAB4"/>
                </a:solidFill>
              </a:rPr>
              <a:t>“Hoe creëren we tijd en ruimte voor gesprekken met leerlingen, collega’s en ouders los van rapporten en evaluaties?”</a:t>
            </a:r>
          </a:p>
          <a:p>
            <a:r>
              <a:rPr lang="nl-BE" dirty="0"/>
              <a:t>Onthaal- en inschrijvingsbeleid: </a:t>
            </a:r>
            <a:r>
              <a:rPr lang="nl-BE" dirty="0">
                <a:solidFill>
                  <a:srgbClr val="02AAB4"/>
                </a:solidFill>
              </a:rPr>
              <a:t>“belang en meerwaarde informatie en ervaring van ouders en leerling …”</a:t>
            </a:r>
          </a:p>
          <a:p>
            <a:r>
              <a:rPr lang="nl-BE" dirty="0"/>
              <a:t>Samenwerken met ouders: </a:t>
            </a:r>
            <a:r>
              <a:rPr lang="nl-BE" dirty="0">
                <a:solidFill>
                  <a:srgbClr val="02AAB4"/>
                </a:solidFill>
              </a:rPr>
              <a:t>“School, leerling en ouders stemmen hun wederzijdse verwachtingen op elkaar af, met respect voor elkaars standpunten en rollen.”</a:t>
            </a:r>
          </a:p>
        </p:txBody>
      </p:sp>
      <p:sp>
        <p:nvSpPr>
          <p:cNvPr id="2" name="Tijdelijke aanduiding voor dianummer 1">
            <a:extLst>
              <a:ext uri="{FF2B5EF4-FFF2-40B4-BE49-F238E27FC236}">
                <a16:creationId xmlns:a16="http://schemas.microsoft.com/office/drawing/2014/main" id="{7EB149A4-B86D-4C8A-AB44-505DC7515178}"/>
              </a:ext>
            </a:extLst>
          </p:cNvPr>
          <p:cNvSpPr>
            <a:spLocks noGrp="1"/>
          </p:cNvSpPr>
          <p:nvPr>
            <p:ph type="sldNum" sz="quarter" idx="12"/>
          </p:nvPr>
        </p:nvSpPr>
        <p:spPr/>
        <p:txBody>
          <a:bodyPr/>
          <a:lstStyle/>
          <a:p>
            <a:fld id="{04FCA95E-2221-4DC3-A5F9-E53F37D422FC}" type="slidenum">
              <a:rPr lang="nl-BE" smtClean="0"/>
              <a:t>11</a:t>
            </a:fld>
            <a:endParaRPr lang="nl-BE"/>
          </a:p>
        </p:txBody>
      </p:sp>
      <p:pic>
        <p:nvPicPr>
          <p:cNvPr id="6" name="Afbeelding 5" descr="Afbeelding met apparaat&#10;&#10;Automatisch gegenereerde beschrijving">
            <a:extLst>
              <a:ext uri="{FF2B5EF4-FFF2-40B4-BE49-F238E27FC236}">
                <a16:creationId xmlns:a16="http://schemas.microsoft.com/office/drawing/2014/main" id="{235ED6D7-5390-4BD4-BAAB-73AE73546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spTree>
    <p:extLst>
      <p:ext uri="{BB962C8B-B14F-4D97-AF65-F5344CB8AC3E}">
        <p14:creationId xmlns:p14="http://schemas.microsoft.com/office/powerpoint/2010/main" val="151766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19F5E6A-D18C-4092-851F-9493D7E3783C}"/>
              </a:ext>
            </a:extLst>
          </p:cNvPr>
          <p:cNvSpPr>
            <a:spLocks noGrp="1"/>
          </p:cNvSpPr>
          <p:nvPr>
            <p:ph type="ctrTitle"/>
          </p:nvPr>
        </p:nvSpPr>
        <p:spPr>
          <a:xfrm>
            <a:off x="2260600" y="565776"/>
            <a:ext cx="9144000" cy="1974224"/>
          </a:xfrm>
        </p:spPr>
        <p:txBody>
          <a:bodyPr/>
          <a:lstStyle/>
          <a:p>
            <a:r>
              <a:rPr lang="nl-BE" dirty="0"/>
              <a:t>Cognitief functioneren in</a:t>
            </a:r>
            <a:br>
              <a:rPr lang="nl-BE" dirty="0"/>
            </a:br>
            <a:r>
              <a:rPr lang="nl-BE" dirty="0"/>
              <a:t>Verhoogde zorg</a:t>
            </a:r>
          </a:p>
        </p:txBody>
      </p:sp>
      <p:sp>
        <p:nvSpPr>
          <p:cNvPr id="5" name="Tijdelijke aanduiding voor dianummer 4">
            <a:extLst>
              <a:ext uri="{FF2B5EF4-FFF2-40B4-BE49-F238E27FC236}">
                <a16:creationId xmlns:a16="http://schemas.microsoft.com/office/drawing/2014/main" id="{A160F192-BB7C-48D0-A2A8-06807EC35123}"/>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t>12</a:t>
            </a:fld>
            <a:endParaRPr lang="nl-BE"/>
          </a:p>
        </p:txBody>
      </p:sp>
      <p:pic>
        <p:nvPicPr>
          <p:cNvPr id="7" name="Shape 206">
            <a:extLst>
              <a:ext uri="{FF2B5EF4-FFF2-40B4-BE49-F238E27FC236}">
                <a16:creationId xmlns:a16="http://schemas.microsoft.com/office/drawing/2014/main" id="{A25BCFEA-27D3-4037-8D0D-DC064B60B916}"/>
              </a:ext>
            </a:extLst>
          </p:cNvPr>
          <p:cNvPicPr preferRelativeResize="0">
            <a:picLocks noGrp="1"/>
          </p:cNvPicPr>
          <p:nvPr/>
        </p:nvPicPr>
        <p:blipFill rotWithShape="1">
          <a:blip r:embed="rId2">
            <a:alphaModFix/>
          </a:blip>
          <a:srcRect/>
          <a:stretch/>
        </p:blipFill>
        <p:spPr>
          <a:xfrm>
            <a:off x="4583861" y="3239696"/>
            <a:ext cx="3024278" cy="3043629"/>
          </a:xfrm>
          <a:prstGeom prst="rect">
            <a:avLst/>
          </a:prstGeom>
          <a:noFill/>
          <a:ln>
            <a:noFill/>
          </a:ln>
        </p:spPr>
      </p:pic>
    </p:spTree>
    <p:extLst>
      <p:ext uri="{BB962C8B-B14F-4D97-AF65-F5344CB8AC3E}">
        <p14:creationId xmlns:p14="http://schemas.microsoft.com/office/powerpoint/2010/main" val="390622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Shape 103"/>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a:solidFill>
                  <a:srgbClr val="898989"/>
                </a:solidFill>
                <a:latin typeface="Open Sans"/>
                <a:ea typeface="Open Sans"/>
                <a:cs typeface="Open Sans"/>
                <a:sym typeface="Open Sans"/>
              </a:rPr>
              <a:t>5</a:t>
            </a:r>
          </a:p>
        </p:txBody>
      </p:sp>
      <p:pic>
        <p:nvPicPr>
          <p:cNvPr id="2" name="Afbeelding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15" y="1"/>
            <a:ext cx="12156714" cy="7170742"/>
          </a:xfrm>
          <a:prstGeom prst="rect">
            <a:avLst/>
          </a:prstGeom>
        </p:spPr>
      </p:pic>
      <p:pic>
        <p:nvPicPr>
          <p:cNvPr id="7" name="Picture 2" descr="Afbeeldingsresultaat voor waar?">
            <a:extLst>
              <a:ext uri="{FF2B5EF4-FFF2-40B4-BE49-F238E27FC236}">
                <a16:creationId xmlns:a16="http://schemas.microsoft.com/office/drawing/2014/main" id="{FD038446-F336-4ED5-8A03-A76822F70F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435787" y="190022"/>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6637"/>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B248A-D37A-429D-80B4-81DC1904FB59}"/>
              </a:ext>
            </a:extLst>
          </p:cNvPr>
          <p:cNvSpPr>
            <a:spLocks noGrp="1"/>
          </p:cNvSpPr>
          <p:nvPr>
            <p:ph type="title"/>
          </p:nvPr>
        </p:nvSpPr>
        <p:spPr/>
        <p:txBody>
          <a:bodyPr/>
          <a:lstStyle/>
          <a:p>
            <a:r>
              <a:rPr lang="nl-BE" dirty="0"/>
              <a:t>Verhoogde zorg – Fase 1</a:t>
            </a:r>
          </a:p>
        </p:txBody>
      </p:sp>
      <p:sp>
        <p:nvSpPr>
          <p:cNvPr id="3" name="Tijdelijke aanduiding voor inhoud 2">
            <a:extLst>
              <a:ext uri="{FF2B5EF4-FFF2-40B4-BE49-F238E27FC236}">
                <a16:creationId xmlns:a16="http://schemas.microsoft.com/office/drawing/2014/main" id="{B9BF0871-C682-428C-A791-7BF381ABAD69}"/>
              </a:ext>
            </a:extLst>
          </p:cNvPr>
          <p:cNvSpPr>
            <a:spLocks noGrp="1"/>
          </p:cNvSpPr>
          <p:nvPr>
            <p:ph idx="1"/>
          </p:nvPr>
        </p:nvSpPr>
        <p:spPr>
          <a:xfrm>
            <a:off x="838200" y="1638587"/>
            <a:ext cx="10515600" cy="5115504"/>
          </a:xfrm>
        </p:spPr>
        <p:txBody>
          <a:bodyPr>
            <a:noAutofit/>
          </a:bodyPr>
          <a:lstStyle/>
          <a:p>
            <a:r>
              <a:rPr lang="nl-BE" dirty="0"/>
              <a:t>Zorgoverleg</a:t>
            </a:r>
          </a:p>
          <a:p>
            <a:r>
              <a:rPr lang="nl-BE" dirty="0"/>
              <a:t>Verzamelen van informatie</a:t>
            </a:r>
          </a:p>
          <a:p>
            <a:pPr lvl="1"/>
            <a:r>
              <a:rPr lang="nl-BE" sz="2800" dirty="0"/>
              <a:t>Gesprekken met leerkrachten</a:t>
            </a:r>
          </a:p>
          <a:p>
            <a:pPr lvl="1"/>
            <a:r>
              <a:rPr lang="nl-BE" sz="2800" dirty="0"/>
              <a:t>Gesprekken met leerlingen</a:t>
            </a:r>
          </a:p>
          <a:p>
            <a:pPr lvl="1"/>
            <a:r>
              <a:rPr lang="nl-BE" sz="2800" dirty="0"/>
              <a:t>Gesprekken met ouders</a:t>
            </a:r>
          </a:p>
          <a:p>
            <a:pPr lvl="1"/>
            <a:r>
              <a:rPr lang="nl-BE" sz="2800" dirty="0"/>
              <a:t>Observatie</a:t>
            </a:r>
          </a:p>
          <a:p>
            <a:pPr lvl="1"/>
            <a:r>
              <a:rPr lang="nl-BE" sz="2800" dirty="0"/>
              <a:t>Nagaan van effecten van aanpassingen</a:t>
            </a:r>
          </a:p>
          <a:p>
            <a:pPr lvl="1"/>
            <a:r>
              <a:rPr lang="nl-BE" sz="2800" dirty="0"/>
              <a:t>Leerlingvolgsysteem: niveau bepalen</a:t>
            </a:r>
          </a:p>
          <a:p>
            <a:r>
              <a:rPr lang="nl-BE" dirty="0"/>
              <a:t>Onderwijs-, opvoedings- en ondersteuningsbehoeften en aanpak bepalen</a:t>
            </a:r>
          </a:p>
          <a:p>
            <a:r>
              <a:rPr lang="nl-BE" dirty="0"/>
              <a:t>Plannen, handelen en evalueren</a:t>
            </a:r>
          </a:p>
        </p:txBody>
      </p:sp>
      <p:sp>
        <p:nvSpPr>
          <p:cNvPr id="4" name="Tijdelijke aanduiding voor dianummer 3">
            <a:extLst>
              <a:ext uri="{FF2B5EF4-FFF2-40B4-BE49-F238E27FC236}">
                <a16:creationId xmlns:a16="http://schemas.microsoft.com/office/drawing/2014/main" id="{80BB5C8E-1493-4F2B-BF88-03AC22D320BA}"/>
              </a:ext>
            </a:extLst>
          </p:cNvPr>
          <p:cNvSpPr>
            <a:spLocks noGrp="1"/>
          </p:cNvSpPr>
          <p:nvPr>
            <p:ph type="sldNum" sz="quarter" idx="12"/>
          </p:nvPr>
        </p:nvSpPr>
        <p:spPr/>
        <p:txBody>
          <a:bodyPr/>
          <a:lstStyle/>
          <a:p>
            <a:fld id="{04FCA95E-2221-4DC3-A5F9-E53F37D422FC}" type="slidenum">
              <a:rPr lang="nl-BE" smtClean="0"/>
              <a:pPr/>
              <a:t>14</a:t>
            </a:fld>
            <a:endParaRPr lang="nl-BE"/>
          </a:p>
        </p:txBody>
      </p:sp>
      <p:pic>
        <p:nvPicPr>
          <p:cNvPr id="6" name="Shape 209">
            <a:extLst>
              <a:ext uri="{FF2B5EF4-FFF2-40B4-BE49-F238E27FC236}">
                <a16:creationId xmlns:a16="http://schemas.microsoft.com/office/drawing/2014/main" id="{A56FA6C7-94DA-4708-BC3C-57984C075988}"/>
              </a:ext>
            </a:extLst>
          </p:cNvPr>
          <p:cNvPicPr preferRelativeResize="0"/>
          <p:nvPr/>
        </p:nvPicPr>
        <p:blipFill rotWithShape="1">
          <a:blip r:embed="rId3">
            <a:alphaModFix/>
          </a:blip>
          <a:srcRect/>
          <a:stretch/>
        </p:blipFill>
        <p:spPr>
          <a:xfrm>
            <a:off x="9443648" y="5777409"/>
            <a:ext cx="1583447" cy="1012465"/>
          </a:xfrm>
          <a:prstGeom prst="rect">
            <a:avLst/>
          </a:prstGeom>
          <a:noFill/>
          <a:ln>
            <a:noFill/>
          </a:ln>
        </p:spPr>
      </p:pic>
      <p:pic>
        <p:nvPicPr>
          <p:cNvPr id="7" name="Tijdelijke aanduiding voor inhoud 4">
            <a:extLst>
              <a:ext uri="{FF2B5EF4-FFF2-40B4-BE49-F238E27FC236}">
                <a16:creationId xmlns:a16="http://schemas.microsoft.com/office/drawing/2014/main" id="{F2F1D54A-3A0A-461A-92C0-89EDBF80D3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spTree>
    <p:extLst>
      <p:ext uri="{BB962C8B-B14F-4D97-AF65-F5344CB8AC3E}">
        <p14:creationId xmlns:p14="http://schemas.microsoft.com/office/powerpoint/2010/main" val="47536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F66EA-A2D9-42A0-A944-203D1C8310A6}"/>
              </a:ext>
            </a:extLst>
          </p:cNvPr>
          <p:cNvSpPr>
            <a:spLocks noGrp="1"/>
          </p:cNvSpPr>
          <p:nvPr>
            <p:ph type="title"/>
          </p:nvPr>
        </p:nvSpPr>
        <p:spPr/>
        <p:txBody>
          <a:bodyPr/>
          <a:lstStyle/>
          <a:p>
            <a:r>
              <a:rPr lang="nl-BE" dirty="0">
                <a:solidFill>
                  <a:srgbClr val="02AAB4"/>
                </a:solidFill>
              </a:rPr>
              <a:t>Gesprekken met leerkrachten/ouders</a:t>
            </a:r>
          </a:p>
        </p:txBody>
      </p:sp>
      <p:sp>
        <p:nvSpPr>
          <p:cNvPr id="3" name="Tijdelijke aanduiding voor inhoud 2">
            <a:extLst>
              <a:ext uri="{FF2B5EF4-FFF2-40B4-BE49-F238E27FC236}">
                <a16:creationId xmlns:a16="http://schemas.microsoft.com/office/drawing/2014/main" id="{FA24318C-8297-4D6F-9F6F-AE00C85A1FBF}"/>
              </a:ext>
            </a:extLst>
          </p:cNvPr>
          <p:cNvSpPr>
            <a:spLocks noGrp="1"/>
          </p:cNvSpPr>
          <p:nvPr>
            <p:ph idx="1"/>
          </p:nvPr>
        </p:nvSpPr>
        <p:spPr/>
        <p:txBody>
          <a:bodyPr/>
          <a:lstStyle/>
          <a:p>
            <a:pPr marL="0" indent="0">
              <a:buNone/>
            </a:pPr>
            <a:r>
              <a:rPr lang="nl-BE" dirty="0"/>
              <a:t>Voorbeeldvragen</a:t>
            </a:r>
          </a:p>
          <a:p>
            <a:r>
              <a:rPr lang="nl-BE" dirty="0"/>
              <a:t>Wat gaat er goed en wat loopt er moeilijk in de klas of thuis?</a:t>
            </a:r>
          </a:p>
          <a:p>
            <a:r>
              <a:rPr lang="nl-BE" dirty="0"/>
              <a:t>Hoe presteert de leerling / uw kind op verschillende leergebieden/vakken?</a:t>
            </a:r>
          </a:p>
          <a:p>
            <a:r>
              <a:rPr lang="nl-BE" dirty="0"/>
              <a:t>Sinds wanneer merk je dat de leerling / uw kind minder gemotiveerd is?</a:t>
            </a:r>
          </a:p>
          <a:p>
            <a:r>
              <a:rPr lang="nl-BE" dirty="0"/>
              <a:t>Wat werkte bij eerdere interventies? Wat zou kunnen helpen?</a:t>
            </a:r>
          </a:p>
          <a:p>
            <a:endParaRPr lang="nl-BE" dirty="0"/>
          </a:p>
        </p:txBody>
      </p:sp>
      <p:sp>
        <p:nvSpPr>
          <p:cNvPr id="4" name="Tijdelijke aanduiding voor dianummer 3">
            <a:extLst>
              <a:ext uri="{FF2B5EF4-FFF2-40B4-BE49-F238E27FC236}">
                <a16:creationId xmlns:a16="http://schemas.microsoft.com/office/drawing/2014/main" id="{96795CDB-5029-48A6-9D0D-AD8FB5A7503B}"/>
              </a:ext>
            </a:extLst>
          </p:cNvPr>
          <p:cNvSpPr>
            <a:spLocks noGrp="1"/>
          </p:cNvSpPr>
          <p:nvPr>
            <p:ph type="sldNum" sz="quarter" idx="12"/>
          </p:nvPr>
        </p:nvSpPr>
        <p:spPr/>
        <p:txBody>
          <a:bodyPr/>
          <a:lstStyle/>
          <a:p>
            <a:fld id="{04FCA95E-2221-4DC3-A5F9-E53F37D422FC}" type="slidenum">
              <a:rPr lang="nl-BE" smtClean="0"/>
              <a:pPr/>
              <a:t>15</a:t>
            </a:fld>
            <a:endParaRPr lang="nl-BE"/>
          </a:p>
        </p:txBody>
      </p:sp>
      <p:pic>
        <p:nvPicPr>
          <p:cNvPr id="6" name="Tijdelijke aanduiding voor inhoud 4">
            <a:extLst>
              <a:ext uri="{FF2B5EF4-FFF2-40B4-BE49-F238E27FC236}">
                <a16:creationId xmlns:a16="http://schemas.microsoft.com/office/drawing/2014/main" id="{040EABDE-A306-4637-A85A-F310CCA2C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pic>
        <p:nvPicPr>
          <p:cNvPr id="7" name="Shape 209">
            <a:extLst>
              <a:ext uri="{FF2B5EF4-FFF2-40B4-BE49-F238E27FC236}">
                <a16:creationId xmlns:a16="http://schemas.microsoft.com/office/drawing/2014/main" id="{09494398-D4A2-44E9-A0C0-BCD066D8D59D}"/>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241360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484B0-9232-407B-86C0-B9BD75A8620B}"/>
              </a:ext>
            </a:extLst>
          </p:cNvPr>
          <p:cNvSpPr>
            <a:spLocks noGrp="1"/>
          </p:cNvSpPr>
          <p:nvPr>
            <p:ph type="title"/>
          </p:nvPr>
        </p:nvSpPr>
        <p:spPr/>
        <p:txBody>
          <a:bodyPr/>
          <a:lstStyle/>
          <a:p>
            <a:r>
              <a:rPr lang="nl-BE" dirty="0">
                <a:solidFill>
                  <a:srgbClr val="02AAB4"/>
                </a:solidFill>
              </a:rPr>
              <a:t>Gesprekken met leerlingen</a:t>
            </a:r>
          </a:p>
        </p:txBody>
      </p:sp>
      <p:sp>
        <p:nvSpPr>
          <p:cNvPr id="3" name="Tijdelijke aanduiding voor inhoud 2">
            <a:extLst>
              <a:ext uri="{FF2B5EF4-FFF2-40B4-BE49-F238E27FC236}">
                <a16:creationId xmlns:a16="http://schemas.microsoft.com/office/drawing/2014/main" id="{1E3B11B3-A8C9-47BF-B8C3-D093FD1CD5F7}"/>
              </a:ext>
            </a:extLst>
          </p:cNvPr>
          <p:cNvSpPr>
            <a:spLocks noGrp="1"/>
          </p:cNvSpPr>
          <p:nvPr>
            <p:ph idx="1"/>
          </p:nvPr>
        </p:nvSpPr>
        <p:spPr/>
        <p:txBody>
          <a:bodyPr>
            <a:normAutofit/>
          </a:bodyPr>
          <a:lstStyle/>
          <a:p>
            <a:r>
              <a:rPr lang="nl-BE" dirty="0"/>
              <a:t>Niet </a:t>
            </a:r>
            <a:r>
              <a:rPr lang="nl-BE" i="1" dirty="0"/>
              <a:t>tegen</a:t>
            </a:r>
            <a:r>
              <a:rPr lang="nl-BE" dirty="0"/>
              <a:t> of </a:t>
            </a:r>
            <a:r>
              <a:rPr lang="nl-BE" i="1" dirty="0"/>
              <a:t>over</a:t>
            </a:r>
            <a:r>
              <a:rPr lang="nl-BE" dirty="0"/>
              <a:t> maar </a:t>
            </a:r>
            <a:r>
              <a:rPr lang="nl-BE" b="1" i="1" dirty="0"/>
              <a:t>met</a:t>
            </a:r>
            <a:r>
              <a:rPr lang="nl-BE" dirty="0"/>
              <a:t> leerlingen praten!</a:t>
            </a:r>
          </a:p>
          <a:p>
            <a:r>
              <a:rPr lang="nl-BE" dirty="0"/>
              <a:t>Positieve invloed door leerlingen actief te betrekken bij hun leerproces en respect te tonen voor hun inbreng en mening</a:t>
            </a:r>
          </a:p>
          <a:p>
            <a:r>
              <a:rPr lang="nl-BE" dirty="0"/>
              <a:t>Ondanks inspanningen weinig leervorderingen </a:t>
            </a:r>
          </a:p>
          <a:p>
            <a:pPr>
              <a:buFont typeface="Symbol" panose="05050102010706020507" pitchFamily="18" charset="2"/>
              <a:buChar char="Þ"/>
            </a:pPr>
            <a:r>
              <a:rPr lang="nl-BE" dirty="0"/>
              <a:t>regelmatig gesprekken tussen leerkracht – leerling</a:t>
            </a:r>
          </a:p>
          <a:p>
            <a:pPr lvl="1"/>
            <a:r>
              <a:rPr lang="nl-BE" sz="2800" dirty="0"/>
              <a:t>nadruk leggen op kwaliteiten en wat goed gaat</a:t>
            </a:r>
          </a:p>
          <a:p>
            <a:pPr lvl="1"/>
            <a:r>
              <a:rPr lang="nl-BE" sz="2800" dirty="0"/>
              <a:t>aandacht besteden aan structuur, duidelijkheid, afspraken en concrete lijnen</a:t>
            </a:r>
          </a:p>
          <a:p>
            <a:pPr lvl="1"/>
            <a:r>
              <a:rPr lang="nl-BE" sz="2800" dirty="0"/>
              <a:t>Evt. visuele ondersteuning en concrete taal</a:t>
            </a:r>
          </a:p>
          <a:p>
            <a:endParaRPr lang="nl-BE" dirty="0"/>
          </a:p>
        </p:txBody>
      </p:sp>
      <p:sp>
        <p:nvSpPr>
          <p:cNvPr id="4" name="Tijdelijke aanduiding voor dianummer 3">
            <a:extLst>
              <a:ext uri="{FF2B5EF4-FFF2-40B4-BE49-F238E27FC236}">
                <a16:creationId xmlns:a16="http://schemas.microsoft.com/office/drawing/2014/main" id="{569574C9-D398-48A2-BBA5-3911AAD9886B}"/>
              </a:ext>
            </a:extLst>
          </p:cNvPr>
          <p:cNvSpPr>
            <a:spLocks noGrp="1"/>
          </p:cNvSpPr>
          <p:nvPr>
            <p:ph type="sldNum" sz="quarter" idx="12"/>
          </p:nvPr>
        </p:nvSpPr>
        <p:spPr/>
        <p:txBody>
          <a:bodyPr/>
          <a:lstStyle/>
          <a:p>
            <a:fld id="{04FCA95E-2221-4DC3-A5F9-E53F37D422FC}" type="slidenum">
              <a:rPr lang="nl-BE" smtClean="0"/>
              <a:pPr/>
              <a:t>16</a:t>
            </a:fld>
            <a:endParaRPr lang="nl-BE"/>
          </a:p>
        </p:txBody>
      </p:sp>
      <p:pic>
        <p:nvPicPr>
          <p:cNvPr id="5" name="Tijdelijke aanduiding voor inhoud 4">
            <a:extLst>
              <a:ext uri="{FF2B5EF4-FFF2-40B4-BE49-F238E27FC236}">
                <a16:creationId xmlns:a16="http://schemas.microsoft.com/office/drawing/2014/main" id="{86644FFC-F716-4DEE-B24C-B905C4AA2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pic>
        <p:nvPicPr>
          <p:cNvPr id="7" name="Shape 209">
            <a:extLst>
              <a:ext uri="{FF2B5EF4-FFF2-40B4-BE49-F238E27FC236}">
                <a16:creationId xmlns:a16="http://schemas.microsoft.com/office/drawing/2014/main" id="{ED759717-B143-4160-932A-C073F22D8D32}"/>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329282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F66EA-A2D9-42A0-A944-203D1C8310A6}"/>
              </a:ext>
            </a:extLst>
          </p:cNvPr>
          <p:cNvSpPr>
            <a:spLocks noGrp="1"/>
          </p:cNvSpPr>
          <p:nvPr>
            <p:ph type="title"/>
          </p:nvPr>
        </p:nvSpPr>
        <p:spPr/>
        <p:txBody>
          <a:bodyPr/>
          <a:lstStyle/>
          <a:p>
            <a:r>
              <a:rPr lang="nl-BE" dirty="0">
                <a:solidFill>
                  <a:srgbClr val="02AAB4"/>
                </a:solidFill>
              </a:rPr>
              <a:t>Observatie</a:t>
            </a:r>
          </a:p>
        </p:txBody>
      </p:sp>
      <p:sp>
        <p:nvSpPr>
          <p:cNvPr id="6" name="Tijdelijke aanduiding voor inhoud 5">
            <a:extLst>
              <a:ext uri="{FF2B5EF4-FFF2-40B4-BE49-F238E27FC236}">
                <a16:creationId xmlns:a16="http://schemas.microsoft.com/office/drawing/2014/main" id="{F0B0DB74-4F56-4149-BC77-043A3EEF76DB}"/>
              </a:ext>
            </a:extLst>
          </p:cNvPr>
          <p:cNvSpPr>
            <a:spLocks noGrp="1"/>
          </p:cNvSpPr>
          <p:nvPr>
            <p:ph idx="1"/>
          </p:nvPr>
        </p:nvSpPr>
        <p:spPr/>
        <p:txBody>
          <a:bodyPr>
            <a:normAutofit lnSpcReduction="10000"/>
          </a:bodyPr>
          <a:lstStyle/>
          <a:p>
            <a:r>
              <a:rPr lang="nl-BE" dirty="0"/>
              <a:t>Kleuters: observatie = hét onderzoeksmiddel</a:t>
            </a:r>
          </a:p>
          <a:p>
            <a:pPr lvl="1"/>
            <a:r>
              <a:rPr lang="nl-BE" sz="2800" dirty="0" err="1"/>
              <a:t>Kindvolgsysteem</a:t>
            </a:r>
            <a:endParaRPr lang="nl-BE" sz="2800" dirty="0"/>
          </a:p>
          <a:p>
            <a:pPr lvl="1"/>
            <a:r>
              <a:rPr lang="nl-BE" sz="2800" dirty="0"/>
              <a:t>Materialen: Groeiboek, Kleuters met extra zorg, beschrijving van typische ontwikkeling</a:t>
            </a:r>
          </a:p>
          <a:p>
            <a:r>
              <a:rPr lang="nl-BE" dirty="0"/>
              <a:t>In welke situatie?</a:t>
            </a:r>
          </a:p>
          <a:p>
            <a:pPr lvl="1"/>
            <a:r>
              <a:rPr lang="nl-BE" sz="2800" dirty="0"/>
              <a:t>Situatie met versus zonder probleemgedrag</a:t>
            </a:r>
          </a:p>
          <a:p>
            <a:r>
              <a:rPr lang="nl-BE" dirty="0"/>
              <a:t>Interactioneel: gedrag hangt samen met</a:t>
            </a:r>
          </a:p>
          <a:p>
            <a:pPr lvl="1"/>
            <a:r>
              <a:rPr lang="nl-BE" sz="2800" dirty="0"/>
              <a:t>Manier van lesgeven en afstemming op wat leerling nodig heeft</a:t>
            </a:r>
          </a:p>
          <a:p>
            <a:pPr lvl="1"/>
            <a:r>
              <a:rPr lang="nl-BE" sz="2800" dirty="0"/>
              <a:t>Interacties in de klas en reacties van medeleerlingen</a:t>
            </a:r>
          </a:p>
          <a:p>
            <a:pPr lvl="1"/>
            <a:endParaRPr lang="nl-BE" dirty="0"/>
          </a:p>
        </p:txBody>
      </p:sp>
      <p:sp>
        <p:nvSpPr>
          <p:cNvPr id="4" name="Tijdelijke aanduiding voor dianummer 3">
            <a:extLst>
              <a:ext uri="{FF2B5EF4-FFF2-40B4-BE49-F238E27FC236}">
                <a16:creationId xmlns:a16="http://schemas.microsoft.com/office/drawing/2014/main" id="{96795CDB-5029-48A6-9D0D-AD8FB5A7503B}"/>
              </a:ext>
            </a:extLst>
          </p:cNvPr>
          <p:cNvSpPr>
            <a:spLocks noGrp="1"/>
          </p:cNvSpPr>
          <p:nvPr>
            <p:ph type="sldNum" sz="quarter" idx="12"/>
          </p:nvPr>
        </p:nvSpPr>
        <p:spPr/>
        <p:txBody>
          <a:bodyPr/>
          <a:lstStyle/>
          <a:p>
            <a:fld id="{04FCA95E-2221-4DC3-A5F9-E53F37D422FC}" type="slidenum">
              <a:rPr lang="nl-BE" smtClean="0"/>
              <a:pPr/>
              <a:t>17</a:t>
            </a:fld>
            <a:endParaRPr lang="nl-BE"/>
          </a:p>
        </p:txBody>
      </p:sp>
      <p:pic>
        <p:nvPicPr>
          <p:cNvPr id="5" name="Tijdelijke aanduiding voor inhoud 4">
            <a:extLst>
              <a:ext uri="{FF2B5EF4-FFF2-40B4-BE49-F238E27FC236}">
                <a16:creationId xmlns:a16="http://schemas.microsoft.com/office/drawing/2014/main" id="{EE8CAEC7-E73F-4B65-A9BD-7CB42D834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10391"/>
            <a:ext cx="2440709" cy="2456325"/>
          </a:xfrm>
          <a:prstGeom prst="rect">
            <a:avLst/>
          </a:prstGeom>
        </p:spPr>
      </p:pic>
      <p:pic>
        <p:nvPicPr>
          <p:cNvPr id="7" name="Shape 209">
            <a:extLst>
              <a:ext uri="{FF2B5EF4-FFF2-40B4-BE49-F238E27FC236}">
                <a16:creationId xmlns:a16="http://schemas.microsoft.com/office/drawing/2014/main" id="{A8E81ADE-4C53-4DF7-ACA8-FAC754863080}"/>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258644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18855-91CE-4CDB-9AC6-00FB0782DA5C}"/>
              </a:ext>
            </a:extLst>
          </p:cNvPr>
          <p:cNvSpPr>
            <a:spLocks noGrp="1"/>
          </p:cNvSpPr>
          <p:nvPr>
            <p:ph type="title"/>
          </p:nvPr>
        </p:nvSpPr>
        <p:spPr/>
        <p:txBody>
          <a:bodyPr/>
          <a:lstStyle/>
          <a:p>
            <a:r>
              <a:rPr lang="nl-BE" dirty="0">
                <a:solidFill>
                  <a:srgbClr val="02AAB4"/>
                </a:solidFill>
              </a:rPr>
              <a:t>Nagaan van effecten van aanpassingen</a:t>
            </a:r>
          </a:p>
        </p:txBody>
      </p:sp>
      <p:sp>
        <p:nvSpPr>
          <p:cNvPr id="3" name="Tijdelijke aanduiding voor inhoud 2">
            <a:extLst>
              <a:ext uri="{FF2B5EF4-FFF2-40B4-BE49-F238E27FC236}">
                <a16:creationId xmlns:a16="http://schemas.microsoft.com/office/drawing/2014/main" id="{56C5C2BB-8E07-4883-8935-22613EE8DCCF}"/>
              </a:ext>
            </a:extLst>
          </p:cNvPr>
          <p:cNvSpPr>
            <a:spLocks noGrp="1"/>
          </p:cNvSpPr>
          <p:nvPr>
            <p:ph idx="1"/>
          </p:nvPr>
        </p:nvSpPr>
        <p:spPr/>
        <p:txBody>
          <a:bodyPr/>
          <a:lstStyle/>
          <a:p>
            <a:pPr marL="0" indent="0">
              <a:buNone/>
            </a:pPr>
            <a:r>
              <a:rPr lang="nl-BE" dirty="0"/>
              <a:t>Voorbeeldvragen</a:t>
            </a:r>
          </a:p>
          <a:p>
            <a:r>
              <a:rPr lang="nl-BE" dirty="0"/>
              <a:t>Zorgt de aangepaste leer- en oefenstof voor een verhoogde motivatie en interesse in schoolwerk bij deze leerling? </a:t>
            </a:r>
          </a:p>
          <a:p>
            <a:r>
              <a:rPr lang="nl-BE" dirty="0"/>
              <a:t>Zorgt de procesgerichte feedback van de leerkracht en ouders voor meer leerplezier bij de leerling? </a:t>
            </a:r>
          </a:p>
          <a:p>
            <a:r>
              <a:rPr lang="nl-BE" dirty="0"/>
              <a:t>Helpt het gebruik van een stappenplan de leerling bij het maken van complexe oefeningen?</a:t>
            </a:r>
          </a:p>
        </p:txBody>
      </p:sp>
      <p:sp>
        <p:nvSpPr>
          <p:cNvPr id="4" name="Tijdelijke aanduiding voor dianummer 3">
            <a:extLst>
              <a:ext uri="{FF2B5EF4-FFF2-40B4-BE49-F238E27FC236}">
                <a16:creationId xmlns:a16="http://schemas.microsoft.com/office/drawing/2014/main" id="{0B7FB95B-55C9-4ABE-B742-D57F41E14A29}"/>
              </a:ext>
            </a:extLst>
          </p:cNvPr>
          <p:cNvSpPr>
            <a:spLocks noGrp="1"/>
          </p:cNvSpPr>
          <p:nvPr>
            <p:ph type="sldNum" sz="quarter" idx="12"/>
          </p:nvPr>
        </p:nvSpPr>
        <p:spPr/>
        <p:txBody>
          <a:bodyPr/>
          <a:lstStyle/>
          <a:p>
            <a:fld id="{04FCA95E-2221-4DC3-A5F9-E53F37D422FC}" type="slidenum">
              <a:rPr lang="nl-BE" smtClean="0"/>
              <a:pPr/>
              <a:t>18</a:t>
            </a:fld>
            <a:endParaRPr lang="nl-BE"/>
          </a:p>
        </p:txBody>
      </p:sp>
      <p:pic>
        <p:nvPicPr>
          <p:cNvPr id="5" name="Tijdelijke aanduiding voor inhoud 4">
            <a:extLst>
              <a:ext uri="{FF2B5EF4-FFF2-40B4-BE49-F238E27FC236}">
                <a16:creationId xmlns:a16="http://schemas.microsoft.com/office/drawing/2014/main" id="{D65D8896-EC21-493D-92CF-5AF3B8CFD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pic>
        <p:nvPicPr>
          <p:cNvPr id="6" name="Shape 209">
            <a:extLst>
              <a:ext uri="{FF2B5EF4-FFF2-40B4-BE49-F238E27FC236}">
                <a16:creationId xmlns:a16="http://schemas.microsoft.com/office/drawing/2014/main" id="{AF90BE5C-295B-4331-9925-C5234B0B541B}"/>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316922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9DCF5-1AAA-4C1D-A81A-4002C2735386}"/>
              </a:ext>
            </a:extLst>
          </p:cNvPr>
          <p:cNvSpPr>
            <a:spLocks noGrp="1"/>
          </p:cNvSpPr>
          <p:nvPr>
            <p:ph type="title"/>
          </p:nvPr>
        </p:nvSpPr>
        <p:spPr/>
        <p:txBody>
          <a:bodyPr/>
          <a:lstStyle/>
          <a:p>
            <a:r>
              <a:rPr lang="nl-BE" dirty="0"/>
              <a:t>Plannen, handelen en evalueren</a:t>
            </a:r>
          </a:p>
        </p:txBody>
      </p:sp>
      <p:sp>
        <p:nvSpPr>
          <p:cNvPr id="3" name="Tijdelijke aanduiding voor inhoud 2">
            <a:extLst>
              <a:ext uri="{FF2B5EF4-FFF2-40B4-BE49-F238E27FC236}">
                <a16:creationId xmlns:a16="http://schemas.microsoft.com/office/drawing/2014/main" id="{4DCD355D-BB0E-49DF-BAE3-B6738DAB8F84}"/>
              </a:ext>
            </a:extLst>
          </p:cNvPr>
          <p:cNvSpPr>
            <a:spLocks noGrp="1"/>
          </p:cNvSpPr>
          <p:nvPr>
            <p:ph idx="1"/>
          </p:nvPr>
        </p:nvSpPr>
        <p:spPr/>
        <p:txBody>
          <a:bodyPr>
            <a:normAutofit/>
          </a:bodyPr>
          <a:lstStyle/>
          <a:p>
            <a:r>
              <a:rPr lang="nl-BE" dirty="0"/>
              <a:t>Maatregelen toepassen</a:t>
            </a:r>
          </a:p>
          <a:p>
            <a:pPr lvl="1"/>
            <a:r>
              <a:rPr lang="nl-BE" sz="2800" dirty="0"/>
              <a:t>tijdens lesmomenten</a:t>
            </a:r>
          </a:p>
          <a:p>
            <a:pPr lvl="1"/>
            <a:r>
              <a:rPr lang="nl-BE" sz="2800" dirty="0"/>
              <a:t>al dan niet bij evalueren van leervorderingen</a:t>
            </a:r>
          </a:p>
          <a:p>
            <a:r>
              <a:rPr lang="nl-BE" dirty="0"/>
              <a:t>Evaluatie van maatregelen</a:t>
            </a:r>
          </a:p>
          <a:p>
            <a:pPr lvl="1"/>
            <a:r>
              <a:rPr lang="nl-BE" sz="2800" dirty="0"/>
              <a:t>gewenste effect en afbouwen</a:t>
            </a:r>
          </a:p>
          <a:p>
            <a:pPr lvl="1"/>
            <a:r>
              <a:rPr lang="nl-BE" sz="2800" dirty="0"/>
              <a:t>gewenste effect en behouden (evt. opnemen in brede basiszorg)</a:t>
            </a:r>
          </a:p>
          <a:p>
            <a:pPr lvl="1"/>
            <a:r>
              <a:rPr lang="nl-BE" sz="2800" dirty="0"/>
              <a:t>onvoldoende effect =&gt; bijsturen en evt. overstap naar </a:t>
            </a:r>
            <a:r>
              <a:rPr lang="nl-BE" sz="2800" b="1" dirty="0"/>
              <a:t>Fase 2</a:t>
            </a:r>
          </a:p>
        </p:txBody>
      </p:sp>
      <p:sp>
        <p:nvSpPr>
          <p:cNvPr id="4" name="Tijdelijke aanduiding voor dianummer 3">
            <a:extLst>
              <a:ext uri="{FF2B5EF4-FFF2-40B4-BE49-F238E27FC236}">
                <a16:creationId xmlns:a16="http://schemas.microsoft.com/office/drawing/2014/main" id="{01B93032-9379-4E50-84A3-D39D2AB1A9AC}"/>
              </a:ext>
            </a:extLst>
          </p:cNvPr>
          <p:cNvSpPr>
            <a:spLocks noGrp="1"/>
          </p:cNvSpPr>
          <p:nvPr>
            <p:ph type="sldNum" sz="quarter" idx="12"/>
          </p:nvPr>
        </p:nvSpPr>
        <p:spPr/>
        <p:txBody>
          <a:bodyPr/>
          <a:lstStyle/>
          <a:p>
            <a:fld id="{04FCA95E-2221-4DC3-A5F9-E53F37D422FC}" type="slidenum">
              <a:rPr lang="nl-BE" smtClean="0"/>
              <a:pPr/>
              <a:t>19</a:t>
            </a:fld>
            <a:endParaRPr lang="nl-BE"/>
          </a:p>
        </p:txBody>
      </p:sp>
      <p:pic>
        <p:nvPicPr>
          <p:cNvPr id="5" name="Tijdelijke aanduiding voor inhoud 4">
            <a:extLst>
              <a:ext uri="{FF2B5EF4-FFF2-40B4-BE49-F238E27FC236}">
                <a16:creationId xmlns:a16="http://schemas.microsoft.com/office/drawing/2014/main" id="{11CD81EE-020E-43E1-98CE-43DD3720F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pic>
        <p:nvPicPr>
          <p:cNvPr id="6" name="Shape 209">
            <a:extLst>
              <a:ext uri="{FF2B5EF4-FFF2-40B4-BE49-F238E27FC236}">
                <a16:creationId xmlns:a16="http://schemas.microsoft.com/office/drawing/2014/main" id="{581C8E06-4948-468C-9BB3-38C65E76E6A4}"/>
              </a:ext>
            </a:extLst>
          </p:cNvPr>
          <p:cNvPicPr preferRelativeResize="0"/>
          <p:nvPr/>
        </p:nvPicPr>
        <p:blipFill rotWithShape="1">
          <a:blip r:embed="rId4">
            <a:alphaModFix/>
          </a:blip>
          <a:srcRect/>
          <a:stretch/>
        </p:blipFill>
        <p:spPr>
          <a:xfrm>
            <a:off x="9443648" y="5777409"/>
            <a:ext cx="1583447" cy="1012465"/>
          </a:xfrm>
          <a:prstGeom prst="rect">
            <a:avLst/>
          </a:prstGeom>
          <a:noFill/>
          <a:ln>
            <a:noFill/>
          </a:ln>
        </p:spPr>
      </p:pic>
    </p:spTree>
    <p:extLst>
      <p:ext uri="{BB962C8B-B14F-4D97-AF65-F5344CB8AC3E}">
        <p14:creationId xmlns:p14="http://schemas.microsoft.com/office/powerpoint/2010/main" val="21761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 deze presentatie:</a:t>
            </a:r>
          </a:p>
        </p:txBody>
      </p:sp>
      <p:sp>
        <p:nvSpPr>
          <p:cNvPr id="3" name="Tijdelijke aanduiding voor inhoud 2"/>
          <p:cNvSpPr>
            <a:spLocks noGrp="1"/>
          </p:cNvSpPr>
          <p:nvPr>
            <p:ph idx="1"/>
          </p:nvPr>
        </p:nvSpPr>
        <p:spPr/>
        <p:txBody>
          <a:bodyPr>
            <a:normAutofit/>
          </a:bodyPr>
          <a:lstStyle/>
          <a:p>
            <a:pPr marL="514350" indent="-514350">
              <a:buFont typeface="+mj-lt"/>
              <a:buAutoNum type="arabicPeriod"/>
            </a:pPr>
            <a:r>
              <a:rPr lang="nl-BE" dirty="0"/>
              <a:t>Nieuwe accenten in de herwerking van de protocollen cognitief functioneren</a:t>
            </a:r>
          </a:p>
          <a:p>
            <a:pPr marL="514350" indent="-514350">
              <a:buFont typeface="+mj-lt"/>
              <a:buAutoNum type="arabicPeriod"/>
            </a:pPr>
            <a:r>
              <a:rPr lang="nl-BE" dirty="0"/>
              <a:t>Verwijzingen naar theoretische achtergrond</a:t>
            </a:r>
          </a:p>
          <a:p>
            <a:pPr marL="514350" indent="-514350">
              <a:buFont typeface="+mj-lt"/>
              <a:buAutoNum type="arabicPeriod"/>
            </a:pPr>
            <a:r>
              <a:rPr lang="nl-BE" dirty="0"/>
              <a:t>Overzicht zorgcontinuüm en theoretisch deel</a:t>
            </a:r>
          </a:p>
          <a:p>
            <a:pPr marL="514350" indent="-514350">
              <a:buFont typeface="+mj-lt"/>
              <a:buAutoNum type="arabicPeriod"/>
            </a:pPr>
            <a:r>
              <a:rPr lang="nl-BE" dirty="0"/>
              <a:t>Uitwerking HGD-traject met aandacht voor faire diagnostiek</a:t>
            </a:r>
          </a:p>
          <a:p>
            <a:pPr marL="514350" indent="-514350">
              <a:buFont typeface="+mj-lt"/>
              <a:buAutoNum type="arabicPeriod"/>
            </a:pPr>
            <a:r>
              <a:rPr lang="nl-BE" dirty="0"/>
              <a:t>Links naar materialen om doelgericht in te zetten tijdens je HGD-traject op </a:t>
            </a:r>
            <a:r>
              <a:rPr lang="nl-BE" dirty="0">
                <a:hlinkClick r:id="rId3"/>
              </a:rPr>
              <a:t>www.prodiagnostiek.be</a:t>
            </a:r>
            <a:r>
              <a:rPr lang="nl-BE" dirty="0"/>
              <a:t> en bijkomende bronnen</a:t>
            </a:r>
          </a:p>
        </p:txBody>
      </p:sp>
    </p:spTree>
    <p:extLst>
      <p:ext uri="{BB962C8B-B14F-4D97-AF65-F5344CB8AC3E}">
        <p14:creationId xmlns:p14="http://schemas.microsoft.com/office/powerpoint/2010/main" val="132224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3FEA13-06C4-4BAC-93E5-872E0F217A33}"/>
              </a:ext>
            </a:extLst>
          </p:cNvPr>
          <p:cNvSpPr>
            <a:spLocks noGrp="1"/>
          </p:cNvSpPr>
          <p:nvPr>
            <p:ph type="title"/>
          </p:nvPr>
        </p:nvSpPr>
        <p:spPr>
          <a:xfrm>
            <a:off x="838200" y="365125"/>
            <a:ext cx="7391400" cy="1325563"/>
          </a:xfrm>
          <a:solidFill>
            <a:srgbClr val="016666"/>
          </a:solidFill>
        </p:spPr>
        <p:txBody>
          <a:bodyPr>
            <a:normAutofit/>
          </a:bodyPr>
          <a:lstStyle/>
          <a:p>
            <a:r>
              <a:rPr lang="nl-BE" dirty="0">
                <a:solidFill>
                  <a:srgbClr val="D0EAF1"/>
                </a:solidFill>
              </a:rPr>
              <a:t>Leerling en ouders</a:t>
            </a:r>
            <a:br>
              <a:rPr lang="nl-BE" dirty="0">
                <a:solidFill>
                  <a:srgbClr val="D0EAF1"/>
                </a:solidFill>
              </a:rPr>
            </a:br>
            <a:r>
              <a:rPr lang="nl-BE" dirty="0">
                <a:solidFill>
                  <a:srgbClr val="D0EAF1"/>
                </a:solidFill>
              </a:rPr>
              <a:t>doorheen zorgcontinuüm – F1 </a:t>
            </a:r>
          </a:p>
        </p:txBody>
      </p:sp>
      <p:sp>
        <p:nvSpPr>
          <p:cNvPr id="4" name="Tijdelijke aanduiding voor inhoud 3">
            <a:extLst>
              <a:ext uri="{FF2B5EF4-FFF2-40B4-BE49-F238E27FC236}">
                <a16:creationId xmlns:a16="http://schemas.microsoft.com/office/drawing/2014/main" id="{9BD2A054-5C7A-4A35-83A0-444975836672}"/>
              </a:ext>
            </a:extLst>
          </p:cNvPr>
          <p:cNvSpPr>
            <a:spLocks noGrp="1"/>
          </p:cNvSpPr>
          <p:nvPr>
            <p:ph idx="1"/>
          </p:nvPr>
        </p:nvSpPr>
        <p:spPr>
          <a:xfrm>
            <a:off x="838200" y="2055813"/>
            <a:ext cx="8703137" cy="4592954"/>
          </a:xfrm>
        </p:spPr>
        <p:txBody>
          <a:bodyPr>
            <a:normAutofit lnSpcReduction="10000"/>
          </a:bodyPr>
          <a:lstStyle/>
          <a:p>
            <a:r>
              <a:rPr lang="nl-BE" sz="3200" dirty="0"/>
              <a:t>Gesprekken met ouders: </a:t>
            </a:r>
            <a:r>
              <a:rPr lang="nl-BE" sz="3200" dirty="0">
                <a:solidFill>
                  <a:srgbClr val="02AAB4"/>
                </a:solidFill>
              </a:rPr>
              <a:t>“… samen doelen, onderwijs- en opvoedingsbehoeften en een geschikte aanpak bepalen … Als een kind thuis anders functioneert, nadenken over oorzaken”</a:t>
            </a:r>
          </a:p>
          <a:p>
            <a:r>
              <a:rPr lang="nl-BE" sz="3200" dirty="0"/>
              <a:t>Onderwijs-, opvoedings- en ondersteuningsbehoeften en aanpak bepalen: </a:t>
            </a:r>
            <a:r>
              <a:rPr lang="nl-BE" sz="3200" dirty="0">
                <a:solidFill>
                  <a:srgbClr val="02AAB4"/>
                </a:solidFill>
              </a:rPr>
              <a:t>“...zorgteam houdt rekening met … motivatie en verwachtingen van de leerling en zijn/haar ouders …”</a:t>
            </a:r>
          </a:p>
        </p:txBody>
      </p:sp>
      <p:sp>
        <p:nvSpPr>
          <p:cNvPr id="2" name="Tijdelijke aanduiding voor dianummer 1">
            <a:extLst>
              <a:ext uri="{FF2B5EF4-FFF2-40B4-BE49-F238E27FC236}">
                <a16:creationId xmlns:a16="http://schemas.microsoft.com/office/drawing/2014/main" id="{7EB149A4-B86D-4C8A-AB44-505DC7515178}"/>
              </a:ext>
            </a:extLst>
          </p:cNvPr>
          <p:cNvSpPr>
            <a:spLocks noGrp="1"/>
          </p:cNvSpPr>
          <p:nvPr>
            <p:ph type="sldNum" sz="quarter" idx="12"/>
          </p:nvPr>
        </p:nvSpPr>
        <p:spPr/>
        <p:txBody>
          <a:bodyPr/>
          <a:lstStyle/>
          <a:p>
            <a:fld id="{04FCA95E-2221-4DC3-A5F9-E53F37D422FC}" type="slidenum">
              <a:rPr lang="nl-BE" smtClean="0"/>
              <a:t>20</a:t>
            </a:fld>
            <a:endParaRPr lang="nl-BE"/>
          </a:p>
        </p:txBody>
      </p:sp>
      <p:pic>
        <p:nvPicPr>
          <p:cNvPr id="6" name="Tijdelijke aanduiding voor inhoud 4">
            <a:extLst>
              <a:ext uri="{FF2B5EF4-FFF2-40B4-BE49-F238E27FC236}">
                <a16:creationId xmlns:a16="http://schemas.microsoft.com/office/drawing/2014/main" id="{BE9A6DD1-A0CC-4714-97B7-BFEF30C4F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spTree>
    <p:extLst>
      <p:ext uri="{BB962C8B-B14F-4D97-AF65-F5344CB8AC3E}">
        <p14:creationId xmlns:p14="http://schemas.microsoft.com/office/powerpoint/2010/main" val="308930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fbeeldingsresultaat voor waar?">
            <a:extLst>
              <a:ext uri="{FF2B5EF4-FFF2-40B4-BE49-F238E27FC236}">
                <a16:creationId xmlns:a16="http://schemas.microsoft.com/office/drawing/2014/main" id="{AF7DA871-09AE-4CF5-8BAC-1D8176ACB5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74" r="11815"/>
          <a:stretch/>
        </p:blipFill>
        <p:spPr bwMode="auto">
          <a:xfrm>
            <a:off x="9564797" y="5196736"/>
            <a:ext cx="2594723" cy="16612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BAC5947-F7BB-43CD-87A5-428CC798EE89}"/>
              </a:ext>
            </a:extLst>
          </p:cNvPr>
          <p:cNvSpPr>
            <a:spLocks noGrp="1"/>
          </p:cNvSpPr>
          <p:nvPr>
            <p:ph type="title"/>
          </p:nvPr>
        </p:nvSpPr>
        <p:spPr>
          <a:xfrm>
            <a:off x="838201" y="365125"/>
            <a:ext cx="7061616" cy="1325563"/>
          </a:xfrm>
          <a:solidFill>
            <a:srgbClr val="016666"/>
          </a:solidFill>
        </p:spPr>
        <p:txBody>
          <a:bodyPr/>
          <a:lstStyle/>
          <a:p>
            <a:r>
              <a:rPr lang="nl-BE" dirty="0">
                <a:solidFill>
                  <a:srgbClr val="D0EAF1"/>
                </a:solidFill>
              </a:rPr>
              <a:t>Mogelijke maatregelen bij cognitief sterk functioneren</a:t>
            </a:r>
          </a:p>
        </p:txBody>
      </p:sp>
      <p:sp>
        <p:nvSpPr>
          <p:cNvPr id="4" name="Tijdelijke aanduiding voor dianummer 3">
            <a:extLst>
              <a:ext uri="{FF2B5EF4-FFF2-40B4-BE49-F238E27FC236}">
                <a16:creationId xmlns:a16="http://schemas.microsoft.com/office/drawing/2014/main" id="{C85D3304-A976-4906-B180-AB7C6E4EA6A3}"/>
              </a:ext>
            </a:extLst>
          </p:cNvPr>
          <p:cNvSpPr>
            <a:spLocks noGrp="1"/>
          </p:cNvSpPr>
          <p:nvPr>
            <p:ph type="sldNum" sz="quarter" idx="12"/>
          </p:nvPr>
        </p:nvSpPr>
        <p:spPr/>
        <p:txBody>
          <a:bodyPr/>
          <a:lstStyle/>
          <a:p>
            <a:fld id="{04FCA95E-2221-4DC3-A5F9-E53F37D422FC}" type="slidenum">
              <a:rPr lang="nl-BE" smtClean="0"/>
              <a:pPr/>
              <a:t>21</a:t>
            </a:fld>
            <a:endParaRPr lang="nl-BE"/>
          </a:p>
        </p:txBody>
      </p:sp>
      <p:sp>
        <p:nvSpPr>
          <p:cNvPr id="5" name="Tijdelijke aanduiding voor inhoud 2">
            <a:extLst>
              <a:ext uri="{FF2B5EF4-FFF2-40B4-BE49-F238E27FC236}">
                <a16:creationId xmlns:a16="http://schemas.microsoft.com/office/drawing/2014/main" id="{CD5063B8-0FD2-4179-90D7-73D6F64B06C7}"/>
              </a:ext>
            </a:extLst>
          </p:cNvPr>
          <p:cNvSpPr>
            <a:spLocks noGrp="1"/>
          </p:cNvSpPr>
          <p:nvPr>
            <p:ph idx="1"/>
          </p:nvPr>
        </p:nvSpPr>
        <p:spPr>
          <a:xfrm>
            <a:off x="838200" y="1825625"/>
            <a:ext cx="10515600" cy="4823142"/>
          </a:xfrm>
        </p:spPr>
        <p:txBody>
          <a:bodyPr/>
          <a:lstStyle/>
          <a:p>
            <a:r>
              <a:rPr lang="nl-BE" dirty="0"/>
              <a:t>Doorgaans nood aan bijkomende leerdoelen</a:t>
            </a:r>
          </a:p>
          <a:p>
            <a:r>
              <a:rPr lang="nl-BE" dirty="0"/>
              <a:t>Doel: verhogen van leerbereidheid</a:t>
            </a:r>
          </a:p>
          <a:p>
            <a:pPr lvl="1"/>
            <a:r>
              <a:rPr lang="nl-BE" sz="2800" dirty="0"/>
              <a:t>Interesse in en doelmatigheidsbeleving van leren</a:t>
            </a:r>
          </a:p>
          <a:p>
            <a:pPr lvl="1"/>
            <a:r>
              <a:rPr lang="nl-BE" sz="2800" dirty="0"/>
              <a:t>Leermotivatie</a:t>
            </a:r>
          </a:p>
          <a:p>
            <a:pPr>
              <a:buFont typeface="Symbol" panose="05050102010706020507" pitchFamily="18" charset="2"/>
              <a:buChar char="Þ"/>
            </a:pPr>
            <a:r>
              <a:rPr lang="nl-BE" dirty="0"/>
              <a:t> door stimuleren van </a:t>
            </a:r>
          </a:p>
          <a:p>
            <a:pPr lvl="1"/>
            <a:r>
              <a:rPr lang="nl-BE" sz="2800" dirty="0"/>
              <a:t>autonomie</a:t>
            </a:r>
          </a:p>
          <a:p>
            <a:pPr lvl="1"/>
            <a:r>
              <a:rPr lang="nl-BE" sz="2800" dirty="0"/>
              <a:t>betrokkenheid</a:t>
            </a:r>
          </a:p>
          <a:p>
            <a:pPr lvl="1"/>
            <a:r>
              <a:rPr lang="nl-BE" sz="2800" dirty="0"/>
              <a:t>competentie</a:t>
            </a:r>
          </a:p>
          <a:p>
            <a:pPr marL="0" indent="0">
              <a:buNone/>
            </a:pPr>
            <a:endParaRPr lang="nl-BE" dirty="0"/>
          </a:p>
          <a:p>
            <a:pPr marL="0" indent="0">
              <a:buNone/>
            </a:pPr>
            <a:r>
              <a:rPr lang="nl-BE" dirty="0"/>
              <a:t>Zie Bijlage </a:t>
            </a:r>
            <a:r>
              <a:rPr lang="nl-BE" dirty="0">
                <a:hlinkClick r:id="rId4"/>
              </a:rPr>
              <a:t>Mogelijke maatregelen bij CSF</a:t>
            </a:r>
            <a:endParaRPr lang="nl-BE" dirty="0"/>
          </a:p>
        </p:txBody>
      </p:sp>
      <p:pic>
        <p:nvPicPr>
          <p:cNvPr id="6" name="Tijdelijke aanduiding voor inhoud 4">
            <a:extLst>
              <a:ext uri="{FF2B5EF4-FFF2-40B4-BE49-F238E27FC236}">
                <a16:creationId xmlns:a16="http://schemas.microsoft.com/office/drawing/2014/main" id="{69A5A374-21A9-42CC-8459-F5AF1EA4B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527" y="0"/>
            <a:ext cx="2440709" cy="2456325"/>
          </a:xfrm>
          <a:prstGeom prst="rect">
            <a:avLst/>
          </a:prstGeom>
        </p:spPr>
      </p:pic>
    </p:spTree>
    <p:extLst>
      <p:ext uri="{BB962C8B-B14F-4D97-AF65-F5344CB8AC3E}">
        <p14:creationId xmlns:p14="http://schemas.microsoft.com/office/powerpoint/2010/main" val="258418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fbeeldingsresultaat voor waar?">
            <a:extLst>
              <a:ext uri="{FF2B5EF4-FFF2-40B4-BE49-F238E27FC236}">
                <a16:creationId xmlns:a16="http://schemas.microsoft.com/office/drawing/2014/main" id="{AF7DA871-09AE-4CF5-8BAC-1D8176ACB5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74" r="11815"/>
          <a:stretch/>
        </p:blipFill>
        <p:spPr bwMode="auto">
          <a:xfrm>
            <a:off x="9564797" y="5196736"/>
            <a:ext cx="2594723" cy="16612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BAC5947-F7BB-43CD-87A5-428CC798EE89}"/>
              </a:ext>
            </a:extLst>
          </p:cNvPr>
          <p:cNvSpPr>
            <a:spLocks noGrp="1"/>
          </p:cNvSpPr>
          <p:nvPr>
            <p:ph type="title"/>
          </p:nvPr>
        </p:nvSpPr>
        <p:spPr>
          <a:xfrm>
            <a:off x="838201" y="365125"/>
            <a:ext cx="7061616" cy="1325563"/>
          </a:xfrm>
          <a:solidFill>
            <a:srgbClr val="016666"/>
          </a:solidFill>
        </p:spPr>
        <p:txBody>
          <a:bodyPr/>
          <a:lstStyle/>
          <a:p>
            <a:r>
              <a:rPr lang="nl-BE" dirty="0">
                <a:solidFill>
                  <a:srgbClr val="D0EAF1"/>
                </a:solidFill>
              </a:rPr>
              <a:t>Mogelijke maatregelen bij cognitief sterk functioneren</a:t>
            </a:r>
          </a:p>
        </p:txBody>
      </p:sp>
      <p:sp>
        <p:nvSpPr>
          <p:cNvPr id="4" name="Tijdelijke aanduiding voor dianummer 3">
            <a:extLst>
              <a:ext uri="{FF2B5EF4-FFF2-40B4-BE49-F238E27FC236}">
                <a16:creationId xmlns:a16="http://schemas.microsoft.com/office/drawing/2014/main" id="{C85D3304-A976-4906-B180-AB7C6E4EA6A3}"/>
              </a:ext>
            </a:extLst>
          </p:cNvPr>
          <p:cNvSpPr>
            <a:spLocks noGrp="1"/>
          </p:cNvSpPr>
          <p:nvPr>
            <p:ph type="sldNum" sz="quarter" idx="12"/>
          </p:nvPr>
        </p:nvSpPr>
        <p:spPr/>
        <p:txBody>
          <a:bodyPr/>
          <a:lstStyle/>
          <a:p>
            <a:fld id="{04FCA95E-2221-4DC3-A5F9-E53F37D422FC}" type="slidenum">
              <a:rPr lang="nl-BE" smtClean="0"/>
              <a:pPr/>
              <a:t>22</a:t>
            </a:fld>
            <a:endParaRPr lang="nl-BE"/>
          </a:p>
        </p:txBody>
      </p:sp>
      <p:sp>
        <p:nvSpPr>
          <p:cNvPr id="5" name="Tijdelijke aanduiding voor inhoud 2">
            <a:extLst>
              <a:ext uri="{FF2B5EF4-FFF2-40B4-BE49-F238E27FC236}">
                <a16:creationId xmlns:a16="http://schemas.microsoft.com/office/drawing/2014/main" id="{CD5063B8-0FD2-4179-90D7-73D6F64B06C7}"/>
              </a:ext>
            </a:extLst>
          </p:cNvPr>
          <p:cNvSpPr>
            <a:spLocks noGrp="1"/>
          </p:cNvSpPr>
          <p:nvPr>
            <p:ph idx="1"/>
          </p:nvPr>
        </p:nvSpPr>
        <p:spPr>
          <a:xfrm>
            <a:off x="838200" y="1825624"/>
            <a:ext cx="10515600" cy="5032375"/>
          </a:xfrm>
        </p:spPr>
        <p:txBody>
          <a:bodyPr>
            <a:normAutofit fontScale="92500" lnSpcReduction="10000"/>
          </a:bodyPr>
          <a:lstStyle/>
          <a:p>
            <a:r>
              <a:rPr lang="nl-BE" dirty="0"/>
              <a:t>Compacten: reeds beheerste leerstof beperkt of niet meer aanbieden</a:t>
            </a:r>
          </a:p>
          <a:p>
            <a:pPr lvl="1"/>
            <a:r>
              <a:rPr lang="nl-BE" sz="2800" dirty="0"/>
              <a:t>onnodig inoefenen en herhalen voorkomen</a:t>
            </a:r>
          </a:p>
          <a:p>
            <a:pPr lvl="1"/>
            <a:r>
              <a:rPr lang="nl-BE" sz="2800" dirty="0"/>
              <a:t>ruimte voor leerstof in zone van naaste ontwikkeling</a:t>
            </a:r>
          </a:p>
          <a:p>
            <a:r>
              <a:rPr lang="nl-BE" dirty="0"/>
              <a:t>Verrijken</a:t>
            </a:r>
          </a:p>
          <a:p>
            <a:pPr lvl="1"/>
            <a:r>
              <a:rPr lang="nl-BE" sz="2800" dirty="0"/>
              <a:t>verdieping: verder uitdiepen van leerstof binnen GC</a:t>
            </a:r>
          </a:p>
          <a:p>
            <a:pPr lvl="1"/>
            <a:r>
              <a:rPr lang="nl-BE" sz="2800" dirty="0"/>
              <a:t>verbreding: uitbreiding van GC</a:t>
            </a:r>
          </a:p>
          <a:p>
            <a:r>
              <a:rPr lang="nl-BE" dirty="0"/>
              <a:t>Peergroeponderwijs: heterogeen versus homogeen groeperen</a:t>
            </a:r>
          </a:p>
          <a:p>
            <a:r>
              <a:rPr lang="nl-BE" dirty="0"/>
              <a:t>Versnellen</a:t>
            </a:r>
          </a:p>
          <a:p>
            <a:pPr lvl="1"/>
            <a:r>
              <a:rPr lang="nl-BE" sz="2800" dirty="0"/>
              <a:t>verschillende vormen</a:t>
            </a:r>
          </a:p>
          <a:p>
            <a:pPr lvl="1"/>
            <a:r>
              <a:rPr lang="nl-BE" sz="2800" dirty="0"/>
              <a:t>steeds in combinatie met aangepast leerstofaanbod</a:t>
            </a:r>
          </a:p>
          <a:p>
            <a:pPr marL="0" indent="0">
              <a:buNone/>
            </a:pPr>
            <a:endParaRPr lang="nl-BE" dirty="0"/>
          </a:p>
          <a:p>
            <a:pPr marL="0" indent="0">
              <a:buNone/>
            </a:pPr>
            <a:r>
              <a:rPr lang="nl-BE" dirty="0"/>
              <a:t>Zie Bijlage </a:t>
            </a:r>
            <a:r>
              <a:rPr lang="nl-BE" dirty="0">
                <a:hlinkClick r:id="rId4"/>
              </a:rPr>
              <a:t>Mogelijke maatregelen bij CSF</a:t>
            </a:r>
            <a:endParaRPr lang="nl-BE" dirty="0"/>
          </a:p>
        </p:txBody>
      </p:sp>
      <p:pic>
        <p:nvPicPr>
          <p:cNvPr id="6" name="Tijdelijke aanduiding voor inhoud 4">
            <a:extLst>
              <a:ext uri="{FF2B5EF4-FFF2-40B4-BE49-F238E27FC236}">
                <a16:creationId xmlns:a16="http://schemas.microsoft.com/office/drawing/2014/main" id="{69A5A374-21A9-42CC-8459-F5AF1EA4B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527" y="0"/>
            <a:ext cx="2440709" cy="2456325"/>
          </a:xfrm>
          <a:prstGeom prst="rect">
            <a:avLst/>
          </a:prstGeom>
        </p:spPr>
      </p:pic>
    </p:spTree>
    <p:extLst>
      <p:ext uri="{BB962C8B-B14F-4D97-AF65-F5344CB8AC3E}">
        <p14:creationId xmlns:p14="http://schemas.microsoft.com/office/powerpoint/2010/main" val="172453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vind ik meer info of inspiratie?</a:t>
            </a: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a:xfrm>
            <a:off x="838200" y="1669760"/>
            <a:ext cx="11160986" cy="4667250"/>
          </a:xfrm>
        </p:spPr>
        <p:txBody>
          <a:bodyPr>
            <a:normAutofit fontScale="92500" lnSpcReduction="20000"/>
          </a:bodyPr>
          <a:lstStyle/>
          <a:p>
            <a:r>
              <a:rPr lang="nl-BE" sz="3200" dirty="0"/>
              <a:t>Literatuur:</a:t>
            </a:r>
          </a:p>
          <a:p>
            <a:pPr lvl="1">
              <a:lnSpc>
                <a:spcPct val="100000"/>
              </a:lnSpc>
            </a:pPr>
            <a:r>
              <a:rPr lang="nl-BE" sz="3000" dirty="0" err="1"/>
              <a:t>Pameijer</a:t>
            </a:r>
            <a:r>
              <a:rPr lang="nl-BE" sz="3000" dirty="0"/>
              <a:t>, N., Denys, A., </a:t>
            </a:r>
            <a:r>
              <a:rPr lang="nl-BE" sz="3000" dirty="0" err="1"/>
              <a:t>Timbremont</a:t>
            </a:r>
            <a:r>
              <a:rPr lang="nl-BE" sz="3000" dirty="0"/>
              <a:t>, B., &amp; Van de </a:t>
            </a:r>
            <a:r>
              <a:rPr lang="nl-BE" sz="3000" dirty="0" err="1"/>
              <a:t>Veire</a:t>
            </a:r>
            <a:r>
              <a:rPr lang="nl-BE" sz="3000" dirty="0"/>
              <a:t>, H. (2018). Handelingsgericht werken. Samenwerken aan schoolsucces. Vlaamse editie. Leuven: </a:t>
            </a:r>
            <a:r>
              <a:rPr lang="nl-BE" sz="3000" dirty="0" err="1"/>
              <a:t>Acco</a:t>
            </a:r>
            <a:r>
              <a:rPr lang="nl-BE" sz="3000" dirty="0"/>
              <a:t>.</a:t>
            </a:r>
          </a:p>
          <a:p>
            <a:pPr lvl="1">
              <a:lnSpc>
                <a:spcPct val="100000"/>
              </a:lnSpc>
            </a:pPr>
            <a:r>
              <a:rPr lang="nl-BE" sz="3000" dirty="0" err="1"/>
              <a:t>Hattie</a:t>
            </a:r>
            <a:r>
              <a:rPr lang="nl-BE" sz="3000" dirty="0"/>
              <a:t>, J. (2013). Leren zichtbaar maken: Nederlandse vertaling van </a:t>
            </a:r>
            <a:r>
              <a:rPr lang="nl-BE" sz="3000" dirty="0" err="1"/>
              <a:t>Visible</a:t>
            </a:r>
            <a:r>
              <a:rPr lang="nl-BE" sz="3000" dirty="0"/>
              <a:t> </a:t>
            </a:r>
            <a:r>
              <a:rPr lang="nl-BE" sz="3000" dirty="0" err="1"/>
              <a:t>learning</a:t>
            </a:r>
            <a:r>
              <a:rPr lang="nl-BE" sz="3000" dirty="0"/>
              <a:t> </a:t>
            </a:r>
            <a:r>
              <a:rPr lang="nl-BE" sz="3000" dirty="0" err="1"/>
              <a:t>for</a:t>
            </a:r>
            <a:r>
              <a:rPr lang="nl-BE" sz="3000" dirty="0"/>
              <a:t> </a:t>
            </a:r>
            <a:r>
              <a:rPr lang="nl-BE" sz="3000" dirty="0" err="1"/>
              <a:t>teachers</a:t>
            </a:r>
            <a:r>
              <a:rPr lang="nl-BE" sz="3000" dirty="0"/>
              <a:t>. Sint-Niklaas: </a:t>
            </a:r>
            <a:r>
              <a:rPr lang="nl-BE" sz="3000" dirty="0" err="1"/>
              <a:t>Abimo</a:t>
            </a:r>
            <a:endParaRPr lang="nl-BE" sz="3000" dirty="0"/>
          </a:p>
          <a:p>
            <a:pPr lvl="1">
              <a:lnSpc>
                <a:spcPct val="100000"/>
              </a:lnSpc>
            </a:pPr>
            <a:r>
              <a:rPr lang="nl-BE" sz="3000" dirty="0">
                <a:hlinkClick r:id="rId3"/>
              </a:rPr>
              <a:t>Algemeen diagnostisch protocol </a:t>
            </a:r>
            <a:r>
              <a:rPr lang="nl-BE" sz="3000" dirty="0"/>
              <a:t>+ Bijlagen Gesprekken met de leerling / ouders en leerkrachten + Bijlage Observeren</a:t>
            </a:r>
            <a:endParaRPr lang="nl-BE" sz="3000" dirty="0">
              <a:solidFill>
                <a:srgbClr val="FF0000"/>
              </a:solidFill>
            </a:endParaRPr>
          </a:p>
          <a:p>
            <a:r>
              <a:rPr lang="nl-BE" sz="3200" dirty="0"/>
              <a:t>Hulpmiddelen</a:t>
            </a:r>
          </a:p>
          <a:p>
            <a:pPr lvl="1"/>
            <a:r>
              <a:rPr lang="nl-NL" sz="3000" dirty="0">
                <a:hlinkClick r:id="rId4"/>
              </a:rPr>
              <a:t>http://www.differentiatieinonderwijs.be/klas</a:t>
            </a:r>
            <a:endParaRPr lang="nl-NL" sz="3000" dirty="0">
              <a:hlinkClick r:id="" action="ppaction://noaction"/>
            </a:endParaRPr>
          </a:p>
          <a:p>
            <a:pPr lvl="1"/>
            <a:r>
              <a:rPr lang="nl-NL" sz="3000" dirty="0">
                <a:hlinkClick r:id="" action="ppaction://noaction"/>
              </a:rPr>
              <a:t>http://www.watikwil.be/</a:t>
            </a:r>
            <a:endParaRPr lang="nl-NL" sz="3000" dirty="0"/>
          </a:p>
          <a:p>
            <a:pPr lvl="1"/>
            <a:r>
              <a:rPr lang="nl-BE" sz="3000" dirty="0">
                <a:hlinkClick r:id="rId5"/>
              </a:rPr>
              <a:t>Doelen en vaardigheden voor ontwikkeling</a:t>
            </a:r>
            <a:endParaRPr lang="nl-BE" sz="3000"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6">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7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AFBAAF1-F0CC-4B9B-9C08-1360C113DA93}"/>
              </a:ext>
            </a:extLst>
          </p:cNvPr>
          <p:cNvSpPr>
            <a:spLocks noGrp="1"/>
          </p:cNvSpPr>
          <p:nvPr>
            <p:ph type="ctrTitle"/>
          </p:nvPr>
        </p:nvSpPr>
        <p:spPr>
          <a:xfrm>
            <a:off x="2362200" y="0"/>
            <a:ext cx="9144000" cy="2387600"/>
          </a:xfrm>
        </p:spPr>
        <p:txBody>
          <a:bodyPr>
            <a:normAutofit/>
          </a:bodyPr>
          <a:lstStyle/>
          <a:p>
            <a:r>
              <a:rPr lang="nl-BE" dirty="0"/>
              <a:t>HGD bij leerlingen die cognitief sterk functioneren</a:t>
            </a:r>
          </a:p>
        </p:txBody>
      </p:sp>
      <p:sp>
        <p:nvSpPr>
          <p:cNvPr id="4" name="Tijdelijke aanduiding voor dianummer 3">
            <a:extLst>
              <a:ext uri="{FF2B5EF4-FFF2-40B4-BE49-F238E27FC236}">
                <a16:creationId xmlns:a16="http://schemas.microsoft.com/office/drawing/2014/main" id="{36B7682B-EE7A-4E6C-BE2B-BBF48B3E6A54}"/>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pPr/>
              <a:t>24</a:t>
            </a:fld>
            <a:endParaRPr lang="nl-BE"/>
          </a:p>
        </p:txBody>
      </p:sp>
      <p:pic>
        <p:nvPicPr>
          <p:cNvPr id="8" name="Afbeelding 7" descr="Afbeelding met apparaat&#10;&#10;Automatisch gegenereerde beschrijving">
            <a:extLst>
              <a:ext uri="{FF2B5EF4-FFF2-40B4-BE49-F238E27FC236}">
                <a16:creationId xmlns:a16="http://schemas.microsoft.com/office/drawing/2014/main" id="{93361B2B-76DC-4099-BC09-0379C17F36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1869" y="3229782"/>
            <a:ext cx="3034131" cy="3053543"/>
          </a:xfrm>
          <a:prstGeom prst="rect">
            <a:avLst/>
          </a:prstGeom>
        </p:spPr>
      </p:pic>
      <p:pic>
        <p:nvPicPr>
          <p:cNvPr id="11" name="Shape 219">
            <a:extLst>
              <a:ext uri="{FF2B5EF4-FFF2-40B4-BE49-F238E27FC236}">
                <a16:creationId xmlns:a16="http://schemas.microsoft.com/office/drawing/2014/main" id="{4686F98A-16DB-4020-8254-7F4DF755A78F}"/>
              </a:ext>
            </a:extLst>
          </p:cNvPr>
          <p:cNvPicPr preferRelativeResize="0"/>
          <p:nvPr/>
        </p:nvPicPr>
        <p:blipFill rotWithShape="1">
          <a:blip r:embed="rId4">
            <a:alphaModFix/>
          </a:blip>
          <a:srcRect/>
          <a:stretch/>
        </p:blipFill>
        <p:spPr>
          <a:xfrm>
            <a:off x="8021293" y="3739456"/>
            <a:ext cx="2000512" cy="2034194"/>
          </a:xfrm>
          <a:prstGeom prst="rect">
            <a:avLst/>
          </a:prstGeom>
          <a:noFill/>
          <a:ln>
            <a:noFill/>
          </a:ln>
        </p:spPr>
      </p:pic>
    </p:spTree>
    <p:extLst>
      <p:ext uri="{BB962C8B-B14F-4D97-AF65-F5344CB8AC3E}">
        <p14:creationId xmlns:p14="http://schemas.microsoft.com/office/powerpoint/2010/main" val="4252672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2C9D7AC-E23B-4985-8BC2-34530C77D641}"/>
              </a:ext>
            </a:extLst>
          </p:cNvPr>
          <p:cNvSpPr>
            <a:spLocks noGrp="1"/>
          </p:cNvSpPr>
          <p:nvPr>
            <p:ph type="sldNum" sz="quarter" idx="12"/>
          </p:nvPr>
        </p:nvSpPr>
        <p:spPr/>
        <p:txBody>
          <a:bodyPr/>
          <a:lstStyle/>
          <a:p>
            <a:fld id="{04FCA95E-2221-4DC3-A5F9-E53F37D422FC}" type="slidenum">
              <a:rPr lang="nl-BE" smtClean="0"/>
              <a:pPr/>
              <a:t>25</a:t>
            </a:fld>
            <a:endParaRPr lang="nl-BE"/>
          </a:p>
        </p:txBody>
      </p:sp>
      <p:pic>
        <p:nvPicPr>
          <p:cNvPr id="5" name="Afbeelding 4">
            <a:hlinkClick r:id="rId3"/>
            <a:extLst>
              <a:ext uri="{FF2B5EF4-FFF2-40B4-BE49-F238E27FC236}">
                <a16:creationId xmlns:a16="http://schemas.microsoft.com/office/drawing/2014/main" id="{4AC6435B-341F-4A0F-A59B-5F0AAAED7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291" y="0"/>
            <a:ext cx="8764217" cy="6858000"/>
          </a:xfrm>
          <a:prstGeom prst="rect">
            <a:avLst/>
          </a:prstGeom>
        </p:spPr>
      </p:pic>
      <p:pic>
        <p:nvPicPr>
          <p:cNvPr id="6" name="Picture 2" descr="Afbeeldingsresultaat voor waar?">
            <a:extLst>
              <a:ext uri="{FF2B5EF4-FFF2-40B4-BE49-F238E27FC236}">
                <a16:creationId xmlns:a16="http://schemas.microsoft.com/office/drawing/2014/main" id="{EA5162DC-E041-49DA-A0B2-0C79AB1FFF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575256" y="254302"/>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36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55525D2-0DBA-4A5A-BA8F-A23147377DE0}"/>
              </a:ext>
            </a:extLst>
          </p:cNvPr>
          <p:cNvSpPr>
            <a:spLocks noGrp="1"/>
          </p:cNvSpPr>
          <p:nvPr>
            <p:ph type="sldNum" sz="quarter" idx="12"/>
          </p:nvPr>
        </p:nvSpPr>
        <p:spPr/>
        <p:txBody>
          <a:bodyPr/>
          <a:lstStyle/>
          <a:p>
            <a:fld id="{04FCA95E-2221-4DC3-A5F9-E53F37D422FC}" type="slidenum">
              <a:rPr lang="nl-BE" smtClean="0"/>
              <a:t>26</a:t>
            </a:fld>
            <a:endParaRPr lang="nl-BE"/>
          </a:p>
        </p:txBody>
      </p:sp>
      <p:pic>
        <p:nvPicPr>
          <p:cNvPr id="3" name="Afbeelding 2" descr="Afbeelding met schermafbeelding, telefoon&#10;&#10;Automatisch gegenereerde beschrijving">
            <a:extLst>
              <a:ext uri="{FF2B5EF4-FFF2-40B4-BE49-F238E27FC236}">
                <a16:creationId xmlns:a16="http://schemas.microsoft.com/office/drawing/2014/main" id="{51385112-5058-496D-AC36-9649F9C71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903" y="113050"/>
            <a:ext cx="9076193" cy="6631900"/>
          </a:xfrm>
          <a:prstGeom prst="rect">
            <a:avLst/>
          </a:prstGeom>
        </p:spPr>
      </p:pic>
      <p:grpSp>
        <p:nvGrpSpPr>
          <p:cNvPr id="7" name="Groep 6">
            <a:extLst>
              <a:ext uri="{FF2B5EF4-FFF2-40B4-BE49-F238E27FC236}">
                <a16:creationId xmlns:a16="http://schemas.microsoft.com/office/drawing/2014/main" id="{C9AE7EFA-B2E4-447E-89C3-43B5B09C9511}"/>
              </a:ext>
            </a:extLst>
          </p:cNvPr>
          <p:cNvGrpSpPr/>
          <p:nvPr/>
        </p:nvGrpSpPr>
        <p:grpSpPr>
          <a:xfrm>
            <a:off x="5889809" y="502021"/>
            <a:ext cx="5475345" cy="5970497"/>
            <a:chOff x="5889809" y="502021"/>
            <a:chExt cx="5475345" cy="5970497"/>
          </a:xfrm>
        </p:grpSpPr>
        <p:sp>
          <p:nvSpPr>
            <p:cNvPr id="5" name="Rechthoek 4">
              <a:extLst>
                <a:ext uri="{FF2B5EF4-FFF2-40B4-BE49-F238E27FC236}">
                  <a16:creationId xmlns:a16="http://schemas.microsoft.com/office/drawing/2014/main" id="{B7E0F934-7CC9-4081-B90F-ED0910A21848}"/>
                </a:ext>
              </a:extLst>
            </p:cNvPr>
            <p:cNvSpPr/>
            <p:nvPr/>
          </p:nvSpPr>
          <p:spPr>
            <a:xfrm>
              <a:off x="5889809" y="1201271"/>
              <a:ext cx="5154706" cy="52712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0180E860-0188-44C3-B32F-A070607828AE}"/>
                </a:ext>
              </a:extLst>
            </p:cNvPr>
            <p:cNvSpPr txBox="1"/>
            <p:nvPr/>
          </p:nvSpPr>
          <p:spPr>
            <a:xfrm>
              <a:off x="5889809" y="502021"/>
              <a:ext cx="5475345" cy="707886"/>
            </a:xfrm>
            <a:prstGeom prst="rect">
              <a:avLst/>
            </a:prstGeom>
            <a:noFill/>
          </p:spPr>
          <p:txBody>
            <a:bodyPr wrap="none" rtlCol="0">
              <a:spAutoFit/>
            </a:bodyPr>
            <a:lstStyle/>
            <a:p>
              <a:r>
                <a:rPr lang="nl-BE" sz="2000" dirty="0">
                  <a:solidFill>
                    <a:srgbClr val="016666"/>
                  </a:solidFill>
                  <a:latin typeface="Open Sans" panose="020B0606030504020204" pitchFamily="34" charset="0"/>
                </a:rPr>
                <a:t>enkel bij bijkomende functioneringsproblemen</a:t>
              </a:r>
            </a:p>
            <a:p>
              <a:r>
                <a:rPr lang="nl-BE" sz="2000" dirty="0">
                  <a:solidFill>
                    <a:srgbClr val="016666"/>
                  </a:solidFill>
                  <a:latin typeface="Open Sans" panose="020B0606030504020204" pitchFamily="34" charset="0"/>
                </a:rPr>
                <a:t>=&gt; relevante SDP raadplegen</a:t>
              </a:r>
            </a:p>
          </p:txBody>
        </p:sp>
      </p:grpSp>
    </p:spTree>
    <p:extLst>
      <p:ext uri="{BB962C8B-B14F-4D97-AF65-F5344CB8AC3E}">
        <p14:creationId xmlns:p14="http://schemas.microsoft.com/office/powerpoint/2010/main" val="368538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3FEA13-06C4-4BAC-93E5-872E0F217A33}"/>
              </a:ext>
            </a:extLst>
          </p:cNvPr>
          <p:cNvSpPr>
            <a:spLocks noGrp="1"/>
          </p:cNvSpPr>
          <p:nvPr>
            <p:ph type="title"/>
          </p:nvPr>
        </p:nvSpPr>
        <p:spPr>
          <a:xfrm>
            <a:off x="838200" y="365125"/>
            <a:ext cx="8125918" cy="1325563"/>
          </a:xfrm>
          <a:solidFill>
            <a:srgbClr val="016666"/>
          </a:solidFill>
        </p:spPr>
        <p:txBody>
          <a:bodyPr>
            <a:normAutofit/>
          </a:bodyPr>
          <a:lstStyle/>
          <a:p>
            <a:r>
              <a:rPr lang="nl-BE" dirty="0">
                <a:solidFill>
                  <a:srgbClr val="D0EAF1"/>
                </a:solidFill>
              </a:rPr>
              <a:t>Leerling en ouders</a:t>
            </a:r>
            <a:br>
              <a:rPr lang="nl-BE" dirty="0">
                <a:solidFill>
                  <a:srgbClr val="D0EAF1"/>
                </a:solidFill>
              </a:rPr>
            </a:br>
            <a:r>
              <a:rPr lang="nl-BE" dirty="0">
                <a:solidFill>
                  <a:srgbClr val="D0EAF1"/>
                </a:solidFill>
              </a:rPr>
              <a:t>doorheen zorgcontinuüm – F2 </a:t>
            </a:r>
          </a:p>
        </p:txBody>
      </p:sp>
      <p:sp>
        <p:nvSpPr>
          <p:cNvPr id="4" name="Tijdelijke aanduiding voor inhoud 3">
            <a:extLst>
              <a:ext uri="{FF2B5EF4-FFF2-40B4-BE49-F238E27FC236}">
                <a16:creationId xmlns:a16="http://schemas.microsoft.com/office/drawing/2014/main" id="{9BD2A054-5C7A-4A35-83A0-444975836672}"/>
              </a:ext>
            </a:extLst>
          </p:cNvPr>
          <p:cNvSpPr>
            <a:spLocks noGrp="1"/>
          </p:cNvSpPr>
          <p:nvPr>
            <p:ph idx="1"/>
          </p:nvPr>
        </p:nvSpPr>
        <p:spPr>
          <a:xfrm>
            <a:off x="838200" y="2055813"/>
            <a:ext cx="9445487" cy="4689544"/>
          </a:xfrm>
        </p:spPr>
        <p:txBody>
          <a:bodyPr>
            <a:normAutofit/>
          </a:bodyPr>
          <a:lstStyle/>
          <a:p>
            <a:r>
              <a:rPr lang="nl-BE" sz="3200" dirty="0"/>
              <a:t>Intake, afstemmen: </a:t>
            </a:r>
            <a:r>
              <a:rPr lang="nl-BE" sz="3200" dirty="0">
                <a:solidFill>
                  <a:srgbClr val="02AAB4"/>
                </a:solidFill>
              </a:rPr>
              <a:t>wanneer ouders al beroep deden op externe partners, in samenspraak met ouders doelgericht inzetten van deze expertise in het HGD-traject</a:t>
            </a:r>
          </a:p>
          <a:p>
            <a:r>
              <a:rPr lang="nl-BE" sz="3200" dirty="0"/>
              <a:t>Voorbeeldvragen voor ouders en leerling in intake en onderzoeksfase</a:t>
            </a:r>
          </a:p>
          <a:p>
            <a:r>
              <a:rPr lang="nl-BE" sz="3200" dirty="0"/>
              <a:t>Bij voorbeelden vanuit doelen en onderwijsbehoeften leerling ook ondersteuningsbehoeften leerkrachten en ouders</a:t>
            </a:r>
          </a:p>
        </p:txBody>
      </p:sp>
      <p:sp>
        <p:nvSpPr>
          <p:cNvPr id="2" name="Tijdelijke aanduiding voor dianummer 1">
            <a:extLst>
              <a:ext uri="{FF2B5EF4-FFF2-40B4-BE49-F238E27FC236}">
                <a16:creationId xmlns:a16="http://schemas.microsoft.com/office/drawing/2014/main" id="{7EB149A4-B86D-4C8A-AB44-505DC7515178}"/>
              </a:ext>
            </a:extLst>
          </p:cNvPr>
          <p:cNvSpPr>
            <a:spLocks noGrp="1"/>
          </p:cNvSpPr>
          <p:nvPr>
            <p:ph type="sldNum" sz="quarter" idx="12"/>
          </p:nvPr>
        </p:nvSpPr>
        <p:spPr/>
        <p:txBody>
          <a:bodyPr/>
          <a:lstStyle/>
          <a:p>
            <a:fld id="{04FCA95E-2221-4DC3-A5F9-E53F37D422FC}" type="slidenum">
              <a:rPr lang="nl-BE" smtClean="0"/>
              <a:t>27</a:t>
            </a:fld>
            <a:endParaRPr lang="nl-BE"/>
          </a:p>
        </p:txBody>
      </p:sp>
      <p:pic>
        <p:nvPicPr>
          <p:cNvPr id="7" name="Tijdelijke aanduiding voor inhoud 4">
            <a:extLst>
              <a:ext uri="{FF2B5EF4-FFF2-40B4-BE49-F238E27FC236}">
                <a16:creationId xmlns:a16="http://schemas.microsoft.com/office/drawing/2014/main" id="{303348BE-117D-4379-BFC4-809B9F76D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1291" y="0"/>
            <a:ext cx="2440709" cy="2456325"/>
          </a:xfrm>
          <a:prstGeom prst="rect">
            <a:avLst/>
          </a:prstGeom>
        </p:spPr>
      </p:pic>
    </p:spTree>
    <p:extLst>
      <p:ext uri="{BB962C8B-B14F-4D97-AF65-F5344CB8AC3E}">
        <p14:creationId xmlns:p14="http://schemas.microsoft.com/office/powerpoint/2010/main" val="1495629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1616F-EDB1-46B7-8D83-3B98D13A6284}"/>
              </a:ext>
            </a:extLst>
          </p:cNvPr>
          <p:cNvSpPr>
            <a:spLocks noGrp="1"/>
          </p:cNvSpPr>
          <p:nvPr>
            <p:ph type="title"/>
          </p:nvPr>
        </p:nvSpPr>
        <p:spPr>
          <a:xfrm>
            <a:off x="838200" y="6902"/>
            <a:ext cx="10515600" cy="1325563"/>
          </a:xfrm>
        </p:spPr>
        <p:txBody>
          <a:bodyPr/>
          <a:lstStyle/>
          <a:p>
            <a:r>
              <a:rPr lang="nl-BE" dirty="0"/>
              <a:t>Aandacht voor faire diagnostiek</a:t>
            </a:r>
          </a:p>
        </p:txBody>
      </p:sp>
      <p:sp>
        <p:nvSpPr>
          <p:cNvPr id="4" name="Tijdelijke aanduiding voor dianummer 3">
            <a:extLst>
              <a:ext uri="{FF2B5EF4-FFF2-40B4-BE49-F238E27FC236}">
                <a16:creationId xmlns:a16="http://schemas.microsoft.com/office/drawing/2014/main" id="{AC885A4D-069B-483C-A905-750F39B59533}"/>
              </a:ext>
            </a:extLst>
          </p:cNvPr>
          <p:cNvSpPr>
            <a:spLocks noGrp="1"/>
          </p:cNvSpPr>
          <p:nvPr>
            <p:ph type="sldNum" sz="quarter" idx="12"/>
          </p:nvPr>
        </p:nvSpPr>
        <p:spPr/>
        <p:txBody>
          <a:bodyPr/>
          <a:lstStyle/>
          <a:p>
            <a:fld id="{04FCA95E-2221-4DC3-A5F9-E53F37D422FC}" type="slidenum">
              <a:rPr lang="nl-BE" smtClean="0"/>
              <a:pPr/>
              <a:t>28</a:t>
            </a:fld>
            <a:endParaRPr lang="nl-BE"/>
          </a:p>
        </p:txBody>
      </p:sp>
      <p:pic>
        <p:nvPicPr>
          <p:cNvPr id="8" name="Afbeelding 7" descr="Afbeelding met man, vasthouden, tafel, voorzijde&#10;&#10;Automatisch gegenereerde beschrijving">
            <a:extLst>
              <a:ext uri="{FF2B5EF4-FFF2-40B4-BE49-F238E27FC236}">
                <a16:creationId xmlns:a16="http://schemas.microsoft.com/office/drawing/2014/main" id="{97BCEB0C-B861-4990-8811-BEFF9DA7B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74" y="1450045"/>
            <a:ext cx="3049699" cy="4356000"/>
          </a:xfrm>
          <a:prstGeom prst="rect">
            <a:avLst/>
          </a:prstGeom>
        </p:spPr>
      </p:pic>
      <p:pic>
        <p:nvPicPr>
          <p:cNvPr id="10" name="Afbeelding 9" descr="Afbeelding met persoon, sport, speler, spel&#10;&#10;Automatisch gegenereerde beschrijving">
            <a:extLst>
              <a:ext uri="{FF2B5EF4-FFF2-40B4-BE49-F238E27FC236}">
                <a16:creationId xmlns:a16="http://schemas.microsoft.com/office/drawing/2014/main" id="{897B1B77-3CBC-4EC6-889F-0A1B802B5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110" y="986093"/>
            <a:ext cx="5136145" cy="3284979"/>
          </a:xfrm>
          <a:prstGeom prst="rect">
            <a:avLst/>
          </a:prstGeom>
        </p:spPr>
      </p:pic>
      <p:pic>
        <p:nvPicPr>
          <p:cNvPr id="12" name="Afbeelding 11" descr="Afbeelding met fles, foto, mes, tafel&#10;&#10;Automatisch gegenereerde beschrijving">
            <a:extLst>
              <a:ext uri="{FF2B5EF4-FFF2-40B4-BE49-F238E27FC236}">
                <a16:creationId xmlns:a16="http://schemas.microsoft.com/office/drawing/2014/main" id="{343C2DBF-E262-43A5-BD2C-D11A4494A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5110" y="2908421"/>
            <a:ext cx="5136146" cy="1362651"/>
          </a:xfrm>
          <a:prstGeom prst="rect">
            <a:avLst/>
          </a:prstGeom>
        </p:spPr>
      </p:pic>
      <p:graphicFrame>
        <p:nvGraphicFramePr>
          <p:cNvPr id="7" name="Object 6">
            <a:extLst>
              <a:ext uri="{FF2B5EF4-FFF2-40B4-BE49-F238E27FC236}">
                <a16:creationId xmlns:a16="http://schemas.microsoft.com/office/drawing/2014/main" id="{BAFCB1BC-9091-45C4-B6CF-F6415716ADF0}"/>
              </a:ext>
            </a:extLst>
          </p:cNvPr>
          <p:cNvGraphicFramePr>
            <a:graphicFrameLocks noChangeAspect="1"/>
          </p:cNvGraphicFramePr>
          <p:nvPr/>
        </p:nvGraphicFramePr>
        <p:xfrm>
          <a:off x="6475718" y="4003992"/>
          <a:ext cx="3665537" cy="2644775"/>
        </p:xfrm>
        <a:graphic>
          <a:graphicData uri="http://schemas.openxmlformats.org/presentationml/2006/ole">
            <mc:AlternateContent xmlns:mc="http://schemas.openxmlformats.org/markup-compatibility/2006">
              <mc:Choice xmlns:v="urn:schemas-microsoft-com:vml" Requires="v">
                <p:oleObj spid="_x0000_s1077" name="Bitmapafbeelding" r:id="rId7" imgW="3665160" imgH="2644200" progId="Paint.Picture">
                  <p:embed/>
                </p:oleObj>
              </mc:Choice>
              <mc:Fallback>
                <p:oleObj name="Bitmapafbeelding" r:id="rId7" imgW="3665160" imgH="2644200" progId="Paint.Picture">
                  <p:embed/>
                  <p:pic>
                    <p:nvPicPr>
                      <p:cNvPr id="7" name="Object 6">
                        <a:extLst>
                          <a:ext uri="{FF2B5EF4-FFF2-40B4-BE49-F238E27FC236}">
                            <a16:creationId xmlns:a16="http://schemas.microsoft.com/office/drawing/2014/main" id="{BAFCB1BC-9091-45C4-B6CF-F6415716ADF0}"/>
                          </a:ext>
                        </a:extLst>
                      </p:cNvPr>
                      <p:cNvPicPr/>
                      <p:nvPr/>
                    </p:nvPicPr>
                    <p:blipFill>
                      <a:blip r:embed="rId8"/>
                      <a:stretch>
                        <a:fillRect/>
                      </a:stretch>
                    </p:blipFill>
                    <p:spPr>
                      <a:xfrm>
                        <a:off x="6475718" y="4003992"/>
                        <a:ext cx="3665537" cy="2644775"/>
                      </a:xfrm>
                      <a:prstGeom prst="rect">
                        <a:avLst/>
                      </a:prstGeom>
                    </p:spPr>
                  </p:pic>
                </p:oleObj>
              </mc:Fallback>
            </mc:AlternateContent>
          </a:graphicData>
        </a:graphic>
      </p:graphicFrame>
    </p:spTree>
    <p:extLst>
      <p:ext uri="{BB962C8B-B14F-4D97-AF65-F5344CB8AC3E}">
        <p14:creationId xmlns:p14="http://schemas.microsoft.com/office/powerpoint/2010/main" val="42938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inhoud 13" descr="Afbeelding met schermafbeelding&#10;&#10;Automatisch gegenereerde beschrijving">
            <a:extLst>
              <a:ext uri="{FF2B5EF4-FFF2-40B4-BE49-F238E27FC236}">
                <a16:creationId xmlns:a16="http://schemas.microsoft.com/office/drawing/2014/main" id="{E2535A99-8837-48CB-99A1-3AFE7F2E48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72537" y="3203873"/>
            <a:ext cx="9646926" cy="3079769"/>
          </a:xfrm>
        </p:spPr>
      </p:pic>
      <p:sp>
        <p:nvSpPr>
          <p:cNvPr id="5" name="Tijdelijke aanduiding voor dianummer 4">
            <a:extLst>
              <a:ext uri="{FF2B5EF4-FFF2-40B4-BE49-F238E27FC236}">
                <a16:creationId xmlns:a16="http://schemas.microsoft.com/office/drawing/2014/main" id="{F5800F69-6BB8-4EF1-8B02-138EE192A311}"/>
              </a:ext>
            </a:extLst>
          </p:cNvPr>
          <p:cNvSpPr>
            <a:spLocks noGrp="1"/>
          </p:cNvSpPr>
          <p:nvPr>
            <p:ph type="sldNum" sz="quarter" idx="12"/>
          </p:nvPr>
        </p:nvSpPr>
        <p:spPr/>
        <p:txBody>
          <a:bodyPr/>
          <a:lstStyle/>
          <a:p>
            <a:fld id="{04FCA95E-2221-4DC3-A5F9-E53F37D422FC}" type="slidenum">
              <a:rPr lang="nl-BE" smtClean="0"/>
              <a:t>29</a:t>
            </a:fld>
            <a:endParaRPr lang="nl-BE"/>
          </a:p>
        </p:txBody>
      </p:sp>
      <p:sp>
        <p:nvSpPr>
          <p:cNvPr id="6" name="Titel 1">
            <a:extLst>
              <a:ext uri="{FF2B5EF4-FFF2-40B4-BE49-F238E27FC236}">
                <a16:creationId xmlns:a16="http://schemas.microsoft.com/office/drawing/2014/main" id="{13369527-190E-4A0A-AD20-341D5888B6B8}"/>
              </a:ext>
            </a:extLst>
          </p:cNvPr>
          <p:cNvSpPr txBox="1">
            <a:spLocks/>
          </p:cNvSpPr>
          <p:nvPr/>
        </p:nvSpPr>
        <p:spPr>
          <a:xfrm>
            <a:off x="838200" y="69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16666"/>
                </a:solidFill>
                <a:latin typeface="Open Sans" panose="020B0606030504020204" pitchFamily="34" charset="0"/>
                <a:ea typeface="Open Sans" panose="020B0606030504020204" pitchFamily="34" charset="0"/>
                <a:cs typeface="Open Sans" panose="020B0606030504020204" pitchFamily="34" charset="0"/>
              </a:defRPr>
            </a:lvl1pPr>
          </a:lstStyle>
          <a:p>
            <a:r>
              <a:rPr lang="nl-BE"/>
              <a:t>Aandacht voor faire diagnostiek</a:t>
            </a:r>
            <a:endParaRPr lang="nl-BE" dirty="0"/>
          </a:p>
        </p:txBody>
      </p:sp>
      <p:pic>
        <p:nvPicPr>
          <p:cNvPr id="12" name="Tijdelijke aanduiding voor inhoud 11" descr="Afbeelding met schermafbeelding&#10;&#10;Automatisch gegenereerde beschrijving">
            <a:extLst>
              <a:ext uri="{FF2B5EF4-FFF2-40B4-BE49-F238E27FC236}">
                <a16:creationId xmlns:a16="http://schemas.microsoft.com/office/drawing/2014/main" id="{977F89C1-58E1-455D-9F96-A7F2FF3659C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240100" y="3203874"/>
            <a:ext cx="9671159" cy="3079768"/>
          </a:xfrm>
        </p:spPr>
      </p:pic>
      <p:pic>
        <p:nvPicPr>
          <p:cNvPr id="18" name="Afbeelding 17" descr="Afbeelding met fles, zitten, rijden, verkeer&#10;&#10;Automatisch gegenereerde beschrijving">
            <a:extLst>
              <a:ext uri="{FF2B5EF4-FFF2-40B4-BE49-F238E27FC236}">
                <a16:creationId xmlns:a16="http://schemas.microsoft.com/office/drawing/2014/main" id="{43149C31-0CFC-4ABC-9C65-1CB6341CB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7321" y="1332465"/>
            <a:ext cx="5517358" cy="1752752"/>
          </a:xfrm>
          <a:prstGeom prst="rect">
            <a:avLst/>
          </a:prstGeom>
        </p:spPr>
      </p:pic>
      <p:pic>
        <p:nvPicPr>
          <p:cNvPr id="3" name="Afbeelding 2">
            <a:hlinkClick r:id="rId6"/>
            <a:extLst>
              <a:ext uri="{FF2B5EF4-FFF2-40B4-BE49-F238E27FC236}">
                <a16:creationId xmlns:a16="http://schemas.microsoft.com/office/drawing/2014/main" id="{EC7602BA-149D-4AD3-A8F7-7B256A188180}"/>
              </a:ext>
            </a:extLst>
          </p:cNvPr>
          <p:cNvPicPr>
            <a:picLocks noChangeAspect="1"/>
          </p:cNvPicPr>
          <p:nvPr/>
        </p:nvPicPr>
        <p:blipFill>
          <a:blip r:embed="rId7"/>
          <a:stretch>
            <a:fillRect/>
          </a:stretch>
        </p:blipFill>
        <p:spPr>
          <a:xfrm>
            <a:off x="488608" y="1332465"/>
            <a:ext cx="2371725" cy="1219200"/>
          </a:xfrm>
          <a:prstGeom prst="rect">
            <a:avLst/>
          </a:prstGeom>
        </p:spPr>
      </p:pic>
    </p:spTree>
    <p:extLst>
      <p:ext uri="{BB962C8B-B14F-4D97-AF65-F5344CB8AC3E}">
        <p14:creationId xmlns:p14="http://schemas.microsoft.com/office/powerpoint/2010/main" val="21507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a:xfrm>
            <a:off x="838200" y="0"/>
            <a:ext cx="10515600" cy="1325563"/>
          </a:xfrm>
        </p:spPr>
        <p:txBody>
          <a:bodyPr/>
          <a:lstStyle/>
          <a:p>
            <a:r>
              <a:rPr lang="nl-BE" dirty="0">
                <a:solidFill>
                  <a:srgbClr val="C00000"/>
                </a:solidFill>
              </a:rPr>
              <a:t>Op de site? </a:t>
            </a:r>
            <a:r>
              <a:rPr lang="nl-BE" dirty="0">
                <a:solidFill>
                  <a:srgbClr val="C00000"/>
                </a:solidFill>
                <a:hlinkClick r:id="rId3"/>
              </a:rPr>
              <a:t>Protocolpagina CSF</a:t>
            </a:r>
            <a:endParaRPr lang="nl-BE" dirty="0"/>
          </a:p>
        </p:txBody>
      </p:sp>
      <p:sp>
        <p:nvSpPr>
          <p:cNvPr id="6" name="Tijdelijke aanduiding voor inhoud 5"/>
          <p:cNvSpPr>
            <a:spLocks noGrp="1"/>
          </p:cNvSpPr>
          <p:nvPr>
            <p:ph sz="half" idx="1"/>
          </p:nvPr>
        </p:nvSpPr>
        <p:spPr>
          <a:xfrm>
            <a:off x="838200" y="1170369"/>
            <a:ext cx="7165298" cy="5403448"/>
          </a:xfrm>
        </p:spPr>
        <p:txBody>
          <a:bodyPr>
            <a:noAutofit/>
          </a:bodyPr>
          <a:lstStyle/>
          <a:p>
            <a:r>
              <a:rPr lang="nl-NL" dirty="0"/>
              <a:t>Protocol (volledig en opgeknipt)  </a:t>
            </a:r>
          </a:p>
          <a:p>
            <a:r>
              <a:rPr lang="nl-NL" dirty="0"/>
              <a:t>Aanvullingen</a:t>
            </a:r>
          </a:p>
          <a:p>
            <a:pPr lvl="1"/>
            <a:r>
              <a:rPr lang="nl-NL" sz="2800" dirty="0"/>
              <a:t>Visietekst </a:t>
            </a:r>
          </a:p>
          <a:p>
            <a:pPr lvl="1"/>
            <a:r>
              <a:rPr lang="nl-NL" sz="2800" dirty="0"/>
              <a:t>Caleidoscoopartikel</a:t>
            </a:r>
          </a:p>
          <a:p>
            <a:pPr lvl="1"/>
            <a:r>
              <a:rPr lang="nl-NL" sz="2800" dirty="0"/>
              <a:t>Tabellen wat en hoe onderzoeken</a:t>
            </a:r>
          </a:p>
          <a:p>
            <a:r>
              <a:rPr lang="nl-NL" dirty="0"/>
              <a:t>Aan de slag</a:t>
            </a:r>
          </a:p>
          <a:p>
            <a:pPr lvl="1"/>
            <a:r>
              <a:rPr lang="nl-NL" sz="2800" dirty="0"/>
              <a:t>Verwijzing naar materialendatabank</a:t>
            </a:r>
          </a:p>
          <a:p>
            <a:pPr lvl="1"/>
            <a:r>
              <a:rPr lang="nl-NL" sz="2800" dirty="0"/>
              <a:t>FAQ’s</a:t>
            </a:r>
          </a:p>
          <a:p>
            <a:pPr lvl="1"/>
            <a:r>
              <a:rPr lang="nl-NL" sz="2800" dirty="0" err="1"/>
              <a:t>Prodiabrief</a:t>
            </a:r>
            <a:endParaRPr lang="nl-NL" sz="2800" dirty="0"/>
          </a:p>
          <a:p>
            <a:r>
              <a:rPr lang="nl-NL" dirty="0"/>
              <a:t>Links</a:t>
            </a:r>
          </a:p>
          <a:p>
            <a:pPr lvl="1"/>
            <a:r>
              <a:rPr lang="nl-NL" sz="2800" dirty="0"/>
              <a:t>CHC-platform</a:t>
            </a:r>
          </a:p>
          <a:p>
            <a:pPr lvl="1"/>
            <a:r>
              <a:rPr lang="nl-NL" sz="2800" dirty="0"/>
              <a:t>Artikels Caleidoscoop</a:t>
            </a:r>
          </a:p>
        </p:txBody>
      </p:sp>
      <p:sp>
        <p:nvSpPr>
          <p:cNvPr id="7" name="Tijdelijke aanduiding voor inhoud 6"/>
          <p:cNvSpPr>
            <a:spLocks noGrp="1"/>
          </p:cNvSpPr>
          <p:nvPr>
            <p:ph sz="half" idx="2"/>
          </p:nvPr>
        </p:nvSpPr>
        <p:spPr>
          <a:xfrm>
            <a:off x="7960586" y="2114866"/>
            <a:ext cx="4038600" cy="4351338"/>
          </a:xfrm>
        </p:spPr>
        <p:txBody>
          <a:bodyPr>
            <a:normAutofit/>
          </a:bodyPr>
          <a:lstStyle/>
          <a:p>
            <a:pPr marL="0" indent="0">
              <a:buNone/>
            </a:pPr>
            <a:r>
              <a:rPr lang="nl-NL" dirty="0"/>
              <a:t>Materialendatabank:</a:t>
            </a:r>
          </a:p>
          <a:p>
            <a:r>
              <a:rPr lang="nl-NL" dirty="0">
                <a:solidFill>
                  <a:srgbClr val="02AAB4"/>
                </a:solidFill>
              </a:rPr>
              <a:t>Bijlagen</a:t>
            </a:r>
          </a:p>
          <a:p>
            <a:r>
              <a:rPr lang="nl-NL" dirty="0">
                <a:solidFill>
                  <a:srgbClr val="02AAB4"/>
                </a:solidFill>
              </a:rPr>
              <a:t>Overzicht diagnostisch materiaal en diagnostische fiches</a:t>
            </a:r>
          </a:p>
          <a:p>
            <a:r>
              <a:rPr lang="nl-NL" dirty="0">
                <a:solidFill>
                  <a:srgbClr val="02AAB4"/>
                </a:solidFill>
              </a:rPr>
              <a:t>Presentaties</a:t>
            </a:r>
          </a:p>
          <a:p>
            <a:r>
              <a:rPr lang="nl-NL" dirty="0">
                <a:solidFill>
                  <a:srgbClr val="02AAB4"/>
                </a:solidFill>
              </a:rPr>
              <a:t>Beeldmateriaal</a:t>
            </a:r>
          </a:p>
          <a:p>
            <a:r>
              <a:rPr lang="nl-NL" dirty="0">
                <a:solidFill>
                  <a:srgbClr val="02AAB4"/>
                </a:solidFill>
              </a:rPr>
              <a:t>…</a:t>
            </a:r>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4">
            <a:extLst>
              <a:ext uri="{28A0092B-C50C-407E-A947-70E740481C1C}">
                <a14:useLocalDpi xmlns:a14="http://schemas.microsoft.com/office/drawing/2010/main" val="0"/>
              </a:ext>
            </a:extLst>
          </a:blip>
          <a:srcRect l="11274" r="11815"/>
          <a:stretch/>
        </p:blipFill>
        <p:spPr bwMode="auto">
          <a:xfrm>
            <a:off x="9404463" y="152786"/>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66668"/>
            <a:ext cx="5616624" cy="1325562"/>
          </a:xfrm>
        </p:spPr>
        <p:txBody>
          <a:bodyPr/>
          <a:lstStyle/>
          <a:p>
            <a:r>
              <a:rPr lang="nl-BE" sz="3200" b="1" dirty="0"/>
              <a:t>Faire diagnostiek doorheen HGD-traject</a:t>
            </a:r>
            <a:endParaRPr lang="nl-BE" sz="3200" b="1" dirty="0">
              <a:solidFill>
                <a:srgbClr val="C00000"/>
              </a:solidFill>
            </a:endParaRPr>
          </a:p>
        </p:txBody>
      </p:sp>
      <p:graphicFrame>
        <p:nvGraphicFramePr>
          <p:cNvPr id="4" name="Tabel 3">
            <a:extLst>
              <a:ext uri="{FF2B5EF4-FFF2-40B4-BE49-F238E27FC236}">
                <a16:creationId xmlns:a16="http://schemas.microsoft.com/office/drawing/2014/main" id="{0A162AF8-F9A5-4590-9D34-7313BDAE9CC0}"/>
              </a:ext>
            </a:extLst>
          </p:cNvPr>
          <p:cNvGraphicFramePr>
            <a:graphicFrameLocks noGrp="1"/>
          </p:cNvGraphicFramePr>
          <p:nvPr>
            <p:extLst>
              <p:ext uri="{D42A27DB-BD31-4B8C-83A1-F6EECF244321}">
                <p14:modId xmlns:p14="http://schemas.microsoft.com/office/powerpoint/2010/main" val="2492458535"/>
              </p:ext>
            </p:extLst>
          </p:nvPr>
        </p:nvGraphicFramePr>
        <p:xfrm>
          <a:off x="204951" y="1429164"/>
          <a:ext cx="11987049" cy="5428836"/>
        </p:xfrm>
        <a:graphic>
          <a:graphicData uri="http://schemas.openxmlformats.org/drawingml/2006/table">
            <a:tbl>
              <a:tblPr firstRow="1" bandRow="1">
                <a:tableStyleId>{5940675A-B579-460E-94D1-54222C63F5DA}</a:tableStyleId>
              </a:tblPr>
              <a:tblGrid>
                <a:gridCol w="3687850">
                  <a:extLst>
                    <a:ext uri="{9D8B030D-6E8A-4147-A177-3AD203B41FA5}">
                      <a16:colId xmlns:a16="http://schemas.microsoft.com/office/drawing/2014/main" val="2966593811"/>
                    </a:ext>
                  </a:extLst>
                </a:gridCol>
                <a:gridCol w="8299199">
                  <a:extLst>
                    <a:ext uri="{9D8B030D-6E8A-4147-A177-3AD203B41FA5}">
                      <a16:colId xmlns:a16="http://schemas.microsoft.com/office/drawing/2014/main" val="1509645202"/>
                    </a:ext>
                  </a:extLst>
                </a:gridCol>
              </a:tblGrid>
              <a:tr h="1966228">
                <a:tc>
                  <a:txBody>
                    <a:bodyPr/>
                    <a:lstStyle/>
                    <a:p>
                      <a:r>
                        <a:rPr lang="nl-BE" sz="2600" dirty="0">
                          <a:latin typeface="Open Sans" panose="020B0606030504020204"/>
                        </a:rPr>
                        <a:t>INTAKEFASE</a:t>
                      </a:r>
                    </a:p>
                    <a:p>
                      <a:r>
                        <a:rPr lang="nl-BE" sz="2600" dirty="0">
                          <a:latin typeface="Open Sans" panose="020B0606030504020204"/>
                        </a:rPr>
                        <a:t>STRATEGIEFASE</a:t>
                      </a:r>
                    </a:p>
                  </a:txBody>
                  <a:tcPr/>
                </a:tc>
                <a:tc>
                  <a:txBody>
                    <a:bodyPr/>
                    <a:lstStyle/>
                    <a:p>
                      <a:pPr marL="342900" indent="-342900">
                        <a:buFont typeface="Arial" panose="020B0604020202020204" pitchFamily="34" charset="0"/>
                        <a:buChar char="•"/>
                      </a:pPr>
                      <a:r>
                        <a:rPr lang="nl-BE" sz="2600" dirty="0">
                          <a:latin typeface="Open Sans" panose="020B0606030504020204"/>
                        </a:rPr>
                        <a:t>Vertrouwensrelatie creëren</a:t>
                      </a:r>
                    </a:p>
                    <a:p>
                      <a:pPr marL="342900" indent="-342900">
                        <a:buFont typeface="Arial" panose="020B0604020202020204" pitchFamily="34" charset="0"/>
                        <a:buChar char="•"/>
                      </a:pPr>
                      <a:r>
                        <a:rPr lang="nl-BE" sz="2600" dirty="0">
                          <a:latin typeface="Open Sans" panose="020B0606030504020204"/>
                        </a:rPr>
                        <a:t>Positief kader opbouwen</a:t>
                      </a:r>
                    </a:p>
                    <a:p>
                      <a:pPr marL="342900" indent="-342900">
                        <a:buFont typeface="Arial" panose="020B0604020202020204" pitchFamily="34" charset="0"/>
                        <a:buChar char="•"/>
                      </a:pPr>
                      <a:r>
                        <a:rPr lang="nl-BE" sz="2600" dirty="0">
                          <a:latin typeface="Open Sans" panose="020B0606030504020204"/>
                        </a:rPr>
                        <a:t>Voldoende informatie verzamelen (SES en migratie)</a:t>
                      </a:r>
                    </a:p>
                    <a:p>
                      <a:pPr marL="342900" indent="-342900">
                        <a:buFont typeface="Arial" panose="020B0604020202020204" pitchFamily="34" charset="0"/>
                        <a:buChar char="•"/>
                      </a:pPr>
                      <a:r>
                        <a:rPr lang="nl-BE" sz="2600" dirty="0">
                          <a:latin typeface="Open Sans" panose="020B0606030504020204"/>
                        </a:rPr>
                        <a:t>Eigen waarden en (voor-)oordelen onder controle</a:t>
                      </a:r>
                    </a:p>
                  </a:txBody>
                  <a:tcPr/>
                </a:tc>
                <a:extLst>
                  <a:ext uri="{0D108BD9-81ED-4DB2-BD59-A6C34878D82A}">
                    <a16:rowId xmlns:a16="http://schemas.microsoft.com/office/drawing/2014/main" val="3982038624"/>
                  </a:ext>
                </a:extLst>
              </a:tr>
              <a:tr h="1731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600" i="1" dirty="0">
                          <a:latin typeface="Open Sans" panose="020B0606030504020204"/>
                        </a:rPr>
                        <a:t>ONDERZOEKSFASE</a:t>
                      </a:r>
                      <a:endParaRPr lang="nl-BE" sz="2600" dirty="0">
                        <a:latin typeface="Open Sans" panose="020B0606030504020204"/>
                      </a:endParaRPr>
                    </a:p>
                    <a:p>
                      <a:endParaRPr lang="nl-BE" sz="2600" dirty="0">
                        <a:latin typeface="Open Sans" panose="020B0606030504020204"/>
                      </a:endParaRPr>
                    </a:p>
                  </a:txBody>
                  <a:tcPr/>
                </a:tc>
                <a:tc>
                  <a:txBody>
                    <a:bodyPr/>
                    <a:lstStyle/>
                    <a:p>
                      <a:pPr marL="342900" indent="-342900">
                        <a:buFont typeface="Arial" panose="020B0604020202020204" pitchFamily="34" charset="0"/>
                        <a:buChar char="•"/>
                      </a:pPr>
                      <a:r>
                        <a:rPr lang="nl-BE" sz="2600" dirty="0">
                          <a:latin typeface="Open Sans" panose="020B0606030504020204"/>
                        </a:rPr>
                        <a:t>Breed kijken</a:t>
                      </a:r>
                    </a:p>
                    <a:p>
                      <a:pPr marL="342900" indent="-342900">
                        <a:buFont typeface="Arial" panose="020B0604020202020204" pitchFamily="34" charset="0"/>
                        <a:buChar char="•"/>
                      </a:pPr>
                      <a:r>
                        <a:rPr lang="nl-BE" sz="2600" dirty="0">
                          <a:latin typeface="Open Sans" panose="020B0606030504020204"/>
                        </a:rPr>
                        <a:t>Storende factoren voorkomen </a:t>
                      </a:r>
                    </a:p>
                    <a:p>
                      <a:pPr marL="342900" indent="-342900">
                        <a:buFont typeface="Arial" panose="020B0604020202020204" pitchFamily="34" charset="0"/>
                        <a:buChar char="•"/>
                      </a:pPr>
                      <a:r>
                        <a:rPr lang="nl-BE" sz="2600" dirty="0">
                          <a:latin typeface="Open Sans" panose="020B0606030504020204"/>
                        </a:rPr>
                        <a:t>Juist interpreteren</a:t>
                      </a:r>
                    </a:p>
                    <a:p>
                      <a:pPr marL="342900" indent="-342900">
                        <a:buFont typeface="Arial" panose="020B0604020202020204" pitchFamily="34" charset="0"/>
                        <a:buChar char="•"/>
                      </a:pPr>
                      <a:endParaRPr lang="nl-BE" sz="2600" dirty="0">
                        <a:latin typeface="Open Sans" panose="020B0606030504020204"/>
                      </a:endParaRPr>
                    </a:p>
                  </a:txBody>
                  <a:tcPr/>
                </a:tc>
                <a:extLst>
                  <a:ext uri="{0D108BD9-81ED-4DB2-BD59-A6C34878D82A}">
                    <a16:rowId xmlns:a16="http://schemas.microsoft.com/office/drawing/2014/main" val="488622480"/>
                  </a:ext>
                </a:extLst>
              </a:tr>
              <a:tr h="1731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600" i="1" dirty="0">
                          <a:latin typeface="Open Sans" panose="020B0606030504020204"/>
                        </a:rPr>
                        <a:t>INTEGRATIE- &amp; AANBEVELINGSFASE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2600" i="1" dirty="0">
                          <a:latin typeface="Open Sans" panose="020B0606030504020204"/>
                        </a:rPr>
                        <a:t>ADVIESFASE</a:t>
                      </a:r>
                      <a:endParaRPr lang="nl-BE" sz="2600" dirty="0">
                        <a:latin typeface="Open Sans" panose="020B0606030504020204"/>
                      </a:endParaRPr>
                    </a:p>
                    <a:p>
                      <a:endParaRPr lang="nl-BE" sz="2600" dirty="0">
                        <a:latin typeface="Open Sans" panose="020B0606030504020204"/>
                      </a:endParaRPr>
                    </a:p>
                  </a:txBody>
                  <a:tcPr/>
                </a:tc>
                <a:tc>
                  <a:txBody>
                    <a:bodyPr/>
                    <a:lstStyle/>
                    <a:p>
                      <a:pPr marL="342900" indent="-342900">
                        <a:buFont typeface="Arial" panose="020B0604020202020204" pitchFamily="34" charset="0"/>
                        <a:buChar char="•"/>
                      </a:pPr>
                      <a:r>
                        <a:rPr lang="nl-BE" sz="2600" dirty="0">
                          <a:latin typeface="Open Sans" panose="020B0606030504020204"/>
                        </a:rPr>
                        <a:t>Gepast indiceren</a:t>
                      </a:r>
                    </a:p>
                    <a:p>
                      <a:pPr marL="342900" indent="-342900">
                        <a:buFont typeface="Arial" panose="020B0604020202020204" pitchFamily="34" charset="0"/>
                        <a:buChar char="•"/>
                      </a:pPr>
                      <a:r>
                        <a:rPr lang="nl-BE" sz="2600" dirty="0">
                          <a:latin typeface="Open Sans" panose="020B0606030504020204"/>
                        </a:rPr>
                        <a:t>Respectvol adviseren</a:t>
                      </a:r>
                    </a:p>
                    <a:p>
                      <a:pPr marL="342900" indent="-342900">
                        <a:buFont typeface="Arial" panose="020B0604020202020204" pitchFamily="34" charset="0"/>
                        <a:buChar char="•"/>
                      </a:pPr>
                      <a:r>
                        <a:rPr lang="nl-BE" sz="2600" dirty="0">
                          <a:latin typeface="Open Sans" panose="020B0606030504020204"/>
                        </a:rPr>
                        <a:t>Bij de interventie: geloven in de veranderbaarheid!</a:t>
                      </a:r>
                    </a:p>
                  </a:txBody>
                  <a:tcPr/>
                </a:tc>
                <a:extLst>
                  <a:ext uri="{0D108BD9-81ED-4DB2-BD59-A6C34878D82A}">
                    <a16:rowId xmlns:a16="http://schemas.microsoft.com/office/drawing/2014/main" val="3240530432"/>
                  </a:ext>
                </a:extLst>
              </a:tr>
            </a:tbl>
          </a:graphicData>
        </a:graphic>
      </p:graphicFrame>
      <p:pic>
        <p:nvPicPr>
          <p:cNvPr id="1026" name="Picture 2" descr="http://www.vclb-koepel.be/library/galleryphotos/logo_fairediagnostiek.png">
            <a:extLst>
              <a:ext uri="{FF2B5EF4-FFF2-40B4-BE49-F238E27FC236}">
                <a16:creationId xmlns:a16="http://schemas.microsoft.com/office/drawing/2014/main" id="{BD806C5D-0C09-464D-B854-A5A9F95CC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356" y="97895"/>
            <a:ext cx="4350274"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01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6" name="Shape 426"/>
          <p:cNvSpPr txBox="1">
            <a:spLocks noGrp="1"/>
          </p:cNvSpPr>
          <p:nvPr>
            <p:ph type="sldNum" idx="12"/>
          </p:nvPr>
        </p:nvSpPr>
        <p:spPr>
          <a:xfrm>
            <a:off x="11211786" y="6283642"/>
            <a:ext cx="787400" cy="365125"/>
          </a:xfrm>
          <a:prstGeom prst="rect">
            <a:avLst/>
          </a:prstGeom>
          <a:noFill/>
          <a:ln>
            <a:noFill/>
          </a:ln>
        </p:spPr>
        <p:txBody>
          <a:bodyPr vert="horz" lIns="91440" tIns="45720" rIns="91440" bIns="45720" rtlCol="0" anchor="ctr" anchorCtr="0">
            <a:noAutofit/>
          </a:bodyPr>
          <a:lstStyle>
            <a:defPPr>
              <a:defRPr lang="nl-BE"/>
            </a:defPPr>
            <a:lvl1pPr marL="0" algn="r" defTabSz="914400" rtl="0" eaLnBrk="1" latinLnBrk="0" hangingPunct="1">
              <a:defRPr sz="1200" kern="1200">
                <a:solidFill>
                  <a:srgbClr val="049999"/>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25000"/>
            </a:pPr>
            <a:fld id="{04FCA95E-2221-4DC3-A5F9-E53F37D422FC}" type="slidenum">
              <a:rPr lang="nl-BE" smtClean="0"/>
              <a:pPr>
                <a:buSzPct val="25000"/>
              </a:pPr>
              <a:t>31</a:t>
            </a:fld>
            <a:endParaRPr lang="nl-BE" dirty="0"/>
          </a:p>
        </p:txBody>
      </p:sp>
      <p:pic>
        <p:nvPicPr>
          <p:cNvPr id="7" name="Shape 441"/>
          <p:cNvPicPr preferRelativeResize="0">
            <a:picLocks noGrp="1"/>
          </p:cNvPicPr>
          <p:nvPr>
            <p:ph type="body" idx="1"/>
          </p:nvPr>
        </p:nvPicPr>
        <p:blipFill rotWithShape="1">
          <a:blip r:embed="rId3" cstate="print">
            <a:alphaModFix/>
          </a:blip>
          <a:srcRect r="50514" b="60975"/>
          <a:stretch/>
        </p:blipFill>
        <p:spPr>
          <a:xfrm>
            <a:off x="1263316" y="421105"/>
            <a:ext cx="9492916" cy="6313487"/>
          </a:xfrm>
          <a:prstGeom prst="rect">
            <a:avLst/>
          </a:prstGeom>
          <a:noFill/>
          <a:ln>
            <a:noFill/>
          </a:ln>
        </p:spPr>
      </p:pic>
    </p:spTree>
    <p:extLst>
      <p:ext uri="{BB962C8B-B14F-4D97-AF65-F5344CB8AC3E}">
        <p14:creationId xmlns:p14="http://schemas.microsoft.com/office/powerpoint/2010/main" val="1514288884"/>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78846-075E-43C6-AAE5-F4C095A7D5D5}"/>
              </a:ext>
            </a:extLst>
          </p:cNvPr>
          <p:cNvSpPr>
            <a:spLocks noGrp="1"/>
          </p:cNvSpPr>
          <p:nvPr>
            <p:ph type="title"/>
          </p:nvPr>
        </p:nvSpPr>
        <p:spPr/>
        <p:txBody>
          <a:bodyPr/>
          <a:lstStyle/>
          <a:p>
            <a:r>
              <a:rPr lang="nl-BE" dirty="0"/>
              <a:t>Casus Dylan: introductie</a:t>
            </a:r>
          </a:p>
        </p:txBody>
      </p:sp>
      <p:sp>
        <p:nvSpPr>
          <p:cNvPr id="3" name="Tijdelijke aanduiding voor inhoud 2">
            <a:extLst>
              <a:ext uri="{FF2B5EF4-FFF2-40B4-BE49-F238E27FC236}">
                <a16:creationId xmlns:a16="http://schemas.microsoft.com/office/drawing/2014/main" id="{75474B26-B3A9-4811-B23A-93DEC0F83DFB}"/>
              </a:ext>
            </a:extLst>
          </p:cNvPr>
          <p:cNvSpPr>
            <a:spLocks noGrp="1"/>
          </p:cNvSpPr>
          <p:nvPr>
            <p:ph idx="1"/>
          </p:nvPr>
        </p:nvSpPr>
        <p:spPr/>
        <p:txBody>
          <a:bodyPr/>
          <a:lstStyle/>
          <a:p>
            <a:r>
              <a:rPr lang="nl-BE" dirty="0">
                <a:latin typeface="Open Sans" panose="020B0606030504020204"/>
              </a:rPr>
              <a:t>Jongen uit het 6</a:t>
            </a:r>
            <a:r>
              <a:rPr lang="nl-BE" baseline="30000" dirty="0">
                <a:latin typeface="Open Sans" panose="020B0606030504020204"/>
              </a:rPr>
              <a:t>de</a:t>
            </a:r>
            <a:r>
              <a:rPr lang="nl-BE" dirty="0">
                <a:latin typeface="Open Sans" panose="020B0606030504020204"/>
              </a:rPr>
              <a:t> leerjaar</a:t>
            </a:r>
          </a:p>
          <a:p>
            <a:r>
              <a:rPr lang="nl-BE" dirty="0">
                <a:latin typeface="Open Sans" panose="020B0606030504020204"/>
              </a:rPr>
              <a:t>Volgens de juf verstandige leerling</a:t>
            </a:r>
          </a:p>
          <a:p>
            <a:r>
              <a:rPr lang="nl-BE" dirty="0">
                <a:latin typeface="Open Sans" panose="020B0606030504020204"/>
              </a:rPr>
              <a:t>Interesse in automechanica</a:t>
            </a:r>
          </a:p>
          <a:p>
            <a:r>
              <a:rPr lang="nl-BE" dirty="0">
                <a:latin typeface="Open Sans" panose="020B0606030504020204"/>
              </a:rPr>
              <a:t>Goede vriend Boris</a:t>
            </a:r>
          </a:p>
          <a:p>
            <a:r>
              <a:rPr lang="nl-BE" dirty="0">
                <a:latin typeface="Open Sans" panose="020B0606030504020204"/>
              </a:rPr>
              <a:t>Laatste periode minder goede resultaten</a:t>
            </a:r>
          </a:p>
          <a:p>
            <a:r>
              <a:rPr lang="nl-BE" dirty="0">
                <a:latin typeface="Open Sans" panose="020B0606030504020204"/>
              </a:rPr>
              <a:t>Erg emotioneel gereageerd op een gesprek met de juf over opties in het SO – juf is daar erg van geschrokken</a:t>
            </a:r>
          </a:p>
          <a:p>
            <a:endParaRPr lang="nl-BE" dirty="0"/>
          </a:p>
        </p:txBody>
      </p:sp>
      <p:sp>
        <p:nvSpPr>
          <p:cNvPr id="4" name="Tijdelijke aanduiding voor dianummer 3">
            <a:extLst>
              <a:ext uri="{FF2B5EF4-FFF2-40B4-BE49-F238E27FC236}">
                <a16:creationId xmlns:a16="http://schemas.microsoft.com/office/drawing/2014/main" id="{DF9F1A7C-317C-4730-BA67-3595F491D6CB}"/>
              </a:ext>
            </a:extLst>
          </p:cNvPr>
          <p:cNvSpPr>
            <a:spLocks noGrp="1"/>
          </p:cNvSpPr>
          <p:nvPr>
            <p:ph type="sldNum" sz="quarter" idx="12"/>
          </p:nvPr>
        </p:nvSpPr>
        <p:spPr/>
        <p:txBody>
          <a:bodyPr/>
          <a:lstStyle/>
          <a:p>
            <a:fld id="{04FCA95E-2221-4DC3-A5F9-E53F37D422FC}" type="slidenum">
              <a:rPr lang="nl-BE" smtClean="0"/>
              <a:pPr/>
              <a:t>32</a:t>
            </a:fld>
            <a:endParaRPr lang="nl-BE"/>
          </a:p>
        </p:txBody>
      </p:sp>
    </p:spTree>
    <p:extLst>
      <p:ext uri="{BB962C8B-B14F-4D97-AF65-F5344CB8AC3E}">
        <p14:creationId xmlns:p14="http://schemas.microsoft.com/office/powerpoint/2010/main" val="3289251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ED4C1-EA74-42F2-88A5-1CEF1EB9B262}"/>
              </a:ext>
            </a:extLst>
          </p:cNvPr>
          <p:cNvSpPr>
            <a:spLocks noGrp="1"/>
          </p:cNvSpPr>
          <p:nvPr>
            <p:ph type="title"/>
          </p:nvPr>
        </p:nvSpPr>
        <p:spPr/>
        <p:txBody>
          <a:bodyPr/>
          <a:lstStyle/>
          <a:p>
            <a:r>
              <a:rPr lang="nl-BE" dirty="0"/>
              <a:t>Casus Dylan: context</a:t>
            </a:r>
          </a:p>
        </p:txBody>
      </p:sp>
      <p:sp>
        <p:nvSpPr>
          <p:cNvPr id="3" name="Tijdelijke aanduiding voor inhoud 2">
            <a:extLst>
              <a:ext uri="{FF2B5EF4-FFF2-40B4-BE49-F238E27FC236}">
                <a16:creationId xmlns:a16="http://schemas.microsoft.com/office/drawing/2014/main" id="{DC44FB9B-C365-4950-AE3B-02A94FA83721}"/>
              </a:ext>
            </a:extLst>
          </p:cNvPr>
          <p:cNvSpPr>
            <a:spLocks noGrp="1"/>
          </p:cNvSpPr>
          <p:nvPr>
            <p:ph idx="1"/>
          </p:nvPr>
        </p:nvSpPr>
        <p:spPr/>
        <p:txBody>
          <a:bodyPr>
            <a:normAutofit/>
          </a:bodyPr>
          <a:lstStyle/>
          <a:p>
            <a:r>
              <a:rPr lang="nl-BE" dirty="0">
                <a:latin typeface="Open Sans" panose="020B0606030504020204"/>
              </a:rPr>
              <a:t>Ouders beiden hoog opgeleid</a:t>
            </a:r>
          </a:p>
          <a:p>
            <a:r>
              <a:rPr lang="nl-BE" dirty="0">
                <a:latin typeface="Open Sans" panose="020B0606030504020204"/>
              </a:rPr>
              <a:t>Verwachten dat Dylan ook zal verder studeren na SO</a:t>
            </a:r>
          </a:p>
          <a:p>
            <a:r>
              <a:rPr lang="nl-BE" dirty="0">
                <a:latin typeface="Open Sans" panose="020B0606030504020204"/>
              </a:rPr>
              <a:t>Hebben een voorkeur voor sterk theoretische richting in het SO</a:t>
            </a:r>
          </a:p>
          <a:p>
            <a:r>
              <a:rPr lang="nl-BE" dirty="0">
                <a:latin typeface="Open Sans" panose="020B0606030504020204"/>
              </a:rPr>
              <a:t>Zijn ervan overtuigd dat Dylan dit zal aankunnen</a:t>
            </a:r>
          </a:p>
          <a:p>
            <a:pPr marL="0" indent="0">
              <a:buNone/>
            </a:pPr>
            <a:endParaRPr lang="nl-BE" dirty="0">
              <a:latin typeface="Open Sans" panose="020B0606030504020204"/>
            </a:endParaRPr>
          </a:p>
          <a:p>
            <a:r>
              <a:rPr lang="nl-BE" dirty="0">
                <a:latin typeface="Open Sans" panose="020B0606030504020204"/>
              </a:rPr>
              <a:t>Juf bezorgd om dalende resultaten van Dylan</a:t>
            </a:r>
          </a:p>
          <a:p>
            <a:r>
              <a:rPr lang="nl-BE" dirty="0">
                <a:latin typeface="Open Sans" panose="020B0606030504020204"/>
              </a:rPr>
              <a:t>Denkt dat hij voldoende uitdaging nodig heeft</a:t>
            </a:r>
          </a:p>
          <a:p>
            <a:r>
              <a:rPr lang="nl-BE" dirty="0">
                <a:latin typeface="Open Sans" panose="020B0606030504020204"/>
              </a:rPr>
              <a:t>Vreest dat hij te sterk leunt op vriend Boris</a:t>
            </a:r>
          </a:p>
          <a:p>
            <a:pPr marL="0" indent="0">
              <a:buNone/>
            </a:pPr>
            <a:endParaRPr lang="nl-BE" dirty="0">
              <a:latin typeface="Open Sans" panose="020B0606030504020204"/>
            </a:endParaRPr>
          </a:p>
          <a:p>
            <a:endParaRPr lang="nl-BE" dirty="0"/>
          </a:p>
        </p:txBody>
      </p:sp>
      <p:sp>
        <p:nvSpPr>
          <p:cNvPr id="4" name="Tijdelijke aanduiding voor dianummer 3">
            <a:extLst>
              <a:ext uri="{FF2B5EF4-FFF2-40B4-BE49-F238E27FC236}">
                <a16:creationId xmlns:a16="http://schemas.microsoft.com/office/drawing/2014/main" id="{116A8CCE-7B9F-4476-B3FA-1F7C1D20C5AB}"/>
              </a:ext>
            </a:extLst>
          </p:cNvPr>
          <p:cNvSpPr>
            <a:spLocks noGrp="1"/>
          </p:cNvSpPr>
          <p:nvPr>
            <p:ph type="sldNum" sz="quarter" idx="12"/>
          </p:nvPr>
        </p:nvSpPr>
        <p:spPr/>
        <p:txBody>
          <a:bodyPr/>
          <a:lstStyle/>
          <a:p>
            <a:fld id="{04FCA95E-2221-4DC3-A5F9-E53F37D422FC}" type="slidenum">
              <a:rPr lang="nl-BE" smtClean="0"/>
              <a:pPr/>
              <a:t>33</a:t>
            </a:fld>
            <a:endParaRPr lang="nl-BE"/>
          </a:p>
        </p:txBody>
      </p:sp>
    </p:spTree>
    <p:extLst>
      <p:ext uri="{BB962C8B-B14F-4D97-AF65-F5344CB8AC3E}">
        <p14:creationId xmlns:p14="http://schemas.microsoft.com/office/powerpoint/2010/main" val="2994416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F9559-B8CB-4023-8D18-9E695ECABD15}"/>
              </a:ext>
            </a:extLst>
          </p:cNvPr>
          <p:cNvSpPr>
            <a:spLocks noGrp="1"/>
          </p:cNvSpPr>
          <p:nvPr>
            <p:ph type="title"/>
          </p:nvPr>
        </p:nvSpPr>
        <p:spPr>
          <a:xfrm>
            <a:off x="838200" y="6306"/>
            <a:ext cx="10515600" cy="1325563"/>
          </a:xfrm>
        </p:spPr>
        <p:txBody>
          <a:bodyPr/>
          <a:lstStyle/>
          <a:p>
            <a:r>
              <a:rPr lang="nl-BE" dirty="0"/>
              <a:t>Over welke soort hulpvraag gaat het?</a:t>
            </a:r>
            <a:br>
              <a:rPr lang="nl-BE" dirty="0"/>
            </a:br>
            <a:r>
              <a:rPr lang="nl-BE" dirty="0"/>
              <a:t>Welk soort antwoord verwacht cliënt?</a:t>
            </a:r>
          </a:p>
        </p:txBody>
      </p:sp>
      <p:sp>
        <p:nvSpPr>
          <p:cNvPr id="3" name="Tijdelijke aanduiding voor inhoud 2">
            <a:extLst>
              <a:ext uri="{FF2B5EF4-FFF2-40B4-BE49-F238E27FC236}">
                <a16:creationId xmlns:a16="http://schemas.microsoft.com/office/drawing/2014/main" id="{2A6AFA47-CF58-4828-B48A-48786F9B068E}"/>
              </a:ext>
            </a:extLst>
          </p:cNvPr>
          <p:cNvSpPr>
            <a:spLocks noGrp="1"/>
          </p:cNvSpPr>
          <p:nvPr>
            <p:ph idx="1"/>
          </p:nvPr>
        </p:nvSpPr>
        <p:spPr>
          <a:xfrm>
            <a:off x="838200" y="1432084"/>
            <a:ext cx="10515600" cy="5419610"/>
          </a:xfrm>
        </p:spPr>
        <p:txBody>
          <a:bodyPr>
            <a:noAutofit/>
          </a:bodyPr>
          <a:lstStyle/>
          <a:p>
            <a:r>
              <a:rPr lang="nl-BE" dirty="0"/>
              <a:t>Overzicht?</a:t>
            </a:r>
          </a:p>
          <a:p>
            <a:pPr lvl="1"/>
            <a:r>
              <a:rPr lang="nl-BE" sz="2800" dirty="0"/>
              <a:t>Wat zijn Dylans sterktes en zwaktes binnen zijn profiel van cognitieve vaardigheden?</a:t>
            </a:r>
          </a:p>
          <a:p>
            <a:pPr lvl="1"/>
            <a:r>
              <a:rPr lang="nl-BE" sz="2800" dirty="0"/>
              <a:t>Waar gaan de interesses van Dylan vooral naartoe?</a:t>
            </a:r>
          </a:p>
          <a:p>
            <a:r>
              <a:rPr lang="nl-BE" dirty="0"/>
              <a:t>Inzicht?</a:t>
            </a:r>
          </a:p>
          <a:p>
            <a:pPr lvl="1"/>
            <a:r>
              <a:rPr lang="nl-BE" sz="2800" dirty="0"/>
              <a:t>Hoe komt het dat Dylans resultaten achteruit gaan?</a:t>
            </a:r>
          </a:p>
          <a:p>
            <a:pPr lvl="1"/>
            <a:r>
              <a:rPr lang="nl-BE" sz="2800" dirty="0"/>
              <a:t>Hoe komt het dat Dylan zich niet goed voelt?</a:t>
            </a:r>
          </a:p>
          <a:p>
            <a:r>
              <a:rPr lang="nl-BE" dirty="0"/>
              <a:t>Uitzicht?</a:t>
            </a:r>
          </a:p>
          <a:p>
            <a:pPr lvl="1"/>
            <a:r>
              <a:rPr lang="nl-BE" sz="2800" dirty="0"/>
              <a:t>Hoe kunnen we Dylans resultaten weer verbeteren?</a:t>
            </a:r>
          </a:p>
          <a:p>
            <a:pPr lvl="1"/>
            <a:r>
              <a:rPr lang="nl-BE" sz="2800" dirty="0"/>
              <a:t>Hoe kunnen we Dylan voorbereiden op overstap naar SO?</a:t>
            </a:r>
          </a:p>
          <a:p>
            <a:pPr lvl="1"/>
            <a:r>
              <a:rPr lang="nl-BE" sz="2800" dirty="0"/>
              <a:t>Hoe kunnen we ervoor zorgen dat Dylan zich beter in zijn vel voelt?</a:t>
            </a:r>
          </a:p>
        </p:txBody>
      </p:sp>
      <p:sp>
        <p:nvSpPr>
          <p:cNvPr id="4" name="Tijdelijke aanduiding voor dianummer 3">
            <a:extLst>
              <a:ext uri="{FF2B5EF4-FFF2-40B4-BE49-F238E27FC236}">
                <a16:creationId xmlns:a16="http://schemas.microsoft.com/office/drawing/2014/main" id="{77AF53F8-5A51-44E9-AA9F-D3D5F7388818}"/>
              </a:ext>
            </a:extLst>
          </p:cNvPr>
          <p:cNvSpPr>
            <a:spLocks noGrp="1"/>
          </p:cNvSpPr>
          <p:nvPr>
            <p:ph type="sldNum" sz="quarter" idx="12"/>
          </p:nvPr>
        </p:nvSpPr>
        <p:spPr/>
        <p:txBody>
          <a:bodyPr/>
          <a:lstStyle/>
          <a:p>
            <a:fld id="{04FCA95E-2221-4DC3-A5F9-E53F37D422FC}" type="slidenum">
              <a:rPr lang="nl-BE" smtClean="0"/>
              <a:pPr/>
              <a:t>34</a:t>
            </a:fld>
            <a:endParaRPr lang="nl-BE"/>
          </a:p>
        </p:txBody>
      </p:sp>
    </p:spTree>
    <p:extLst>
      <p:ext uri="{BB962C8B-B14F-4D97-AF65-F5344CB8AC3E}">
        <p14:creationId xmlns:p14="http://schemas.microsoft.com/office/powerpoint/2010/main" val="1912395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Intakefase – culturele bagage gezin? </a:t>
            </a:r>
          </a:p>
        </p:txBody>
      </p:sp>
      <p:sp>
        <p:nvSpPr>
          <p:cNvPr id="3" name="Tijdelijke aanduiding voor tekst 2"/>
          <p:cNvSpPr>
            <a:spLocks noGrp="1"/>
          </p:cNvSpPr>
          <p:nvPr>
            <p:ph type="body" idx="1"/>
          </p:nvPr>
        </p:nvSpPr>
        <p:spPr/>
        <p:txBody>
          <a:bodyPr>
            <a:normAutofit/>
          </a:bodyPr>
          <a:lstStyle/>
          <a:p>
            <a:pPr>
              <a:buFont typeface="Wingdings" panose="05000000000000000000" pitchFamily="2" charset="2"/>
              <a:buChar char="ü"/>
            </a:pPr>
            <a:r>
              <a:rPr lang="nl-BE" sz="2400" dirty="0"/>
              <a:t> </a:t>
            </a:r>
            <a:r>
              <a:rPr lang="nl-BE" dirty="0"/>
              <a:t>Vertrouwensrelatie en positieve/constructieve samenwerking: ouders belangrijke informant om breed informatie te verzamelen over functioneren leerling en hun verwachtingen t.a.v. schools leren</a:t>
            </a:r>
          </a:p>
          <a:p>
            <a:pPr>
              <a:buFont typeface="Wingdings" panose="05000000000000000000" pitchFamily="2" charset="2"/>
              <a:buChar char="ü"/>
            </a:pPr>
            <a:r>
              <a:rPr lang="nl-BE" dirty="0"/>
              <a:t> Verschil thuiscultuur en schoolcultuur? </a:t>
            </a:r>
          </a:p>
          <a:p>
            <a:pPr marL="177800" indent="0">
              <a:buNone/>
            </a:pPr>
            <a:endParaRPr lang="nl-BE" dirty="0"/>
          </a:p>
          <a:p>
            <a:pPr>
              <a:buFont typeface="Symbol" panose="05050102010706020507" pitchFamily="18" charset="2"/>
              <a:buChar char="Þ"/>
            </a:pPr>
            <a:r>
              <a:rPr lang="nl-BE" dirty="0"/>
              <a:t> Naarmate de culturele oriëntatie van het gezin verder afwijkt van de gastcultuur (meer behoud, minder aanpassing), wordt gebruik normen gebaseerd op onderzoek onder leden van de meerderheidscultuur problematischer</a:t>
            </a:r>
          </a:p>
          <a:p>
            <a:pPr marL="609600" lvl="1" indent="0">
              <a:buNone/>
            </a:pPr>
            <a:endParaRPr lang="nl-BE" dirty="0"/>
          </a:p>
          <a:p>
            <a:pPr lvl="1">
              <a:buFont typeface="Symbol" panose="05050102010706020507" pitchFamily="18" charset="2"/>
              <a:buChar char="Þ"/>
            </a:pPr>
            <a:endParaRPr lang="nl-BE" dirty="0"/>
          </a:p>
          <a:p>
            <a:pPr>
              <a:buFont typeface="Symbol" panose="05050102010706020507" pitchFamily="18" charset="2"/>
              <a:buChar char="Þ"/>
            </a:pPr>
            <a:endParaRPr lang="nl-BE" sz="2400" dirty="0"/>
          </a:p>
          <a:p>
            <a:pPr marL="177800" indent="0">
              <a:buNone/>
            </a:pPr>
            <a:endParaRPr lang="nl-BE" sz="2400" dirty="0"/>
          </a:p>
        </p:txBody>
      </p:sp>
      <p:pic>
        <p:nvPicPr>
          <p:cNvPr id="4" name="Picture 2" descr="http://www.vclb-koepel.be/library/galleryphotos/logo_fairediagnostiek.png">
            <a:extLst>
              <a:ext uri="{FF2B5EF4-FFF2-40B4-BE49-F238E27FC236}">
                <a16:creationId xmlns:a16="http://schemas.microsoft.com/office/drawing/2014/main" id="{A24C3672-0865-4174-9350-7F3EB8CA61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752"/>
          <a:stretch/>
        </p:blipFill>
        <p:spPr bwMode="auto">
          <a:xfrm>
            <a:off x="10674121" y="365125"/>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22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Intakefase – culturele bagage gezin? </a:t>
            </a:r>
          </a:p>
        </p:txBody>
      </p:sp>
      <p:sp>
        <p:nvSpPr>
          <p:cNvPr id="3" name="Tijdelijke aanduiding voor tekst 2"/>
          <p:cNvSpPr>
            <a:spLocks noGrp="1"/>
          </p:cNvSpPr>
          <p:nvPr>
            <p:ph type="body" idx="1"/>
          </p:nvPr>
        </p:nvSpPr>
        <p:spPr/>
        <p:txBody>
          <a:bodyPr/>
          <a:lstStyle/>
          <a:p>
            <a:pPr marL="609600" lvl="1" indent="0">
              <a:buNone/>
            </a:pPr>
            <a:endParaRPr lang="nl-BE" dirty="0"/>
          </a:p>
          <a:p>
            <a:pPr>
              <a:buFont typeface="Symbol" panose="05050102010706020507" pitchFamily="18" charset="2"/>
              <a:buChar char="Þ"/>
            </a:pPr>
            <a:endParaRPr lang="nl-BE" sz="2400" dirty="0"/>
          </a:p>
          <a:p>
            <a:pPr marL="177800" indent="0">
              <a:buNone/>
            </a:pPr>
            <a:endParaRPr lang="nl-BE" sz="2400" dirty="0"/>
          </a:p>
        </p:txBody>
      </p:sp>
      <p:pic>
        <p:nvPicPr>
          <p:cNvPr id="4" name="Afbeelding 3">
            <a:extLst>
              <a:ext uri="{FF2B5EF4-FFF2-40B4-BE49-F238E27FC236}">
                <a16:creationId xmlns:a16="http://schemas.microsoft.com/office/drawing/2014/main" id="{161FE5A6-DFF8-4A93-AB43-7892CE9B6285}"/>
              </a:ext>
            </a:extLst>
          </p:cNvPr>
          <p:cNvPicPr/>
          <p:nvPr/>
        </p:nvPicPr>
        <p:blipFill rotWithShape="1">
          <a:blip r:embed="rId3">
            <a:extLst>
              <a:ext uri="{28A0092B-C50C-407E-A947-70E740481C1C}">
                <a14:useLocalDpi xmlns:a14="http://schemas.microsoft.com/office/drawing/2010/main" val="0"/>
              </a:ext>
            </a:extLst>
          </a:blip>
          <a:srcRect t="29074" r="827" b="14492"/>
          <a:stretch/>
        </p:blipFill>
        <p:spPr>
          <a:xfrm>
            <a:off x="1415480" y="1970410"/>
            <a:ext cx="9793088" cy="4061769"/>
          </a:xfrm>
          <a:prstGeom prst="rect">
            <a:avLst/>
          </a:prstGeom>
        </p:spPr>
      </p:pic>
      <p:pic>
        <p:nvPicPr>
          <p:cNvPr id="5" name="Picture 2" descr="http://www.vclb-koepel.be/library/galleryphotos/logo_fairediagnostiek.png">
            <a:extLst>
              <a:ext uri="{FF2B5EF4-FFF2-40B4-BE49-F238E27FC236}">
                <a16:creationId xmlns:a16="http://schemas.microsoft.com/office/drawing/2014/main" id="{38D135A8-675B-454D-8900-FF40C0E17B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752"/>
          <a:stretch/>
        </p:blipFill>
        <p:spPr bwMode="auto">
          <a:xfrm>
            <a:off x="10674121" y="365125"/>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96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Intakefase – culturele bagage gezin? </a:t>
            </a:r>
          </a:p>
        </p:txBody>
      </p:sp>
      <p:sp>
        <p:nvSpPr>
          <p:cNvPr id="3" name="Tijdelijke aanduiding voor tekst 2"/>
          <p:cNvSpPr>
            <a:spLocks noGrp="1"/>
          </p:cNvSpPr>
          <p:nvPr>
            <p:ph type="body" idx="1"/>
          </p:nvPr>
        </p:nvSpPr>
        <p:spPr>
          <a:xfrm>
            <a:off x="839416" y="1303484"/>
            <a:ext cx="10514230" cy="5554515"/>
          </a:xfrm>
        </p:spPr>
        <p:txBody>
          <a:bodyPr>
            <a:noAutofit/>
          </a:bodyPr>
          <a:lstStyle/>
          <a:p>
            <a:pPr marL="177800" indent="0">
              <a:buNone/>
            </a:pPr>
            <a:r>
              <a:rPr lang="nl-BE" dirty="0"/>
              <a:t>Mogelijke vragen</a:t>
            </a:r>
          </a:p>
          <a:p>
            <a:pPr lvl="0"/>
            <a:r>
              <a:rPr lang="nl-BE" dirty="0">
                <a:solidFill>
                  <a:srgbClr val="02AAB4"/>
                </a:solidFill>
              </a:rPr>
              <a:t>Wat doen ouders om onderwijs van hun kind te ondersteunen: betrokkenheid bij het onderwijs, supervisie, verwachtingen… ?</a:t>
            </a:r>
          </a:p>
          <a:p>
            <a:pPr lvl="0"/>
            <a:r>
              <a:rPr lang="nl-BE" dirty="0">
                <a:solidFill>
                  <a:srgbClr val="02AAB4"/>
                </a:solidFill>
              </a:rPr>
              <a:t>Wie zijn de belangrijkste opvoedingsfiguren? </a:t>
            </a:r>
          </a:p>
          <a:p>
            <a:pPr lvl="0"/>
            <a:r>
              <a:rPr lang="nl-BE" dirty="0">
                <a:solidFill>
                  <a:srgbClr val="02AAB4"/>
                </a:solidFill>
              </a:rPr>
              <a:t>Waaruit bestaat vrijetijdsbesteding van het kind / de jongere? </a:t>
            </a:r>
          </a:p>
          <a:p>
            <a:pPr lvl="0"/>
            <a:r>
              <a:rPr lang="nl-BE" dirty="0">
                <a:solidFill>
                  <a:srgbClr val="02AAB4"/>
                </a:solidFill>
              </a:rPr>
              <a:t>Welke talen worden gesproken tussen ouders / ouders-kinderen / kinderen?  </a:t>
            </a:r>
          </a:p>
          <a:p>
            <a:pPr lvl="0"/>
            <a:r>
              <a:rPr lang="nl-BE" dirty="0">
                <a:solidFill>
                  <a:srgbClr val="02AAB4"/>
                </a:solidFill>
              </a:rPr>
              <a:t>Hoe divers zijn sociale contacten gezin? Binnen de herkomstcultuur? Binnen de gastcultuur?</a:t>
            </a:r>
          </a:p>
          <a:p>
            <a:pPr lvl="0"/>
            <a:r>
              <a:rPr lang="nl-BE" dirty="0">
                <a:solidFill>
                  <a:srgbClr val="02AAB4"/>
                </a:solidFill>
              </a:rPr>
              <a:t>…</a:t>
            </a:r>
          </a:p>
          <a:p>
            <a:pPr marL="177800" indent="0">
              <a:buNone/>
            </a:pPr>
            <a:r>
              <a:rPr lang="nl-BE" dirty="0"/>
              <a:t>Gesprek, huisbezoek, samenwerking met interculturele bemiddelaars of ervaringsdeskundigen…</a:t>
            </a:r>
          </a:p>
        </p:txBody>
      </p:sp>
      <p:pic>
        <p:nvPicPr>
          <p:cNvPr id="4" name="Picture 2" descr="http://www.vclb-koepel.be/library/galleryphotos/logo_fairediagnostiek.png">
            <a:extLst>
              <a:ext uri="{FF2B5EF4-FFF2-40B4-BE49-F238E27FC236}">
                <a16:creationId xmlns:a16="http://schemas.microsoft.com/office/drawing/2014/main" id="{7A9B8139-3FE1-43C0-B413-EC40B4C45A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752"/>
          <a:stretch/>
        </p:blipFill>
        <p:spPr bwMode="auto">
          <a:xfrm>
            <a:off x="10674121" y="365125"/>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7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dirty="0"/>
              <a:t>Intakefase CSF: voorbeeldvragen</a:t>
            </a:r>
          </a:p>
          <a:p>
            <a:r>
              <a:rPr lang="nl-BE" dirty="0"/>
              <a:t>Materialen </a:t>
            </a:r>
            <a:r>
              <a:rPr lang="nl-BE" dirty="0" err="1"/>
              <a:t>netoverstijgende</a:t>
            </a:r>
            <a:r>
              <a:rPr lang="nl-BE" dirty="0"/>
              <a:t> Werkgroep Faire diagnostiek</a:t>
            </a:r>
          </a:p>
          <a:p>
            <a:pPr lvl="1"/>
            <a:r>
              <a:rPr lang="nl-BE" sz="2800" dirty="0" err="1">
                <a:hlinkClick r:id="rId3"/>
              </a:rPr>
              <a:t>Cultural</a:t>
            </a:r>
            <a:r>
              <a:rPr lang="nl-BE" sz="2800" dirty="0">
                <a:hlinkClick r:id="rId3"/>
              </a:rPr>
              <a:t> </a:t>
            </a:r>
            <a:r>
              <a:rPr lang="nl-BE" sz="2800" dirty="0" err="1">
                <a:hlinkClick r:id="rId3"/>
              </a:rPr>
              <a:t>Formulation</a:t>
            </a:r>
            <a:r>
              <a:rPr lang="nl-BE" sz="2800" dirty="0">
                <a:hlinkClick r:id="rId3"/>
              </a:rPr>
              <a:t> Interview</a:t>
            </a:r>
            <a:endParaRPr lang="nl-BE" sz="2800" dirty="0"/>
          </a:p>
          <a:p>
            <a:pPr lvl="1"/>
            <a:r>
              <a:rPr lang="nl-BE" sz="2800" dirty="0"/>
              <a:t>Bij Turks/Marokkaans gezin </a:t>
            </a:r>
            <a:r>
              <a:rPr lang="nl-BE" sz="2800" dirty="0">
                <a:hlinkClick r:id="rId4"/>
              </a:rPr>
              <a:t>Gentse Acculturatieschaal </a:t>
            </a:r>
            <a:r>
              <a:rPr lang="nl-BE" sz="2800" dirty="0"/>
              <a:t>(GACS) </a:t>
            </a:r>
          </a:p>
          <a:p>
            <a:pPr lvl="1"/>
            <a:r>
              <a:rPr lang="nl-BE" sz="2800" dirty="0"/>
              <a:t>…</a:t>
            </a:r>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94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Shape 419"/>
          <p:cNvSpPr txBox="1">
            <a:spLocks noGrp="1"/>
          </p:cNvSpPr>
          <p:nvPr>
            <p:ph type="sldNum" idx="12"/>
          </p:nvPr>
        </p:nvSpPr>
        <p:spPr>
          <a:xfrm>
            <a:off x="11211785" y="6283642"/>
            <a:ext cx="787400" cy="365125"/>
          </a:xfrm>
          <a:prstGeom prst="rect">
            <a:avLst/>
          </a:prstGeom>
          <a:noFill/>
          <a:ln>
            <a:noFill/>
          </a:ln>
        </p:spPr>
        <p:txBody>
          <a:bodyPr lIns="91425" tIns="45700" rIns="91425" bIns="45700" anchor="ctr" anchorCtr="0">
            <a:noAutofit/>
          </a:bodyPr>
          <a:lstStyle/>
          <a:p>
            <a:pPr>
              <a:buSzPct val="25000"/>
            </a:pPr>
            <a:fld id="{00000000-1234-1234-1234-123412341234}" type="slidenum">
              <a:rPr lang="nl-BE"/>
              <a:pPr>
                <a:buSzPct val="25000"/>
              </a:pPr>
              <a:t>39</a:t>
            </a:fld>
            <a:endParaRPr lang="nl-BE" dirty="0"/>
          </a:p>
        </p:txBody>
      </p:sp>
      <p:pic>
        <p:nvPicPr>
          <p:cNvPr id="5" name="Shape 483"/>
          <p:cNvPicPr preferRelativeResize="0">
            <a:picLocks/>
          </p:cNvPicPr>
          <p:nvPr/>
        </p:nvPicPr>
        <p:blipFill rotWithShape="1">
          <a:blip r:embed="rId3" cstate="print">
            <a:alphaModFix/>
          </a:blip>
          <a:srcRect t="38597" r="50071" b="31168"/>
          <a:stretch/>
        </p:blipFill>
        <p:spPr>
          <a:xfrm>
            <a:off x="306328" y="262271"/>
            <a:ext cx="9826895" cy="6333457"/>
          </a:xfrm>
          <a:prstGeom prst="rect">
            <a:avLst/>
          </a:prstGeom>
          <a:noFill/>
          <a:ln>
            <a:noFill/>
          </a:ln>
        </p:spPr>
      </p:pic>
      <p:pic>
        <p:nvPicPr>
          <p:cNvPr id="4" name="Tijdelijke aanduiding voor inhoud 7">
            <a:extLst>
              <a:ext uri="{FF2B5EF4-FFF2-40B4-BE49-F238E27FC236}">
                <a16:creationId xmlns:a16="http://schemas.microsoft.com/office/drawing/2014/main" id="{DBC9750E-FD8D-493B-B1DD-04C6AEDC7120}"/>
              </a:ext>
            </a:extLst>
          </p:cNvPr>
          <p:cNvPicPr>
            <a:picLocks noChangeAspect="1"/>
          </p:cNvPicPr>
          <p:nvPr/>
        </p:nvPicPr>
        <p:blipFill>
          <a:blip r:embed="rId4" cstate="print"/>
          <a:stretch>
            <a:fillRect/>
          </a:stretch>
        </p:blipFill>
        <p:spPr>
          <a:xfrm>
            <a:off x="10010598" y="0"/>
            <a:ext cx="2181402" cy="2035629"/>
          </a:xfrm>
          <a:prstGeom prst="rect">
            <a:avLst/>
          </a:prstGeom>
        </p:spPr>
      </p:pic>
    </p:spTree>
    <p:extLst>
      <p:ext uri="{BB962C8B-B14F-4D97-AF65-F5344CB8AC3E}">
        <p14:creationId xmlns:p14="http://schemas.microsoft.com/office/powerpoint/2010/main" val="1802631685"/>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9883"/>
            <a:ext cx="10515600" cy="1510806"/>
          </a:xfrm>
        </p:spPr>
        <p:txBody>
          <a:bodyPr>
            <a:normAutofit/>
          </a:bodyPr>
          <a:lstStyle/>
          <a:p>
            <a:r>
              <a:rPr lang="nl-NL" dirty="0"/>
              <a:t>2 protocollen voor de prijs van 1?</a:t>
            </a:r>
            <a:endParaRPr lang="nl-BE" dirty="0"/>
          </a:p>
        </p:txBody>
      </p:sp>
      <p:sp>
        <p:nvSpPr>
          <p:cNvPr id="4" name="Tijdelijke aanduiding voor inhoud 3"/>
          <p:cNvSpPr>
            <a:spLocks noGrp="1"/>
          </p:cNvSpPr>
          <p:nvPr>
            <p:ph sz="half" idx="2"/>
          </p:nvPr>
        </p:nvSpPr>
        <p:spPr>
          <a:xfrm>
            <a:off x="4652682" y="1542196"/>
            <a:ext cx="7539318" cy="5315803"/>
          </a:xfrm>
        </p:spPr>
        <p:txBody>
          <a:bodyPr>
            <a:normAutofit/>
          </a:bodyPr>
          <a:lstStyle/>
          <a:p>
            <a:r>
              <a:rPr lang="nl-BE" sz="3000" dirty="0"/>
              <a:t>Brede basiszorg en Verhoogde zorg</a:t>
            </a:r>
          </a:p>
          <a:p>
            <a:r>
              <a:rPr lang="nl-BE" sz="3000" dirty="0"/>
              <a:t>Theoretisch deel: Ontwikkeling cognitieve vaardigheden, definities intelligentie &amp; brede cognitieve vaardigheden</a:t>
            </a:r>
          </a:p>
          <a:p>
            <a:r>
              <a:rPr lang="nl-BE" sz="3000" dirty="0"/>
              <a:t> Gemeenschappelijke bijlagen:</a:t>
            </a:r>
          </a:p>
          <a:p>
            <a:pPr lvl="1"/>
            <a:r>
              <a:rPr lang="nl-BE" sz="3000" dirty="0"/>
              <a:t> Cognitieve ontwikkelingstheorieën</a:t>
            </a:r>
          </a:p>
          <a:p>
            <a:pPr lvl="1"/>
            <a:r>
              <a:rPr lang="nl-BE" sz="3000" dirty="0"/>
              <a:t> CHC-model</a:t>
            </a:r>
          </a:p>
          <a:p>
            <a:pPr lvl="1"/>
            <a:r>
              <a:rPr lang="nl-BE" sz="3000" dirty="0"/>
              <a:t> </a:t>
            </a:r>
            <a:r>
              <a:rPr lang="nl-BE" sz="3000" dirty="0" err="1"/>
              <a:t>Mindset</a:t>
            </a:r>
            <a:endParaRPr lang="nl-BE" sz="3000" dirty="0"/>
          </a:p>
          <a:p>
            <a:pPr lvl="1"/>
            <a:r>
              <a:rPr lang="nl-BE" sz="3000" dirty="0"/>
              <a:t> Effectief onderwijs</a:t>
            </a:r>
          </a:p>
          <a:p>
            <a:pPr lvl="1"/>
            <a:r>
              <a:rPr lang="nl-BE" sz="3000" dirty="0"/>
              <a:t> Faire diagnostiek van cognitief functioneren</a:t>
            </a:r>
          </a:p>
          <a:p>
            <a:endParaRPr lang="nl-BE" dirty="0"/>
          </a:p>
        </p:txBody>
      </p:sp>
      <p:sp>
        <p:nvSpPr>
          <p:cNvPr id="7" name="Rechthoek: afgeronde hoeken 6">
            <a:extLst>
              <a:ext uri="{FF2B5EF4-FFF2-40B4-BE49-F238E27FC236}">
                <a16:creationId xmlns:a16="http://schemas.microsoft.com/office/drawing/2014/main" id="{5D28DB25-79E6-4348-B2DC-3736888C1910}"/>
              </a:ext>
            </a:extLst>
          </p:cNvPr>
          <p:cNvSpPr/>
          <p:nvPr/>
        </p:nvSpPr>
        <p:spPr>
          <a:xfrm>
            <a:off x="1139252" y="2503358"/>
            <a:ext cx="2803161" cy="2803160"/>
          </a:xfrm>
          <a:prstGeom prst="roundRect">
            <a:avLst/>
          </a:prstGeom>
          <a:solidFill>
            <a:srgbClr val="01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b="1" dirty="0"/>
              <a:t>Voor hele spectrum cognitief functioneren</a:t>
            </a:r>
          </a:p>
        </p:txBody>
      </p:sp>
    </p:spTree>
    <p:extLst>
      <p:ext uri="{BB962C8B-B14F-4D97-AF65-F5344CB8AC3E}">
        <p14:creationId xmlns:p14="http://schemas.microsoft.com/office/powerpoint/2010/main" val="2541193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a:extLst>
              <a:ext uri="{FF2B5EF4-FFF2-40B4-BE49-F238E27FC236}">
                <a16:creationId xmlns:a16="http://schemas.microsoft.com/office/drawing/2014/main" id="{846FFB0B-21E0-4B97-AD26-DCB7F48E70B8}"/>
              </a:ext>
            </a:extLst>
          </p:cNvPr>
          <p:cNvSpPr>
            <a:spLocks noGrp="1"/>
          </p:cNvSpPr>
          <p:nvPr>
            <p:ph idx="1"/>
          </p:nvPr>
        </p:nvSpPr>
        <p:spPr/>
        <p:txBody>
          <a:bodyPr>
            <a:normAutofit/>
          </a:bodyPr>
          <a:lstStyle/>
          <a:p>
            <a:pPr marL="0" indent="0">
              <a:buNone/>
            </a:pPr>
            <a:r>
              <a:rPr lang="nl-BE" sz="3200" b="1" dirty="0"/>
              <a:t> </a:t>
            </a:r>
          </a:p>
        </p:txBody>
      </p:sp>
      <p:sp>
        <p:nvSpPr>
          <p:cNvPr id="4" name="Tijdelijke aanduiding voor dianummer 3">
            <a:extLst>
              <a:ext uri="{FF2B5EF4-FFF2-40B4-BE49-F238E27FC236}">
                <a16:creationId xmlns:a16="http://schemas.microsoft.com/office/drawing/2014/main" id="{09D855F2-9A73-444B-90A2-9041FE4C9706}"/>
              </a:ext>
            </a:extLst>
          </p:cNvPr>
          <p:cNvSpPr>
            <a:spLocks noGrp="1"/>
          </p:cNvSpPr>
          <p:nvPr>
            <p:ph type="sldNum" sz="quarter" idx="12"/>
          </p:nvPr>
        </p:nvSpPr>
        <p:spPr/>
        <p:txBody>
          <a:bodyPr/>
          <a:lstStyle/>
          <a:p>
            <a:pPr lvl="0"/>
            <a:fld id="{04FCA95E-2221-4DC3-A5F9-E53F37D422FC}" type="slidenum">
              <a:rPr lang="nl-BE" noProof="0" smtClean="0"/>
              <a:pPr lvl="0"/>
              <a:t>40</a:t>
            </a:fld>
            <a:endParaRPr lang="nl-BE" noProof="0"/>
          </a:p>
        </p:txBody>
      </p:sp>
      <p:pic>
        <p:nvPicPr>
          <p:cNvPr id="16" name="Afbeelding 15" descr="Afbeelding met schermafbeelding&#10;&#10;Automatisch gegenereerde beschrijving">
            <a:extLst>
              <a:ext uri="{FF2B5EF4-FFF2-40B4-BE49-F238E27FC236}">
                <a16:creationId xmlns:a16="http://schemas.microsoft.com/office/drawing/2014/main" id="{6B8906DB-D5F1-48C8-AA34-1C0FAD97C3C2}"/>
              </a:ext>
            </a:extLst>
          </p:cNvPr>
          <p:cNvPicPr>
            <a:picLocks noChangeAspect="1"/>
          </p:cNvPicPr>
          <p:nvPr/>
        </p:nvPicPr>
        <p:blipFill rotWithShape="1">
          <a:blip r:embed="rId3">
            <a:extLst>
              <a:ext uri="{28A0092B-C50C-407E-A947-70E740481C1C}">
                <a14:useLocalDpi xmlns:a14="http://schemas.microsoft.com/office/drawing/2010/main" val="0"/>
              </a:ext>
            </a:extLst>
          </a:blip>
          <a:srcRect t="9931" b="11453"/>
          <a:stretch/>
        </p:blipFill>
        <p:spPr>
          <a:xfrm>
            <a:off x="580789" y="1407863"/>
            <a:ext cx="11030422" cy="5391518"/>
          </a:xfrm>
          <a:prstGeom prst="rect">
            <a:avLst/>
          </a:prstGeom>
        </p:spPr>
      </p:pic>
      <p:sp>
        <p:nvSpPr>
          <p:cNvPr id="8" name="Titel 1">
            <a:extLst>
              <a:ext uri="{FF2B5EF4-FFF2-40B4-BE49-F238E27FC236}">
                <a16:creationId xmlns:a16="http://schemas.microsoft.com/office/drawing/2014/main" id="{3549C156-D996-4D3D-BBA4-2BCA4F31BC83}"/>
              </a:ext>
            </a:extLst>
          </p:cNvPr>
          <p:cNvSpPr>
            <a:spLocks noGrp="1"/>
          </p:cNvSpPr>
          <p:nvPr>
            <p:ph type="title"/>
          </p:nvPr>
        </p:nvSpPr>
        <p:spPr>
          <a:xfrm>
            <a:off x="838200" y="272525"/>
            <a:ext cx="10515600" cy="1325563"/>
          </a:xfrm>
        </p:spPr>
        <p:txBody>
          <a:bodyPr/>
          <a:lstStyle/>
          <a:p>
            <a:r>
              <a:rPr lang="nl-BE" sz="4000" dirty="0">
                <a:solidFill>
                  <a:srgbClr val="009999"/>
                </a:solidFill>
              </a:rPr>
              <a:t>Hypotheses formuleren</a:t>
            </a:r>
            <a:endParaRPr lang="nl-BE" sz="4000" dirty="0">
              <a:solidFill>
                <a:srgbClr val="009999"/>
              </a:solidFill>
              <a:latin typeface="+mj-lt"/>
            </a:endParaRPr>
          </a:p>
        </p:txBody>
      </p:sp>
    </p:spTree>
    <p:extLst>
      <p:ext uri="{BB962C8B-B14F-4D97-AF65-F5344CB8AC3E}">
        <p14:creationId xmlns:p14="http://schemas.microsoft.com/office/powerpoint/2010/main" val="2745620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a:xfrm>
            <a:off x="329152" y="0"/>
            <a:ext cx="10515600" cy="882503"/>
          </a:xfrm>
        </p:spPr>
        <p:txBody>
          <a:bodyPr/>
          <a:lstStyle/>
          <a:p>
            <a:r>
              <a:rPr lang="nl-BE" i="1" dirty="0"/>
              <a:t>Bijvoorbeeld</a:t>
            </a:r>
          </a:p>
        </p:txBody>
      </p:sp>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882503"/>
            <a:ext cx="11533696" cy="5729304"/>
          </a:xfrm>
        </p:spPr>
        <p:txBody>
          <a:bodyPr>
            <a:noAutofit/>
          </a:bodyPr>
          <a:lstStyle/>
          <a:p>
            <a:pPr marL="0" indent="0">
              <a:spcBef>
                <a:spcPts val="0"/>
              </a:spcBef>
              <a:buNone/>
            </a:pPr>
            <a:r>
              <a:rPr lang="nl-BE" b="1" i="1" dirty="0"/>
              <a:t>Onderkennende hypothese</a:t>
            </a:r>
            <a:r>
              <a:rPr lang="nl-BE" dirty="0"/>
              <a:t>:</a:t>
            </a:r>
          </a:p>
          <a:p>
            <a:pPr>
              <a:spcBef>
                <a:spcPts val="0"/>
              </a:spcBef>
            </a:pPr>
            <a:r>
              <a:rPr lang="nl-BE" dirty="0"/>
              <a:t>Realistisch en intellectueel werk sluit het meeste aan bij Dylans interesses en competenties (RIASOC).</a:t>
            </a:r>
          </a:p>
          <a:p>
            <a:pPr marL="0" indent="0">
              <a:spcBef>
                <a:spcPts val="0"/>
              </a:spcBef>
              <a:buNone/>
            </a:pPr>
            <a:r>
              <a:rPr lang="nl-BE" b="1" i="1" dirty="0"/>
              <a:t>Onderzoeksvragen</a:t>
            </a:r>
            <a:r>
              <a:rPr lang="nl-BE" dirty="0"/>
              <a:t>: </a:t>
            </a:r>
          </a:p>
          <a:p>
            <a:pPr>
              <a:spcBef>
                <a:spcPts val="0"/>
              </a:spcBef>
            </a:pPr>
            <a:r>
              <a:rPr lang="nl-BE" dirty="0"/>
              <a:t>Sluit realistisch en intellectueel werk het meest aan bij Dylans interesses en competenties?</a:t>
            </a:r>
          </a:p>
          <a:p>
            <a:pPr marL="0" indent="0">
              <a:buNone/>
            </a:pPr>
            <a:r>
              <a:rPr lang="nl-BE" sz="2800" b="1" i="1" dirty="0"/>
              <a:t>Als … dan …: </a:t>
            </a:r>
          </a:p>
          <a:p>
            <a:r>
              <a:rPr lang="nl-BE" sz="2800" dirty="0"/>
              <a:t>Als Dylans interesses en competenties het meest uitgaan naar realistisch en intellectueel werk, dan kiezen Dylan en zijn ouders best voor een school </a:t>
            </a:r>
            <a:r>
              <a:rPr lang="nl-BE" dirty="0"/>
              <a:t>/ </a:t>
            </a:r>
            <a:r>
              <a:rPr lang="nl-BE" sz="2800" dirty="0"/>
              <a:t>studierichting die hierbij aansluit.</a:t>
            </a:r>
          </a:p>
          <a:p>
            <a:pPr marL="0" indent="0">
              <a:buNone/>
            </a:pPr>
            <a:endParaRPr lang="nl-BE" sz="2800" dirty="0"/>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41</a:t>
            </a:fld>
            <a:endParaRPr lang="nl-BE"/>
          </a:p>
        </p:txBody>
      </p:sp>
    </p:spTree>
    <p:extLst>
      <p:ext uri="{BB962C8B-B14F-4D97-AF65-F5344CB8AC3E}">
        <p14:creationId xmlns:p14="http://schemas.microsoft.com/office/powerpoint/2010/main" val="131570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a:xfrm>
            <a:off x="329152" y="0"/>
            <a:ext cx="10515600" cy="882503"/>
          </a:xfrm>
        </p:spPr>
        <p:txBody>
          <a:bodyPr/>
          <a:lstStyle/>
          <a:p>
            <a:r>
              <a:rPr lang="nl-BE" i="1" dirty="0"/>
              <a:t>Bijvoorbeeld</a:t>
            </a:r>
          </a:p>
        </p:txBody>
      </p:sp>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882502"/>
            <a:ext cx="11533696" cy="5975497"/>
          </a:xfrm>
        </p:spPr>
        <p:txBody>
          <a:bodyPr>
            <a:noAutofit/>
          </a:bodyPr>
          <a:lstStyle/>
          <a:p>
            <a:pPr marL="0" indent="0">
              <a:buNone/>
            </a:pPr>
            <a:r>
              <a:rPr lang="nl-BE" b="1" i="1" dirty="0"/>
              <a:t>Verklarende hypothese</a:t>
            </a:r>
            <a:r>
              <a:rPr lang="nl-BE" dirty="0"/>
              <a:t>:</a:t>
            </a:r>
          </a:p>
          <a:p>
            <a:pPr marL="228600" lvl="1">
              <a:spcBef>
                <a:spcPts val="1000"/>
              </a:spcBef>
            </a:pPr>
            <a:r>
              <a:rPr lang="nl-BE" sz="2800" dirty="0">
                <a:solidFill>
                  <a:srgbClr val="016666"/>
                </a:solidFill>
              </a:rPr>
              <a:t>Dylan heeft moeite met het aangaan en onderhouden van relaties, waardoor hij sterk vasthoudt aan zijn enige goede vriend uit de basisschool.</a:t>
            </a:r>
            <a:endParaRPr lang="nl-BE" dirty="0"/>
          </a:p>
          <a:p>
            <a:pPr marL="0" indent="0">
              <a:buNone/>
            </a:pPr>
            <a:r>
              <a:rPr lang="nl-BE" b="1" i="1" dirty="0"/>
              <a:t>Onderzoeksvraag</a:t>
            </a:r>
            <a:r>
              <a:rPr lang="nl-BE" i="1" dirty="0"/>
              <a:t>:</a:t>
            </a:r>
          </a:p>
          <a:p>
            <a:pPr>
              <a:spcBef>
                <a:spcPts val="0"/>
              </a:spcBef>
            </a:pPr>
            <a:r>
              <a:rPr lang="nl-BE" dirty="0"/>
              <a:t>Heeft Dylan moeite met het aangaan en onderhouden van relaties?</a:t>
            </a:r>
          </a:p>
          <a:p>
            <a:pPr>
              <a:spcBef>
                <a:spcPts val="0"/>
              </a:spcBef>
            </a:pPr>
            <a:r>
              <a:rPr lang="nl-BE" dirty="0"/>
              <a:t>Zorgt dit ervoor dat hij sterk vasthoudt aan Boris?</a:t>
            </a:r>
          </a:p>
          <a:p>
            <a:pPr marL="0" lvl="1" indent="0">
              <a:spcBef>
                <a:spcPts val="1000"/>
              </a:spcBef>
              <a:buNone/>
            </a:pPr>
            <a:r>
              <a:rPr lang="nl-BE" sz="2800" b="1" i="1" dirty="0">
                <a:solidFill>
                  <a:srgbClr val="016666"/>
                </a:solidFill>
              </a:rPr>
              <a:t>Als … dan …: </a:t>
            </a:r>
          </a:p>
          <a:p>
            <a:pPr>
              <a:spcBef>
                <a:spcPts val="0"/>
              </a:spcBef>
            </a:pPr>
            <a:r>
              <a:rPr lang="nl-BE" sz="2800" dirty="0"/>
              <a:t>Als Dylan moeite heeft met het aangaan en onderhouden van relaties, dan kan het zinvol zijn om hem een cursus sociale vaardigheden te laten volgen.</a:t>
            </a:r>
          </a:p>
          <a:p>
            <a:pPr>
              <a:spcBef>
                <a:spcPts val="0"/>
              </a:spcBef>
            </a:pPr>
            <a:r>
              <a:rPr lang="nl-BE" dirty="0"/>
              <a:t>Als Dylan geen moeite heeft met het aangaan en onderhouden van relaties, dan moeten we verder uitklaren waarom hij sterk vasthoudt aan Boris.</a:t>
            </a:r>
            <a:endParaRPr lang="nl-BE" sz="2800" dirty="0"/>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42</a:t>
            </a:fld>
            <a:endParaRPr lang="nl-BE"/>
          </a:p>
        </p:txBody>
      </p:sp>
    </p:spTree>
    <p:extLst>
      <p:ext uri="{BB962C8B-B14F-4D97-AF65-F5344CB8AC3E}">
        <p14:creationId xmlns:p14="http://schemas.microsoft.com/office/powerpoint/2010/main" val="430134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a:xfrm>
            <a:off x="329152" y="0"/>
            <a:ext cx="10515600" cy="882503"/>
          </a:xfrm>
        </p:spPr>
        <p:txBody>
          <a:bodyPr/>
          <a:lstStyle/>
          <a:p>
            <a:r>
              <a:rPr lang="nl-BE" i="1" dirty="0"/>
              <a:t>Bijvoorbeeld</a:t>
            </a:r>
          </a:p>
        </p:txBody>
      </p:sp>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882503"/>
            <a:ext cx="11533696" cy="5729304"/>
          </a:xfrm>
        </p:spPr>
        <p:txBody>
          <a:bodyPr>
            <a:noAutofit/>
          </a:bodyPr>
          <a:lstStyle/>
          <a:p>
            <a:pPr marL="0" indent="0">
              <a:buNone/>
            </a:pPr>
            <a:r>
              <a:rPr lang="nl-BE" b="1" i="1" dirty="0"/>
              <a:t>Indicerende hypothese</a:t>
            </a:r>
            <a:r>
              <a:rPr lang="nl-BE" dirty="0"/>
              <a:t>: (veranderingsgericht)</a:t>
            </a:r>
          </a:p>
          <a:p>
            <a:r>
              <a:rPr lang="nl-BE" dirty="0"/>
              <a:t>Nauwere opvolging van taken en toetsen door de leerkracht in de klas en door de ouders thuis zal ervoor zorgen dat Dylan terug betere resultaten haalt.</a:t>
            </a:r>
          </a:p>
          <a:p>
            <a:pPr marL="0" lvl="1" indent="0">
              <a:spcBef>
                <a:spcPts val="1000"/>
              </a:spcBef>
              <a:buNone/>
            </a:pPr>
            <a:r>
              <a:rPr lang="nl-BE" sz="2800" b="1" i="1" dirty="0">
                <a:solidFill>
                  <a:srgbClr val="016666"/>
                </a:solidFill>
              </a:rPr>
              <a:t>Als … dan … :</a:t>
            </a:r>
            <a:endParaRPr lang="nl-BE" sz="2400" b="1" i="1" dirty="0"/>
          </a:p>
          <a:p>
            <a:r>
              <a:rPr lang="nl-BE" sz="2800" dirty="0"/>
              <a:t>Als nauwere opvolging van taken en toetsen in de klas en thuis zal zorgen voor betere schoolresultaten, dan maken de leerkracht en de ouders hierrond de nodige afspraken.</a:t>
            </a:r>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43</a:t>
            </a:fld>
            <a:endParaRPr lang="nl-BE"/>
          </a:p>
        </p:txBody>
      </p:sp>
    </p:spTree>
    <p:extLst>
      <p:ext uri="{BB962C8B-B14F-4D97-AF65-F5344CB8AC3E}">
        <p14:creationId xmlns:p14="http://schemas.microsoft.com/office/powerpoint/2010/main" val="2249721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882503"/>
            <a:ext cx="11071782" cy="5616182"/>
          </a:xfrm>
        </p:spPr>
        <p:txBody>
          <a:bodyPr>
            <a:normAutofit/>
          </a:bodyPr>
          <a:lstStyle/>
          <a:p>
            <a:pPr marL="0" lvl="0" indent="0">
              <a:buNone/>
            </a:pPr>
            <a:r>
              <a:rPr lang="nl-BE" b="1" i="1" dirty="0"/>
              <a:t>Indicerende hypothese: </a:t>
            </a:r>
            <a:r>
              <a:rPr lang="nl-BE" i="1" dirty="0"/>
              <a:t>(adviesgericht)</a:t>
            </a:r>
          </a:p>
          <a:p>
            <a:pPr marL="228600" lvl="1">
              <a:spcBef>
                <a:spcPts val="1000"/>
              </a:spcBef>
            </a:pPr>
            <a:r>
              <a:rPr lang="nl-BE" sz="2800" dirty="0">
                <a:solidFill>
                  <a:srgbClr val="016666"/>
                </a:solidFill>
              </a:rPr>
              <a:t>In een theoretische richting met finaliteit doorstroom hoger onderwijs zal Dylan zijn sterktes ten volle kunnen ontwikkelen.</a:t>
            </a:r>
          </a:p>
          <a:p>
            <a:pPr marL="0" lvl="1" indent="0">
              <a:spcBef>
                <a:spcPts val="1000"/>
              </a:spcBef>
              <a:buNone/>
            </a:pPr>
            <a:r>
              <a:rPr lang="nl-BE" sz="2800" b="1" i="1" dirty="0">
                <a:solidFill>
                  <a:srgbClr val="016666"/>
                </a:solidFill>
              </a:rPr>
              <a:t>Onderzoeksvraag:</a:t>
            </a:r>
          </a:p>
          <a:p>
            <a:pPr marL="228600" lvl="1">
              <a:spcBef>
                <a:spcPts val="1000"/>
              </a:spcBef>
            </a:pPr>
            <a:r>
              <a:rPr lang="nl-BE" sz="2800" dirty="0">
                <a:solidFill>
                  <a:srgbClr val="016666"/>
                </a:solidFill>
              </a:rPr>
              <a:t>Sluit een theoretische richting met finaliteit doorstroom hoger onderwijs aan bij Dylans vaardigheden en interesses?</a:t>
            </a:r>
            <a:endParaRPr lang="nl-BE" sz="2800" b="1" i="1" dirty="0">
              <a:solidFill>
                <a:srgbClr val="016666"/>
              </a:solidFill>
            </a:endParaRPr>
          </a:p>
          <a:p>
            <a:pPr marL="0" lvl="1" indent="0">
              <a:spcBef>
                <a:spcPts val="1000"/>
              </a:spcBef>
              <a:buNone/>
            </a:pPr>
            <a:r>
              <a:rPr lang="nl-BE" sz="2800" b="1" i="1" dirty="0">
                <a:solidFill>
                  <a:srgbClr val="016666"/>
                </a:solidFill>
              </a:rPr>
              <a:t>Als … dan …: </a:t>
            </a:r>
          </a:p>
          <a:p>
            <a:pPr marL="228600" lvl="1">
              <a:spcBef>
                <a:spcPts val="1000"/>
              </a:spcBef>
            </a:pPr>
            <a:r>
              <a:rPr lang="nl-BE" sz="2800" dirty="0">
                <a:solidFill>
                  <a:srgbClr val="016666"/>
                </a:solidFill>
              </a:rPr>
              <a:t>Als een theoretische richting met finaliteit doorstroom hoger onderwijs aansluit bij Dylans vaardigheden en interesses, dan bezoeken Dylan en zijn ouders best scholen die dergelijke studierichtingen aanbieden in de bovenbouw.</a:t>
            </a:r>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44</a:t>
            </a:fld>
            <a:endParaRPr lang="nl-BE"/>
          </a:p>
        </p:txBody>
      </p:sp>
      <p:sp>
        <p:nvSpPr>
          <p:cNvPr id="7" name="Titel 1">
            <a:extLst>
              <a:ext uri="{FF2B5EF4-FFF2-40B4-BE49-F238E27FC236}">
                <a16:creationId xmlns:a16="http://schemas.microsoft.com/office/drawing/2014/main" id="{15225DC3-E279-4964-8371-C75C697A3F0B}"/>
              </a:ext>
            </a:extLst>
          </p:cNvPr>
          <p:cNvSpPr>
            <a:spLocks noGrp="1"/>
          </p:cNvSpPr>
          <p:nvPr>
            <p:ph type="title"/>
          </p:nvPr>
        </p:nvSpPr>
        <p:spPr>
          <a:xfrm>
            <a:off x="329152" y="0"/>
            <a:ext cx="10515600" cy="882503"/>
          </a:xfrm>
        </p:spPr>
        <p:txBody>
          <a:bodyPr/>
          <a:lstStyle/>
          <a:p>
            <a:r>
              <a:rPr lang="nl-BE" i="1" dirty="0"/>
              <a:t>Bijvoorbeeld</a:t>
            </a:r>
          </a:p>
        </p:txBody>
      </p:sp>
    </p:spTree>
    <p:extLst>
      <p:ext uri="{BB962C8B-B14F-4D97-AF65-F5344CB8AC3E}">
        <p14:creationId xmlns:p14="http://schemas.microsoft.com/office/powerpoint/2010/main" val="2105193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Wat moeten we nog weten?</a:t>
            </a:r>
            <a:br>
              <a:rPr lang="nl-BE" dirty="0"/>
            </a:br>
            <a:r>
              <a:rPr lang="nl-BE" dirty="0"/>
              <a:t>Hypothesen en onderzoeksvragen?</a:t>
            </a:r>
          </a:p>
        </p:txBody>
      </p:sp>
      <p:sp>
        <p:nvSpPr>
          <p:cNvPr id="3" name="Tijdelijke aanduiding voor tekst 2"/>
          <p:cNvSpPr>
            <a:spLocks noGrp="1"/>
          </p:cNvSpPr>
          <p:nvPr>
            <p:ph type="body" idx="1"/>
          </p:nvPr>
        </p:nvSpPr>
        <p:spPr>
          <a:xfrm>
            <a:off x="838885" y="1887458"/>
            <a:ext cx="10514230" cy="4217442"/>
          </a:xfrm>
        </p:spPr>
        <p:txBody>
          <a:bodyPr>
            <a:normAutofit/>
          </a:bodyPr>
          <a:lstStyle/>
          <a:p>
            <a:pPr>
              <a:buFont typeface="Wingdings" panose="05000000000000000000" pitchFamily="2" charset="2"/>
              <a:buChar char="ü"/>
            </a:pPr>
            <a:r>
              <a:rPr lang="nl-BE" dirty="0"/>
              <a:t> Voldoende brede informatie over gezinscontext? </a:t>
            </a:r>
          </a:p>
          <a:p>
            <a:pPr>
              <a:buFont typeface="Wingdings" panose="05000000000000000000" pitchFamily="2" charset="2"/>
              <a:buChar char="ü"/>
            </a:pPr>
            <a:r>
              <a:rPr lang="nl-BE" dirty="0"/>
              <a:t> Bij formuleren hypothesen voor leerlingen uit kansengroepen extra opletten voor denkfouten door eigen opvattingen-vooroordelen-verwachtingen onder controle te houden.</a:t>
            </a:r>
          </a:p>
          <a:p>
            <a:pPr lvl="1">
              <a:buFont typeface="Wingdings" panose="05000000000000000000" pitchFamily="2" charset="2"/>
              <a:buChar char="ü"/>
            </a:pPr>
            <a:endParaRPr lang="nl-BE" sz="2800" dirty="0">
              <a:solidFill>
                <a:schemeClr val="tx1"/>
              </a:solidFill>
            </a:endParaRPr>
          </a:p>
          <a:p>
            <a:pPr>
              <a:buFont typeface="Symbol" panose="05050102010706020507" pitchFamily="18" charset="2"/>
              <a:buChar char="Þ"/>
            </a:pPr>
            <a:r>
              <a:rPr lang="nl-BE" i="1" dirty="0"/>
              <a:t> </a:t>
            </a:r>
            <a:r>
              <a:rPr lang="nl-BE" i="1" dirty="0" err="1"/>
              <a:t>Need</a:t>
            </a:r>
            <a:r>
              <a:rPr lang="nl-BE" i="1" dirty="0"/>
              <a:t> </a:t>
            </a:r>
            <a:r>
              <a:rPr lang="nl-BE" i="1" dirty="0" err="1"/>
              <a:t>to</a:t>
            </a:r>
            <a:r>
              <a:rPr lang="nl-BE" i="1" dirty="0"/>
              <a:t> </a:t>
            </a:r>
            <a:r>
              <a:rPr lang="nl-BE" i="1" dirty="0" err="1"/>
              <a:t>know</a:t>
            </a:r>
            <a:r>
              <a:rPr lang="nl-BE" i="1" dirty="0"/>
              <a:t>  </a:t>
            </a:r>
            <a:r>
              <a:rPr lang="nl-BE" dirty="0"/>
              <a:t>afwegen met Als … Dan …</a:t>
            </a:r>
          </a:p>
          <a:p>
            <a:pPr marL="0" indent="0" algn="ctr">
              <a:buNone/>
            </a:pPr>
            <a:endParaRPr lang="nl-BE" i="1" dirty="0">
              <a:highlight>
                <a:srgbClr val="D0EAF1"/>
              </a:highlight>
            </a:endParaRPr>
          </a:p>
          <a:p>
            <a:pPr marL="177800" indent="0">
              <a:buNone/>
            </a:pPr>
            <a:endParaRPr lang="nl-BE" i="1" dirty="0"/>
          </a:p>
          <a:p>
            <a:pPr marL="177800" indent="0">
              <a:buNone/>
            </a:pPr>
            <a:endParaRPr lang="nl-BE" i="1" dirty="0"/>
          </a:p>
          <a:p>
            <a:endParaRPr lang="nl-BE" sz="2400" dirty="0"/>
          </a:p>
        </p:txBody>
      </p:sp>
      <p:pic>
        <p:nvPicPr>
          <p:cNvPr id="4" name="Picture 2" descr="http://www.vclb-koepel.be/library/galleryphotos/logo_fairediagnostiek.png">
            <a:extLst>
              <a:ext uri="{FF2B5EF4-FFF2-40B4-BE49-F238E27FC236}">
                <a16:creationId xmlns:a16="http://schemas.microsoft.com/office/drawing/2014/main" id="{9E0557E0-02A7-478A-99D6-81D3B3F543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752"/>
          <a:stretch/>
        </p:blipFill>
        <p:spPr bwMode="auto">
          <a:xfrm>
            <a:off x="10674121" y="365125"/>
            <a:ext cx="1359358" cy="112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36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ADFC6-B00B-4FA6-8C43-E889A19674F0}"/>
              </a:ext>
            </a:extLst>
          </p:cNvPr>
          <p:cNvSpPr>
            <a:spLocks noGrp="1"/>
          </p:cNvSpPr>
          <p:nvPr>
            <p:ph type="title"/>
          </p:nvPr>
        </p:nvSpPr>
        <p:spPr/>
        <p:txBody>
          <a:bodyPr/>
          <a:lstStyle/>
          <a:p>
            <a:r>
              <a:rPr lang="nl-BE" dirty="0"/>
              <a:t>Denkfouten?</a:t>
            </a:r>
          </a:p>
        </p:txBody>
      </p:sp>
      <p:sp>
        <p:nvSpPr>
          <p:cNvPr id="3" name="Tijdelijke aanduiding voor inhoud 2">
            <a:extLst>
              <a:ext uri="{FF2B5EF4-FFF2-40B4-BE49-F238E27FC236}">
                <a16:creationId xmlns:a16="http://schemas.microsoft.com/office/drawing/2014/main" id="{574D1B8E-55C5-49D5-B824-CA0FFE68969B}"/>
              </a:ext>
            </a:extLst>
          </p:cNvPr>
          <p:cNvSpPr>
            <a:spLocks noGrp="1"/>
          </p:cNvSpPr>
          <p:nvPr>
            <p:ph idx="1"/>
          </p:nvPr>
        </p:nvSpPr>
        <p:spPr/>
        <p:txBody>
          <a:bodyPr/>
          <a:lstStyle/>
          <a:p>
            <a:r>
              <a:rPr lang="nl-BE" dirty="0"/>
              <a:t>Alle gedrag en problemen kaderen vanuit leerlingkenmerken en daarbij rol van context en voorgeschiedenis uit oog verliezen.</a:t>
            </a:r>
          </a:p>
          <a:p>
            <a:pPr lvl="1"/>
            <a:r>
              <a:rPr lang="nl-BE" dirty="0"/>
              <a:t>Bijv. snel afgeleid zijn in de les willen verklaren vanuit AD(H)D in plaats van een gebrek aan uitdaging bij een leerling die in het verleden steeds sterk presteerde</a:t>
            </a:r>
          </a:p>
          <a:p>
            <a:r>
              <a:rPr lang="nl-BE" dirty="0"/>
              <a:t>Leerling die weinig ondersteunende omgeving heeft, lager inschatten naar mogelijkheden. </a:t>
            </a:r>
          </a:p>
          <a:p>
            <a:r>
              <a:rPr lang="nl-BE" dirty="0"/>
              <a:t>…</a:t>
            </a:r>
          </a:p>
        </p:txBody>
      </p:sp>
      <p:sp>
        <p:nvSpPr>
          <p:cNvPr id="4" name="Tijdelijke aanduiding voor dianummer 3">
            <a:extLst>
              <a:ext uri="{FF2B5EF4-FFF2-40B4-BE49-F238E27FC236}">
                <a16:creationId xmlns:a16="http://schemas.microsoft.com/office/drawing/2014/main" id="{3C7B3AEF-8D7E-4486-B66D-EF978EE0575A}"/>
              </a:ext>
            </a:extLst>
          </p:cNvPr>
          <p:cNvSpPr>
            <a:spLocks noGrp="1"/>
          </p:cNvSpPr>
          <p:nvPr>
            <p:ph type="sldNum" sz="quarter" idx="12"/>
          </p:nvPr>
        </p:nvSpPr>
        <p:spPr/>
        <p:txBody>
          <a:bodyPr/>
          <a:lstStyle/>
          <a:p>
            <a:fld id="{04FCA95E-2221-4DC3-A5F9-E53F37D422FC}" type="slidenum">
              <a:rPr lang="nl-BE" smtClean="0"/>
              <a:pPr/>
              <a:t>46</a:t>
            </a:fld>
            <a:endParaRPr lang="nl-BE"/>
          </a:p>
        </p:txBody>
      </p:sp>
      <p:pic>
        <p:nvPicPr>
          <p:cNvPr id="5" name="Afbeelding 4">
            <a:extLst>
              <a:ext uri="{FF2B5EF4-FFF2-40B4-BE49-F238E27FC236}">
                <a16:creationId xmlns:a16="http://schemas.microsoft.com/office/drawing/2014/main" id="{3BEB2345-D594-4435-A00B-5CEF634D66E5}"/>
              </a:ext>
            </a:extLst>
          </p:cNvPr>
          <p:cNvPicPr>
            <a:picLocks noChangeAspect="1"/>
          </p:cNvPicPr>
          <p:nvPr/>
        </p:nvPicPr>
        <p:blipFill>
          <a:blip r:embed="rId3"/>
          <a:stretch>
            <a:fillRect/>
          </a:stretch>
        </p:blipFill>
        <p:spPr>
          <a:xfrm>
            <a:off x="10729732" y="1"/>
            <a:ext cx="1462268" cy="1736724"/>
          </a:xfrm>
          <a:prstGeom prst="rect">
            <a:avLst/>
          </a:prstGeom>
        </p:spPr>
      </p:pic>
    </p:spTree>
    <p:extLst>
      <p:ext uri="{BB962C8B-B14F-4D97-AF65-F5344CB8AC3E}">
        <p14:creationId xmlns:p14="http://schemas.microsoft.com/office/powerpoint/2010/main" val="2089579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dirty="0"/>
              <a:t>Hypothese-onderzoeksvraag-als…dan… in strategiefase CSF</a:t>
            </a:r>
          </a:p>
          <a:p>
            <a:pPr lvl="1"/>
            <a:r>
              <a:rPr lang="nl-BE" sz="2800" dirty="0"/>
              <a:t>Teamtool strategiefase</a:t>
            </a:r>
          </a:p>
          <a:p>
            <a:r>
              <a:rPr lang="nl-BE" dirty="0"/>
              <a:t>Theoretisch deel CSF, inclusief opgenomen referenties</a:t>
            </a:r>
          </a:p>
          <a:p>
            <a:r>
              <a:rPr lang="nl-BE" dirty="0"/>
              <a:t>Bijlage Geïntegreerd werkmodel Cognitief sterk functioneren</a:t>
            </a:r>
          </a:p>
          <a:p>
            <a:endParaRPr lang="nl-BE"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3">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14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DF226-9935-4DB8-A04C-6A8280A7900B}"/>
              </a:ext>
            </a:extLst>
          </p:cNvPr>
          <p:cNvSpPr>
            <a:spLocks noGrp="1"/>
          </p:cNvSpPr>
          <p:nvPr>
            <p:ph type="title"/>
          </p:nvPr>
        </p:nvSpPr>
        <p:spPr/>
        <p:txBody>
          <a:bodyPr/>
          <a:lstStyle/>
          <a:p>
            <a:r>
              <a:rPr lang="nl-BE" dirty="0"/>
              <a:t>Meer informatie nodig om antwoord te geven op hulpvraag</a:t>
            </a:r>
          </a:p>
        </p:txBody>
      </p:sp>
      <p:sp>
        <p:nvSpPr>
          <p:cNvPr id="3" name="Tijdelijke aanduiding voor inhoud 2">
            <a:extLst>
              <a:ext uri="{FF2B5EF4-FFF2-40B4-BE49-F238E27FC236}">
                <a16:creationId xmlns:a16="http://schemas.microsoft.com/office/drawing/2014/main" id="{12381564-6565-47ED-A40B-0C98E1A58FDA}"/>
              </a:ext>
            </a:extLst>
          </p:cNvPr>
          <p:cNvSpPr>
            <a:spLocks noGrp="1"/>
          </p:cNvSpPr>
          <p:nvPr>
            <p:ph idx="1"/>
          </p:nvPr>
        </p:nvSpPr>
        <p:spPr/>
        <p:txBody>
          <a:bodyPr/>
          <a:lstStyle/>
          <a:p>
            <a:r>
              <a:rPr lang="nl-BE" dirty="0"/>
              <a:t>Over functioneren leerling op verschillende dimensies?</a:t>
            </a:r>
          </a:p>
          <a:p>
            <a:r>
              <a:rPr lang="nl-BE" dirty="0"/>
              <a:t>Over belemmerende/bevorderende</a:t>
            </a:r>
          </a:p>
          <a:p>
            <a:pPr lvl="1"/>
            <a:r>
              <a:rPr lang="nl-BE" sz="2800" dirty="0"/>
              <a:t>niet-cognitieve leerlingkenmerken?</a:t>
            </a:r>
          </a:p>
          <a:p>
            <a:pPr lvl="1"/>
            <a:r>
              <a:rPr lang="nl-BE" sz="2800" dirty="0"/>
              <a:t>omgevingskenmerken?</a:t>
            </a:r>
          </a:p>
          <a:p>
            <a:endParaRPr lang="nl-BE" dirty="0"/>
          </a:p>
          <a:p>
            <a:r>
              <a:rPr lang="nl-BE" dirty="0"/>
              <a:t>Concretisering van afbakening top 10%</a:t>
            </a:r>
          </a:p>
          <a:p>
            <a:pPr lvl="1"/>
            <a:r>
              <a:rPr lang="nl-BE" sz="2800" dirty="0"/>
              <a:t>brede cognitieve vaardigheden en/of</a:t>
            </a:r>
          </a:p>
          <a:p>
            <a:pPr lvl="1"/>
            <a:r>
              <a:rPr lang="nl-BE" sz="2800" dirty="0"/>
              <a:t>schoolse vaardigheden</a:t>
            </a:r>
          </a:p>
          <a:p>
            <a:pPr lvl="1"/>
            <a:endParaRPr lang="nl-BE" dirty="0"/>
          </a:p>
          <a:p>
            <a:pPr marL="0" indent="0">
              <a:buNone/>
            </a:pPr>
            <a:endParaRPr lang="nl-BE" dirty="0"/>
          </a:p>
        </p:txBody>
      </p:sp>
      <p:sp>
        <p:nvSpPr>
          <p:cNvPr id="4" name="Tijdelijke aanduiding voor dianummer 3">
            <a:extLst>
              <a:ext uri="{FF2B5EF4-FFF2-40B4-BE49-F238E27FC236}">
                <a16:creationId xmlns:a16="http://schemas.microsoft.com/office/drawing/2014/main" id="{A0B7BC58-4940-4342-8368-D82ED7201C71}"/>
              </a:ext>
            </a:extLst>
          </p:cNvPr>
          <p:cNvSpPr>
            <a:spLocks noGrp="1"/>
          </p:cNvSpPr>
          <p:nvPr>
            <p:ph type="sldNum" sz="quarter" idx="12"/>
          </p:nvPr>
        </p:nvSpPr>
        <p:spPr/>
        <p:txBody>
          <a:bodyPr/>
          <a:lstStyle/>
          <a:p>
            <a:fld id="{04FCA95E-2221-4DC3-A5F9-E53F37D422FC}" type="slidenum">
              <a:rPr lang="nl-BE" smtClean="0"/>
              <a:pPr/>
              <a:t>48</a:t>
            </a:fld>
            <a:endParaRPr lang="nl-BE"/>
          </a:p>
        </p:txBody>
      </p:sp>
    </p:spTree>
    <p:extLst>
      <p:ext uri="{BB962C8B-B14F-4D97-AF65-F5344CB8AC3E}">
        <p14:creationId xmlns:p14="http://schemas.microsoft.com/office/powerpoint/2010/main" val="184725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sldNum" idx="12"/>
          </p:nvPr>
        </p:nvSpPr>
        <p:spPr>
          <a:xfrm>
            <a:off x="11212513" y="6283325"/>
            <a:ext cx="78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49999"/>
              </a:buClr>
              <a:buSzPct val="25000"/>
              <a:buFont typeface="Arial"/>
              <a:buNone/>
            </a:pPr>
            <a:fld id="{00000000-1234-1234-1234-123412341234}" type="slidenum">
              <a:rPr lang="nl-BE" sz="1200" b="0" i="0" u="none" strike="noStrike" cap="none" baseline="0">
                <a:solidFill>
                  <a:srgbClr val="049999"/>
                </a:solidFill>
                <a:latin typeface="Open Sans"/>
                <a:ea typeface="Open Sans"/>
                <a:cs typeface="Open Sans"/>
                <a:sym typeface="Open Sans"/>
              </a:rPr>
              <a:pPr marL="0" marR="0" lvl="0" indent="0" algn="r" rtl="0">
                <a:lnSpc>
                  <a:spcPct val="100000"/>
                </a:lnSpc>
                <a:spcBef>
                  <a:spcPts val="0"/>
                </a:spcBef>
                <a:spcAft>
                  <a:spcPts val="0"/>
                </a:spcAft>
                <a:buClr>
                  <a:srgbClr val="049999"/>
                </a:buClr>
                <a:buSzPct val="25000"/>
                <a:buFont typeface="Arial"/>
                <a:buNone/>
              </a:pPr>
              <a:t>49</a:t>
            </a:fld>
            <a:endParaRPr lang="nl-BE" sz="1200" b="0" i="0" u="none" strike="noStrike" cap="none" baseline="0">
              <a:solidFill>
                <a:srgbClr val="049999"/>
              </a:solidFill>
              <a:latin typeface="Open Sans"/>
              <a:ea typeface="Open Sans"/>
              <a:cs typeface="Open Sans"/>
              <a:sym typeface="Open Sans"/>
            </a:endParaRPr>
          </a:p>
        </p:txBody>
      </p:sp>
      <p:sp>
        <p:nvSpPr>
          <p:cNvPr id="6" name="Shape 459"/>
          <p:cNvSpPr txBox="1"/>
          <p:nvPr/>
        </p:nvSpPr>
        <p:spPr>
          <a:xfrm>
            <a:off x="931860" y="256356"/>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C00000"/>
              </a:buClr>
              <a:buSzPct val="25000"/>
              <a:buFont typeface="Open Sans"/>
              <a:buNone/>
            </a:pPr>
            <a:endParaRPr lang="nl-BE" sz="4000" b="0" i="0" u="none" strike="noStrike" cap="none" baseline="0" dirty="0">
              <a:solidFill>
                <a:srgbClr val="02504E"/>
              </a:solidFill>
              <a:latin typeface="Open Sans"/>
              <a:ea typeface="Open Sans"/>
              <a:cs typeface="Open Sans"/>
              <a:sym typeface="Open Sans"/>
            </a:endParaRPr>
          </a:p>
        </p:txBody>
      </p:sp>
      <p:pic>
        <p:nvPicPr>
          <p:cNvPr id="7" name="Shape 441"/>
          <p:cNvPicPr preferRelativeResize="0">
            <a:picLocks/>
          </p:cNvPicPr>
          <p:nvPr/>
        </p:nvPicPr>
        <p:blipFill rotWithShape="1">
          <a:blip r:embed="rId3" cstate="print">
            <a:extLst>
              <a:ext uri="{28A0092B-C50C-407E-A947-70E740481C1C}">
                <a14:useLocalDpi xmlns:a14="http://schemas.microsoft.com/office/drawing/2010/main" val="0"/>
              </a:ext>
            </a:extLst>
          </a:blip>
          <a:srcRect l="-1" t="62830" r="50463" b="991"/>
          <a:stretch/>
        </p:blipFill>
        <p:spPr>
          <a:xfrm>
            <a:off x="192087" y="106051"/>
            <a:ext cx="9799457" cy="6645897"/>
          </a:xfrm>
          <a:prstGeom prst="rect">
            <a:avLst/>
          </a:prstGeom>
          <a:noFill/>
          <a:ln>
            <a:noFill/>
          </a:ln>
        </p:spPr>
      </p:pic>
      <p:pic>
        <p:nvPicPr>
          <p:cNvPr id="5" name="Afbeelding 4">
            <a:extLst>
              <a:ext uri="{FF2B5EF4-FFF2-40B4-BE49-F238E27FC236}">
                <a16:creationId xmlns:a16="http://schemas.microsoft.com/office/drawing/2014/main" id="{AD85D797-E38D-4C31-B2F2-2F41BBD54ADC}"/>
              </a:ext>
            </a:extLst>
          </p:cNvPr>
          <p:cNvPicPr>
            <a:picLocks noChangeAspect="1"/>
          </p:cNvPicPr>
          <p:nvPr/>
        </p:nvPicPr>
        <p:blipFill>
          <a:blip r:embed="rId4" cstate="print"/>
          <a:stretch>
            <a:fillRect/>
          </a:stretch>
        </p:blipFill>
        <p:spPr>
          <a:xfrm>
            <a:off x="8962258" y="0"/>
            <a:ext cx="3229742" cy="2373086"/>
          </a:xfrm>
          <a:prstGeom prst="rect">
            <a:avLst/>
          </a:prstGeom>
        </p:spPr>
      </p:pic>
    </p:spTree>
    <p:extLst>
      <p:ext uri="{BB962C8B-B14F-4D97-AF65-F5344CB8AC3E}">
        <p14:creationId xmlns:p14="http://schemas.microsoft.com/office/powerpoint/2010/main" val="3739177321"/>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19F5E6A-D18C-4092-851F-9493D7E3783C}"/>
              </a:ext>
            </a:extLst>
          </p:cNvPr>
          <p:cNvSpPr>
            <a:spLocks noGrp="1"/>
          </p:cNvSpPr>
          <p:nvPr>
            <p:ph type="ctrTitle"/>
          </p:nvPr>
        </p:nvSpPr>
        <p:spPr>
          <a:xfrm>
            <a:off x="2260600" y="565776"/>
            <a:ext cx="9144000" cy="1974224"/>
          </a:xfrm>
        </p:spPr>
        <p:txBody>
          <a:bodyPr/>
          <a:lstStyle/>
          <a:p>
            <a:r>
              <a:rPr lang="nl-BE" dirty="0"/>
              <a:t>Cognitief functioneren in</a:t>
            </a:r>
            <a:br>
              <a:rPr lang="nl-BE" dirty="0"/>
            </a:br>
            <a:r>
              <a:rPr lang="nl-BE" dirty="0"/>
              <a:t>Brede basiszorg</a:t>
            </a:r>
          </a:p>
        </p:txBody>
      </p:sp>
      <p:sp>
        <p:nvSpPr>
          <p:cNvPr id="5" name="Tijdelijke aanduiding voor dianummer 4">
            <a:extLst>
              <a:ext uri="{FF2B5EF4-FFF2-40B4-BE49-F238E27FC236}">
                <a16:creationId xmlns:a16="http://schemas.microsoft.com/office/drawing/2014/main" id="{A160F192-BB7C-48D0-A2A8-06807EC35123}"/>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t>5</a:t>
            </a:fld>
            <a:endParaRPr lang="nl-BE"/>
          </a:p>
        </p:txBody>
      </p:sp>
      <p:pic>
        <p:nvPicPr>
          <p:cNvPr id="8" name="Afbeelding 7" descr="Afbeelding met apparaat&#10;&#10;Automatisch gegenereerde beschrijving">
            <a:extLst>
              <a:ext uri="{FF2B5EF4-FFF2-40B4-BE49-F238E27FC236}">
                <a16:creationId xmlns:a16="http://schemas.microsoft.com/office/drawing/2014/main" id="{B43454D9-6A45-44CD-8109-5BDF309A31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3861" y="3248595"/>
            <a:ext cx="3024278" cy="3043629"/>
          </a:xfrm>
          <a:prstGeom prst="rect">
            <a:avLst/>
          </a:prstGeom>
        </p:spPr>
      </p:pic>
    </p:spTree>
    <p:extLst>
      <p:ext uri="{BB962C8B-B14F-4D97-AF65-F5344CB8AC3E}">
        <p14:creationId xmlns:p14="http://schemas.microsoft.com/office/powerpoint/2010/main" val="262249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F5BD799-A669-4FEF-AC0B-832CE6DA8BF0}"/>
              </a:ext>
            </a:extLst>
          </p:cNvPr>
          <p:cNvSpPr>
            <a:spLocks noGrp="1"/>
          </p:cNvSpPr>
          <p:nvPr>
            <p:ph type="title"/>
          </p:nvPr>
        </p:nvSpPr>
        <p:spPr/>
        <p:txBody>
          <a:bodyPr/>
          <a:lstStyle/>
          <a:p>
            <a:r>
              <a:rPr lang="nl-BE" b="1" dirty="0"/>
              <a:t>WAT onderzoeken?</a:t>
            </a:r>
            <a:br>
              <a:rPr lang="nl-BE" b="1" dirty="0"/>
            </a:br>
            <a:r>
              <a:rPr lang="nl-BE" b="1" dirty="0"/>
              <a:t>Dimensionele classificatie</a:t>
            </a:r>
          </a:p>
        </p:txBody>
      </p:sp>
      <p:sp>
        <p:nvSpPr>
          <p:cNvPr id="4" name="Tijdelijke aanduiding voor dianummer 3">
            <a:extLst>
              <a:ext uri="{FF2B5EF4-FFF2-40B4-BE49-F238E27FC236}">
                <a16:creationId xmlns:a16="http://schemas.microsoft.com/office/drawing/2014/main" id="{09D855F2-9A73-444B-90A2-9041FE4C9706}"/>
              </a:ext>
            </a:extLst>
          </p:cNvPr>
          <p:cNvSpPr>
            <a:spLocks noGrp="1"/>
          </p:cNvSpPr>
          <p:nvPr>
            <p:ph type="sldNum" sz="quarter" idx="12"/>
          </p:nvPr>
        </p:nvSpPr>
        <p:spPr/>
        <p:txBody>
          <a:bodyPr/>
          <a:lstStyle/>
          <a:p>
            <a:pPr lvl="0"/>
            <a:fld id="{04FCA95E-2221-4DC3-A5F9-E53F37D422FC}" type="slidenum">
              <a:rPr lang="nl-BE" noProof="0" smtClean="0"/>
              <a:pPr lvl="0"/>
              <a:t>50</a:t>
            </a:fld>
            <a:endParaRPr lang="nl-BE" noProof="0"/>
          </a:p>
        </p:txBody>
      </p:sp>
      <p:pic>
        <p:nvPicPr>
          <p:cNvPr id="3" name="Afbeelding 2" descr="Afbeelding met schermafbeelding, zwart, zitten, monitor&#10;&#10;Automatisch gegenereerde beschrijving">
            <a:extLst>
              <a:ext uri="{FF2B5EF4-FFF2-40B4-BE49-F238E27FC236}">
                <a16:creationId xmlns:a16="http://schemas.microsoft.com/office/drawing/2014/main" id="{76D5CA44-9386-4C0D-A48B-7DC347A838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70211" y="1916034"/>
            <a:ext cx="7327750" cy="3676260"/>
          </a:xfrm>
          <a:prstGeom prst="rect">
            <a:avLst/>
          </a:prstGeom>
        </p:spPr>
      </p:pic>
      <p:pic>
        <p:nvPicPr>
          <p:cNvPr id="9" name="Picture 2" descr="http://www.vclb-koepel.be/library/galleryphotos/logo_fairediagnostiek.png">
            <a:extLst>
              <a:ext uri="{FF2B5EF4-FFF2-40B4-BE49-F238E27FC236}">
                <a16:creationId xmlns:a16="http://schemas.microsoft.com/office/drawing/2014/main" id="{AEB92BB9-6922-4F10-BD87-0FE81FF053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752"/>
          <a:stretch/>
        </p:blipFill>
        <p:spPr bwMode="auto">
          <a:xfrm>
            <a:off x="10246128" y="341703"/>
            <a:ext cx="1359358" cy="112977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zitten, telefoon, computer, monitor&#10;&#10;Automatisch gegenereerde beschrijving">
            <a:extLst>
              <a:ext uri="{FF2B5EF4-FFF2-40B4-BE49-F238E27FC236}">
                <a16:creationId xmlns:a16="http://schemas.microsoft.com/office/drawing/2014/main" id="{0F932B04-7CC6-4F22-992A-7BF9654CA7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39" y="1992599"/>
            <a:ext cx="5657100" cy="3599695"/>
          </a:xfrm>
          <a:prstGeom prst="rect">
            <a:avLst/>
          </a:prstGeom>
        </p:spPr>
      </p:pic>
    </p:spTree>
    <p:extLst>
      <p:ext uri="{BB962C8B-B14F-4D97-AF65-F5344CB8AC3E}">
        <p14:creationId xmlns:p14="http://schemas.microsoft.com/office/powerpoint/2010/main" val="2606752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886B804-81B3-4418-88C1-C024DEBD89E1}"/>
              </a:ext>
            </a:extLst>
          </p:cNvPr>
          <p:cNvSpPr>
            <a:spLocks noGrp="1"/>
          </p:cNvSpPr>
          <p:nvPr>
            <p:ph type="sldNum" sz="quarter" idx="12"/>
          </p:nvPr>
        </p:nvSpPr>
        <p:spPr/>
        <p:txBody>
          <a:bodyPr/>
          <a:lstStyle/>
          <a:p>
            <a:fld id="{04FCA95E-2221-4DC3-A5F9-E53F37D422FC}" type="slidenum">
              <a:rPr lang="nl-BE" smtClean="0"/>
              <a:pPr/>
              <a:t>51</a:t>
            </a:fld>
            <a:endParaRPr lang="nl-BE"/>
          </a:p>
        </p:txBody>
      </p:sp>
      <p:graphicFrame>
        <p:nvGraphicFramePr>
          <p:cNvPr id="5" name="Tabel 4">
            <a:extLst>
              <a:ext uri="{FF2B5EF4-FFF2-40B4-BE49-F238E27FC236}">
                <a16:creationId xmlns:a16="http://schemas.microsoft.com/office/drawing/2014/main" id="{A2AF27B0-0B6C-489A-8849-FBB4AEC626F6}"/>
              </a:ext>
            </a:extLst>
          </p:cNvPr>
          <p:cNvGraphicFramePr>
            <a:graphicFrameLocks noGrp="1"/>
          </p:cNvGraphicFramePr>
          <p:nvPr/>
        </p:nvGraphicFramePr>
        <p:xfrm>
          <a:off x="209136" y="3"/>
          <a:ext cx="11982864" cy="6857997"/>
        </p:xfrm>
        <a:graphic>
          <a:graphicData uri="http://schemas.openxmlformats.org/drawingml/2006/table">
            <a:tbl>
              <a:tblPr bandRow="1">
                <a:tableStyleId>{5C22544A-7EE6-4342-B048-85BDC9FD1C3A}</a:tableStyleId>
              </a:tblPr>
              <a:tblGrid>
                <a:gridCol w="4091015">
                  <a:extLst>
                    <a:ext uri="{9D8B030D-6E8A-4147-A177-3AD203B41FA5}">
                      <a16:colId xmlns:a16="http://schemas.microsoft.com/office/drawing/2014/main" val="303004277"/>
                    </a:ext>
                  </a:extLst>
                </a:gridCol>
                <a:gridCol w="4223363">
                  <a:extLst>
                    <a:ext uri="{9D8B030D-6E8A-4147-A177-3AD203B41FA5}">
                      <a16:colId xmlns:a16="http://schemas.microsoft.com/office/drawing/2014/main" val="64116110"/>
                    </a:ext>
                  </a:extLst>
                </a:gridCol>
                <a:gridCol w="3668486">
                  <a:extLst>
                    <a:ext uri="{9D8B030D-6E8A-4147-A177-3AD203B41FA5}">
                      <a16:colId xmlns:a16="http://schemas.microsoft.com/office/drawing/2014/main" val="749396848"/>
                    </a:ext>
                  </a:extLst>
                </a:gridCol>
              </a:tblGrid>
              <a:tr h="668128">
                <a:tc gridSpan="3">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nl-BE" sz="40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Cognitief sterk functioneren</a:t>
                      </a:r>
                    </a:p>
                  </a:txBody>
                  <a:tcPr marL="61272" marR="61272" marT="0" marB="0">
                    <a:lnB w="38100" cap="flat" cmpd="sng" algn="ctr">
                      <a:solidFill>
                        <a:srgbClr val="016666"/>
                      </a:solidFill>
                      <a:prstDash val="solid"/>
                      <a:round/>
                      <a:headEnd type="none" w="med" len="med"/>
                      <a:tailEnd type="none" w="med" len="med"/>
                    </a:lnB>
                    <a:solidFill>
                      <a:srgbClr val="D0EAF1"/>
                    </a:solidFill>
                  </a:tcPr>
                </a:tc>
                <a:tc hMerge="1">
                  <a:txBody>
                    <a:bodyPr/>
                    <a:lstStyle/>
                    <a:p>
                      <a:pPr algn="just">
                        <a:lnSpc>
                          <a:spcPct val="115000"/>
                        </a:lnSpc>
                        <a:spcBef>
                          <a:spcPts val="1200"/>
                        </a:spcBef>
                        <a:spcAft>
                          <a:spcPts val="1000"/>
                        </a:spcAft>
                      </a:pPr>
                      <a:endPar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L w="38100" cap="flat" cmpd="sng" algn="ctr">
                      <a:solidFill>
                        <a:srgbClr val="016666"/>
                      </a:solidFill>
                      <a:prstDash val="solid"/>
                      <a:round/>
                      <a:headEnd type="none" w="med" len="med"/>
                      <a:tailEnd type="none" w="med" len="med"/>
                    </a:lnL>
                    <a:lnB w="38100" cap="flat" cmpd="sng" algn="ctr">
                      <a:solidFill>
                        <a:srgbClr val="016666"/>
                      </a:solidFill>
                      <a:prstDash val="solid"/>
                      <a:round/>
                      <a:headEnd type="none" w="med" len="med"/>
                      <a:tailEnd type="none" w="med" len="med"/>
                    </a:lnB>
                    <a:solidFill>
                      <a:srgbClr val="D0EAF1"/>
                    </a:solidFill>
                  </a:tcPr>
                </a:tc>
                <a:tc hMerge="1">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nl-BE" sz="40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endParaRPr>
                    </a:p>
                  </a:txBody>
                  <a:tcPr marL="61272" marR="61272" marT="0" marB="0">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1194921175"/>
                  </a:ext>
                </a:extLst>
              </a:tr>
              <a:tr h="467710">
                <a:tc>
                  <a:txBody>
                    <a:bodyPr/>
                    <a:lstStyle/>
                    <a:p>
                      <a:pPr algn="just">
                        <a:lnSpc>
                          <a:spcPct val="115000"/>
                        </a:lnSpc>
                        <a:spcAft>
                          <a:spcPts val="0"/>
                        </a:spcAft>
                      </a:pPr>
                      <a:r>
                        <a:rPr lang="nl-BE" sz="2800" b="1"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WAT?</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15000"/>
                        </a:lnSpc>
                        <a:spcBef>
                          <a:spcPts val="1200"/>
                        </a:spcBef>
                        <a:spcAft>
                          <a:spcPts val="1000"/>
                        </a:spcAft>
                      </a:pPr>
                      <a:r>
                        <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ICF-CY</a:t>
                      </a:r>
                    </a:p>
                  </a:txBody>
                  <a:tcPr marL="61272" marR="61272" marT="0" marB="0" anchor="ctr">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15000"/>
                        </a:lnSpc>
                        <a:spcBef>
                          <a:spcPts val="1200"/>
                        </a:spcBef>
                        <a:spcAft>
                          <a:spcPts val="1000"/>
                        </a:spcAft>
                      </a:pPr>
                      <a:r>
                        <a:rPr lang="nl-BE" sz="2800" b="1" i="0" spc="30" dirty="0">
                          <a:solidFill>
                            <a:srgbClr val="1D1B11"/>
                          </a:solidFill>
                          <a:effectLst/>
                          <a:latin typeface="Arial" panose="020B0604020202020204" pitchFamily="34" charset="0"/>
                          <a:ea typeface="Calibri" panose="020F0502020204030204" pitchFamily="34" charset="0"/>
                          <a:cs typeface="Times New Roman" panose="02020603050405020304" pitchFamily="18" charset="0"/>
                        </a:rPr>
                        <a:t>HOE?</a:t>
                      </a:r>
                    </a:p>
                  </a:txBody>
                  <a:tcPr marL="61272" marR="61272" marT="0" marB="0" anchor="ctr">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724666032"/>
                  </a:ext>
                </a:extLst>
              </a:tr>
              <a:tr h="1090216">
                <a:tc>
                  <a:txBody>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lang="nl-BE" sz="2800" kern="1200" dirty="0">
                          <a:solidFill>
                            <a:schemeClr val="dk1"/>
                          </a:solidFill>
                          <a:effectLst/>
                          <a:latin typeface="Calibri" panose="020F0502020204030204" pitchFamily="34" charset="0"/>
                          <a:ea typeface="+mn-ea"/>
                          <a:cs typeface="Arial" panose="020B0604020202020204" pitchFamily="34" charset="0"/>
                        </a:rPr>
                        <a:t>Brede cognitieve vaardigheden</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gn="just">
                        <a:lnSpc>
                          <a:spcPct val="107000"/>
                        </a:lnSpc>
                        <a:spcAft>
                          <a:spcPts val="0"/>
                        </a:spcAft>
                      </a:pPr>
                      <a:r>
                        <a:rPr lang="nl-BE" sz="2800" dirty="0">
                          <a:effectLst/>
                          <a:latin typeface="Calibri" panose="020F0502020204030204" pitchFamily="34" charset="0"/>
                          <a:ea typeface="Arial" panose="020B0604020202020204" pitchFamily="34" charset="0"/>
                          <a:cs typeface="Arial" panose="020B0604020202020204" pitchFamily="34" charset="0"/>
                        </a:rPr>
                        <a:t>FUNCTIES</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rowSpan="5">
                  <a:txBody>
                    <a:bodyPr/>
                    <a:lstStyle/>
                    <a:p>
                      <a:pPr algn="ctr"/>
                      <a:endParaRPr lang="nl-BE" sz="800" kern="1200" dirty="0">
                        <a:solidFill>
                          <a:schemeClr val="dk1"/>
                        </a:solidFill>
                        <a:effectLst/>
                        <a:latin typeface="+mn-lt"/>
                        <a:ea typeface="+mn-ea"/>
                        <a:cs typeface="+mn-cs"/>
                      </a:endParaRPr>
                    </a:p>
                    <a:p>
                      <a:pPr algn="l"/>
                      <a:r>
                        <a:rPr lang="nl-BE" sz="2800" kern="1200" dirty="0">
                          <a:solidFill>
                            <a:schemeClr val="dk1"/>
                          </a:solidFill>
                          <a:effectLst/>
                          <a:latin typeface="+mn-lt"/>
                          <a:ea typeface="+mn-ea"/>
                          <a:cs typeface="+mn-cs"/>
                        </a:rPr>
                        <a:t>Gesprek leerling, ouders, leerkracht, hulpverleners …</a:t>
                      </a:r>
                    </a:p>
                    <a:p>
                      <a:pPr algn="l"/>
                      <a:endParaRPr lang="nl-BE" sz="800" kern="1200" dirty="0">
                        <a:solidFill>
                          <a:schemeClr val="dk1"/>
                        </a:solidFill>
                        <a:effectLst/>
                        <a:latin typeface="+mn-lt"/>
                        <a:ea typeface="+mn-ea"/>
                        <a:cs typeface="+mn-cs"/>
                      </a:endParaRPr>
                    </a:p>
                    <a:p>
                      <a:pPr algn="l"/>
                      <a:r>
                        <a:rPr lang="nl-BE" sz="2800" kern="1200" dirty="0">
                          <a:solidFill>
                            <a:schemeClr val="dk1"/>
                          </a:solidFill>
                          <a:effectLst/>
                          <a:latin typeface="+mn-lt"/>
                          <a:ea typeface="+mn-ea"/>
                          <a:cs typeface="+mn-cs"/>
                        </a:rPr>
                        <a:t>Observatie</a:t>
                      </a:r>
                    </a:p>
                    <a:p>
                      <a:pPr algn="l"/>
                      <a:endParaRPr lang="nl-BE" sz="800" kern="1200" dirty="0">
                        <a:solidFill>
                          <a:schemeClr val="dk1"/>
                        </a:solidFill>
                        <a:effectLst/>
                        <a:latin typeface="+mn-lt"/>
                        <a:ea typeface="+mn-ea"/>
                        <a:cs typeface="+mn-cs"/>
                      </a:endParaRPr>
                    </a:p>
                    <a:p>
                      <a:pPr algn="l"/>
                      <a:r>
                        <a:rPr lang="nl-BE" sz="2800" kern="1200" dirty="0">
                          <a:solidFill>
                            <a:schemeClr val="dk1"/>
                          </a:solidFill>
                          <a:effectLst/>
                          <a:latin typeface="+mn-lt"/>
                          <a:ea typeface="+mn-ea"/>
                          <a:cs typeface="+mn-cs"/>
                        </a:rPr>
                        <a:t>Analyse van beschikbare gegevens</a:t>
                      </a:r>
                    </a:p>
                    <a:p>
                      <a:pPr algn="l"/>
                      <a:endParaRPr lang="nl-BE" sz="800" kern="1200" dirty="0">
                        <a:solidFill>
                          <a:schemeClr val="dk1"/>
                        </a:solidFill>
                        <a:effectLst/>
                        <a:latin typeface="+mn-lt"/>
                        <a:ea typeface="+mn-ea"/>
                        <a:cs typeface="+mn-cs"/>
                      </a:endParaRPr>
                    </a:p>
                    <a:p>
                      <a:pPr algn="l"/>
                      <a:r>
                        <a:rPr lang="nl-BE" sz="2800" kern="1200" dirty="0">
                          <a:solidFill>
                            <a:schemeClr val="dk1"/>
                          </a:solidFill>
                          <a:effectLst/>
                          <a:latin typeface="+mn-lt"/>
                          <a:ea typeface="+mn-ea"/>
                          <a:cs typeface="+mn-cs"/>
                        </a:rPr>
                        <a:t>Aanpak uitproberen en effect nagaan</a:t>
                      </a:r>
                    </a:p>
                    <a:p>
                      <a:pPr algn="l"/>
                      <a:endParaRPr lang="nl-BE" sz="800" kern="1200" dirty="0">
                        <a:solidFill>
                          <a:schemeClr val="dk1"/>
                        </a:solidFill>
                        <a:effectLst/>
                        <a:latin typeface="+mn-lt"/>
                        <a:ea typeface="+mn-ea"/>
                        <a:cs typeface="+mn-cs"/>
                      </a:endParaRPr>
                    </a:p>
                    <a:p>
                      <a:pPr algn="l"/>
                      <a:r>
                        <a:rPr lang="nl-BE" sz="2800" kern="1200" dirty="0">
                          <a:solidFill>
                            <a:schemeClr val="dk1"/>
                          </a:solidFill>
                          <a:effectLst/>
                          <a:latin typeface="+mn-lt"/>
                          <a:ea typeface="+mn-ea"/>
                          <a:cs typeface="+mn-cs"/>
                        </a:rPr>
                        <a:t>Gevalideerd diagnostisch materiaal</a:t>
                      </a:r>
                    </a:p>
                    <a:p>
                      <a:pPr algn="l"/>
                      <a:endParaRPr lang="nl-BE" sz="800" kern="1200" dirty="0">
                        <a:solidFill>
                          <a:schemeClr val="dk1"/>
                        </a:solidFill>
                        <a:effectLst/>
                        <a:latin typeface="+mn-lt"/>
                        <a:ea typeface="+mn-ea"/>
                        <a:cs typeface="+mn-cs"/>
                      </a:endParaRPr>
                    </a:p>
                    <a:p>
                      <a:pPr algn="l"/>
                      <a:r>
                        <a:rPr lang="nl-BE" sz="2800" kern="1200" dirty="0">
                          <a:solidFill>
                            <a:schemeClr val="dk1"/>
                          </a:solidFill>
                          <a:effectLst/>
                          <a:latin typeface="+mn-lt"/>
                          <a:ea typeface="+mn-ea"/>
                          <a:cs typeface="+mn-cs"/>
                        </a:rPr>
                        <a:t>Medisch onderzoek</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solidFill>
                      <a:srgbClr val="D0EAF1"/>
                    </a:solidFill>
                  </a:tcPr>
                </a:tc>
                <a:extLst>
                  <a:ext uri="{0D108BD9-81ED-4DB2-BD59-A6C34878D82A}">
                    <a16:rowId xmlns:a16="http://schemas.microsoft.com/office/drawing/2014/main" val="3722600524"/>
                  </a:ext>
                </a:extLst>
              </a:tr>
              <a:tr h="1729574">
                <a:tc>
                  <a:txBody>
                    <a:bodyPr/>
                    <a:lstStyle/>
                    <a:p>
                      <a:r>
                        <a:rPr lang="nl-BE" sz="2800" dirty="0"/>
                        <a:t>Schoolse vaardigheden</a:t>
                      </a:r>
                    </a:p>
                    <a:p>
                      <a:r>
                        <a:rPr lang="nl-BE" sz="2800" dirty="0"/>
                        <a:t>RIASOC-kenmerken</a:t>
                      </a:r>
                    </a:p>
                    <a:p>
                      <a:r>
                        <a:rPr lang="nl-BE" sz="2800" dirty="0"/>
                        <a:t>Motorische vaardigheden</a:t>
                      </a:r>
                    </a:p>
                    <a:p>
                      <a:r>
                        <a:rPr lang="nl-BE" sz="2800" dirty="0"/>
                        <a:t>Studeervaardigheden</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nSpc>
                          <a:spcPct val="107000"/>
                        </a:lnSpc>
                        <a:spcAft>
                          <a:spcPts val="0"/>
                        </a:spcAft>
                      </a:pPr>
                      <a:r>
                        <a:rPr lang="nl-BE" sz="2800" dirty="0">
                          <a:effectLst/>
                          <a:latin typeface="Calibri" panose="020F0502020204030204" pitchFamily="34" charset="0"/>
                          <a:ea typeface="Arial" panose="020B0604020202020204" pitchFamily="34" charset="0"/>
                          <a:cs typeface="Arial" panose="020B0604020202020204" pitchFamily="34" charset="0"/>
                        </a:rPr>
                        <a:t>ACTIVITEITEN/PARTICIPATIE</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a:lnSpc>
                          <a:spcPct val="107000"/>
                        </a:lnSpc>
                        <a:spcAft>
                          <a:spcPts val="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245570558"/>
                  </a:ext>
                </a:extLst>
              </a:tr>
              <a:tr h="630243">
                <a:tc>
                  <a:txBody>
                    <a:bodyPr/>
                    <a:lstStyle/>
                    <a:p>
                      <a:r>
                        <a:rPr lang="nl-BE" sz="2800" dirty="0"/>
                        <a:t>Welbevinden</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nSpc>
                          <a:spcPct val="107000"/>
                        </a:lnSpc>
                        <a:spcAft>
                          <a:spcPts val="0"/>
                        </a:spcAft>
                      </a:pPr>
                      <a:endParaRPr lang="nl-BE" sz="2800" kern="1200" cap="all" dirty="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noFill/>
                  </a:tcPr>
                </a:tc>
                <a:tc vMerge="1">
                  <a:txBody>
                    <a:bodyPr/>
                    <a:lstStyle/>
                    <a:p>
                      <a:endParaRPr lang="nl-BE"/>
                    </a:p>
                  </a:txBody>
                  <a:tcPr>
                    <a:lnL w="38100" cap="flat" cmpd="sng" algn="ctr">
                      <a:solidFill>
                        <a:srgbClr val="016666"/>
                      </a:solidFill>
                      <a:prstDash val="solid"/>
                      <a:round/>
                      <a:headEnd type="none" w="med" len="med"/>
                      <a:tailEnd type="none" w="med" len="med"/>
                    </a:lnL>
                    <a:lnT w="38100" cap="flat" cmpd="sng" algn="ctr">
                      <a:solidFill>
                        <a:srgbClr val="016666"/>
                      </a:solidFill>
                      <a:prstDash val="solid"/>
                      <a:round/>
                      <a:headEnd type="none" w="med" len="med"/>
                      <a:tailEnd type="none" w="med" len="med"/>
                    </a:lnT>
                  </a:tcPr>
                </a:tc>
                <a:extLst>
                  <a:ext uri="{0D108BD9-81ED-4DB2-BD59-A6C34878D82A}">
                    <a16:rowId xmlns:a16="http://schemas.microsoft.com/office/drawing/2014/main" val="33488983"/>
                  </a:ext>
                </a:extLst>
              </a:tr>
              <a:tr h="1367381">
                <a:tc>
                  <a:txBody>
                    <a:bodyPr/>
                    <a:lstStyle/>
                    <a:p>
                      <a:r>
                        <a:rPr lang="nl-BE" sz="2800" dirty="0"/>
                        <a:t>Motivatie</a:t>
                      </a:r>
                    </a:p>
                    <a:p>
                      <a:r>
                        <a:rPr lang="nl-BE" sz="2800" dirty="0"/>
                        <a:t>Creativiteit</a:t>
                      </a:r>
                    </a:p>
                    <a:p>
                      <a:r>
                        <a:rPr lang="nl-BE" sz="2800" dirty="0"/>
                        <a:t>Sociaal-emotionele VH</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a:txBody>
                    <a:bodyPr/>
                    <a:lstStyle/>
                    <a:p>
                      <a:pPr>
                        <a:lnSpc>
                          <a:spcPct val="107000"/>
                        </a:lnSpc>
                        <a:spcAft>
                          <a:spcPts val="0"/>
                        </a:spcAft>
                      </a:pPr>
                      <a:r>
                        <a:rPr lang="nl-BE" sz="2800" dirty="0">
                          <a:effectLst/>
                          <a:latin typeface="Calibri" panose="020F0502020204030204" pitchFamily="34" charset="0"/>
                          <a:ea typeface="Calibri" panose="020F0502020204030204" pitchFamily="34" charset="0"/>
                          <a:cs typeface="Times New Roman" panose="02020603050405020304" pitchFamily="18" charset="0"/>
                        </a:rPr>
                        <a:t>FUNCTIES</a:t>
                      </a:r>
                    </a:p>
                    <a:p>
                      <a:pPr>
                        <a:lnSpc>
                          <a:spcPct val="107000"/>
                        </a:lnSpc>
                        <a:spcAft>
                          <a:spcPts val="0"/>
                        </a:spcAft>
                      </a:pPr>
                      <a:r>
                        <a:rPr lang="nl-BE" sz="2800" dirty="0">
                          <a:effectLst/>
                          <a:latin typeface="Calibri" panose="020F0502020204030204" pitchFamily="34" charset="0"/>
                          <a:ea typeface="Calibri" panose="020F0502020204030204" pitchFamily="34" charset="0"/>
                          <a:cs typeface="Times New Roman" panose="02020603050405020304" pitchFamily="18" charset="0"/>
                        </a:rPr>
                        <a:t>ACTIVITEITEN/PARTICIPATIE</a:t>
                      </a:r>
                    </a:p>
                    <a:p>
                      <a:pPr>
                        <a:lnSpc>
                          <a:spcPct val="107000"/>
                        </a:lnSpc>
                        <a:spcAft>
                          <a:spcPts val="0"/>
                        </a:spcAft>
                      </a:pPr>
                      <a:r>
                        <a:rPr lang="nl-BE" sz="2800" dirty="0">
                          <a:effectLst/>
                          <a:latin typeface="Calibri" panose="020F0502020204030204" pitchFamily="34" charset="0"/>
                          <a:ea typeface="Calibri" panose="020F0502020204030204" pitchFamily="34" charset="0"/>
                          <a:cs typeface="Times New Roman" panose="02020603050405020304" pitchFamily="18" charset="0"/>
                        </a:rPr>
                        <a:t>PERSOONLIJKE FACTOREN</a:t>
                      </a: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lnB w="38100" cap="flat" cmpd="sng" algn="ctr">
                      <a:solidFill>
                        <a:srgbClr val="016666"/>
                      </a:solidFill>
                      <a:prstDash val="solid"/>
                      <a:round/>
                      <a:headEnd type="none" w="med" len="med"/>
                      <a:tailEnd type="none" w="med" len="med"/>
                    </a:lnB>
                    <a:solidFill>
                      <a:srgbClr val="D0EAF1"/>
                    </a:solidFill>
                  </a:tcPr>
                </a:tc>
                <a:tc vMerge="1">
                  <a:txBody>
                    <a:bodyPr/>
                    <a:lstStyle/>
                    <a:p>
                      <a:pPr algn="just">
                        <a:lnSpc>
                          <a:spcPct val="107000"/>
                        </a:lnSpc>
                        <a:spcAft>
                          <a:spcPts val="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B w="38100" cap="flat" cmpd="sng" algn="ctr">
                      <a:solidFill>
                        <a:srgbClr val="016666"/>
                      </a:solidFill>
                      <a:prstDash val="solid"/>
                      <a:round/>
                      <a:headEnd type="none" w="med" len="med"/>
                      <a:tailEnd type="none" w="med" len="med"/>
                    </a:lnB>
                    <a:solidFill>
                      <a:srgbClr val="D0EAF1"/>
                    </a:solidFill>
                  </a:tcPr>
                </a:tc>
                <a:extLst>
                  <a:ext uri="{0D108BD9-81ED-4DB2-BD59-A6C34878D82A}">
                    <a16:rowId xmlns:a16="http://schemas.microsoft.com/office/drawing/2014/main" val="3624128056"/>
                  </a:ext>
                </a:extLst>
              </a:tr>
              <a:tr h="904745">
                <a:tc>
                  <a:txBody>
                    <a:bodyPr/>
                    <a:lstStyle/>
                    <a:p>
                      <a:pPr marL="0" marR="0" lvl="0" indent="0" algn="just" defTabSz="914400" rtl="0" eaLnBrk="1" fontAlgn="auto" latinLnBrk="0" hangingPunct="1">
                        <a:lnSpc>
                          <a:spcPct val="115000"/>
                        </a:lnSpc>
                        <a:spcBef>
                          <a:spcPts val="1200"/>
                        </a:spcBef>
                        <a:spcAft>
                          <a:spcPts val="0"/>
                        </a:spcAft>
                        <a:buClrTx/>
                        <a:buSzTx/>
                        <a:buFontTx/>
                        <a:buNone/>
                        <a:tabLst/>
                        <a:defRPr/>
                      </a:pPr>
                      <a:r>
                        <a:rPr lang="nl-BE" sz="2800" dirty="0"/>
                        <a:t>Context</a:t>
                      </a:r>
                    </a:p>
                  </a:txBody>
                  <a:tcPr marL="61272" marR="61272" marT="0" marB="0" anchor="ctr">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solidFill>
                      <a:srgbClr val="D0EAF1"/>
                    </a:solidFill>
                  </a:tcPr>
                </a:tc>
                <a:tc>
                  <a:txBody>
                    <a:bodyPr/>
                    <a:lstStyle/>
                    <a:p>
                      <a:pPr algn="just">
                        <a:lnSpc>
                          <a:spcPct val="107000"/>
                        </a:lnSpc>
                        <a:spcAft>
                          <a:spcPts val="0"/>
                        </a:spcAft>
                      </a:pPr>
                      <a:r>
                        <a:rPr lang="nl-BE" sz="2800" cap="all" dirty="0">
                          <a:effectLst/>
                          <a:latin typeface="Calibri" panose="020F0502020204030204" pitchFamily="34" charset="0"/>
                          <a:ea typeface="Arial" panose="020B0604020202020204" pitchFamily="34" charset="0"/>
                          <a:cs typeface="Arial" panose="020B0604020202020204" pitchFamily="34" charset="0"/>
                        </a:rPr>
                        <a:t>Externe factoren</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BE" sz="2800" cap="all" dirty="0">
                          <a:effectLst/>
                          <a:latin typeface="Calibri" panose="020F0502020204030204" pitchFamily="34" charset="0"/>
                          <a:ea typeface="Arial" panose="020B0604020202020204" pitchFamily="34" charset="0"/>
                          <a:cs typeface="Arial" panose="020B0604020202020204" pitchFamily="34" charset="0"/>
                        </a:rPr>
                        <a:t>Persoonlijke factoren</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lnR w="38100" cap="flat" cmpd="sng" algn="ctr">
                      <a:solidFill>
                        <a:srgbClr val="016666"/>
                      </a:solidFill>
                      <a:prstDash val="solid"/>
                      <a:round/>
                      <a:headEnd type="none" w="med" len="med"/>
                      <a:tailEnd type="none" w="med" len="med"/>
                    </a:lnR>
                    <a:lnT w="38100" cap="flat" cmpd="sng" algn="ctr">
                      <a:solidFill>
                        <a:srgbClr val="016666"/>
                      </a:solidFill>
                      <a:prstDash val="solid"/>
                      <a:round/>
                      <a:headEnd type="none" w="med" len="med"/>
                      <a:tailEnd type="none" w="med" len="med"/>
                    </a:lnT>
                    <a:solidFill>
                      <a:srgbClr val="D0EAF1"/>
                    </a:solidFill>
                  </a:tcPr>
                </a:tc>
                <a:tc vMerge="1">
                  <a:txBody>
                    <a:bodyPr/>
                    <a:lstStyle/>
                    <a:p>
                      <a:pPr>
                        <a:lnSpc>
                          <a:spcPct val="107000"/>
                        </a:lnSpc>
                        <a:spcAft>
                          <a:spcPts val="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16666"/>
                      </a:solidFill>
                      <a:prstDash val="solid"/>
                      <a:round/>
                      <a:headEnd type="none" w="med" len="med"/>
                      <a:tailEnd type="none" w="med" len="med"/>
                    </a:lnL>
                    <a:noFill/>
                  </a:tcPr>
                </a:tc>
                <a:extLst>
                  <a:ext uri="{0D108BD9-81ED-4DB2-BD59-A6C34878D82A}">
                    <a16:rowId xmlns:a16="http://schemas.microsoft.com/office/drawing/2014/main" val="239566843"/>
                  </a:ext>
                </a:extLst>
              </a:tr>
            </a:tbl>
          </a:graphicData>
        </a:graphic>
      </p:graphicFrame>
    </p:spTree>
    <p:extLst>
      <p:ext uri="{BB962C8B-B14F-4D97-AF65-F5344CB8AC3E}">
        <p14:creationId xmlns:p14="http://schemas.microsoft.com/office/powerpoint/2010/main" val="2897636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F5BD799-A669-4FEF-AC0B-832CE6DA8BF0}"/>
              </a:ext>
            </a:extLst>
          </p:cNvPr>
          <p:cNvSpPr>
            <a:spLocks noGrp="1"/>
          </p:cNvSpPr>
          <p:nvPr>
            <p:ph type="title"/>
          </p:nvPr>
        </p:nvSpPr>
        <p:spPr>
          <a:xfrm>
            <a:off x="838200" y="191504"/>
            <a:ext cx="10515600" cy="1325563"/>
          </a:xfrm>
        </p:spPr>
        <p:txBody>
          <a:bodyPr>
            <a:normAutofit/>
          </a:bodyPr>
          <a:lstStyle/>
          <a:p>
            <a:r>
              <a:rPr lang="nl-BE" i="1" dirty="0"/>
              <a:t>Waar komt dat vandaan?</a:t>
            </a:r>
          </a:p>
        </p:txBody>
      </p:sp>
      <p:sp>
        <p:nvSpPr>
          <p:cNvPr id="10" name="Tijdelijke aanduiding voor inhoud 9">
            <a:extLst>
              <a:ext uri="{FF2B5EF4-FFF2-40B4-BE49-F238E27FC236}">
                <a16:creationId xmlns:a16="http://schemas.microsoft.com/office/drawing/2014/main" id="{846FFB0B-21E0-4B97-AD26-DCB7F48E70B8}"/>
              </a:ext>
            </a:extLst>
          </p:cNvPr>
          <p:cNvSpPr>
            <a:spLocks noGrp="1"/>
          </p:cNvSpPr>
          <p:nvPr>
            <p:ph idx="1"/>
          </p:nvPr>
        </p:nvSpPr>
        <p:spPr/>
        <p:txBody>
          <a:bodyPr>
            <a:normAutofit/>
          </a:bodyPr>
          <a:lstStyle/>
          <a:p>
            <a:pPr marL="0" indent="0">
              <a:buNone/>
            </a:pPr>
            <a:r>
              <a:rPr lang="nl-BE" sz="3200" b="1" dirty="0"/>
              <a:t> </a:t>
            </a:r>
          </a:p>
        </p:txBody>
      </p:sp>
      <p:sp>
        <p:nvSpPr>
          <p:cNvPr id="4" name="Tijdelijke aanduiding voor dianummer 3">
            <a:extLst>
              <a:ext uri="{FF2B5EF4-FFF2-40B4-BE49-F238E27FC236}">
                <a16:creationId xmlns:a16="http://schemas.microsoft.com/office/drawing/2014/main" id="{09D855F2-9A73-444B-90A2-9041FE4C9706}"/>
              </a:ext>
            </a:extLst>
          </p:cNvPr>
          <p:cNvSpPr>
            <a:spLocks noGrp="1"/>
          </p:cNvSpPr>
          <p:nvPr>
            <p:ph type="sldNum" sz="quarter" idx="12"/>
          </p:nvPr>
        </p:nvSpPr>
        <p:spPr/>
        <p:txBody>
          <a:bodyPr/>
          <a:lstStyle/>
          <a:p>
            <a:pPr lvl="0"/>
            <a:fld id="{04FCA95E-2221-4DC3-A5F9-E53F37D422FC}" type="slidenum">
              <a:rPr lang="nl-BE" noProof="0" smtClean="0"/>
              <a:pPr lvl="0"/>
              <a:t>52</a:t>
            </a:fld>
            <a:endParaRPr lang="nl-BE" noProof="0"/>
          </a:p>
        </p:txBody>
      </p:sp>
      <p:pic>
        <p:nvPicPr>
          <p:cNvPr id="16" name="Afbeelding 15" descr="Afbeelding met schermafbeelding&#10;&#10;Automatisch gegenereerde beschrijving">
            <a:extLst>
              <a:ext uri="{FF2B5EF4-FFF2-40B4-BE49-F238E27FC236}">
                <a16:creationId xmlns:a16="http://schemas.microsoft.com/office/drawing/2014/main" id="{6B8906DB-D5F1-48C8-AA34-1C0FAD97C3C2}"/>
              </a:ext>
            </a:extLst>
          </p:cNvPr>
          <p:cNvPicPr>
            <a:picLocks noChangeAspect="1"/>
          </p:cNvPicPr>
          <p:nvPr/>
        </p:nvPicPr>
        <p:blipFill rotWithShape="1">
          <a:blip r:embed="rId3">
            <a:extLst>
              <a:ext uri="{28A0092B-C50C-407E-A947-70E740481C1C}">
                <a14:useLocalDpi xmlns:a14="http://schemas.microsoft.com/office/drawing/2010/main" val="0"/>
              </a:ext>
            </a:extLst>
          </a:blip>
          <a:srcRect t="9931" b="11453"/>
          <a:stretch/>
        </p:blipFill>
        <p:spPr>
          <a:xfrm>
            <a:off x="478572" y="1261640"/>
            <a:ext cx="11234855" cy="5491442"/>
          </a:xfrm>
          <a:prstGeom prst="rect">
            <a:avLst/>
          </a:prstGeom>
        </p:spPr>
      </p:pic>
    </p:spTree>
    <p:extLst>
      <p:ext uri="{BB962C8B-B14F-4D97-AF65-F5344CB8AC3E}">
        <p14:creationId xmlns:p14="http://schemas.microsoft.com/office/powerpoint/2010/main" val="2684219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894DC4B-0924-47FA-861F-114976774CB8}"/>
              </a:ext>
            </a:extLst>
          </p:cNvPr>
          <p:cNvSpPr>
            <a:spLocks noGrp="1"/>
          </p:cNvSpPr>
          <p:nvPr>
            <p:ph idx="1"/>
          </p:nvPr>
        </p:nvSpPr>
        <p:spPr>
          <a:xfrm>
            <a:off x="329152" y="1529274"/>
            <a:ext cx="11533696" cy="4754368"/>
          </a:xfrm>
        </p:spPr>
        <p:txBody>
          <a:bodyPr>
            <a:noAutofit/>
          </a:bodyPr>
          <a:lstStyle/>
          <a:p>
            <a:pPr marL="0" indent="0">
              <a:buFont typeface="Arial" panose="020B0604020202020204" pitchFamily="34" charset="0"/>
              <a:buNone/>
            </a:pPr>
            <a:r>
              <a:rPr lang="nl-BE" b="1" i="1" dirty="0"/>
              <a:t>Indicerende hypothese: (veranderingsgericht)</a:t>
            </a:r>
          </a:p>
          <a:p>
            <a:pPr marL="0" indent="0">
              <a:buFont typeface="Arial" panose="020B0604020202020204" pitchFamily="34" charset="0"/>
              <a:buNone/>
            </a:pPr>
            <a:r>
              <a:rPr lang="nl-BE" dirty="0"/>
              <a:t>Het bezoeken van enkele secundaire scholen en contact met leerlingen die al in het SO zitten, zal Dylan meer vertrouwen geven in de overstap.</a:t>
            </a:r>
          </a:p>
          <a:p>
            <a:pPr marL="0" indent="0">
              <a:buFont typeface="Arial" panose="020B0604020202020204" pitchFamily="34" charset="0"/>
              <a:buNone/>
            </a:pPr>
            <a:endParaRPr lang="nl-BE" b="1" i="1" dirty="0"/>
          </a:p>
          <a:p>
            <a:r>
              <a:rPr lang="nl-BE" b="1" i="1" dirty="0"/>
              <a:t>Aanpak: </a:t>
            </a:r>
            <a:r>
              <a:rPr lang="nl-BE" dirty="0"/>
              <a:t>De ouders bezoeken samen met Dylan enkele scholen en de juf zorgt ervoor dat enkele oud-leerlingen in de klas komen vertellen over hun overstap naar het secundair onderwijs.</a:t>
            </a:r>
          </a:p>
          <a:p>
            <a:endParaRPr lang="nl-BE" b="1" i="1" dirty="0"/>
          </a:p>
          <a:p>
            <a:r>
              <a:rPr lang="nl-BE" b="1" i="1" dirty="0"/>
              <a:t>Effect nagaan: </a:t>
            </a:r>
            <a:r>
              <a:rPr lang="nl-BE" dirty="0"/>
              <a:t>Heeft Dylan hierna meer vertrouwen in de overstap naar het secundair onderwijs?</a:t>
            </a:r>
          </a:p>
          <a:p>
            <a:pPr marL="0" indent="0">
              <a:buNone/>
            </a:pPr>
            <a:endParaRPr lang="nl-BE" sz="2800" dirty="0"/>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53</a:t>
            </a:fld>
            <a:endParaRPr lang="nl-BE"/>
          </a:p>
        </p:txBody>
      </p:sp>
      <p:sp>
        <p:nvSpPr>
          <p:cNvPr id="9" name="Titel 1">
            <a:extLst>
              <a:ext uri="{FF2B5EF4-FFF2-40B4-BE49-F238E27FC236}">
                <a16:creationId xmlns:a16="http://schemas.microsoft.com/office/drawing/2014/main" id="{911826D0-E06D-4146-BCEB-DC9BC2ADAA98}"/>
              </a:ext>
            </a:extLst>
          </p:cNvPr>
          <p:cNvSpPr>
            <a:spLocks noGrp="1"/>
          </p:cNvSpPr>
          <p:nvPr>
            <p:ph type="title"/>
          </p:nvPr>
        </p:nvSpPr>
        <p:spPr>
          <a:xfrm>
            <a:off x="838200" y="365125"/>
            <a:ext cx="10515600" cy="1325563"/>
          </a:xfrm>
        </p:spPr>
        <p:txBody>
          <a:bodyPr/>
          <a:lstStyle/>
          <a:p>
            <a:r>
              <a:rPr lang="nl-BE" dirty="0"/>
              <a:t>Voorbeeld Dylan</a:t>
            </a:r>
          </a:p>
        </p:txBody>
      </p:sp>
    </p:spTree>
    <p:extLst>
      <p:ext uri="{BB962C8B-B14F-4D97-AF65-F5344CB8AC3E}">
        <p14:creationId xmlns:p14="http://schemas.microsoft.com/office/powerpoint/2010/main" val="1707701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sz="3000" dirty="0"/>
              <a:t>Wat en hoe onderzoeken? </a:t>
            </a:r>
          </a:p>
          <a:p>
            <a:pPr lvl="1"/>
            <a:r>
              <a:rPr lang="nl-BE" sz="3000" dirty="0"/>
              <a:t>Fase 2 – Onderzoeksfase </a:t>
            </a:r>
          </a:p>
          <a:p>
            <a:pPr lvl="1"/>
            <a:r>
              <a:rPr lang="nl-BE" sz="3000" dirty="0"/>
              <a:t>Theoretisch deel – Classificatie</a:t>
            </a:r>
          </a:p>
          <a:p>
            <a:pPr lvl="1"/>
            <a:r>
              <a:rPr lang="nl-BE" sz="3000" dirty="0"/>
              <a:t>Bijlage Geïntegreerd werkmodel CSF</a:t>
            </a:r>
          </a:p>
          <a:p>
            <a:pPr lvl="1"/>
            <a:r>
              <a:rPr lang="nl-BE" sz="3000" dirty="0"/>
              <a:t>Materialendatabank – Diagnostische fiches CSF (+ overzicht)</a:t>
            </a:r>
          </a:p>
          <a:p>
            <a:r>
              <a:rPr lang="nl-BE" sz="3000" dirty="0"/>
              <a:t>Faire diagnostiek</a:t>
            </a:r>
          </a:p>
          <a:p>
            <a:pPr lvl="1"/>
            <a:r>
              <a:rPr lang="nl-BE" sz="3000" dirty="0"/>
              <a:t>Bijlage Faire diagnostiek van cognitief functioneren</a:t>
            </a:r>
          </a:p>
          <a:p>
            <a:pPr lvl="1"/>
            <a:r>
              <a:rPr lang="nl-BE" sz="3000" dirty="0"/>
              <a:t>Bijlage ADP Faire diagnostiek</a:t>
            </a:r>
          </a:p>
          <a:p>
            <a:endParaRPr lang="nl-BE"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3">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12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sldNum" idx="12"/>
          </p:nvPr>
        </p:nvSpPr>
        <p:spPr>
          <a:xfrm>
            <a:off x="11212513" y="6283325"/>
            <a:ext cx="787400" cy="365125"/>
          </a:xfrm>
          <a:prstGeom prst="rect">
            <a:avLst/>
          </a:prstGeom>
          <a:noFill/>
          <a:ln>
            <a:noFill/>
          </a:ln>
        </p:spPr>
        <p:txBody>
          <a:bodyPr lIns="91425" tIns="45700" rIns="91425" bIns="45700" anchor="ctr" anchorCtr="0">
            <a:noAutofit/>
          </a:bodyPr>
          <a:lstStyle/>
          <a:p>
            <a:pPr>
              <a:buClr>
                <a:srgbClr val="049999"/>
              </a:buClr>
              <a:buSzPct val="25000"/>
              <a:buFont typeface="Arial"/>
              <a:buNone/>
            </a:pPr>
            <a:fld id="{00000000-1234-1234-1234-123412341234}" type="slidenum">
              <a:rPr lang="nl-BE"/>
              <a:pPr>
                <a:buClr>
                  <a:srgbClr val="049999"/>
                </a:buClr>
                <a:buSzPct val="25000"/>
                <a:buFont typeface="Arial"/>
                <a:buNone/>
              </a:pPr>
              <a:t>55</a:t>
            </a:fld>
            <a:endParaRPr lang="nl-BE" dirty="0"/>
          </a:p>
        </p:txBody>
      </p:sp>
      <p:sp>
        <p:nvSpPr>
          <p:cNvPr id="521" name="Shape 521"/>
          <p:cNvSpPr txBox="1"/>
          <p:nvPr/>
        </p:nvSpPr>
        <p:spPr>
          <a:xfrm>
            <a:off x="931862" y="420687"/>
            <a:ext cx="10515599" cy="1197318"/>
          </a:xfrm>
          <a:prstGeom prst="rect">
            <a:avLst/>
          </a:prstGeom>
          <a:noFill/>
          <a:ln>
            <a:noFill/>
          </a:ln>
        </p:spPr>
        <p:txBody>
          <a:bodyPr lIns="91425" tIns="45700" rIns="91425" bIns="45700" anchor="ctr" anchorCtr="0">
            <a:noAutofit/>
          </a:bodyPr>
          <a:lstStyle/>
          <a:p>
            <a:pPr>
              <a:lnSpc>
                <a:spcPct val="90000"/>
              </a:lnSpc>
              <a:buClr>
                <a:srgbClr val="C00000"/>
              </a:buClr>
              <a:buSzPct val="25000"/>
              <a:buFont typeface="Open Sans"/>
              <a:buNone/>
            </a:pPr>
            <a:endParaRPr lang="nl-BE" sz="3200" kern="0" dirty="0">
              <a:solidFill>
                <a:srgbClr val="02504E"/>
              </a:solidFill>
              <a:latin typeface="Open Sans"/>
              <a:ea typeface="Open Sans"/>
              <a:cs typeface="Open Sans"/>
              <a:sym typeface="Open Sans"/>
            </a:endParaRPr>
          </a:p>
        </p:txBody>
      </p:sp>
      <p:sp>
        <p:nvSpPr>
          <p:cNvPr id="522" name="Shape 522"/>
          <p:cNvSpPr/>
          <p:nvPr/>
        </p:nvSpPr>
        <p:spPr>
          <a:xfrm>
            <a:off x="10875530" y="2120610"/>
            <a:ext cx="396814" cy="1016728"/>
          </a:xfrm>
          <a:prstGeom prst="curvedLeftArrow">
            <a:avLst>
              <a:gd name="adj1" fmla="val 25000"/>
              <a:gd name="adj2" fmla="val 50000"/>
              <a:gd name="adj3" fmla="val 25000"/>
            </a:avLst>
          </a:prstGeom>
          <a:solidFill>
            <a:srgbClr val="049999"/>
          </a:solidFill>
          <a:ln w="12700" cap="flat">
            <a:solidFill>
              <a:srgbClr val="42719C"/>
            </a:solidFill>
            <a:prstDash val="solid"/>
            <a:miter/>
            <a:headEnd type="none" w="med" len="med"/>
            <a:tailEnd type="none" w="med" len="med"/>
          </a:ln>
        </p:spPr>
        <p:txBody>
          <a:bodyPr lIns="91425" tIns="45700" rIns="91425" bIns="45700" anchor="ctr" anchorCtr="0">
            <a:noAutofit/>
          </a:bodyPr>
          <a:lstStyle/>
          <a:p>
            <a:pPr algn="ctr"/>
            <a:endParaRPr kern="0" dirty="0">
              <a:solidFill>
                <a:srgbClr val="000000"/>
              </a:solidFill>
              <a:latin typeface="Calibri"/>
              <a:ea typeface="Calibri"/>
              <a:cs typeface="Calibri"/>
              <a:sym typeface="Calibri"/>
            </a:endParaRPr>
          </a:p>
        </p:txBody>
      </p:sp>
      <p:sp>
        <p:nvSpPr>
          <p:cNvPr id="523" name="Shape 523"/>
          <p:cNvSpPr/>
          <p:nvPr/>
        </p:nvSpPr>
        <p:spPr>
          <a:xfrm>
            <a:off x="10875530" y="3247697"/>
            <a:ext cx="396814" cy="1340068"/>
          </a:xfrm>
          <a:prstGeom prst="curvedLeftArrow">
            <a:avLst>
              <a:gd name="adj1" fmla="val 25000"/>
              <a:gd name="adj2" fmla="val 50000"/>
              <a:gd name="adj3" fmla="val 25000"/>
            </a:avLst>
          </a:prstGeom>
          <a:solidFill>
            <a:srgbClr val="049999"/>
          </a:solidFill>
          <a:ln w="12700" cap="flat">
            <a:solidFill>
              <a:srgbClr val="42719C"/>
            </a:solidFill>
            <a:prstDash val="solid"/>
            <a:miter/>
            <a:headEnd type="none" w="med" len="med"/>
            <a:tailEnd type="none" w="med" len="med"/>
          </a:ln>
        </p:spPr>
        <p:txBody>
          <a:bodyPr lIns="91425" tIns="45700" rIns="91425" bIns="45700" anchor="ctr" anchorCtr="0">
            <a:noAutofit/>
          </a:bodyPr>
          <a:lstStyle/>
          <a:p>
            <a:pPr algn="ctr"/>
            <a:endParaRPr kern="0" dirty="0">
              <a:solidFill>
                <a:srgbClr val="000000"/>
              </a:solidFill>
              <a:latin typeface="Calibri"/>
              <a:ea typeface="Calibri"/>
              <a:cs typeface="Calibri"/>
              <a:sym typeface="Calibri"/>
            </a:endParaRPr>
          </a:p>
        </p:txBody>
      </p:sp>
      <p:sp>
        <p:nvSpPr>
          <p:cNvPr id="524" name="Shape 524"/>
          <p:cNvSpPr/>
          <p:nvPr/>
        </p:nvSpPr>
        <p:spPr>
          <a:xfrm>
            <a:off x="10875530" y="4855779"/>
            <a:ext cx="396814" cy="940827"/>
          </a:xfrm>
          <a:prstGeom prst="curvedLeftArrow">
            <a:avLst>
              <a:gd name="adj1" fmla="val 25000"/>
              <a:gd name="adj2" fmla="val 50000"/>
              <a:gd name="adj3" fmla="val 25000"/>
            </a:avLst>
          </a:prstGeom>
          <a:solidFill>
            <a:srgbClr val="049999"/>
          </a:solidFill>
          <a:ln w="12700" cap="flat">
            <a:solidFill>
              <a:srgbClr val="42719C"/>
            </a:solidFill>
            <a:prstDash val="solid"/>
            <a:miter/>
            <a:headEnd type="none" w="med" len="med"/>
            <a:tailEnd type="none" w="med" len="med"/>
          </a:ln>
        </p:spPr>
        <p:txBody>
          <a:bodyPr lIns="91425" tIns="45700" rIns="91425" bIns="45700" anchor="ctr" anchorCtr="0">
            <a:noAutofit/>
          </a:bodyPr>
          <a:lstStyle/>
          <a:p>
            <a:pPr algn="ctr"/>
            <a:endParaRPr kern="0" dirty="0">
              <a:solidFill>
                <a:srgbClr val="000000"/>
              </a:solidFill>
              <a:latin typeface="Calibri"/>
              <a:ea typeface="Calibri"/>
              <a:cs typeface="Calibri"/>
              <a:sym typeface="Calibri"/>
            </a:endParaRPr>
          </a:p>
        </p:txBody>
      </p:sp>
      <p:pic>
        <p:nvPicPr>
          <p:cNvPr id="520" name="Shape 520"/>
          <p:cNvPicPr preferRelativeResize="0">
            <a:picLocks noGrp="1"/>
          </p:cNvPicPr>
          <p:nvPr>
            <p:ph type="body" idx="1"/>
          </p:nvPr>
        </p:nvPicPr>
        <p:blipFill rotWithShape="1">
          <a:blip r:embed="rId3" cstate="print">
            <a:alphaModFix/>
          </a:blip>
          <a:srcRect l="49844" t="1011" b="70284"/>
          <a:stretch/>
        </p:blipFill>
        <p:spPr>
          <a:xfrm>
            <a:off x="931862" y="664654"/>
            <a:ext cx="10142075" cy="5700001"/>
          </a:xfrm>
          <a:prstGeom prst="rect">
            <a:avLst/>
          </a:prstGeom>
          <a:noFill/>
          <a:ln>
            <a:noFill/>
          </a:ln>
        </p:spPr>
      </p:pic>
    </p:spTree>
    <p:extLst>
      <p:ext uri="{BB962C8B-B14F-4D97-AF65-F5344CB8AC3E}">
        <p14:creationId xmlns:p14="http://schemas.microsoft.com/office/powerpoint/2010/main" val="1823084286"/>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15D31817-5916-40E9-8226-B5EFADBEF937}"/>
              </a:ext>
            </a:extLst>
          </p:cNvPr>
          <p:cNvSpPr>
            <a:spLocks noGrp="1"/>
          </p:cNvSpPr>
          <p:nvPr>
            <p:ph sz="half" idx="1"/>
          </p:nvPr>
        </p:nvSpPr>
        <p:spPr/>
        <p:txBody>
          <a:bodyPr>
            <a:normAutofit/>
          </a:bodyPr>
          <a:lstStyle/>
          <a:p>
            <a:pPr marL="0" indent="0">
              <a:buNone/>
            </a:pPr>
            <a:r>
              <a:rPr lang="nl-BE" sz="3200" dirty="0"/>
              <a:t>Integratief beeld?</a:t>
            </a:r>
          </a:p>
        </p:txBody>
      </p:sp>
      <p:pic>
        <p:nvPicPr>
          <p:cNvPr id="15" name="Tijdelijke aanduiding voor inhoud 7">
            <a:extLst>
              <a:ext uri="{FF2B5EF4-FFF2-40B4-BE49-F238E27FC236}">
                <a16:creationId xmlns:a16="http://schemas.microsoft.com/office/drawing/2014/main" id="{2FBC70C7-AFDD-4304-BEB9-7433FA4A70F2}"/>
              </a:ext>
            </a:extLst>
          </p:cNvPr>
          <p:cNvPicPr>
            <a:picLocks noGrp="1" noChangeAspect="1"/>
          </p:cNvPicPr>
          <p:nvPr>
            <p:ph sz="half" idx="2"/>
          </p:nvPr>
        </p:nvPicPr>
        <p:blipFill>
          <a:blip r:embed="rId3" cstate="print"/>
          <a:stretch>
            <a:fillRect/>
          </a:stretch>
        </p:blipFill>
        <p:spPr>
          <a:xfrm>
            <a:off x="5867233" y="947058"/>
            <a:ext cx="5319353" cy="4963884"/>
          </a:xfrm>
          <a:prstGeom prst="rect">
            <a:avLst/>
          </a:prstGeom>
        </p:spPr>
      </p:pic>
    </p:spTree>
    <p:extLst>
      <p:ext uri="{BB962C8B-B14F-4D97-AF65-F5344CB8AC3E}">
        <p14:creationId xmlns:p14="http://schemas.microsoft.com/office/powerpoint/2010/main" val="2711986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177800"/>
            <a:r>
              <a:rPr lang="nl-BE" sz="3200" i="1" dirty="0">
                <a:solidFill>
                  <a:srgbClr val="02AAB4"/>
                </a:solidFill>
              </a:rPr>
              <a:t>Afbakening </a:t>
            </a:r>
            <a:r>
              <a:rPr lang="nl-BE" sz="3200" i="1" dirty="0" err="1">
                <a:solidFill>
                  <a:srgbClr val="02AAB4"/>
                </a:solidFill>
              </a:rPr>
              <a:t>i.f.v</a:t>
            </a:r>
            <a:r>
              <a:rPr lang="nl-BE" sz="3200" i="1" dirty="0">
                <a:solidFill>
                  <a:srgbClr val="02AAB4"/>
                </a:solidFill>
              </a:rPr>
              <a:t>. betrouwbaarheidsinterval?</a:t>
            </a:r>
          </a:p>
        </p:txBody>
      </p:sp>
      <p:sp>
        <p:nvSpPr>
          <p:cNvPr id="3" name="Tijdelijke aanduiding voor tekst 2"/>
          <p:cNvSpPr>
            <a:spLocks noGrp="1"/>
          </p:cNvSpPr>
          <p:nvPr>
            <p:ph type="body" idx="1"/>
          </p:nvPr>
        </p:nvSpPr>
        <p:spPr>
          <a:xfrm>
            <a:off x="838885" y="1412776"/>
            <a:ext cx="10873739" cy="5013176"/>
          </a:xfrm>
        </p:spPr>
        <p:txBody>
          <a:bodyPr>
            <a:normAutofit/>
          </a:bodyPr>
          <a:lstStyle/>
          <a:p>
            <a:pPr>
              <a:lnSpc>
                <a:spcPct val="100000"/>
              </a:lnSpc>
            </a:pPr>
            <a:r>
              <a:rPr lang="nl-BE" dirty="0"/>
              <a:t>BI volledig in top 10% voor BCV</a:t>
            </a:r>
          </a:p>
          <a:p>
            <a:pPr>
              <a:buFont typeface="Symbol" panose="05050102010706020507" pitchFamily="18" charset="2"/>
              <a:buChar char="Þ"/>
            </a:pPr>
            <a:r>
              <a:rPr lang="nl-BE" dirty="0"/>
              <a:t> (zeer) sterk functioneren</a:t>
            </a:r>
          </a:p>
          <a:p>
            <a:pPr marL="177800" indent="0">
              <a:buNone/>
            </a:pPr>
            <a:endParaRPr lang="nl-BE" dirty="0">
              <a:solidFill>
                <a:schemeClr val="tx1"/>
              </a:solidFill>
              <a:latin typeface="+mj-lt"/>
            </a:endParaRPr>
          </a:p>
          <a:p>
            <a:r>
              <a:rPr lang="nl-BE" dirty="0">
                <a:solidFill>
                  <a:schemeClr val="tx1"/>
                </a:solidFill>
                <a:latin typeface="+mj-lt"/>
              </a:rPr>
              <a:t> </a:t>
            </a:r>
            <a:r>
              <a:rPr lang="nl-BE" dirty="0"/>
              <a:t>BI volledig onder top 10% voor BCV</a:t>
            </a:r>
          </a:p>
          <a:p>
            <a:pPr>
              <a:buFont typeface="Symbol" panose="05050102010706020507" pitchFamily="18" charset="2"/>
              <a:buChar char="Þ"/>
            </a:pPr>
            <a:r>
              <a:rPr lang="nl-BE" dirty="0"/>
              <a:t> geen sterk functioneren</a:t>
            </a:r>
          </a:p>
          <a:p>
            <a:pPr>
              <a:buFont typeface="Symbol" panose="05050102010706020507" pitchFamily="18" charset="2"/>
              <a:buChar char="Þ"/>
            </a:pPr>
            <a:r>
              <a:rPr lang="nl-BE" dirty="0"/>
              <a:t> (boven)gemiddeld functioneren?</a:t>
            </a:r>
          </a:p>
          <a:p>
            <a:pPr marL="177800" indent="0">
              <a:buNone/>
            </a:pPr>
            <a:endParaRPr lang="nl-BE" dirty="0"/>
          </a:p>
          <a:p>
            <a:r>
              <a:rPr lang="nl-BE" dirty="0"/>
              <a:t> BI valt deels in top 10% voor BCV</a:t>
            </a:r>
          </a:p>
          <a:p>
            <a:pPr>
              <a:buFont typeface="Symbol" panose="05050102010706020507" pitchFamily="18" charset="2"/>
              <a:buChar char="Þ"/>
            </a:pPr>
            <a:r>
              <a:rPr lang="nl-BE" sz="2800" dirty="0">
                <a:solidFill>
                  <a:srgbClr val="016666"/>
                </a:solidFill>
              </a:rPr>
              <a:t> bovengemiddeld tot sterk functioneren</a:t>
            </a:r>
          </a:p>
          <a:p>
            <a:pPr marL="177800" indent="0">
              <a:buNone/>
            </a:pPr>
            <a:endParaRPr lang="nl-BE" dirty="0">
              <a:solidFill>
                <a:schemeClr val="tx1"/>
              </a:solidFill>
              <a:latin typeface="+mj-lt"/>
            </a:endParaRPr>
          </a:p>
          <a:p>
            <a:endParaRPr lang="nl-BE" sz="2400" dirty="0"/>
          </a:p>
        </p:txBody>
      </p:sp>
    </p:spTree>
    <p:extLst>
      <p:ext uri="{BB962C8B-B14F-4D97-AF65-F5344CB8AC3E}">
        <p14:creationId xmlns:p14="http://schemas.microsoft.com/office/powerpoint/2010/main" val="3803882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p:txBody>
          <a:bodyPr/>
          <a:lstStyle/>
          <a:p>
            <a:r>
              <a:rPr lang="nl-BE" dirty="0"/>
              <a:t>Voorbeeld Dylan</a:t>
            </a:r>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58</a:t>
            </a:fld>
            <a:endParaRPr lang="nl-BE"/>
          </a:p>
        </p:txBody>
      </p:sp>
      <p:graphicFrame>
        <p:nvGraphicFramePr>
          <p:cNvPr id="11" name="Diagram 10">
            <a:extLst>
              <a:ext uri="{FF2B5EF4-FFF2-40B4-BE49-F238E27FC236}">
                <a16:creationId xmlns:a16="http://schemas.microsoft.com/office/drawing/2014/main" id="{9C493F64-A71E-482A-81CC-40C5714D1567}"/>
              </a:ext>
            </a:extLst>
          </p:cNvPr>
          <p:cNvGraphicFramePr/>
          <p:nvPr/>
        </p:nvGraphicFramePr>
        <p:xfrm>
          <a:off x="713740" y="876300"/>
          <a:ext cx="10807700" cy="2811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630497E9-089F-45D9-95A7-4AD468E6077E}"/>
              </a:ext>
            </a:extLst>
          </p:cNvPr>
          <p:cNvGraphicFramePr/>
          <p:nvPr/>
        </p:nvGraphicFramePr>
        <p:xfrm>
          <a:off x="713740" y="3696683"/>
          <a:ext cx="10807700" cy="28117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9855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p:txBody>
          <a:bodyPr/>
          <a:lstStyle/>
          <a:p>
            <a:r>
              <a:rPr lang="nl-BE" dirty="0"/>
              <a:t>Voorbeeld Dylan</a:t>
            </a:r>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59</a:t>
            </a:fld>
            <a:endParaRPr lang="nl-BE"/>
          </a:p>
        </p:txBody>
      </p:sp>
      <p:graphicFrame>
        <p:nvGraphicFramePr>
          <p:cNvPr id="11" name="Diagram 10">
            <a:extLst>
              <a:ext uri="{FF2B5EF4-FFF2-40B4-BE49-F238E27FC236}">
                <a16:creationId xmlns:a16="http://schemas.microsoft.com/office/drawing/2014/main" id="{9C493F64-A71E-482A-81CC-40C5714D1567}"/>
              </a:ext>
            </a:extLst>
          </p:cNvPr>
          <p:cNvGraphicFramePr/>
          <p:nvPr/>
        </p:nvGraphicFramePr>
        <p:xfrm>
          <a:off x="713740" y="876300"/>
          <a:ext cx="10807700" cy="2811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630497E9-089F-45D9-95A7-4AD468E6077E}"/>
              </a:ext>
            </a:extLst>
          </p:cNvPr>
          <p:cNvGraphicFramePr/>
          <p:nvPr/>
        </p:nvGraphicFramePr>
        <p:xfrm>
          <a:off x="505395" y="3696683"/>
          <a:ext cx="11127161" cy="28117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244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Shape 103"/>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Clr>
                <a:srgbClr val="898989"/>
              </a:buClr>
              <a:buSzPct val="25000"/>
              <a:buFont typeface="Arial"/>
              <a:buNone/>
            </a:pPr>
            <a:r>
              <a:rPr lang="nl-BE" sz="1200" b="0" i="0" u="none" strike="noStrike" cap="none" baseline="0" dirty="0">
                <a:solidFill>
                  <a:srgbClr val="898989"/>
                </a:solidFill>
                <a:latin typeface="Open Sans"/>
                <a:ea typeface="Open Sans"/>
                <a:cs typeface="Open Sans"/>
                <a:sym typeface="Open Sans"/>
              </a:rPr>
              <a:t>5</a:t>
            </a:r>
          </a:p>
        </p:txBody>
      </p:sp>
      <p:pic>
        <p:nvPicPr>
          <p:cNvPr id="3" name="Afbeelding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67" y="209233"/>
            <a:ext cx="11222710" cy="6401401"/>
          </a:xfrm>
          <a:prstGeom prst="rect">
            <a:avLst/>
          </a:prstGeom>
        </p:spPr>
      </p:pic>
      <p:pic>
        <p:nvPicPr>
          <p:cNvPr id="7" name="Picture 2" descr="Afbeeldingsresultaat voor waar?">
            <a:extLst>
              <a:ext uri="{FF2B5EF4-FFF2-40B4-BE49-F238E27FC236}">
                <a16:creationId xmlns:a16="http://schemas.microsoft.com/office/drawing/2014/main" id="{DF364257-463B-4E6B-8BAF-71FA25F2D5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9404463" y="4987503"/>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97834"/>
      </p:ext>
    </p:extLst>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CFA41-0A6D-41D9-A2BE-09D5D86F8866}"/>
              </a:ext>
            </a:extLst>
          </p:cNvPr>
          <p:cNvSpPr>
            <a:spLocks noGrp="1"/>
          </p:cNvSpPr>
          <p:nvPr>
            <p:ph type="title"/>
          </p:nvPr>
        </p:nvSpPr>
        <p:spPr/>
        <p:txBody>
          <a:bodyPr/>
          <a:lstStyle/>
          <a:p>
            <a:r>
              <a:rPr lang="nl-BE" dirty="0"/>
              <a:t>Voorbeeld Dylan</a:t>
            </a:r>
          </a:p>
        </p:txBody>
      </p:sp>
      <p:sp>
        <p:nvSpPr>
          <p:cNvPr id="4" name="Tijdelijke aanduiding voor dianummer 3">
            <a:extLst>
              <a:ext uri="{FF2B5EF4-FFF2-40B4-BE49-F238E27FC236}">
                <a16:creationId xmlns:a16="http://schemas.microsoft.com/office/drawing/2014/main" id="{24DB91FC-02AB-4E4B-92ED-A5CE5E3D43E9}"/>
              </a:ext>
            </a:extLst>
          </p:cNvPr>
          <p:cNvSpPr>
            <a:spLocks noGrp="1"/>
          </p:cNvSpPr>
          <p:nvPr>
            <p:ph type="sldNum" sz="quarter" idx="12"/>
          </p:nvPr>
        </p:nvSpPr>
        <p:spPr/>
        <p:txBody>
          <a:bodyPr/>
          <a:lstStyle/>
          <a:p>
            <a:fld id="{04FCA95E-2221-4DC3-A5F9-E53F37D422FC}" type="slidenum">
              <a:rPr lang="nl-BE" smtClean="0"/>
              <a:pPr/>
              <a:t>60</a:t>
            </a:fld>
            <a:endParaRPr lang="nl-BE"/>
          </a:p>
        </p:txBody>
      </p:sp>
      <p:graphicFrame>
        <p:nvGraphicFramePr>
          <p:cNvPr id="11" name="Diagram 10">
            <a:extLst>
              <a:ext uri="{FF2B5EF4-FFF2-40B4-BE49-F238E27FC236}">
                <a16:creationId xmlns:a16="http://schemas.microsoft.com/office/drawing/2014/main" id="{9C493F64-A71E-482A-81CC-40C5714D1567}"/>
              </a:ext>
            </a:extLst>
          </p:cNvPr>
          <p:cNvGraphicFramePr/>
          <p:nvPr/>
        </p:nvGraphicFramePr>
        <p:xfrm>
          <a:off x="713740" y="876300"/>
          <a:ext cx="10807700" cy="2811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630497E9-089F-45D9-95A7-4AD468E6077E}"/>
              </a:ext>
            </a:extLst>
          </p:cNvPr>
          <p:cNvGraphicFramePr/>
          <p:nvPr/>
        </p:nvGraphicFramePr>
        <p:xfrm>
          <a:off x="713740" y="3696683"/>
          <a:ext cx="10807700" cy="28117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2779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sz="3000" dirty="0"/>
              <a:t>Integratief beeld – doelen – onderwijsbehoeften – aanbevelingen</a:t>
            </a:r>
          </a:p>
          <a:p>
            <a:pPr lvl="1"/>
            <a:r>
              <a:rPr lang="nl-BE" sz="3000" dirty="0"/>
              <a:t>Fase 2, Integratie- en aanbevelingsfase</a:t>
            </a:r>
          </a:p>
          <a:p>
            <a:pPr lvl="1"/>
            <a:r>
              <a:rPr lang="nl-BE" sz="3000" dirty="0"/>
              <a:t>Fase 2, Handelen en evalueren</a:t>
            </a:r>
          </a:p>
          <a:p>
            <a:pPr lvl="1"/>
            <a:r>
              <a:rPr lang="nl-BE" sz="3000" dirty="0">
                <a:hlinkClick r:id="rId3"/>
              </a:rPr>
              <a:t>Bijlage Effectief onderwijs</a:t>
            </a:r>
            <a:endParaRPr lang="nl-BE" sz="3000" dirty="0"/>
          </a:p>
          <a:p>
            <a:pPr lvl="1"/>
            <a:r>
              <a:rPr lang="nl-BE" sz="3000" dirty="0">
                <a:hlinkClick r:id="rId4"/>
              </a:rPr>
              <a:t>Bijlage Mogelijke maatregelen bij CSF</a:t>
            </a:r>
            <a:endParaRPr lang="nl-BE" sz="3000"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05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idx="12"/>
          </p:nvPr>
        </p:nvSpPr>
        <p:spPr/>
        <p:txBody>
          <a:bodyPr/>
          <a:lstStyle/>
          <a:p>
            <a:pPr>
              <a:buSzPct val="25000"/>
            </a:pPr>
            <a:fld id="{00000000-1234-1234-1234-123412341234}" type="slidenum">
              <a:rPr lang="nl-BE" smtClean="0"/>
              <a:pPr>
                <a:buSzPct val="25000"/>
              </a:pPr>
              <a:t>62</a:t>
            </a:fld>
            <a:endParaRPr lang="nl-BE" dirty="0"/>
          </a:p>
        </p:txBody>
      </p:sp>
      <p:pic>
        <p:nvPicPr>
          <p:cNvPr id="5" name="Shape 541"/>
          <p:cNvPicPr preferRelativeResize="0">
            <a:picLocks/>
          </p:cNvPicPr>
          <p:nvPr/>
        </p:nvPicPr>
        <p:blipFill rotWithShape="1">
          <a:blip r:embed="rId3" cstate="print">
            <a:alphaModFix/>
          </a:blip>
          <a:srcRect l="49797" t="28922" b="50531"/>
          <a:stretch/>
        </p:blipFill>
        <p:spPr>
          <a:xfrm>
            <a:off x="1223212" y="481264"/>
            <a:ext cx="8269132" cy="2893102"/>
          </a:xfrm>
          <a:prstGeom prst="rect">
            <a:avLst/>
          </a:prstGeom>
          <a:noFill/>
          <a:ln>
            <a:noFill/>
          </a:ln>
        </p:spPr>
      </p:pic>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486" y="3901764"/>
            <a:ext cx="8503880" cy="2134276"/>
          </a:xfrm>
          <a:prstGeom prst="rect">
            <a:avLst/>
          </a:prstGeom>
        </p:spPr>
      </p:pic>
    </p:spTree>
    <p:extLst>
      <p:ext uri="{BB962C8B-B14F-4D97-AF65-F5344CB8AC3E}">
        <p14:creationId xmlns:p14="http://schemas.microsoft.com/office/powerpoint/2010/main" val="4203973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idx="12"/>
          </p:nvPr>
        </p:nvSpPr>
        <p:spPr/>
        <p:txBody>
          <a:bodyPr/>
          <a:lstStyle/>
          <a:p>
            <a:pPr>
              <a:buSzPct val="25000"/>
            </a:pPr>
            <a:fld id="{00000000-1234-1234-1234-123412341234}" type="slidenum">
              <a:rPr lang="nl-BE" smtClean="0"/>
              <a:pPr>
                <a:buSzPct val="25000"/>
              </a:pPr>
              <a:t>63</a:t>
            </a:fld>
            <a:endParaRPr lang="nl-BE" dirty="0"/>
          </a:p>
        </p:txBody>
      </p:sp>
      <p:pic>
        <p:nvPicPr>
          <p:cNvPr id="6" name="Afbeelding 5" descr="Afbeelding met schermafbeelding, monitor, zitten, straat&#10;&#10;Automatisch gegenereerde beschrijving">
            <a:extLst>
              <a:ext uri="{FF2B5EF4-FFF2-40B4-BE49-F238E27FC236}">
                <a16:creationId xmlns:a16="http://schemas.microsoft.com/office/drawing/2014/main" id="{78446827-2BB4-4DC4-BB04-D2E024C87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614" y="566769"/>
            <a:ext cx="9902172" cy="5255195"/>
          </a:xfrm>
          <a:prstGeom prst="rect">
            <a:avLst/>
          </a:prstGeom>
        </p:spPr>
      </p:pic>
    </p:spTree>
    <p:extLst>
      <p:ext uri="{BB962C8B-B14F-4D97-AF65-F5344CB8AC3E}">
        <p14:creationId xmlns:p14="http://schemas.microsoft.com/office/powerpoint/2010/main" val="2827168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0A18C-F50A-4AEB-BD09-113304C47A7E}"/>
              </a:ext>
            </a:extLst>
          </p:cNvPr>
          <p:cNvSpPr>
            <a:spLocks noGrp="1"/>
          </p:cNvSpPr>
          <p:nvPr>
            <p:ph type="title"/>
          </p:nvPr>
        </p:nvSpPr>
        <p:spPr/>
        <p:txBody>
          <a:bodyPr/>
          <a:lstStyle/>
          <a:p>
            <a:r>
              <a:rPr lang="nl-BE" dirty="0">
                <a:solidFill>
                  <a:srgbClr val="009999"/>
                </a:solidFill>
                <a:latin typeface="Open Sans" panose="020B0606030504020204"/>
              </a:rPr>
              <a:t>Selectie handvatten uit H&amp;E</a:t>
            </a:r>
          </a:p>
        </p:txBody>
      </p:sp>
      <p:sp>
        <p:nvSpPr>
          <p:cNvPr id="3" name="Tijdelijke aanduiding voor inhoud 2">
            <a:extLst>
              <a:ext uri="{FF2B5EF4-FFF2-40B4-BE49-F238E27FC236}">
                <a16:creationId xmlns:a16="http://schemas.microsoft.com/office/drawing/2014/main" id="{06596C45-E7DC-42EA-8415-4AD177BF0B39}"/>
              </a:ext>
            </a:extLst>
          </p:cNvPr>
          <p:cNvSpPr>
            <a:spLocks noGrp="1"/>
          </p:cNvSpPr>
          <p:nvPr>
            <p:ph idx="1"/>
          </p:nvPr>
        </p:nvSpPr>
        <p:spPr>
          <a:xfrm>
            <a:off x="838200" y="1934307"/>
            <a:ext cx="10515600" cy="4558567"/>
          </a:xfrm>
        </p:spPr>
        <p:txBody>
          <a:bodyPr/>
          <a:lstStyle/>
          <a:p>
            <a:r>
              <a:rPr lang="nl-BE" dirty="0"/>
              <a:t>Gedeelde verantwoordelijkheid – regie bij schoolteam – maatregelen meestal op klas- of schoolniveau</a:t>
            </a:r>
          </a:p>
          <a:p>
            <a:r>
              <a:rPr lang="nl-BE" dirty="0"/>
              <a:t>Autonome motivatie: inspraak, betrokkenheid en competentie – inbreng van de leerling groter naarmate hij ouder wordt</a:t>
            </a:r>
          </a:p>
          <a:p>
            <a:r>
              <a:rPr lang="nl-BE" dirty="0"/>
              <a:t>Zone van naaste ontwikkeling – </a:t>
            </a:r>
            <a:r>
              <a:rPr lang="nl-BE" dirty="0" err="1"/>
              <a:t>growth</a:t>
            </a:r>
            <a:r>
              <a:rPr lang="nl-BE" dirty="0"/>
              <a:t> </a:t>
            </a:r>
            <a:r>
              <a:rPr lang="nl-BE" dirty="0" err="1"/>
              <a:t>mindset</a:t>
            </a:r>
            <a:r>
              <a:rPr lang="nl-BE" dirty="0"/>
              <a:t> – sterktes en zwaktes</a:t>
            </a:r>
          </a:p>
          <a:p>
            <a:r>
              <a:rPr lang="nl-BE" dirty="0"/>
              <a:t>Homogeen groeperen is goed, maar ook blijven aansluiten bij de klasgroep</a:t>
            </a:r>
          </a:p>
          <a:p>
            <a:r>
              <a:rPr lang="nl-BE" dirty="0"/>
              <a:t>Onderwijsondersteunend gedrag van de ouders</a:t>
            </a:r>
          </a:p>
          <a:p>
            <a:pPr lvl="1"/>
            <a:endParaRPr lang="nl-BE" dirty="0"/>
          </a:p>
        </p:txBody>
      </p:sp>
      <p:sp>
        <p:nvSpPr>
          <p:cNvPr id="4" name="Tijdelijke aanduiding voor dianummer 3">
            <a:extLst>
              <a:ext uri="{FF2B5EF4-FFF2-40B4-BE49-F238E27FC236}">
                <a16:creationId xmlns:a16="http://schemas.microsoft.com/office/drawing/2014/main" id="{73216799-348D-4FF8-AE14-BBC0979062B3}"/>
              </a:ext>
            </a:extLst>
          </p:cNvPr>
          <p:cNvSpPr>
            <a:spLocks noGrp="1"/>
          </p:cNvSpPr>
          <p:nvPr>
            <p:ph type="sldNum" sz="quarter" idx="12"/>
          </p:nvPr>
        </p:nvSpPr>
        <p:spPr/>
        <p:txBody>
          <a:bodyPr/>
          <a:lstStyle/>
          <a:p>
            <a:fld id="{04FCA95E-2221-4DC3-A5F9-E53F37D422FC}" type="slidenum">
              <a:rPr lang="nl-BE" smtClean="0"/>
              <a:pPr/>
              <a:t>64</a:t>
            </a:fld>
            <a:endParaRPr lang="nl-BE"/>
          </a:p>
        </p:txBody>
      </p:sp>
    </p:spTree>
    <p:extLst>
      <p:ext uri="{BB962C8B-B14F-4D97-AF65-F5344CB8AC3E}">
        <p14:creationId xmlns:p14="http://schemas.microsoft.com/office/powerpoint/2010/main" val="3740935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0A18C-F50A-4AEB-BD09-113304C47A7E}"/>
              </a:ext>
            </a:extLst>
          </p:cNvPr>
          <p:cNvSpPr>
            <a:spLocks noGrp="1"/>
          </p:cNvSpPr>
          <p:nvPr>
            <p:ph type="title"/>
          </p:nvPr>
        </p:nvSpPr>
        <p:spPr/>
        <p:txBody>
          <a:bodyPr/>
          <a:lstStyle/>
          <a:p>
            <a:r>
              <a:rPr lang="nl-BE" dirty="0">
                <a:solidFill>
                  <a:srgbClr val="009999"/>
                </a:solidFill>
                <a:latin typeface="Open Sans" panose="020B0606030504020204"/>
              </a:rPr>
              <a:t>Selectie handvatten uit H&amp;E</a:t>
            </a:r>
          </a:p>
        </p:txBody>
      </p:sp>
      <p:sp>
        <p:nvSpPr>
          <p:cNvPr id="3" name="Tijdelijke aanduiding voor inhoud 2">
            <a:extLst>
              <a:ext uri="{FF2B5EF4-FFF2-40B4-BE49-F238E27FC236}">
                <a16:creationId xmlns:a16="http://schemas.microsoft.com/office/drawing/2014/main" id="{06596C45-E7DC-42EA-8415-4AD177BF0B39}"/>
              </a:ext>
            </a:extLst>
          </p:cNvPr>
          <p:cNvSpPr>
            <a:spLocks noGrp="1"/>
          </p:cNvSpPr>
          <p:nvPr>
            <p:ph idx="1"/>
          </p:nvPr>
        </p:nvSpPr>
        <p:spPr>
          <a:xfrm>
            <a:off x="838200" y="1899137"/>
            <a:ext cx="10515600" cy="4593737"/>
          </a:xfrm>
        </p:spPr>
        <p:txBody>
          <a:bodyPr>
            <a:normAutofit/>
          </a:bodyPr>
          <a:lstStyle/>
          <a:p>
            <a:r>
              <a:rPr lang="nl-BE" dirty="0"/>
              <a:t>Samenwerking met externe partners indien nodig</a:t>
            </a:r>
          </a:p>
          <a:p>
            <a:pPr lvl="1"/>
            <a:r>
              <a:rPr lang="nl-BE" sz="2800" dirty="0"/>
              <a:t>Buitenschoolse verrijkingsgroepen</a:t>
            </a:r>
          </a:p>
          <a:p>
            <a:pPr lvl="1"/>
            <a:r>
              <a:rPr lang="nl-BE" sz="2800" dirty="0"/>
              <a:t>Begeleiding van </a:t>
            </a:r>
            <a:r>
              <a:rPr lang="nl-BE" sz="2800" dirty="0" err="1"/>
              <a:t>psycho-sociale</a:t>
            </a:r>
            <a:r>
              <a:rPr lang="nl-BE" sz="2800" dirty="0"/>
              <a:t> problemen</a:t>
            </a:r>
          </a:p>
          <a:p>
            <a:pPr lvl="1"/>
            <a:r>
              <a:rPr lang="nl-BE" sz="2800" dirty="0"/>
              <a:t>Begeleiding van leerproblemen</a:t>
            </a:r>
          </a:p>
          <a:p>
            <a:r>
              <a:rPr lang="nl-BE" dirty="0"/>
              <a:t>Ondersteuning van de school door PBD</a:t>
            </a:r>
          </a:p>
          <a:p>
            <a:r>
              <a:rPr lang="nl-BE" dirty="0"/>
              <a:t>Rol van het CLB: schoolondersteuning, draaischijffunctie, begeleiding van de leerling, bv </a:t>
            </a:r>
            <a:r>
              <a:rPr lang="nl-BE" dirty="0" err="1"/>
              <a:t>psycho</a:t>
            </a:r>
            <a:r>
              <a:rPr lang="nl-BE" dirty="0"/>
              <a:t>-educatie</a:t>
            </a:r>
          </a:p>
          <a:p>
            <a:endParaRPr lang="nl-BE" dirty="0"/>
          </a:p>
          <a:p>
            <a:pPr lvl="1"/>
            <a:endParaRPr lang="nl-BE" dirty="0"/>
          </a:p>
        </p:txBody>
      </p:sp>
      <p:sp>
        <p:nvSpPr>
          <p:cNvPr id="4" name="Tijdelijke aanduiding voor dianummer 3">
            <a:extLst>
              <a:ext uri="{FF2B5EF4-FFF2-40B4-BE49-F238E27FC236}">
                <a16:creationId xmlns:a16="http://schemas.microsoft.com/office/drawing/2014/main" id="{73216799-348D-4FF8-AE14-BBC0979062B3}"/>
              </a:ext>
            </a:extLst>
          </p:cNvPr>
          <p:cNvSpPr>
            <a:spLocks noGrp="1"/>
          </p:cNvSpPr>
          <p:nvPr>
            <p:ph type="sldNum" sz="quarter" idx="12"/>
          </p:nvPr>
        </p:nvSpPr>
        <p:spPr/>
        <p:txBody>
          <a:bodyPr/>
          <a:lstStyle/>
          <a:p>
            <a:fld id="{04FCA95E-2221-4DC3-A5F9-E53F37D422FC}" type="slidenum">
              <a:rPr lang="nl-BE" smtClean="0"/>
              <a:pPr/>
              <a:t>65</a:t>
            </a:fld>
            <a:endParaRPr lang="nl-BE"/>
          </a:p>
        </p:txBody>
      </p:sp>
    </p:spTree>
    <p:extLst>
      <p:ext uri="{BB962C8B-B14F-4D97-AF65-F5344CB8AC3E}">
        <p14:creationId xmlns:p14="http://schemas.microsoft.com/office/powerpoint/2010/main" val="1319630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sz="3000" dirty="0"/>
              <a:t>Fase 2 – Handelen en evalueren</a:t>
            </a:r>
          </a:p>
          <a:p>
            <a:r>
              <a:rPr lang="nl-BE" sz="3000" dirty="0"/>
              <a:t>Handvatten gebaseerd op</a:t>
            </a:r>
          </a:p>
          <a:p>
            <a:pPr lvl="1"/>
            <a:r>
              <a:rPr lang="nl-BE" sz="2800" dirty="0">
                <a:hlinkClick r:id="rId3"/>
              </a:rPr>
              <a:t>Bijlage Mindset</a:t>
            </a:r>
            <a:endParaRPr lang="nl-BE" sz="2800" dirty="0"/>
          </a:p>
          <a:p>
            <a:pPr lvl="1"/>
            <a:r>
              <a:rPr lang="nl-BE" sz="2800" dirty="0">
                <a:hlinkClick r:id="rId4"/>
              </a:rPr>
              <a:t>Bijlage Cognitieve ontwikkelingstheorieën</a:t>
            </a:r>
            <a:endParaRPr lang="nl-BE" sz="2800" dirty="0"/>
          </a:p>
          <a:p>
            <a:pPr lvl="1"/>
            <a:r>
              <a:rPr lang="nl-BE" sz="2800" dirty="0">
                <a:hlinkClick r:id="rId5"/>
              </a:rPr>
              <a:t>Bijlage Mogelijke maatregelen bij CSF</a:t>
            </a:r>
            <a:endParaRPr lang="nl-BE" sz="2800" dirty="0"/>
          </a:p>
          <a:p>
            <a:pPr lvl="1"/>
            <a:r>
              <a:rPr lang="nl-BE" sz="2800" dirty="0">
                <a:hlinkClick r:id="rId6"/>
              </a:rPr>
              <a:t>Bijlage Effectief onderwijs</a:t>
            </a:r>
            <a:endParaRPr lang="nl-BE" sz="2800" dirty="0"/>
          </a:p>
          <a:p>
            <a:pPr lvl="1"/>
            <a:r>
              <a:rPr lang="nl-BE" sz="2800" dirty="0" err="1"/>
              <a:t>Vansteenkiste</a:t>
            </a:r>
            <a:r>
              <a:rPr lang="nl-BE" sz="2800" dirty="0"/>
              <a:t>, M. &amp; Victoir, A. (2010). Hoe we kinderen en jongeren kunnen motiveren. Toepassingen van de zelfdeterminatietheorie. </a:t>
            </a:r>
            <a:r>
              <a:rPr lang="nl-BE" sz="2800" i="1" dirty="0"/>
              <a:t>Caleidoscoop, 22(1), </a:t>
            </a:r>
            <a:r>
              <a:rPr lang="nl-BE" sz="2800" dirty="0"/>
              <a:t>6-15.</a:t>
            </a:r>
            <a:endParaRPr lang="nl-BE" sz="2600" dirty="0"/>
          </a:p>
          <a:p>
            <a:endParaRPr lang="nl-BE"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7">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601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81F31-EA2D-429C-879D-1162B8CB5144}"/>
              </a:ext>
            </a:extLst>
          </p:cNvPr>
          <p:cNvSpPr>
            <a:spLocks noGrp="1"/>
          </p:cNvSpPr>
          <p:nvPr>
            <p:ph type="title"/>
          </p:nvPr>
        </p:nvSpPr>
        <p:spPr/>
        <p:txBody>
          <a:bodyPr>
            <a:normAutofit/>
          </a:bodyPr>
          <a:lstStyle/>
          <a:p>
            <a:r>
              <a:rPr lang="nl-BE" dirty="0"/>
              <a:t>Welke tools kan je scholen aanreiken?</a:t>
            </a:r>
          </a:p>
        </p:txBody>
      </p:sp>
      <p:sp>
        <p:nvSpPr>
          <p:cNvPr id="3" name="Tijdelijke aanduiding voor inhoud 2">
            <a:extLst>
              <a:ext uri="{FF2B5EF4-FFF2-40B4-BE49-F238E27FC236}">
                <a16:creationId xmlns:a16="http://schemas.microsoft.com/office/drawing/2014/main" id="{16E89A98-D324-4815-9BCE-2D5694A54E4D}"/>
              </a:ext>
            </a:extLst>
          </p:cNvPr>
          <p:cNvSpPr>
            <a:spLocks noGrp="1"/>
          </p:cNvSpPr>
          <p:nvPr>
            <p:ph idx="1"/>
          </p:nvPr>
        </p:nvSpPr>
        <p:spPr/>
        <p:txBody>
          <a:bodyPr/>
          <a:lstStyle/>
          <a:p>
            <a:r>
              <a:rPr lang="nl-BE" sz="3000" dirty="0"/>
              <a:t>Uitwerken van zorgbeleid rond CSF</a:t>
            </a:r>
          </a:p>
          <a:p>
            <a:pPr lvl="1"/>
            <a:r>
              <a:rPr lang="nl-BE" sz="2800" dirty="0">
                <a:hlinkClick r:id="rId3"/>
              </a:rPr>
              <a:t>Quickscan: wat is de huidige stand van zaken?</a:t>
            </a:r>
            <a:endParaRPr lang="nl-BE" sz="2800" dirty="0"/>
          </a:p>
          <a:p>
            <a:pPr lvl="1"/>
            <a:r>
              <a:rPr lang="nl-BE" sz="2800" dirty="0">
                <a:hlinkClick r:id="rId4"/>
              </a:rPr>
              <a:t>Stappenplan Zorgbeleid cognitieve begaafdheid KO – LO</a:t>
            </a:r>
            <a:endParaRPr lang="nl-BE" sz="2800" dirty="0"/>
          </a:p>
          <a:p>
            <a:pPr lvl="1"/>
            <a:r>
              <a:rPr lang="nl-BE" sz="2800" dirty="0">
                <a:hlinkClick r:id="rId5"/>
              </a:rPr>
              <a:t>Stappenplan Zorgbeleid cognitieve begaafdheid SO</a:t>
            </a:r>
            <a:endParaRPr lang="nl-BE" sz="2800" dirty="0"/>
          </a:p>
          <a:p>
            <a:r>
              <a:rPr lang="nl-BE" sz="3000" dirty="0"/>
              <a:t>Compacten/verrijken</a:t>
            </a:r>
          </a:p>
          <a:p>
            <a:pPr lvl="1"/>
            <a:r>
              <a:rPr lang="nl-BE" sz="2800" dirty="0">
                <a:hlinkClick r:id="rId6"/>
              </a:rPr>
              <a:t>Taxonomie van </a:t>
            </a:r>
            <a:r>
              <a:rPr lang="nl-BE" sz="2800" dirty="0" err="1">
                <a:hlinkClick r:id="rId6"/>
              </a:rPr>
              <a:t>Bloom</a:t>
            </a:r>
            <a:r>
              <a:rPr lang="nl-BE" sz="2800" dirty="0">
                <a:hlinkClick r:id="rId6"/>
              </a:rPr>
              <a:t> en hogere orde denkvaardigheden</a:t>
            </a:r>
            <a:endParaRPr lang="nl-BE" sz="2800" dirty="0"/>
          </a:p>
          <a:p>
            <a:pPr lvl="1"/>
            <a:r>
              <a:rPr lang="nl-BE" sz="2800" dirty="0">
                <a:hlinkClick r:id="rId7"/>
              </a:rPr>
              <a:t>Kinderen aan het woord: verrijkingsklas</a:t>
            </a:r>
            <a:endParaRPr lang="nl-BE" sz="2800" dirty="0"/>
          </a:p>
        </p:txBody>
      </p:sp>
      <p:sp>
        <p:nvSpPr>
          <p:cNvPr id="4" name="Tijdelijke aanduiding voor dianummer 3">
            <a:extLst>
              <a:ext uri="{FF2B5EF4-FFF2-40B4-BE49-F238E27FC236}">
                <a16:creationId xmlns:a16="http://schemas.microsoft.com/office/drawing/2014/main" id="{5F85BBCC-5E86-4591-BC54-765BD242B965}"/>
              </a:ext>
            </a:extLst>
          </p:cNvPr>
          <p:cNvSpPr>
            <a:spLocks noGrp="1"/>
          </p:cNvSpPr>
          <p:nvPr>
            <p:ph type="sldNum" sz="quarter" idx="12"/>
          </p:nvPr>
        </p:nvSpPr>
        <p:spPr/>
        <p:txBody>
          <a:bodyPr/>
          <a:lstStyle/>
          <a:p>
            <a:fld id="{04FCA95E-2221-4DC3-A5F9-E53F37D422FC}" type="slidenum">
              <a:rPr lang="nl-BE" smtClean="0"/>
              <a:pPr/>
              <a:t>67</a:t>
            </a:fld>
            <a:endParaRPr lang="nl-BE"/>
          </a:p>
        </p:txBody>
      </p:sp>
      <p:pic>
        <p:nvPicPr>
          <p:cNvPr id="6" name="Afbeelding 5">
            <a:extLst>
              <a:ext uri="{FF2B5EF4-FFF2-40B4-BE49-F238E27FC236}">
                <a16:creationId xmlns:a16="http://schemas.microsoft.com/office/drawing/2014/main" id="{52177896-59B1-4BDD-87FE-49F99802B0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6606" y="6083328"/>
            <a:ext cx="2133333" cy="457143"/>
          </a:xfrm>
          <a:prstGeom prst="rect">
            <a:avLst/>
          </a:prstGeom>
        </p:spPr>
      </p:pic>
    </p:spTree>
    <p:extLst>
      <p:ext uri="{BB962C8B-B14F-4D97-AF65-F5344CB8AC3E}">
        <p14:creationId xmlns:p14="http://schemas.microsoft.com/office/powerpoint/2010/main" val="3630808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AB926F9-0C3C-4D39-995A-6BAA25D94321}"/>
              </a:ext>
            </a:extLst>
          </p:cNvPr>
          <p:cNvSpPr>
            <a:spLocks noGrp="1"/>
          </p:cNvSpPr>
          <p:nvPr>
            <p:ph type="ctrTitle"/>
          </p:nvPr>
        </p:nvSpPr>
        <p:spPr>
          <a:xfrm>
            <a:off x="2260600" y="2789507"/>
            <a:ext cx="8261824" cy="933450"/>
          </a:xfrm>
        </p:spPr>
        <p:txBody>
          <a:bodyPr/>
          <a:lstStyle/>
          <a:p>
            <a:r>
              <a:rPr lang="nl-BE" dirty="0"/>
              <a:t>Theoretisch deel</a:t>
            </a:r>
          </a:p>
        </p:txBody>
      </p:sp>
      <p:sp>
        <p:nvSpPr>
          <p:cNvPr id="4" name="Tijdelijke aanduiding voor dianummer 3">
            <a:extLst>
              <a:ext uri="{FF2B5EF4-FFF2-40B4-BE49-F238E27FC236}">
                <a16:creationId xmlns:a16="http://schemas.microsoft.com/office/drawing/2014/main" id="{D928249E-F4FA-4493-926E-EA22FFEAB923}"/>
              </a:ext>
            </a:extLst>
          </p:cNvPr>
          <p:cNvSpPr>
            <a:spLocks noGrp="1"/>
          </p:cNvSpPr>
          <p:nvPr>
            <p:ph type="sldNum" sz="quarter" idx="4294967295"/>
          </p:nvPr>
        </p:nvSpPr>
        <p:spPr>
          <a:xfrm>
            <a:off x="11404600" y="6283325"/>
            <a:ext cx="787400" cy="365125"/>
          </a:xfrm>
        </p:spPr>
        <p:txBody>
          <a:bodyPr/>
          <a:lstStyle/>
          <a:p>
            <a:fld id="{04FCA95E-2221-4DC3-A5F9-E53F37D422FC}" type="slidenum">
              <a:rPr lang="nl-BE" smtClean="0"/>
              <a:pPr/>
              <a:t>68</a:t>
            </a:fld>
            <a:endParaRPr lang="nl-BE"/>
          </a:p>
        </p:txBody>
      </p:sp>
      <p:pic>
        <p:nvPicPr>
          <p:cNvPr id="8" name="Afbeelding 7" descr="Afbeelding met fles, zitten, tafel, telefoon&#10;&#10;Automatisch gegenereerde beschrijving">
            <a:extLst>
              <a:ext uri="{FF2B5EF4-FFF2-40B4-BE49-F238E27FC236}">
                <a16:creationId xmlns:a16="http://schemas.microsoft.com/office/drawing/2014/main" id="{9C7C8FB4-8BD1-4DB8-B4F2-EFBDB8BE1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4929" y="2955725"/>
            <a:ext cx="1750826" cy="1293946"/>
          </a:xfrm>
          <a:prstGeom prst="rect">
            <a:avLst/>
          </a:prstGeom>
        </p:spPr>
      </p:pic>
      <p:pic>
        <p:nvPicPr>
          <p:cNvPr id="9" name="Afbeelding 8" descr="Afbeelding met schermafbeelding, zwart, zitten, monitor&#10;&#10;Automatisch gegenereerde beschrijving">
            <a:extLst>
              <a:ext uri="{FF2B5EF4-FFF2-40B4-BE49-F238E27FC236}">
                <a16:creationId xmlns:a16="http://schemas.microsoft.com/office/drawing/2014/main" id="{4A4B21E0-B400-46E2-B6CC-D4F1B74D9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6738" y="4165567"/>
            <a:ext cx="4544260" cy="2279810"/>
          </a:xfrm>
          <a:prstGeom prst="rect">
            <a:avLst/>
          </a:prstGeom>
        </p:spPr>
      </p:pic>
      <p:pic>
        <p:nvPicPr>
          <p:cNvPr id="10" name="Afbeelding 9" descr="Afbeelding met zitten, teken, wit, staand&#10;&#10;Automatisch gegenereerde beschrijving">
            <a:extLst>
              <a:ext uri="{FF2B5EF4-FFF2-40B4-BE49-F238E27FC236}">
                <a16:creationId xmlns:a16="http://schemas.microsoft.com/office/drawing/2014/main" id="{49D3DB59-168C-433F-891A-A1184FDEC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5280" y="230032"/>
            <a:ext cx="4892040" cy="2018679"/>
          </a:xfrm>
          <a:prstGeom prst="rect">
            <a:avLst/>
          </a:prstGeom>
        </p:spPr>
      </p:pic>
      <p:pic>
        <p:nvPicPr>
          <p:cNvPr id="11" name="Afbeelding 10">
            <a:extLst>
              <a:ext uri="{FF2B5EF4-FFF2-40B4-BE49-F238E27FC236}">
                <a16:creationId xmlns:a16="http://schemas.microsoft.com/office/drawing/2014/main" id="{B3FF48CB-B472-4721-A0C0-77F61BE90DA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40867" y="292970"/>
            <a:ext cx="2492053" cy="1627939"/>
          </a:xfrm>
          <a:prstGeom prst="rect">
            <a:avLst/>
          </a:prstGeom>
        </p:spPr>
      </p:pic>
      <p:pic>
        <p:nvPicPr>
          <p:cNvPr id="22" name="Tijdelijke aanduiding voor inhoud 11" descr="Afbeelding met monitor, scherm, zwart, zitten&#10;&#10;Automatisch gegenereerde beschrijving">
            <a:extLst>
              <a:ext uri="{FF2B5EF4-FFF2-40B4-BE49-F238E27FC236}">
                <a16:creationId xmlns:a16="http://schemas.microsoft.com/office/drawing/2014/main" id="{A657D36F-7B9C-4C98-A389-BFEB26C0CF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8735" y="242230"/>
            <a:ext cx="1874772" cy="2611983"/>
          </a:xfrm>
          <a:prstGeom prst="rect">
            <a:avLst/>
          </a:prstGeom>
        </p:spPr>
      </p:pic>
      <p:pic>
        <p:nvPicPr>
          <p:cNvPr id="3" name="Afbeelding 2" descr="Afbeelding met schermafbeelding&#10;&#10;Automatisch gegenereerde beschrijving">
            <a:extLst>
              <a:ext uri="{FF2B5EF4-FFF2-40B4-BE49-F238E27FC236}">
                <a16:creationId xmlns:a16="http://schemas.microsoft.com/office/drawing/2014/main" id="{701630B3-BC22-43CF-82D5-880CF90D830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858102" y="4014302"/>
            <a:ext cx="4358435" cy="2709793"/>
          </a:xfrm>
          <a:prstGeom prst="rect">
            <a:avLst/>
          </a:prstGeom>
        </p:spPr>
      </p:pic>
      <p:pic>
        <p:nvPicPr>
          <p:cNvPr id="16" name="Afbeelding 15" descr="Afbeelding met schermafbeelding, zitten, tafel, computer&#10;&#10;Automatisch gegenereerde beschrijving">
            <a:extLst>
              <a:ext uri="{FF2B5EF4-FFF2-40B4-BE49-F238E27FC236}">
                <a16:creationId xmlns:a16="http://schemas.microsoft.com/office/drawing/2014/main" id="{CF101A1C-F947-4CE7-92BE-C120A60CA2D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t="11373" r="4773"/>
          <a:stretch/>
        </p:blipFill>
        <p:spPr>
          <a:xfrm>
            <a:off x="9186612" y="2388099"/>
            <a:ext cx="3000562" cy="1736266"/>
          </a:xfrm>
          <a:prstGeom prst="rect">
            <a:avLst/>
          </a:prstGeom>
        </p:spPr>
      </p:pic>
    </p:spTree>
    <p:extLst>
      <p:ext uri="{BB962C8B-B14F-4D97-AF65-F5344CB8AC3E}">
        <p14:creationId xmlns:p14="http://schemas.microsoft.com/office/powerpoint/2010/main" val="4212342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52D18-29E3-4FCA-A604-5519BD40ACF0}"/>
              </a:ext>
            </a:extLst>
          </p:cNvPr>
          <p:cNvSpPr>
            <a:spLocks noGrp="1"/>
          </p:cNvSpPr>
          <p:nvPr>
            <p:ph type="title"/>
          </p:nvPr>
        </p:nvSpPr>
        <p:spPr/>
        <p:txBody>
          <a:bodyPr/>
          <a:lstStyle/>
          <a:p>
            <a:r>
              <a:rPr lang="nl-BE" dirty="0"/>
              <a:t>Theoretisch deel</a:t>
            </a:r>
          </a:p>
        </p:txBody>
      </p:sp>
      <p:sp>
        <p:nvSpPr>
          <p:cNvPr id="3" name="Tijdelijke aanduiding voor inhoud 2">
            <a:extLst>
              <a:ext uri="{FF2B5EF4-FFF2-40B4-BE49-F238E27FC236}">
                <a16:creationId xmlns:a16="http://schemas.microsoft.com/office/drawing/2014/main" id="{6EF38D08-65C2-4B3C-A0C9-DD73A7FCB920}"/>
              </a:ext>
            </a:extLst>
          </p:cNvPr>
          <p:cNvSpPr>
            <a:spLocks noGrp="1"/>
          </p:cNvSpPr>
          <p:nvPr>
            <p:ph idx="1"/>
          </p:nvPr>
        </p:nvSpPr>
        <p:spPr/>
        <p:txBody>
          <a:bodyPr>
            <a:normAutofit lnSpcReduction="10000"/>
          </a:bodyPr>
          <a:lstStyle/>
          <a:p>
            <a:r>
              <a:rPr lang="nl-BE" dirty="0"/>
              <a:t>Relevante ontwikkelingsaspecten en verschijningsvorm</a:t>
            </a:r>
          </a:p>
          <a:p>
            <a:pPr lvl="1"/>
            <a:r>
              <a:rPr lang="nl-BE" sz="2800" dirty="0"/>
              <a:t>Ontwikkeling cognitieve vaardigheden</a:t>
            </a:r>
          </a:p>
          <a:p>
            <a:pPr lvl="1"/>
            <a:r>
              <a:rPr lang="nl-BE" sz="2800" dirty="0"/>
              <a:t>Sterk functioneren</a:t>
            </a:r>
          </a:p>
          <a:p>
            <a:pPr>
              <a:lnSpc>
                <a:spcPct val="120000"/>
              </a:lnSpc>
            </a:pPr>
            <a:r>
              <a:rPr lang="nl-BE" dirty="0"/>
              <a:t>Definities en begrippen: </a:t>
            </a:r>
            <a:r>
              <a:rPr lang="nl-BE" dirty="0">
                <a:solidFill>
                  <a:srgbClr val="02AAB4"/>
                </a:solidFill>
              </a:rPr>
              <a:t>intelligentie, cognitieve vaardigheden, begaafdheid, onderpresteren</a:t>
            </a:r>
          </a:p>
          <a:p>
            <a:r>
              <a:rPr lang="nl-BE" dirty="0"/>
              <a:t>Classificatie</a:t>
            </a:r>
          </a:p>
          <a:p>
            <a:pPr lvl="1"/>
            <a:r>
              <a:rPr lang="nl-BE" sz="2800" dirty="0"/>
              <a:t>Dimensionele classificatie</a:t>
            </a:r>
          </a:p>
          <a:p>
            <a:pPr lvl="1"/>
            <a:r>
              <a:rPr lang="nl-BE" sz="2800" dirty="0"/>
              <a:t>Categoriale classificatie</a:t>
            </a:r>
          </a:p>
          <a:p>
            <a:r>
              <a:rPr lang="nl-BE" dirty="0"/>
              <a:t>Verklarende, belemmerende en ondersteunende factoren</a:t>
            </a:r>
            <a:endParaRPr lang="nl-BE" sz="2800" dirty="0"/>
          </a:p>
          <a:p>
            <a:pPr marL="0" indent="0">
              <a:buNone/>
            </a:pPr>
            <a:endParaRPr lang="nl-BE" dirty="0"/>
          </a:p>
        </p:txBody>
      </p:sp>
      <p:sp>
        <p:nvSpPr>
          <p:cNvPr id="4" name="Tijdelijke aanduiding voor dianummer 3">
            <a:extLst>
              <a:ext uri="{FF2B5EF4-FFF2-40B4-BE49-F238E27FC236}">
                <a16:creationId xmlns:a16="http://schemas.microsoft.com/office/drawing/2014/main" id="{0CB63FEA-0400-44B7-9F85-685D283DFB28}"/>
              </a:ext>
            </a:extLst>
          </p:cNvPr>
          <p:cNvSpPr>
            <a:spLocks noGrp="1"/>
          </p:cNvSpPr>
          <p:nvPr>
            <p:ph type="sldNum" sz="quarter" idx="12"/>
          </p:nvPr>
        </p:nvSpPr>
        <p:spPr/>
        <p:txBody>
          <a:bodyPr/>
          <a:lstStyle/>
          <a:p>
            <a:fld id="{04FCA95E-2221-4DC3-A5F9-E53F37D422FC}" type="slidenum">
              <a:rPr lang="nl-BE" smtClean="0"/>
              <a:pPr/>
              <a:t>69</a:t>
            </a:fld>
            <a:endParaRPr lang="nl-BE"/>
          </a:p>
        </p:txBody>
      </p:sp>
    </p:spTree>
    <p:extLst>
      <p:ext uri="{BB962C8B-B14F-4D97-AF65-F5344CB8AC3E}">
        <p14:creationId xmlns:p14="http://schemas.microsoft.com/office/powerpoint/2010/main" val="70711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85385-2475-4527-9AD4-245565238501}"/>
              </a:ext>
            </a:extLst>
          </p:cNvPr>
          <p:cNvSpPr>
            <a:spLocks noGrp="1"/>
          </p:cNvSpPr>
          <p:nvPr>
            <p:ph type="title"/>
          </p:nvPr>
        </p:nvSpPr>
        <p:spPr/>
        <p:txBody>
          <a:bodyPr/>
          <a:lstStyle/>
          <a:p>
            <a:r>
              <a:rPr lang="nl-BE" dirty="0"/>
              <a:t>Brede basiszorg – Fase 0</a:t>
            </a:r>
          </a:p>
        </p:txBody>
      </p:sp>
      <p:sp>
        <p:nvSpPr>
          <p:cNvPr id="3" name="Tijdelijke aanduiding voor inhoud 2">
            <a:extLst>
              <a:ext uri="{FF2B5EF4-FFF2-40B4-BE49-F238E27FC236}">
                <a16:creationId xmlns:a16="http://schemas.microsoft.com/office/drawing/2014/main" id="{0637308A-BFCB-4A1E-A655-4D55EFC18BE7}"/>
              </a:ext>
            </a:extLst>
          </p:cNvPr>
          <p:cNvSpPr>
            <a:spLocks noGrp="1"/>
          </p:cNvSpPr>
          <p:nvPr>
            <p:ph idx="1"/>
          </p:nvPr>
        </p:nvSpPr>
        <p:spPr/>
        <p:txBody>
          <a:bodyPr/>
          <a:lstStyle/>
          <a:p>
            <a:r>
              <a:rPr lang="nl-BE" dirty="0">
                <a:solidFill>
                  <a:srgbClr val="02AAB4"/>
                </a:solidFill>
              </a:rPr>
              <a:t>Organisatie van het beleid op leerlingenbegeleiding</a:t>
            </a:r>
          </a:p>
          <a:p>
            <a:r>
              <a:rPr lang="nl-BE" dirty="0"/>
              <a:t>Vorming en ondersteuning van het schoolteam</a:t>
            </a:r>
          </a:p>
          <a:p>
            <a:r>
              <a:rPr lang="nl-BE" dirty="0"/>
              <a:t>Onthaal- en inschrijvingsbeleid</a:t>
            </a:r>
          </a:p>
          <a:p>
            <a:r>
              <a:rPr lang="nl-BE" dirty="0">
                <a:solidFill>
                  <a:srgbClr val="02AAB4"/>
                </a:solidFill>
              </a:rPr>
              <a:t>Zorgzaam handelen in de klas</a:t>
            </a:r>
          </a:p>
          <a:p>
            <a:r>
              <a:rPr lang="nl-BE" dirty="0"/>
              <a:t>Opvolgen van alle leerlingen</a:t>
            </a:r>
          </a:p>
          <a:p>
            <a:r>
              <a:rPr lang="nl-BE" dirty="0"/>
              <a:t>Betrekken van alle leerlingen</a:t>
            </a:r>
          </a:p>
          <a:p>
            <a:r>
              <a:rPr lang="nl-BE" dirty="0"/>
              <a:t>Samenwerken met ouders</a:t>
            </a:r>
          </a:p>
        </p:txBody>
      </p:sp>
      <p:sp>
        <p:nvSpPr>
          <p:cNvPr id="4" name="Tijdelijke aanduiding voor dianummer 3">
            <a:extLst>
              <a:ext uri="{FF2B5EF4-FFF2-40B4-BE49-F238E27FC236}">
                <a16:creationId xmlns:a16="http://schemas.microsoft.com/office/drawing/2014/main" id="{44BE6DB4-F8D7-4C60-8A52-1D5025D56B16}"/>
              </a:ext>
            </a:extLst>
          </p:cNvPr>
          <p:cNvSpPr>
            <a:spLocks noGrp="1"/>
          </p:cNvSpPr>
          <p:nvPr>
            <p:ph type="sldNum" sz="quarter" idx="12"/>
          </p:nvPr>
        </p:nvSpPr>
        <p:spPr/>
        <p:txBody>
          <a:bodyPr/>
          <a:lstStyle/>
          <a:p>
            <a:fld id="{04FCA95E-2221-4DC3-A5F9-E53F37D422FC}" type="slidenum">
              <a:rPr lang="nl-BE" smtClean="0"/>
              <a:pPr/>
              <a:t>7</a:t>
            </a:fld>
            <a:endParaRPr lang="nl-BE"/>
          </a:p>
        </p:txBody>
      </p:sp>
      <p:pic>
        <p:nvPicPr>
          <p:cNvPr id="8" name="Afbeelding 7" descr="Afbeelding met apparaat&#10;&#10;Automatisch gegenereerde beschrijving">
            <a:extLst>
              <a:ext uri="{FF2B5EF4-FFF2-40B4-BE49-F238E27FC236}">
                <a16:creationId xmlns:a16="http://schemas.microsoft.com/office/drawing/2014/main" id="{531DB3DB-D325-463C-A5BE-6AE38586F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spTree>
    <p:extLst>
      <p:ext uri="{BB962C8B-B14F-4D97-AF65-F5344CB8AC3E}">
        <p14:creationId xmlns:p14="http://schemas.microsoft.com/office/powerpoint/2010/main" val="4134343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8200" y="425378"/>
            <a:ext cx="10515599" cy="1205056"/>
          </a:xfrm>
        </p:spPr>
        <p:txBody>
          <a:bodyPr>
            <a:normAutofit/>
          </a:bodyPr>
          <a:lstStyle/>
          <a:p>
            <a:r>
              <a:rPr lang="nl-BE" dirty="0">
                <a:solidFill>
                  <a:srgbClr val="02AAB4"/>
                </a:solidFill>
              </a:rPr>
              <a:t>Terminologie</a:t>
            </a:r>
          </a:p>
        </p:txBody>
      </p:sp>
      <p:sp>
        <p:nvSpPr>
          <p:cNvPr id="7" name="Tijdelijke aanduiding voor inhoud 6"/>
          <p:cNvSpPr>
            <a:spLocks noGrp="1"/>
          </p:cNvSpPr>
          <p:nvPr>
            <p:ph idx="1"/>
          </p:nvPr>
        </p:nvSpPr>
        <p:spPr>
          <a:xfrm>
            <a:off x="838200" y="1575509"/>
            <a:ext cx="6186544" cy="3039521"/>
          </a:xfrm>
        </p:spPr>
        <p:txBody>
          <a:bodyPr>
            <a:normAutofit/>
          </a:bodyPr>
          <a:lstStyle/>
          <a:p>
            <a:pPr marL="177800" indent="0">
              <a:buNone/>
            </a:pPr>
            <a:r>
              <a:rPr lang="nl-BE" sz="3200" dirty="0">
                <a:solidFill>
                  <a:srgbClr val="02504E"/>
                </a:solidFill>
              </a:rPr>
              <a:t>(Hoog)begaafdheid </a:t>
            </a:r>
          </a:p>
          <a:p>
            <a:pPr marL="177800" indent="0">
              <a:buNone/>
            </a:pPr>
            <a:r>
              <a:rPr lang="nl-BE" sz="3200" dirty="0">
                <a:solidFill>
                  <a:srgbClr val="02504E"/>
                </a:solidFill>
              </a:rPr>
              <a:t>versus</a:t>
            </a:r>
          </a:p>
          <a:p>
            <a:pPr marL="177800" indent="0">
              <a:buNone/>
            </a:pPr>
            <a:r>
              <a:rPr lang="nl-BE" sz="3200" dirty="0">
                <a:solidFill>
                  <a:srgbClr val="02504E"/>
                </a:solidFill>
                <a:hlinkClick r:id="rId3" action="ppaction://hlinkfile"/>
              </a:rPr>
              <a:t>Cognitieve begaafdheid</a:t>
            </a:r>
            <a:endParaRPr lang="nl-BE" sz="3200" dirty="0">
              <a:solidFill>
                <a:srgbClr val="02504E"/>
              </a:solidFill>
            </a:endParaRPr>
          </a:p>
          <a:p>
            <a:pPr marL="177800" indent="0">
              <a:buNone/>
            </a:pPr>
            <a:r>
              <a:rPr lang="nl-BE" sz="3200" dirty="0">
                <a:solidFill>
                  <a:srgbClr val="02504E"/>
                </a:solidFill>
              </a:rPr>
              <a:t>versus</a:t>
            </a:r>
          </a:p>
          <a:p>
            <a:pPr marL="177800" indent="0">
              <a:buNone/>
            </a:pPr>
            <a:r>
              <a:rPr lang="nl-BE" sz="3200" dirty="0">
                <a:solidFill>
                  <a:srgbClr val="02504E"/>
                </a:solidFill>
              </a:rPr>
              <a:t>Cognitief sterk functioneren</a:t>
            </a:r>
          </a:p>
          <a:p>
            <a:pPr marL="177800" indent="0">
              <a:buNone/>
            </a:pPr>
            <a:endParaRPr lang="nl-BE" sz="3200" dirty="0">
              <a:solidFill>
                <a:srgbClr val="02504E"/>
              </a:solidFill>
            </a:endParaRPr>
          </a:p>
        </p:txBody>
      </p:sp>
      <p:pic>
        <p:nvPicPr>
          <p:cNvPr id="5" name="Afbeelding 4" descr="Afbeelding met tekst&#10;&#10;Automatisch gegenereerde beschrijving">
            <a:extLst>
              <a:ext uri="{FF2B5EF4-FFF2-40B4-BE49-F238E27FC236}">
                <a16:creationId xmlns:a16="http://schemas.microsoft.com/office/drawing/2014/main" id="{E1980211-EFA0-46C3-BD76-AC96CB25A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8658" y="1336638"/>
            <a:ext cx="4572000" cy="4572000"/>
          </a:xfrm>
          <a:prstGeom prst="rect">
            <a:avLst/>
          </a:prstGeom>
        </p:spPr>
      </p:pic>
    </p:spTree>
    <p:extLst>
      <p:ext uri="{BB962C8B-B14F-4D97-AF65-F5344CB8AC3E}">
        <p14:creationId xmlns:p14="http://schemas.microsoft.com/office/powerpoint/2010/main" val="6756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8202" y="1690687"/>
            <a:ext cx="10515599" cy="4802188"/>
          </a:xfrm>
        </p:spPr>
        <p:txBody>
          <a:bodyPr/>
          <a:lstStyle/>
          <a:p>
            <a:pPr marL="177800" indent="0">
              <a:buNone/>
            </a:pPr>
            <a:r>
              <a:rPr lang="nl-BE" sz="3200" dirty="0">
                <a:solidFill>
                  <a:srgbClr val="02504E"/>
                </a:solidFill>
              </a:rPr>
              <a:t>Begaafdheid als asynchrone ontwikkeling</a:t>
            </a:r>
          </a:p>
          <a:p>
            <a:pPr marL="692150" indent="-514350">
              <a:buFont typeface="+mj-lt"/>
              <a:buAutoNum type="arabicPeriod" startAt="2"/>
            </a:pPr>
            <a:endParaRPr lang="nl-BE" sz="2800" dirty="0">
              <a:solidFill>
                <a:srgbClr val="02504E"/>
              </a:solidFill>
            </a:endParaRPr>
          </a:p>
          <a:p>
            <a:pPr lvl="1"/>
            <a:r>
              <a:rPr lang="nl-BE" sz="2800" dirty="0"/>
              <a:t> kwalitatieve verschillen in het ‘zijn’</a:t>
            </a:r>
          </a:p>
          <a:p>
            <a:pPr lvl="1"/>
            <a:r>
              <a:rPr lang="nl-BE" sz="2800" dirty="0"/>
              <a:t> sterke cognitieve vaardigheden + verhoogde intensiteit </a:t>
            </a:r>
          </a:p>
          <a:p>
            <a:pPr marL="609600" lvl="1" indent="0">
              <a:buNone/>
            </a:pPr>
            <a:r>
              <a:rPr lang="nl-BE" sz="2800" dirty="0"/>
              <a:t>→ kwalitatief andere innerlijke ervaringen en bewustzijn </a:t>
            </a:r>
          </a:p>
          <a:p>
            <a:pPr marL="609600" lvl="1" indent="0">
              <a:buNone/>
            </a:pPr>
            <a:r>
              <a:rPr lang="nl-BE" sz="2800" dirty="0"/>
              <a:t>→ verhoogde kwetsbaarheid voor psychosociale problemen</a:t>
            </a:r>
          </a:p>
          <a:p>
            <a:pPr marL="177800" indent="0">
              <a:buNone/>
            </a:pPr>
            <a:endParaRPr lang="nl-BE" sz="2800" dirty="0"/>
          </a:p>
          <a:p>
            <a:pPr marL="177800" indent="0">
              <a:buNone/>
            </a:pPr>
            <a:r>
              <a:rPr lang="nl-BE" sz="2800" dirty="0"/>
              <a:t>MAAR geen wetenschappelijke bevestiging voor hypothese</a:t>
            </a:r>
          </a:p>
        </p:txBody>
      </p:sp>
      <p:sp>
        <p:nvSpPr>
          <p:cNvPr id="4" name="Titel 1">
            <a:extLst>
              <a:ext uri="{FF2B5EF4-FFF2-40B4-BE49-F238E27FC236}">
                <a16:creationId xmlns:a16="http://schemas.microsoft.com/office/drawing/2014/main" id="{FE7B5A18-27D3-409E-A3BF-7A809B644122}"/>
              </a:ext>
            </a:extLst>
          </p:cNvPr>
          <p:cNvSpPr>
            <a:spLocks noGrp="1"/>
          </p:cNvSpPr>
          <p:nvPr>
            <p:ph type="title"/>
          </p:nvPr>
        </p:nvSpPr>
        <p:spPr>
          <a:xfrm>
            <a:off x="838202" y="365125"/>
            <a:ext cx="10515599" cy="1325562"/>
          </a:xfrm>
        </p:spPr>
        <p:txBody>
          <a:bodyPr/>
          <a:lstStyle/>
          <a:p>
            <a:r>
              <a:rPr lang="nl-BE" sz="4000" dirty="0">
                <a:solidFill>
                  <a:srgbClr val="02AAB4"/>
                </a:solidFill>
              </a:rPr>
              <a:t>Wat zegt de klinische praktijk?</a:t>
            </a:r>
            <a:endParaRPr lang="nl-BE" sz="4000" dirty="0">
              <a:solidFill>
                <a:srgbClr val="009999"/>
              </a:solidFill>
              <a:latin typeface="+mj-lt"/>
            </a:endParaRPr>
          </a:p>
        </p:txBody>
      </p:sp>
    </p:spTree>
    <p:extLst>
      <p:ext uri="{BB962C8B-B14F-4D97-AF65-F5344CB8AC3E}">
        <p14:creationId xmlns:p14="http://schemas.microsoft.com/office/powerpoint/2010/main" val="331568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solidFill>
                  <a:srgbClr val="009999"/>
                </a:solidFill>
              </a:rPr>
              <a:t>Wat zegt de wetenschap?</a:t>
            </a:r>
            <a:endParaRPr lang="nl-BE" sz="4000" dirty="0">
              <a:solidFill>
                <a:srgbClr val="009999"/>
              </a:solidFill>
              <a:latin typeface="+mj-lt"/>
            </a:endParaRPr>
          </a:p>
        </p:txBody>
      </p:sp>
      <p:sp>
        <p:nvSpPr>
          <p:cNvPr id="3" name="Tijdelijke aanduiding voor tekst 2"/>
          <p:cNvSpPr>
            <a:spLocks noGrp="1"/>
          </p:cNvSpPr>
          <p:nvPr>
            <p:ph type="body" idx="1"/>
          </p:nvPr>
        </p:nvSpPr>
        <p:spPr>
          <a:xfrm>
            <a:off x="838202" y="1535164"/>
            <a:ext cx="10515599" cy="4667250"/>
          </a:xfrm>
        </p:spPr>
        <p:txBody>
          <a:bodyPr/>
          <a:lstStyle/>
          <a:p>
            <a:r>
              <a:rPr lang="nl-BE" sz="2800" dirty="0"/>
              <a:t> Cognitief begaafde leerlingen </a:t>
            </a:r>
          </a:p>
          <a:p>
            <a:pPr lvl="1"/>
            <a:r>
              <a:rPr lang="nl-BE" sz="2800" b="1" dirty="0"/>
              <a:t> niet </a:t>
            </a:r>
            <a:r>
              <a:rPr lang="nl-BE" sz="2800" dirty="0"/>
              <a:t>vaker sociaal-emotionele en gedragsproblemen</a:t>
            </a:r>
          </a:p>
          <a:p>
            <a:pPr lvl="1"/>
            <a:r>
              <a:rPr lang="nl-BE" sz="2800" dirty="0"/>
              <a:t> wel hoger adaptief en lager </a:t>
            </a:r>
            <a:r>
              <a:rPr lang="nl-BE" sz="2800" dirty="0" err="1"/>
              <a:t>maladaptief</a:t>
            </a:r>
            <a:r>
              <a:rPr lang="nl-BE" sz="2800" dirty="0"/>
              <a:t> perfectionisme</a:t>
            </a:r>
          </a:p>
          <a:p>
            <a:r>
              <a:rPr lang="nl-BE" sz="2800" dirty="0"/>
              <a:t> Leerlingen met </a:t>
            </a:r>
            <a:r>
              <a:rPr lang="nl-BE" sz="2800" b="1" dirty="0"/>
              <a:t>diagnose</a:t>
            </a:r>
            <a:r>
              <a:rPr lang="nl-BE" sz="2800" dirty="0"/>
              <a:t> ‘hoogbegaafdheid’</a:t>
            </a:r>
          </a:p>
          <a:p>
            <a:pPr lvl="1"/>
            <a:r>
              <a:rPr lang="nl-BE" sz="2800" dirty="0"/>
              <a:t> evenveel/meer sociaal-emotionele en gedragsproblemen</a:t>
            </a:r>
          </a:p>
          <a:p>
            <a:pPr marL="177800" indent="0">
              <a:buNone/>
            </a:pPr>
            <a:endParaRPr lang="nl-BE" sz="2000" i="1" dirty="0"/>
          </a:p>
          <a:p>
            <a:pPr marL="609600" lvl="1" indent="0">
              <a:buNone/>
            </a:pPr>
            <a:r>
              <a:rPr lang="nl-BE" sz="2800" dirty="0"/>
              <a:t>Groep met diagnose is niet representatief voor groep cognitief begaafde leerlingen als geheel!</a:t>
            </a:r>
          </a:p>
          <a:p>
            <a:pPr marL="177800" indent="0">
              <a:buNone/>
            </a:pPr>
            <a:endParaRPr lang="nl-BE" sz="2000" i="1" dirty="0"/>
          </a:p>
          <a:p>
            <a:pPr marL="177800" indent="0">
              <a:buNone/>
            </a:pPr>
            <a:r>
              <a:rPr lang="nl-BE" sz="2000" i="1" dirty="0"/>
              <a:t>Bron: project Talent (KU Leuven, Universiteit Gent, Universiteit Antwerpen)</a:t>
            </a:r>
          </a:p>
        </p:txBody>
      </p:sp>
      <p:pic>
        <p:nvPicPr>
          <p:cNvPr id="4" name="Graphic 3" descr="Waarschuwing">
            <a:extLst>
              <a:ext uri="{FF2B5EF4-FFF2-40B4-BE49-F238E27FC236}">
                <a16:creationId xmlns:a16="http://schemas.microsoft.com/office/drawing/2014/main" id="{32DA6471-0678-466C-A53A-0C4E30D6C36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191" y="4215785"/>
            <a:ext cx="914400" cy="914400"/>
          </a:xfrm>
          <a:prstGeom prst="rect">
            <a:avLst/>
          </a:prstGeom>
        </p:spPr>
      </p:pic>
    </p:spTree>
    <p:extLst>
      <p:ext uri="{BB962C8B-B14F-4D97-AF65-F5344CB8AC3E}">
        <p14:creationId xmlns:p14="http://schemas.microsoft.com/office/powerpoint/2010/main" val="334690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205F1B13-B1C1-4D60-8D66-03E2F0DFA343}"/>
              </a:ext>
            </a:extLst>
          </p:cNvPr>
          <p:cNvSpPr>
            <a:spLocks noGrp="1"/>
          </p:cNvSpPr>
          <p:nvPr>
            <p:ph type="title"/>
          </p:nvPr>
        </p:nvSpPr>
        <p:spPr>
          <a:xfrm>
            <a:off x="838202" y="274813"/>
            <a:ext cx="10515599" cy="1325562"/>
          </a:xfrm>
        </p:spPr>
        <p:txBody>
          <a:bodyPr/>
          <a:lstStyle/>
          <a:p>
            <a:r>
              <a:rPr lang="nl-BE" sz="4000" dirty="0">
                <a:solidFill>
                  <a:srgbClr val="009999"/>
                </a:solidFill>
                <a:latin typeface="Open Sans" panose="020B0606030504020204"/>
              </a:rPr>
              <a:t>Wat zegt de wetenschap?</a:t>
            </a:r>
            <a:br>
              <a:rPr lang="nl-BE" sz="4000" dirty="0">
                <a:solidFill>
                  <a:srgbClr val="009999"/>
                </a:solidFill>
                <a:latin typeface="+mj-lt"/>
              </a:rPr>
            </a:br>
            <a:r>
              <a:rPr lang="nl-BE" sz="3200" dirty="0">
                <a:solidFill>
                  <a:srgbClr val="02504E"/>
                </a:solidFill>
              </a:rPr>
              <a:t>Begaafdheid als ontwikkelingspotentieel</a:t>
            </a:r>
            <a:endParaRPr lang="nl-BE" sz="3200" dirty="0">
              <a:solidFill>
                <a:srgbClr val="009999"/>
              </a:solidFill>
              <a:latin typeface="+mj-lt"/>
            </a:endParaRPr>
          </a:p>
        </p:txBody>
      </p:sp>
      <p:pic>
        <p:nvPicPr>
          <p:cNvPr id="4" name="Afbeelding 3" descr="Afbeelding met schermafbeelding, zitten, tafel, computer&#10;&#10;Automatisch gegenereerde beschrijving">
            <a:extLst>
              <a:ext uri="{FF2B5EF4-FFF2-40B4-BE49-F238E27FC236}">
                <a16:creationId xmlns:a16="http://schemas.microsoft.com/office/drawing/2014/main" id="{0D69F0EF-27C8-46FA-91D5-B26DA038E2A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1726" y="473684"/>
            <a:ext cx="10268547" cy="6384316"/>
          </a:xfrm>
          <a:prstGeom prst="rect">
            <a:avLst/>
          </a:prstGeom>
        </p:spPr>
      </p:pic>
    </p:spTree>
    <p:extLst>
      <p:ext uri="{BB962C8B-B14F-4D97-AF65-F5344CB8AC3E}">
        <p14:creationId xmlns:p14="http://schemas.microsoft.com/office/powerpoint/2010/main" val="11586671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solidFill>
                  <a:srgbClr val="009999"/>
                </a:solidFill>
                <a:latin typeface="Open Sans" panose="020B0606030504020204"/>
              </a:rPr>
              <a:t>Wat is de visie van Prodia?</a:t>
            </a:r>
          </a:p>
        </p:txBody>
      </p:sp>
      <p:sp>
        <p:nvSpPr>
          <p:cNvPr id="3" name="Tijdelijke aanduiding voor tekst 2"/>
          <p:cNvSpPr>
            <a:spLocks noGrp="1"/>
          </p:cNvSpPr>
          <p:nvPr>
            <p:ph type="body" idx="1"/>
          </p:nvPr>
        </p:nvSpPr>
        <p:spPr>
          <a:xfrm>
            <a:off x="838202" y="1825625"/>
            <a:ext cx="10515599" cy="4667250"/>
          </a:xfrm>
        </p:spPr>
        <p:txBody>
          <a:bodyPr/>
          <a:lstStyle/>
          <a:p>
            <a:r>
              <a:rPr lang="nl-BE" sz="2800" dirty="0"/>
              <a:t> </a:t>
            </a:r>
            <a:r>
              <a:rPr lang="nl-BE" sz="3200" dirty="0">
                <a:solidFill>
                  <a:srgbClr val="02504E"/>
                </a:solidFill>
              </a:rPr>
              <a:t>Focus op cognitief functioneren omwille van</a:t>
            </a:r>
          </a:p>
          <a:p>
            <a:pPr lvl="1"/>
            <a:r>
              <a:rPr lang="nl-BE" sz="2800" dirty="0"/>
              <a:t> impact op schools leren</a:t>
            </a:r>
          </a:p>
          <a:p>
            <a:pPr marL="609600" lvl="1" indent="0">
              <a:buNone/>
            </a:pPr>
            <a:r>
              <a:rPr lang="nl-BE" sz="2800" dirty="0"/>
              <a:t>	→ focus in onderwijs en leerlingenbegeleiding</a:t>
            </a:r>
          </a:p>
          <a:p>
            <a:pPr lvl="1"/>
            <a:r>
              <a:rPr lang="nl-BE" sz="2800" dirty="0"/>
              <a:t> meest valide meting</a:t>
            </a:r>
          </a:p>
          <a:p>
            <a:pPr marL="609600" lvl="1" indent="0">
              <a:buNone/>
            </a:pPr>
            <a:endParaRPr lang="nl-BE" sz="2800" dirty="0"/>
          </a:p>
          <a:p>
            <a:r>
              <a:rPr lang="nl-BE" sz="2800" dirty="0"/>
              <a:t> </a:t>
            </a:r>
            <a:r>
              <a:rPr lang="nl-BE" sz="3200" dirty="0">
                <a:solidFill>
                  <a:srgbClr val="02504E"/>
                </a:solidFill>
              </a:rPr>
              <a:t>Cognitief sterk functioneren ≠ (zeer) hoge intelligentie</a:t>
            </a:r>
          </a:p>
          <a:p>
            <a:pPr lvl="1"/>
            <a:r>
              <a:rPr lang="nl-BE" sz="2800" dirty="0"/>
              <a:t> sterke brede cognitieve vaardigheden </a:t>
            </a:r>
          </a:p>
          <a:p>
            <a:pPr lvl="1"/>
            <a:r>
              <a:rPr lang="nl-BE" sz="2800" dirty="0"/>
              <a:t> sterke schoolse vaardigheden</a:t>
            </a:r>
          </a:p>
          <a:p>
            <a:pPr lvl="1"/>
            <a:r>
              <a:rPr lang="nl-BE" sz="2800" dirty="0"/>
              <a:t> invloed van leerling- en omgevingskenmerken!</a:t>
            </a:r>
          </a:p>
        </p:txBody>
      </p:sp>
      <p:sp>
        <p:nvSpPr>
          <p:cNvPr id="6" name="Tekstvak 5">
            <a:extLst>
              <a:ext uri="{FF2B5EF4-FFF2-40B4-BE49-F238E27FC236}">
                <a16:creationId xmlns:a16="http://schemas.microsoft.com/office/drawing/2014/main" id="{5F813C22-6E43-4A8F-A635-0F214B93D090}"/>
              </a:ext>
            </a:extLst>
          </p:cNvPr>
          <p:cNvSpPr txBox="1"/>
          <p:nvPr/>
        </p:nvSpPr>
        <p:spPr>
          <a:xfrm>
            <a:off x="688622" y="4884378"/>
            <a:ext cx="1187500" cy="523220"/>
          </a:xfrm>
          <a:prstGeom prst="rect">
            <a:avLst/>
          </a:prstGeom>
          <a:noFill/>
        </p:spPr>
        <p:txBody>
          <a:bodyPr wrap="square" rtlCol="0">
            <a:spAutoFit/>
          </a:bodyPr>
          <a:lstStyle/>
          <a:p>
            <a:r>
              <a:rPr lang="nl-BE" sz="2800" b="1" dirty="0"/>
              <a:t>en/of</a:t>
            </a:r>
            <a:endParaRPr lang="nl-BE" sz="2800" dirty="0"/>
          </a:p>
        </p:txBody>
      </p:sp>
    </p:spTree>
    <p:extLst>
      <p:ext uri="{BB962C8B-B14F-4D97-AF65-F5344CB8AC3E}">
        <p14:creationId xmlns:p14="http://schemas.microsoft.com/office/powerpoint/2010/main" val="35399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schermafbeelding, kaart&#10;&#10;Automatisch gegenereerde beschrijving">
            <a:extLst>
              <a:ext uri="{FF2B5EF4-FFF2-40B4-BE49-F238E27FC236}">
                <a16:creationId xmlns:a16="http://schemas.microsoft.com/office/drawing/2014/main" id="{2D776F6F-2636-4B4C-B112-6F4C90757D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983" y="1782502"/>
            <a:ext cx="11900165" cy="4524292"/>
          </a:xfrm>
        </p:spPr>
      </p:pic>
      <p:sp>
        <p:nvSpPr>
          <p:cNvPr id="4" name="Tijdelijke aanduiding voor dianummer 3">
            <a:extLst>
              <a:ext uri="{FF2B5EF4-FFF2-40B4-BE49-F238E27FC236}">
                <a16:creationId xmlns:a16="http://schemas.microsoft.com/office/drawing/2014/main" id="{4598B9FB-7554-42A6-A0EB-14C4AD97F7DF}"/>
              </a:ext>
            </a:extLst>
          </p:cNvPr>
          <p:cNvSpPr>
            <a:spLocks noGrp="1"/>
          </p:cNvSpPr>
          <p:nvPr>
            <p:ph type="sldNum" sz="quarter" idx="12"/>
          </p:nvPr>
        </p:nvSpPr>
        <p:spPr/>
        <p:txBody>
          <a:bodyPr/>
          <a:lstStyle/>
          <a:p>
            <a:fld id="{04FCA95E-2221-4DC3-A5F9-E53F37D422FC}" type="slidenum">
              <a:rPr lang="nl-BE" smtClean="0"/>
              <a:pPr/>
              <a:t>75</a:t>
            </a:fld>
            <a:endParaRPr lang="nl-BE"/>
          </a:p>
        </p:txBody>
      </p:sp>
      <p:sp>
        <p:nvSpPr>
          <p:cNvPr id="7" name="Titel 1">
            <a:extLst>
              <a:ext uri="{FF2B5EF4-FFF2-40B4-BE49-F238E27FC236}">
                <a16:creationId xmlns:a16="http://schemas.microsoft.com/office/drawing/2014/main" id="{BDB38337-EBB5-4762-A30E-EC93F396B5A7}"/>
              </a:ext>
            </a:extLst>
          </p:cNvPr>
          <p:cNvSpPr>
            <a:spLocks noGrp="1"/>
          </p:cNvSpPr>
          <p:nvPr>
            <p:ph type="title"/>
          </p:nvPr>
        </p:nvSpPr>
        <p:spPr>
          <a:xfrm>
            <a:off x="838200" y="365125"/>
            <a:ext cx="10515600" cy="1325563"/>
          </a:xfrm>
        </p:spPr>
        <p:txBody>
          <a:bodyPr/>
          <a:lstStyle/>
          <a:p>
            <a:r>
              <a:rPr lang="nl-BE" dirty="0">
                <a:solidFill>
                  <a:srgbClr val="009999"/>
                </a:solidFill>
                <a:latin typeface="Open Sans" panose="020B0606030504020204"/>
              </a:rPr>
              <a:t>Wat is de visie van Prodia?</a:t>
            </a:r>
            <a:endParaRPr lang="nl-BE" sz="4000" dirty="0">
              <a:solidFill>
                <a:srgbClr val="009999"/>
              </a:solidFill>
              <a:latin typeface="Open Sans" panose="020B0606030504020204"/>
            </a:endParaRPr>
          </a:p>
        </p:txBody>
      </p:sp>
    </p:spTree>
    <p:extLst>
      <p:ext uri="{BB962C8B-B14F-4D97-AF65-F5344CB8AC3E}">
        <p14:creationId xmlns:p14="http://schemas.microsoft.com/office/powerpoint/2010/main" val="39292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7FE35-36C6-495F-9BDA-5DEF56714494}"/>
              </a:ext>
            </a:extLst>
          </p:cNvPr>
          <p:cNvSpPr>
            <a:spLocks noGrp="1"/>
          </p:cNvSpPr>
          <p:nvPr>
            <p:ph type="title"/>
          </p:nvPr>
        </p:nvSpPr>
        <p:spPr/>
        <p:txBody>
          <a:bodyPr>
            <a:normAutofit/>
          </a:bodyPr>
          <a:lstStyle/>
          <a:p>
            <a:r>
              <a:rPr lang="nl-BE" dirty="0">
                <a:solidFill>
                  <a:srgbClr val="009999"/>
                </a:solidFill>
                <a:latin typeface="Open Sans" panose="020B0606030504020204"/>
              </a:rPr>
              <a:t>Over welke leerlingen gaat het?</a:t>
            </a:r>
          </a:p>
        </p:txBody>
      </p:sp>
      <p:sp>
        <p:nvSpPr>
          <p:cNvPr id="3" name="Tijdelijke aanduiding voor tekst 2">
            <a:extLst>
              <a:ext uri="{FF2B5EF4-FFF2-40B4-BE49-F238E27FC236}">
                <a16:creationId xmlns:a16="http://schemas.microsoft.com/office/drawing/2014/main" id="{755F897A-3B29-442B-A119-2C8BB60E9137}"/>
              </a:ext>
            </a:extLst>
          </p:cNvPr>
          <p:cNvSpPr>
            <a:spLocks noGrp="1"/>
          </p:cNvSpPr>
          <p:nvPr>
            <p:ph type="body" idx="1"/>
          </p:nvPr>
        </p:nvSpPr>
        <p:spPr>
          <a:xfrm>
            <a:off x="838202" y="1690687"/>
            <a:ext cx="10515599" cy="4351338"/>
          </a:xfrm>
        </p:spPr>
        <p:txBody>
          <a:bodyPr>
            <a:normAutofit lnSpcReduction="10000"/>
          </a:bodyPr>
          <a:lstStyle/>
          <a:p>
            <a:r>
              <a:rPr lang="nl-BE" sz="3200" kern="1200" dirty="0">
                <a:solidFill>
                  <a:srgbClr val="02504E"/>
                </a:solidFill>
              </a:rPr>
              <a:t>Geen categoriale classificatie (ja/nee o.b.v. Totaal IQ)</a:t>
            </a:r>
          </a:p>
          <a:p>
            <a:r>
              <a:rPr lang="nl-BE" sz="3200" kern="1200" dirty="0">
                <a:solidFill>
                  <a:srgbClr val="02504E"/>
                </a:solidFill>
              </a:rPr>
              <a:t>Wel dimensionele classificatie</a:t>
            </a:r>
          </a:p>
          <a:p>
            <a:pPr lvl="1"/>
            <a:r>
              <a:rPr lang="nl-BE" sz="2800" dirty="0"/>
              <a:t>brede cognitieve vaardigheden (CHC-model, </a:t>
            </a:r>
            <a:r>
              <a:rPr lang="nl-BE" sz="2800" dirty="0" err="1"/>
              <a:t>sterkte-zwakte-analyse</a:t>
            </a:r>
            <a:r>
              <a:rPr lang="nl-BE" sz="2800" dirty="0"/>
              <a:t>, betrouwbaarheidsintervallen)</a:t>
            </a:r>
          </a:p>
          <a:p>
            <a:pPr lvl="1"/>
            <a:r>
              <a:rPr lang="nl-BE" sz="2800" dirty="0"/>
              <a:t>verschillende schoolse vaardigheden of domeinen</a:t>
            </a:r>
          </a:p>
          <a:p>
            <a:r>
              <a:rPr lang="nl-BE" sz="3200" dirty="0">
                <a:solidFill>
                  <a:srgbClr val="02504E"/>
                </a:solidFill>
              </a:rPr>
              <a:t>Focus op</a:t>
            </a:r>
          </a:p>
          <a:p>
            <a:pPr lvl="1">
              <a:lnSpc>
                <a:spcPct val="100000"/>
              </a:lnSpc>
            </a:pPr>
            <a:r>
              <a:rPr lang="nl-BE" sz="2800" dirty="0"/>
              <a:t>onderwijsbehoeften (doel = leren!)</a:t>
            </a:r>
          </a:p>
          <a:p>
            <a:pPr lvl="1">
              <a:lnSpc>
                <a:spcPct val="100000"/>
              </a:lnSpc>
            </a:pPr>
            <a:r>
              <a:rPr lang="nl-BE" sz="2800" dirty="0"/>
              <a:t>participatie!</a:t>
            </a:r>
          </a:p>
          <a:p>
            <a:r>
              <a:rPr lang="nl-BE" sz="3200" dirty="0">
                <a:solidFill>
                  <a:srgbClr val="02504E"/>
                </a:solidFill>
              </a:rPr>
              <a:t>Top 10% = educatief relevant</a:t>
            </a:r>
          </a:p>
        </p:txBody>
      </p:sp>
    </p:spTree>
    <p:extLst>
      <p:ext uri="{BB962C8B-B14F-4D97-AF65-F5344CB8AC3E}">
        <p14:creationId xmlns:p14="http://schemas.microsoft.com/office/powerpoint/2010/main" val="127404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7FE35-36C6-495F-9BDA-5DEF56714494}"/>
              </a:ext>
            </a:extLst>
          </p:cNvPr>
          <p:cNvSpPr>
            <a:spLocks noGrp="1"/>
          </p:cNvSpPr>
          <p:nvPr>
            <p:ph type="title"/>
          </p:nvPr>
        </p:nvSpPr>
        <p:spPr/>
        <p:txBody>
          <a:bodyPr>
            <a:normAutofit/>
          </a:bodyPr>
          <a:lstStyle/>
          <a:p>
            <a:r>
              <a:rPr lang="nl-BE" dirty="0">
                <a:solidFill>
                  <a:srgbClr val="009999"/>
                </a:solidFill>
                <a:latin typeface="Open Sans" panose="020B0606030504020204"/>
              </a:rPr>
              <a:t>Over welke leerlingen gaat het?</a:t>
            </a:r>
          </a:p>
        </p:txBody>
      </p:sp>
      <p:sp>
        <p:nvSpPr>
          <p:cNvPr id="3" name="Tijdelijke aanduiding voor tekst 2">
            <a:extLst>
              <a:ext uri="{FF2B5EF4-FFF2-40B4-BE49-F238E27FC236}">
                <a16:creationId xmlns:a16="http://schemas.microsoft.com/office/drawing/2014/main" id="{755F897A-3B29-442B-A119-2C8BB60E9137}"/>
              </a:ext>
            </a:extLst>
          </p:cNvPr>
          <p:cNvSpPr>
            <a:spLocks noGrp="1"/>
          </p:cNvSpPr>
          <p:nvPr>
            <p:ph type="body" idx="1"/>
          </p:nvPr>
        </p:nvSpPr>
        <p:spPr>
          <a:xfrm>
            <a:off x="838202" y="1690687"/>
            <a:ext cx="10515599" cy="4351338"/>
          </a:xfrm>
        </p:spPr>
        <p:txBody>
          <a:bodyPr>
            <a:normAutofit/>
          </a:bodyPr>
          <a:lstStyle/>
          <a:p>
            <a:r>
              <a:rPr lang="nl-BE" sz="3200" dirty="0">
                <a:solidFill>
                  <a:srgbClr val="02504E"/>
                </a:solidFill>
              </a:rPr>
              <a:t>Top 10% t.o.v. relevante vergelijkingsgroep</a:t>
            </a:r>
          </a:p>
          <a:p>
            <a:pPr lvl="1"/>
            <a:r>
              <a:rPr lang="nl-BE" sz="2800" dirty="0" err="1"/>
              <a:t>BCV’s</a:t>
            </a:r>
            <a:r>
              <a:rPr lang="nl-BE" sz="2800" dirty="0"/>
              <a:t>: leeftijdsgenoten</a:t>
            </a:r>
          </a:p>
          <a:p>
            <a:pPr lvl="1"/>
            <a:r>
              <a:rPr lang="nl-BE" sz="2800" dirty="0"/>
              <a:t>schoolse vaardigheden: jaar- of klasgenoten die vergelijkbare hoeveelheid schoolse instructie kregen</a:t>
            </a:r>
          </a:p>
          <a:p>
            <a:pPr marL="457200" lvl="1" indent="0">
              <a:buNone/>
            </a:pPr>
            <a:endParaRPr lang="nl-BE" sz="2800" dirty="0">
              <a:solidFill>
                <a:srgbClr val="02504E"/>
              </a:solidFill>
            </a:endParaRPr>
          </a:p>
        </p:txBody>
      </p:sp>
      <p:pic>
        <p:nvPicPr>
          <p:cNvPr id="4" name="Picture 10" descr="Afbeeldingsresultaat voor normal distribution cartoon">
            <a:extLst>
              <a:ext uri="{FF2B5EF4-FFF2-40B4-BE49-F238E27FC236}">
                <a16:creationId xmlns:a16="http://schemas.microsoft.com/office/drawing/2014/main" id="{4856C5F2-9423-4311-B036-E23EBA417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219" y="3828071"/>
            <a:ext cx="6179300" cy="235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B7B8286-1CF5-412F-9626-3E6DDA2953CD}"/>
              </a:ext>
            </a:extLst>
          </p:cNvPr>
          <p:cNvSpPr>
            <a:spLocks noGrp="1"/>
          </p:cNvSpPr>
          <p:nvPr>
            <p:ph idx="1"/>
          </p:nvPr>
        </p:nvSpPr>
        <p:spPr/>
        <p:txBody>
          <a:bodyPr/>
          <a:lstStyle/>
          <a:p>
            <a:r>
              <a:rPr lang="nl-BE" dirty="0">
                <a:hlinkClick r:id="rId3"/>
              </a:rPr>
              <a:t>Theoretisch deel</a:t>
            </a:r>
            <a:endParaRPr lang="nl-BE" dirty="0"/>
          </a:p>
          <a:p>
            <a:r>
              <a:rPr lang="nl-BE" dirty="0">
                <a:hlinkClick r:id="rId4"/>
              </a:rPr>
              <a:t>Bijlage Cognitieve ontwikkelingstheorieën</a:t>
            </a:r>
            <a:endParaRPr lang="nl-BE" dirty="0"/>
          </a:p>
          <a:p>
            <a:r>
              <a:rPr lang="nl-BE" dirty="0">
                <a:hlinkClick r:id="rId5"/>
              </a:rPr>
              <a:t>Bijlage </a:t>
            </a:r>
            <a:r>
              <a:rPr lang="nl-BE" dirty="0" err="1">
                <a:hlinkClick r:id="rId5"/>
              </a:rPr>
              <a:t>Mindset</a:t>
            </a:r>
            <a:endParaRPr lang="nl-BE" dirty="0"/>
          </a:p>
          <a:p>
            <a:r>
              <a:rPr lang="nl-BE" dirty="0">
                <a:hlinkClick r:id="rId6"/>
              </a:rPr>
              <a:t>Bijlage Het CHC-model</a:t>
            </a:r>
            <a:r>
              <a:rPr lang="nl-BE" dirty="0"/>
              <a:t>  </a:t>
            </a:r>
          </a:p>
          <a:p>
            <a:r>
              <a:rPr lang="nl-BE" dirty="0">
                <a:hlinkClick r:id="rId7"/>
              </a:rPr>
              <a:t>Bijlage Modellen van begaafdheid</a:t>
            </a:r>
            <a:endParaRPr lang="nl-BE" dirty="0">
              <a:hlinkClick r:id="rId8"/>
            </a:endParaRPr>
          </a:p>
          <a:p>
            <a:r>
              <a:rPr lang="nl-BE" dirty="0">
                <a:hlinkClick r:id="rId8"/>
              </a:rPr>
              <a:t>Bijlage Geïntegreerd werkmodel CSF</a:t>
            </a:r>
            <a:endParaRPr lang="nl-BE" dirty="0"/>
          </a:p>
          <a:p>
            <a:endParaRPr lang="nl-BE" dirty="0"/>
          </a:p>
          <a:p>
            <a:pPr marL="0" indent="0">
              <a:buNone/>
            </a:pPr>
            <a:endParaRPr lang="nl-BE" dirty="0"/>
          </a:p>
        </p:txBody>
      </p:sp>
      <p:sp>
        <p:nvSpPr>
          <p:cNvPr id="4" name="Tijdelijke aanduiding voor dianummer 3">
            <a:extLst>
              <a:ext uri="{FF2B5EF4-FFF2-40B4-BE49-F238E27FC236}">
                <a16:creationId xmlns:a16="http://schemas.microsoft.com/office/drawing/2014/main" id="{F5402F2C-3369-49B2-92DF-E4B1E69FAEDE}"/>
              </a:ext>
            </a:extLst>
          </p:cNvPr>
          <p:cNvSpPr>
            <a:spLocks noGrp="1"/>
          </p:cNvSpPr>
          <p:nvPr>
            <p:ph type="sldNum" sz="quarter" idx="12"/>
          </p:nvPr>
        </p:nvSpPr>
        <p:spPr/>
        <p:txBody>
          <a:bodyPr/>
          <a:lstStyle/>
          <a:p>
            <a:fld id="{04FCA95E-2221-4DC3-A5F9-E53F37D422FC}" type="slidenum">
              <a:rPr lang="nl-BE" smtClean="0"/>
              <a:pPr/>
              <a:t>78</a:t>
            </a:fld>
            <a:endParaRPr lang="nl-BE"/>
          </a:p>
        </p:txBody>
      </p:sp>
      <p:sp>
        <p:nvSpPr>
          <p:cNvPr id="5" name="Titel 1">
            <a:extLst>
              <a:ext uri="{FF2B5EF4-FFF2-40B4-BE49-F238E27FC236}">
                <a16:creationId xmlns:a16="http://schemas.microsoft.com/office/drawing/2014/main" id="{EE6035A7-130B-4E0B-976A-27F885C89D9B}"/>
              </a:ext>
            </a:extLst>
          </p:cNvPr>
          <p:cNvSpPr>
            <a:spLocks noGrp="1"/>
          </p:cNvSpPr>
          <p:nvPr>
            <p:ph type="title"/>
          </p:nvPr>
        </p:nvSpPr>
        <p:spPr>
          <a:xfrm>
            <a:off x="838200" y="365125"/>
            <a:ext cx="10515600" cy="1325563"/>
          </a:xfrm>
        </p:spPr>
        <p:txBody>
          <a:bodyPr/>
          <a:lstStyle/>
          <a:p>
            <a:r>
              <a:rPr lang="nl-BE" dirty="0">
                <a:solidFill>
                  <a:srgbClr val="C00000"/>
                </a:solidFill>
              </a:rPr>
              <a:t>Waar in het protocol en op de site?</a:t>
            </a:r>
            <a:br>
              <a:rPr lang="nl-BE" dirty="0"/>
            </a:br>
            <a:endParaRPr lang="nl-BE" dirty="0"/>
          </a:p>
        </p:txBody>
      </p:sp>
      <p:pic>
        <p:nvPicPr>
          <p:cNvPr id="6" name="Picture 2" descr="Afbeeldingsresultaat voor waar?">
            <a:extLst>
              <a:ext uri="{FF2B5EF4-FFF2-40B4-BE49-F238E27FC236}">
                <a16:creationId xmlns:a16="http://schemas.microsoft.com/office/drawing/2014/main" id="{DC7ED79B-9A8A-462F-BB9B-E63816AEB75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274" r="11815"/>
          <a:stretch/>
        </p:blipFill>
        <p:spPr bwMode="auto">
          <a:xfrm>
            <a:off x="9404463" y="104018"/>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99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7FE35-36C6-495F-9BDA-5DEF56714494}"/>
              </a:ext>
            </a:extLst>
          </p:cNvPr>
          <p:cNvSpPr>
            <a:spLocks noGrp="1"/>
          </p:cNvSpPr>
          <p:nvPr>
            <p:ph type="title"/>
          </p:nvPr>
        </p:nvSpPr>
        <p:spPr>
          <a:xfrm>
            <a:off x="838200" y="365126"/>
            <a:ext cx="10515600" cy="1047768"/>
          </a:xfrm>
          <a:solidFill>
            <a:srgbClr val="016666"/>
          </a:solidFill>
        </p:spPr>
        <p:txBody>
          <a:bodyPr>
            <a:normAutofit/>
          </a:bodyPr>
          <a:lstStyle/>
          <a:p>
            <a:r>
              <a:rPr lang="nl-BE" dirty="0">
                <a:solidFill>
                  <a:srgbClr val="D0EAF1"/>
                </a:solidFill>
                <a:latin typeface="Open Sans" panose="020B0606030504020204"/>
              </a:rPr>
              <a:t>Wat met uitzonderlijke hoogbegaafdheid?</a:t>
            </a:r>
          </a:p>
        </p:txBody>
      </p:sp>
      <p:sp>
        <p:nvSpPr>
          <p:cNvPr id="3" name="Tijdelijke aanduiding voor tekst 2">
            <a:extLst>
              <a:ext uri="{FF2B5EF4-FFF2-40B4-BE49-F238E27FC236}">
                <a16:creationId xmlns:a16="http://schemas.microsoft.com/office/drawing/2014/main" id="{755F897A-3B29-442B-A119-2C8BB60E9137}"/>
              </a:ext>
            </a:extLst>
          </p:cNvPr>
          <p:cNvSpPr>
            <a:spLocks noGrp="1"/>
          </p:cNvSpPr>
          <p:nvPr>
            <p:ph type="body" idx="1"/>
          </p:nvPr>
        </p:nvSpPr>
        <p:spPr>
          <a:xfrm>
            <a:off x="838202" y="1621240"/>
            <a:ext cx="10515599" cy="4683609"/>
          </a:xfrm>
        </p:spPr>
        <p:txBody>
          <a:bodyPr>
            <a:normAutofit fontScale="92500" lnSpcReduction="20000"/>
          </a:bodyPr>
          <a:lstStyle/>
          <a:p>
            <a:r>
              <a:rPr lang="nl-BE" sz="3200" kern="1200" dirty="0">
                <a:hlinkClick r:id="rId3">
                  <a:extLst>
                    <a:ext uri="{A12FA001-AC4F-418D-AE19-62706E023703}">
                      <ahyp:hlinkClr xmlns:ahyp="http://schemas.microsoft.com/office/drawing/2018/hyperlinkcolor" val="tx"/>
                    </a:ext>
                  </a:extLst>
                </a:hlinkClick>
              </a:rPr>
              <a:t>Criteria</a:t>
            </a:r>
            <a:r>
              <a:rPr lang="nl-BE" sz="3200" kern="1200" dirty="0">
                <a:solidFill>
                  <a:srgbClr val="02504E"/>
                </a:solidFill>
              </a:rPr>
              <a:t> </a:t>
            </a:r>
          </a:p>
          <a:p>
            <a:pPr lvl="1"/>
            <a:r>
              <a:rPr lang="nl-BE" sz="3000" dirty="0"/>
              <a:t>Totaal IQ ≥ 145 (populatieniveau: 0,1%)</a:t>
            </a:r>
          </a:p>
          <a:p>
            <a:pPr lvl="1"/>
            <a:r>
              <a:rPr lang="nl-BE" sz="3000" dirty="0"/>
              <a:t>kenmerken hoogbegaafdheid extremer en/of vroeger</a:t>
            </a:r>
          </a:p>
          <a:p>
            <a:r>
              <a:rPr lang="nl-BE" sz="3200" dirty="0">
                <a:solidFill>
                  <a:srgbClr val="02504E"/>
                </a:solidFill>
              </a:rPr>
              <a:t>Problemen met operationalisering</a:t>
            </a:r>
          </a:p>
          <a:p>
            <a:pPr lvl="1"/>
            <a:r>
              <a:rPr lang="nl-BE" sz="3000" dirty="0"/>
              <a:t>beperkt differentiatievermogen intelligentietests</a:t>
            </a:r>
          </a:p>
          <a:p>
            <a:pPr lvl="1"/>
            <a:r>
              <a:rPr lang="nl-BE" sz="3000" dirty="0"/>
              <a:t>geen objectieve meting van kenmerken (extremer? vroeger?)</a:t>
            </a:r>
          </a:p>
          <a:p>
            <a:r>
              <a:rPr lang="nl-BE" sz="3200" dirty="0">
                <a:solidFill>
                  <a:srgbClr val="02504E"/>
                </a:solidFill>
              </a:rPr>
              <a:t>Handelingsgericht?</a:t>
            </a:r>
          </a:p>
          <a:p>
            <a:pPr lvl="1"/>
            <a:r>
              <a:rPr lang="nl-BE" sz="3000" dirty="0"/>
              <a:t>onderscheid biedt weinig/geen zicht op onderwijsbehoeften</a:t>
            </a:r>
          </a:p>
          <a:p>
            <a:pPr lvl="1"/>
            <a:r>
              <a:rPr lang="nl-BE" sz="3000" dirty="0"/>
              <a:t>heterogene groep: grote verschillen naargelang profiel van cognitieve vaardigheden, prestaties, leerling- en omgevingskenmerken (zoals motivatie of bijkomende problemen)</a:t>
            </a:r>
          </a:p>
        </p:txBody>
      </p:sp>
      <p:pic>
        <p:nvPicPr>
          <p:cNvPr id="1026" name="Picture 2" descr="Afbeeldingsresultaat voor matilda roald dahl">
            <a:extLst>
              <a:ext uri="{FF2B5EF4-FFF2-40B4-BE49-F238E27FC236}">
                <a16:creationId xmlns:a16="http://schemas.microsoft.com/office/drawing/2014/main" id="{B0416A53-7D4A-4FC9-8013-E099C1ECB8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94" t="16371" r="13244" b="22363"/>
          <a:stretch/>
        </p:blipFill>
        <p:spPr bwMode="auto">
          <a:xfrm>
            <a:off x="10170290" y="1412893"/>
            <a:ext cx="1890531" cy="21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7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67AED-D346-43DA-BE39-9D85F9CB368C}"/>
              </a:ext>
            </a:extLst>
          </p:cNvPr>
          <p:cNvSpPr>
            <a:spLocks noGrp="1"/>
          </p:cNvSpPr>
          <p:nvPr>
            <p:ph type="title"/>
          </p:nvPr>
        </p:nvSpPr>
        <p:spPr/>
        <p:txBody>
          <a:bodyPr/>
          <a:lstStyle/>
          <a:p>
            <a:r>
              <a:rPr lang="nl-BE" dirty="0">
                <a:solidFill>
                  <a:srgbClr val="02AAB4"/>
                </a:solidFill>
              </a:rPr>
              <a:t>Beleid op leerlingenbegeleiding</a:t>
            </a:r>
          </a:p>
        </p:txBody>
      </p:sp>
      <p:sp>
        <p:nvSpPr>
          <p:cNvPr id="3" name="Tijdelijke aanduiding voor inhoud 2">
            <a:extLst>
              <a:ext uri="{FF2B5EF4-FFF2-40B4-BE49-F238E27FC236}">
                <a16:creationId xmlns:a16="http://schemas.microsoft.com/office/drawing/2014/main" id="{376A594D-97B3-4146-8796-2B8DCB5F9ABE}"/>
              </a:ext>
            </a:extLst>
          </p:cNvPr>
          <p:cNvSpPr>
            <a:spLocks noGrp="1"/>
          </p:cNvSpPr>
          <p:nvPr>
            <p:ph idx="1"/>
          </p:nvPr>
        </p:nvSpPr>
        <p:spPr/>
        <p:txBody>
          <a:bodyPr>
            <a:normAutofit lnSpcReduction="10000"/>
          </a:bodyPr>
          <a:lstStyle/>
          <a:p>
            <a:pPr marL="0" indent="0">
              <a:buNone/>
            </a:pPr>
            <a:r>
              <a:rPr lang="nl-BE" dirty="0"/>
              <a:t>Mogelijke richtvragen</a:t>
            </a:r>
          </a:p>
          <a:p>
            <a:r>
              <a:rPr lang="nl-BE" dirty="0"/>
              <a:t>Hoe kunnen we uitdagende maar realistische doelen stellen voor alle leerlingen? </a:t>
            </a:r>
          </a:p>
          <a:p>
            <a:r>
              <a:rPr lang="nl-BE" dirty="0"/>
              <a:t>Hoe creëren we een positieve, veilige, krachtige leeromgeving waarin leerlingen zich goed in hun vel voelen? </a:t>
            </a:r>
          </a:p>
          <a:p>
            <a:r>
              <a:rPr lang="nl-BE" dirty="0"/>
              <a:t>Welke manier van groeperen ondersteunt het leren van iedere leerling?</a:t>
            </a:r>
          </a:p>
          <a:p>
            <a:r>
              <a:rPr lang="nl-BE" dirty="0"/>
              <a:t>Welke expertise van het schoolteam kunnen we meer benutten of verder ontwikkelen om tegemoet te komen aan verschillen in cognitief functioneren?</a:t>
            </a:r>
          </a:p>
          <a:p>
            <a:endParaRPr lang="nl-BE" dirty="0"/>
          </a:p>
        </p:txBody>
      </p:sp>
      <p:sp>
        <p:nvSpPr>
          <p:cNvPr id="4" name="Tijdelijke aanduiding voor dianummer 3">
            <a:extLst>
              <a:ext uri="{FF2B5EF4-FFF2-40B4-BE49-F238E27FC236}">
                <a16:creationId xmlns:a16="http://schemas.microsoft.com/office/drawing/2014/main" id="{8F24BFBC-B111-46F2-BB93-AE6DDBDF2D57}"/>
              </a:ext>
            </a:extLst>
          </p:cNvPr>
          <p:cNvSpPr>
            <a:spLocks noGrp="1"/>
          </p:cNvSpPr>
          <p:nvPr>
            <p:ph type="sldNum" sz="quarter" idx="12"/>
          </p:nvPr>
        </p:nvSpPr>
        <p:spPr/>
        <p:txBody>
          <a:bodyPr/>
          <a:lstStyle/>
          <a:p>
            <a:fld id="{04FCA95E-2221-4DC3-A5F9-E53F37D422FC}" type="slidenum">
              <a:rPr lang="nl-BE" smtClean="0"/>
              <a:pPr/>
              <a:t>8</a:t>
            </a:fld>
            <a:endParaRPr lang="nl-BE"/>
          </a:p>
        </p:txBody>
      </p:sp>
      <p:pic>
        <p:nvPicPr>
          <p:cNvPr id="6" name="Afbeelding 5" descr="Afbeelding met apparaat&#10;&#10;Automatisch gegenereerde beschrijving">
            <a:extLst>
              <a:ext uri="{FF2B5EF4-FFF2-40B4-BE49-F238E27FC236}">
                <a16:creationId xmlns:a16="http://schemas.microsoft.com/office/drawing/2014/main" id="{EB444ACA-2DA7-48DD-8853-3B5678174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spTree>
    <p:extLst>
      <p:ext uri="{BB962C8B-B14F-4D97-AF65-F5344CB8AC3E}">
        <p14:creationId xmlns:p14="http://schemas.microsoft.com/office/powerpoint/2010/main" val="2348327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tafel, houten, foto, veel&#10;&#10;Automatisch gegenereerde beschrijving">
            <a:extLst>
              <a:ext uri="{FF2B5EF4-FFF2-40B4-BE49-F238E27FC236}">
                <a16:creationId xmlns:a16="http://schemas.microsoft.com/office/drawing/2014/main" id="{54FC0DF4-B5B2-40E5-8545-D6B83C8FB7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5750" y="1690687"/>
            <a:ext cx="9266596" cy="2291004"/>
          </a:xfrm>
        </p:spPr>
      </p:pic>
      <p:sp>
        <p:nvSpPr>
          <p:cNvPr id="4" name="Tijdelijke aanduiding voor dianummer 3">
            <a:extLst>
              <a:ext uri="{FF2B5EF4-FFF2-40B4-BE49-F238E27FC236}">
                <a16:creationId xmlns:a16="http://schemas.microsoft.com/office/drawing/2014/main" id="{E670AE4C-DC80-4416-A377-F2F9F50EF7A4}"/>
              </a:ext>
            </a:extLst>
          </p:cNvPr>
          <p:cNvSpPr>
            <a:spLocks noGrp="1"/>
          </p:cNvSpPr>
          <p:nvPr>
            <p:ph type="sldNum" sz="quarter" idx="12"/>
          </p:nvPr>
        </p:nvSpPr>
        <p:spPr/>
        <p:txBody>
          <a:bodyPr/>
          <a:lstStyle/>
          <a:p>
            <a:fld id="{04FCA95E-2221-4DC3-A5F9-E53F37D422FC}" type="slidenum">
              <a:rPr lang="nl-BE" smtClean="0"/>
              <a:pPr/>
              <a:t>80</a:t>
            </a:fld>
            <a:endParaRPr lang="nl-BE"/>
          </a:p>
        </p:txBody>
      </p:sp>
      <p:sp>
        <p:nvSpPr>
          <p:cNvPr id="7" name="Tekstvak 6">
            <a:extLst>
              <a:ext uri="{FF2B5EF4-FFF2-40B4-BE49-F238E27FC236}">
                <a16:creationId xmlns:a16="http://schemas.microsoft.com/office/drawing/2014/main" id="{FCF8DA52-8290-40E0-912C-DA6B89CF21E2}"/>
              </a:ext>
            </a:extLst>
          </p:cNvPr>
          <p:cNvSpPr txBox="1"/>
          <p:nvPr/>
        </p:nvSpPr>
        <p:spPr>
          <a:xfrm>
            <a:off x="838202" y="4061739"/>
            <a:ext cx="8243547" cy="830997"/>
          </a:xfrm>
          <a:prstGeom prst="rect">
            <a:avLst/>
          </a:prstGeom>
          <a:noFill/>
        </p:spPr>
        <p:txBody>
          <a:bodyPr wrap="square" rtlCol="0">
            <a:spAutoFit/>
          </a:bodyPr>
          <a:lstStyle/>
          <a:p>
            <a:r>
              <a:rPr lang="nl-BE" sz="2400" dirty="0">
                <a:solidFill>
                  <a:srgbClr val="016666"/>
                </a:solidFill>
              </a:rPr>
              <a:t>Bron: </a:t>
            </a:r>
            <a:r>
              <a:rPr lang="nl-BE" sz="2400" dirty="0">
                <a:solidFill>
                  <a:srgbClr val="016666"/>
                </a:solidFill>
                <a:hlinkClick r:id="rId4">
                  <a:extLst>
                    <a:ext uri="{A12FA001-AC4F-418D-AE19-62706E023703}">
                      <ahyp:hlinkClr xmlns:ahyp="http://schemas.microsoft.com/office/drawing/2018/hyperlinkcolor" val="tx"/>
                    </a:ext>
                  </a:extLst>
                </a:hlinkClick>
              </a:rPr>
              <a:t>EOS wetenschap, </a:t>
            </a:r>
            <a:r>
              <a:rPr lang="nl-BE" sz="2400" dirty="0" err="1">
                <a:solidFill>
                  <a:srgbClr val="016666"/>
                </a:solidFill>
                <a:hlinkClick r:id="rId4">
                  <a:extLst>
                    <a:ext uri="{A12FA001-AC4F-418D-AE19-62706E023703}">
                      <ahyp:hlinkClr xmlns:ahyp="http://schemas.microsoft.com/office/drawing/2018/hyperlinkcolor" val="tx"/>
                    </a:ext>
                  </a:extLst>
                </a:hlinkClick>
              </a:rPr>
              <a:t>Psyche</a:t>
            </a:r>
            <a:r>
              <a:rPr lang="nl-BE" sz="2400" dirty="0">
                <a:solidFill>
                  <a:srgbClr val="016666"/>
                </a:solidFill>
                <a:hlinkClick r:id="rId4">
                  <a:extLst>
                    <a:ext uri="{A12FA001-AC4F-418D-AE19-62706E023703}">
                      <ahyp:hlinkClr xmlns:ahyp="http://schemas.microsoft.com/office/drawing/2018/hyperlinkcolor" val="tx"/>
                    </a:ext>
                  </a:extLst>
                </a:hlinkClick>
              </a:rPr>
              <a:t> &amp; Brein</a:t>
            </a:r>
            <a:r>
              <a:rPr lang="nl-BE" sz="2400" dirty="0">
                <a:solidFill>
                  <a:srgbClr val="016666"/>
                </a:solidFill>
              </a:rPr>
              <a:t>, 11 december 2019</a:t>
            </a:r>
          </a:p>
          <a:p>
            <a:r>
              <a:rPr lang="nl-BE" sz="2400" b="1" dirty="0">
                <a:solidFill>
                  <a:srgbClr val="016666"/>
                </a:solidFill>
              </a:rPr>
              <a:t>'Weg met het label hoogbegaafdheid!'</a:t>
            </a:r>
          </a:p>
        </p:txBody>
      </p:sp>
      <p:sp>
        <p:nvSpPr>
          <p:cNvPr id="10" name="Rechthoek 9">
            <a:extLst>
              <a:ext uri="{FF2B5EF4-FFF2-40B4-BE49-F238E27FC236}">
                <a16:creationId xmlns:a16="http://schemas.microsoft.com/office/drawing/2014/main" id="{2C1D3C9E-66F0-49DE-9843-E9F9A249952E}"/>
              </a:ext>
            </a:extLst>
          </p:cNvPr>
          <p:cNvSpPr/>
          <p:nvPr/>
        </p:nvSpPr>
        <p:spPr>
          <a:xfrm>
            <a:off x="2349662" y="3508254"/>
            <a:ext cx="4260842" cy="425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75828F17-A6CF-4B10-B481-2A2B0173E664}"/>
              </a:ext>
            </a:extLst>
          </p:cNvPr>
          <p:cNvSpPr/>
          <p:nvPr/>
        </p:nvSpPr>
        <p:spPr>
          <a:xfrm>
            <a:off x="5567423" y="2592730"/>
            <a:ext cx="3969550" cy="425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a:extLst>
              <a:ext uri="{FF2B5EF4-FFF2-40B4-BE49-F238E27FC236}">
                <a16:creationId xmlns:a16="http://schemas.microsoft.com/office/drawing/2014/main" id="{A2E40701-05BE-4DCD-BE36-DB26538BF519}"/>
              </a:ext>
            </a:extLst>
          </p:cNvPr>
          <p:cNvSpPr>
            <a:spLocks noGrp="1"/>
          </p:cNvSpPr>
          <p:nvPr>
            <p:ph type="title"/>
          </p:nvPr>
        </p:nvSpPr>
        <p:spPr>
          <a:xfrm>
            <a:off x="838202" y="365125"/>
            <a:ext cx="10515599" cy="1081538"/>
          </a:xfrm>
          <a:solidFill>
            <a:srgbClr val="016666"/>
          </a:solidFill>
        </p:spPr>
        <p:txBody>
          <a:bodyPr/>
          <a:lstStyle/>
          <a:p>
            <a:r>
              <a:rPr lang="nl-BE" dirty="0">
                <a:solidFill>
                  <a:srgbClr val="D0EAF1"/>
                </a:solidFill>
              </a:rPr>
              <a:t>Waarom geen l</a:t>
            </a:r>
            <a:r>
              <a:rPr lang="nl-BE" sz="4000" dirty="0">
                <a:solidFill>
                  <a:srgbClr val="D0EAF1"/>
                </a:solidFill>
              </a:rPr>
              <a:t>abel hoogbegaafdheid?!</a:t>
            </a:r>
            <a:endParaRPr lang="nl-BE" sz="4000" dirty="0">
              <a:solidFill>
                <a:srgbClr val="D0EAF1"/>
              </a:solidFill>
              <a:latin typeface="+mj-lt"/>
            </a:endParaRPr>
          </a:p>
        </p:txBody>
      </p:sp>
      <p:pic>
        <p:nvPicPr>
          <p:cNvPr id="9" name="Afbeelding 8">
            <a:extLst>
              <a:ext uri="{FF2B5EF4-FFF2-40B4-BE49-F238E27FC236}">
                <a16:creationId xmlns:a16="http://schemas.microsoft.com/office/drawing/2014/main" id="{8E8B6D97-9E99-42E7-8C5F-0BC3B8ABB688}"/>
              </a:ext>
            </a:extLst>
          </p:cNvPr>
          <p:cNvPicPr>
            <a:picLocks noChangeAspect="1"/>
          </p:cNvPicPr>
          <p:nvPr/>
        </p:nvPicPr>
        <p:blipFill>
          <a:blip r:embed="rId5"/>
          <a:stretch>
            <a:fillRect/>
          </a:stretch>
        </p:blipFill>
        <p:spPr>
          <a:xfrm>
            <a:off x="8615460" y="3663519"/>
            <a:ext cx="2985248" cy="2985248"/>
          </a:xfrm>
          <a:prstGeom prst="rect">
            <a:avLst/>
          </a:prstGeom>
        </p:spPr>
      </p:pic>
    </p:spTree>
    <p:extLst>
      <p:ext uri="{BB962C8B-B14F-4D97-AF65-F5344CB8AC3E}">
        <p14:creationId xmlns:p14="http://schemas.microsoft.com/office/powerpoint/2010/main" val="59544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ECB36-17EB-4765-9A79-15A0D46FD3C2}"/>
              </a:ext>
            </a:extLst>
          </p:cNvPr>
          <p:cNvSpPr txBox="1">
            <a:spLocks/>
          </p:cNvSpPr>
          <p:nvPr/>
        </p:nvSpPr>
        <p:spPr>
          <a:xfrm>
            <a:off x="838202" y="365125"/>
            <a:ext cx="10515599" cy="1325562"/>
          </a:xfrm>
          <a:prstGeom prst="rect">
            <a:avLst/>
          </a:prstGeom>
          <a:solidFill>
            <a:srgbClr val="016666"/>
          </a:solidFill>
        </p:spPr>
        <p:txBody>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r>
              <a:rPr lang="nl-BE" sz="4000" dirty="0">
                <a:solidFill>
                  <a:srgbClr val="D0EAF1"/>
                </a:solidFill>
                <a:latin typeface="Open Sans" panose="020B0606030504020204" pitchFamily="34" charset="0"/>
              </a:rPr>
              <a:t>Wat als leerling, ouder of leerkracht vraagt om te testen op hoogbegaafdheid?</a:t>
            </a:r>
          </a:p>
        </p:txBody>
      </p:sp>
      <p:sp>
        <p:nvSpPr>
          <p:cNvPr id="4" name="Tijdelijke aanduiding voor tekst 2">
            <a:extLst>
              <a:ext uri="{FF2B5EF4-FFF2-40B4-BE49-F238E27FC236}">
                <a16:creationId xmlns:a16="http://schemas.microsoft.com/office/drawing/2014/main" id="{71090CBD-2803-49E0-9ABC-BE178F43C82B}"/>
              </a:ext>
            </a:extLst>
          </p:cNvPr>
          <p:cNvSpPr txBox="1">
            <a:spLocks/>
          </p:cNvSpPr>
          <p:nvPr/>
        </p:nvSpPr>
        <p:spPr>
          <a:xfrm>
            <a:off x="838202" y="1825625"/>
            <a:ext cx="10515599" cy="4351338"/>
          </a:xfrm>
          <a:prstGeom prst="rect">
            <a:avLst/>
          </a:prstGeom>
        </p:spPr>
        <p:txBody>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457200" indent="-457200">
              <a:buFont typeface="Arial" panose="020B0604020202020204" pitchFamily="34" charset="0"/>
              <a:buChar char="•"/>
            </a:pPr>
            <a:r>
              <a:rPr lang="nl-BE" sz="2800" dirty="0">
                <a:solidFill>
                  <a:srgbClr val="016666"/>
                </a:solidFill>
                <a:latin typeface="Open Sans" panose="020B0606030504020204"/>
              </a:rPr>
              <a:t>Afstemmen en/of bijstellen verwachtingen</a:t>
            </a:r>
          </a:p>
          <a:p>
            <a:pPr marL="914400" lvl="1" indent="-457200">
              <a:buFont typeface="Arial" panose="020B0604020202020204" pitchFamily="34" charset="0"/>
              <a:buChar char="•"/>
            </a:pPr>
            <a:r>
              <a:rPr lang="nl-BE" sz="2800" kern="0" dirty="0">
                <a:solidFill>
                  <a:srgbClr val="016666"/>
                </a:solidFill>
                <a:latin typeface="Open Sans" panose="020B0606030504020204"/>
              </a:rPr>
              <a:t>alternatieve afbakening</a:t>
            </a:r>
          </a:p>
          <a:p>
            <a:pPr marL="914400" lvl="1" indent="-457200">
              <a:buFont typeface="Arial" panose="020B0604020202020204" pitchFamily="34" charset="0"/>
              <a:buChar char="•"/>
            </a:pPr>
            <a:r>
              <a:rPr lang="nl-BE" sz="2800" kern="0" dirty="0">
                <a:solidFill>
                  <a:srgbClr val="016666"/>
                </a:solidFill>
                <a:latin typeface="Open Sans" panose="020B0606030504020204"/>
              </a:rPr>
              <a:t>onderkennende vragen (bijv. niveaubepaling) enkel </a:t>
            </a:r>
            <a:r>
              <a:rPr lang="nl-BE" sz="2800" kern="0" dirty="0" err="1">
                <a:solidFill>
                  <a:srgbClr val="016666"/>
                </a:solidFill>
                <a:latin typeface="Open Sans" panose="020B0606030504020204"/>
              </a:rPr>
              <a:t>ifv</a:t>
            </a:r>
            <a:r>
              <a:rPr lang="nl-BE" sz="2800" kern="0" dirty="0">
                <a:solidFill>
                  <a:srgbClr val="016666"/>
                </a:solidFill>
                <a:latin typeface="Open Sans" panose="020B0606030504020204"/>
              </a:rPr>
              <a:t> formuleren van onderwijs- en opvoedingsbehoeften</a:t>
            </a:r>
          </a:p>
          <a:p>
            <a:pPr marL="457200" indent="-457200">
              <a:buFont typeface="Arial" panose="020B0604020202020204" pitchFamily="34" charset="0"/>
              <a:buChar char="•"/>
            </a:pPr>
            <a:endParaRPr lang="nl-BE" sz="2800" kern="0" dirty="0">
              <a:solidFill>
                <a:srgbClr val="016666"/>
              </a:solidFill>
              <a:latin typeface="Open Sans" panose="020B0606030504020204"/>
              <a:hlinkClick r:id="" action="ppaction://noaction">
                <a:extLst>
                  <a:ext uri="{A12FA001-AC4F-418D-AE19-62706E023703}">
                    <ahyp:hlinkClr xmlns:ahyp="http://schemas.microsoft.com/office/drawing/2018/hyperlinkcolor" val="tx"/>
                  </a:ext>
                </a:extLst>
              </a:hlinkClick>
            </a:endParaRPr>
          </a:p>
          <a:p>
            <a:pPr marL="457200" indent="-457200">
              <a:buFont typeface="Arial" panose="020B0604020202020204" pitchFamily="34" charset="0"/>
              <a:buChar char="•"/>
            </a:pPr>
            <a:r>
              <a:rPr lang="nl-BE" sz="2800" kern="0" dirty="0">
                <a:solidFill>
                  <a:srgbClr val="016666"/>
                </a:solidFill>
                <a:latin typeface="Open Sans" panose="020B0606030504020204"/>
              </a:rPr>
              <a:t>Protocolpagina: </a:t>
            </a:r>
            <a:r>
              <a:rPr lang="nl-BE" sz="2800" kern="0" dirty="0">
                <a:latin typeface="Open Sans" panose="020B0606030504020204"/>
                <a:hlinkClick r:id="rId3"/>
              </a:rPr>
              <a:t>Visietekst: Waarom is een label hoogbegaafdheid niet meer houdbaar? Op weg naar een grotere focus op onderwijsbehoeften.</a:t>
            </a:r>
            <a:endParaRPr lang="nl-BE" sz="2800" kern="0" dirty="0">
              <a:latin typeface="Open Sans" panose="020B0606030504020204"/>
            </a:endParaRPr>
          </a:p>
          <a:p>
            <a:pPr marL="457200" indent="-457200">
              <a:buFont typeface="Arial" panose="020B0604020202020204" pitchFamily="34" charset="0"/>
              <a:buChar char="•"/>
            </a:pPr>
            <a:endParaRPr lang="nl-BE" sz="2800" kern="0" dirty="0"/>
          </a:p>
          <a:p>
            <a:pPr marL="914400" lvl="1" indent="-457200">
              <a:buFont typeface="Arial" panose="020B0604020202020204" pitchFamily="34" charset="0"/>
              <a:buChar char="•"/>
            </a:pPr>
            <a:endParaRPr lang="nl-BE" sz="2800" kern="0" dirty="0"/>
          </a:p>
        </p:txBody>
      </p:sp>
    </p:spTree>
    <p:extLst>
      <p:ext uri="{BB962C8B-B14F-4D97-AF65-F5344CB8AC3E}">
        <p14:creationId xmlns:p14="http://schemas.microsoft.com/office/powerpoint/2010/main" val="2545270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3253B98D-9092-4B34-8CF2-66574E9BD91F}"/>
              </a:ext>
            </a:extLst>
          </p:cNvPr>
          <p:cNvSpPr>
            <a:spLocks noGrp="1"/>
          </p:cNvSpPr>
          <p:nvPr>
            <p:ph idx="1"/>
          </p:nvPr>
        </p:nvSpPr>
        <p:spPr/>
        <p:txBody>
          <a:bodyPr/>
          <a:lstStyle/>
          <a:p>
            <a:r>
              <a:rPr lang="nl-BE" dirty="0"/>
              <a:t>Absoluut versus relatief onderpresteren</a:t>
            </a:r>
          </a:p>
          <a:p>
            <a:r>
              <a:rPr lang="nl-BE" dirty="0"/>
              <a:t>Nadruk op belang van gesprek/observatie/aanpak uitproberen</a:t>
            </a:r>
          </a:p>
          <a:p>
            <a:pPr lvl="1"/>
            <a:r>
              <a:rPr lang="nl-BE" dirty="0"/>
              <a:t>Brede cognitieve vaardigheden</a:t>
            </a:r>
          </a:p>
          <a:p>
            <a:pPr lvl="1"/>
            <a:r>
              <a:rPr lang="nl-BE" dirty="0"/>
              <a:t>verschillende vaardigheidsdomeinen, incl. persoonlijkheidskenmerken volgens RIASOC</a:t>
            </a:r>
          </a:p>
          <a:p>
            <a:pPr lvl="1"/>
            <a:r>
              <a:rPr lang="nl-BE" dirty="0"/>
              <a:t>niet-cognitieve leerlingkenmerken</a:t>
            </a:r>
          </a:p>
          <a:p>
            <a:r>
              <a:rPr lang="nl-BE" dirty="0"/>
              <a:t>Belang van context, met aandacht voor zelfdeterminatietheorie, zone van naaste ontwikkeling, interesses</a:t>
            </a:r>
          </a:p>
        </p:txBody>
      </p:sp>
      <p:sp>
        <p:nvSpPr>
          <p:cNvPr id="4" name="Tijdelijke aanduiding voor dianummer 3">
            <a:extLst>
              <a:ext uri="{FF2B5EF4-FFF2-40B4-BE49-F238E27FC236}">
                <a16:creationId xmlns:a16="http://schemas.microsoft.com/office/drawing/2014/main" id="{09D855F2-9A73-444B-90A2-9041FE4C97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sp>
        <p:nvSpPr>
          <p:cNvPr id="7" name="Titel 1">
            <a:extLst>
              <a:ext uri="{FF2B5EF4-FFF2-40B4-BE49-F238E27FC236}">
                <a16:creationId xmlns:a16="http://schemas.microsoft.com/office/drawing/2014/main" id="{7F5BD799-A669-4FEF-AC0B-832CE6DA8BF0}"/>
              </a:ext>
            </a:extLst>
          </p:cNvPr>
          <p:cNvSpPr>
            <a:spLocks noGrp="1"/>
          </p:cNvSpPr>
          <p:nvPr>
            <p:ph type="title"/>
          </p:nvPr>
        </p:nvSpPr>
        <p:spPr>
          <a:xfrm>
            <a:off x="838200" y="365125"/>
            <a:ext cx="10515600" cy="1325563"/>
          </a:xfrm>
          <a:solidFill>
            <a:srgbClr val="016666"/>
          </a:solidFill>
        </p:spPr>
        <p:txBody>
          <a:bodyPr>
            <a:normAutofit/>
          </a:bodyPr>
          <a:lstStyle/>
          <a:p>
            <a:r>
              <a:rPr lang="nl-BE" dirty="0">
                <a:solidFill>
                  <a:srgbClr val="D0EAF1"/>
                </a:solidFill>
              </a:rPr>
              <a:t>Wat met onderpresteerders?</a:t>
            </a:r>
          </a:p>
        </p:txBody>
      </p:sp>
    </p:spTree>
    <p:extLst>
      <p:ext uri="{BB962C8B-B14F-4D97-AF65-F5344CB8AC3E}">
        <p14:creationId xmlns:p14="http://schemas.microsoft.com/office/powerpoint/2010/main" val="16036212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0A49-A6C6-4133-9958-E5507D9C1198}"/>
              </a:ext>
            </a:extLst>
          </p:cNvPr>
          <p:cNvSpPr>
            <a:spLocks noGrp="1"/>
          </p:cNvSpPr>
          <p:nvPr>
            <p:ph type="title"/>
          </p:nvPr>
        </p:nvSpPr>
        <p:spPr/>
        <p:txBody>
          <a:bodyPr/>
          <a:lstStyle/>
          <a:p>
            <a:r>
              <a:rPr lang="nl-BE" dirty="0">
                <a:solidFill>
                  <a:srgbClr val="C00000"/>
                </a:solidFill>
              </a:rPr>
              <a:t>Waar in het protocol en op de site?</a:t>
            </a:r>
            <a:br>
              <a:rPr lang="nl-BE" dirty="0"/>
            </a:br>
            <a:endParaRPr lang="nl-BE" dirty="0"/>
          </a:p>
        </p:txBody>
      </p:sp>
      <p:sp>
        <p:nvSpPr>
          <p:cNvPr id="3" name="Tijdelijke aanduiding voor inhoud 2">
            <a:extLst>
              <a:ext uri="{FF2B5EF4-FFF2-40B4-BE49-F238E27FC236}">
                <a16:creationId xmlns:a16="http://schemas.microsoft.com/office/drawing/2014/main" id="{15330438-3FB2-4B0F-BCEA-26789365383B}"/>
              </a:ext>
            </a:extLst>
          </p:cNvPr>
          <p:cNvSpPr>
            <a:spLocks noGrp="1"/>
          </p:cNvSpPr>
          <p:nvPr>
            <p:ph idx="1"/>
          </p:nvPr>
        </p:nvSpPr>
        <p:spPr/>
        <p:txBody>
          <a:bodyPr>
            <a:normAutofit/>
          </a:bodyPr>
          <a:lstStyle/>
          <a:p>
            <a:r>
              <a:rPr lang="nl-BE" sz="3000" dirty="0"/>
              <a:t>Onderpresteren</a:t>
            </a:r>
          </a:p>
          <a:p>
            <a:pPr lvl="1"/>
            <a:r>
              <a:rPr lang="nl-BE" sz="3000" dirty="0"/>
              <a:t>Theoretisch deel, Definities en begrippen</a:t>
            </a:r>
          </a:p>
          <a:p>
            <a:pPr lvl="1"/>
            <a:r>
              <a:rPr lang="nl-BE" sz="3000" dirty="0">
                <a:hlinkClick r:id="rId3"/>
              </a:rPr>
              <a:t>Bijlage Geïntegreerd werkmodel CSF</a:t>
            </a:r>
            <a:endParaRPr lang="nl-BE" sz="3000" dirty="0"/>
          </a:p>
          <a:p>
            <a:pPr lvl="1"/>
            <a:r>
              <a:rPr lang="nl-BE" sz="3000" dirty="0">
                <a:hlinkClick r:id="rId4"/>
              </a:rPr>
              <a:t>Bijlage Mindset</a:t>
            </a:r>
            <a:endParaRPr lang="nl-BE" sz="3000" dirty="0"/>
          </a:p>
        </p:txBody>
      </p:sp>
      <p:sp>
        <p:nvSpPr>
          <p:cNvPr id="4" name="Tijdelijke aanduiding voor dianummer 3">
            <a:extLst>
              <a:ext uri="{FF2B5EF4-FFF2-40B4-BE49-F238E27FC236}">
                <a16:creationId xmlns:a16="http://schemas.microsoft.com/office/drawing/2014/main" id="{BE122653-FD0A-4EE6-92FE-D8FA56EE81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CA95E-2221-4DC3-A5F9-E53F37D422FC}" type="slidenum">
              <a:rPr kumimoji="0" lang="nl-BE" sz="1200" b="0" i="0" u="none" strike="noStrike" kern="1200" cap="none" spc="0" normalizeH="0" baseline="0" noProof="0" smtClean="0">
                <a:ln>
                  <a:noFill/>
                </a:ln>
                <a:solidFill>
                  <a:srgbClr val="049999"/>
                </a:solidFill>
                <a:effectLst/>
                <a:uLnTx/>
                <a:uFillTx/>
                <a:latin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nl-BE" sz="1200" b="0" i="0" u="none" strike="noStrike" kern="1200" cap="none" spc="0" normalizeH="0" baseline="0" noProof="0">
              <a:ln>
                <a:noFill/>
              </a:ln>
              <a:solidFill>
                <a:srgbClr val="049999"/>
              </a:solidFill>
              <a:effectLst/>
              <a:uLnTx/>
              <a:uFillTx/>
              <a:latin typeface="Open Sans" panose="020B0606030504020204" pitchFamily="34" charset="0"/>
            </a:endParaRPr>
          </a:p>
        </p:txBody>
      </p:sp>
      <p:pic>
        <p:nvPicPr>
          <p:cNvPr id="5" name="Picture 2" descr="Afbeeldingsresultaat voor waar?"/>
          <p:cNvPicPr>
            <a:picLocks noChangeAspect="1" noChangeArrowheads="1"/>
          </p:cNvPicPr>
          <p:nvPr/>
        </p:nvPicPr>
        <p:blipFill rotWithShape="1">
          <a:blip r:embed="rId5">
            <a:extLst>
              <a:ext uri="{28A0092B-C50C-407E-A947-70E740481C1C}">
                <a14:useLocalDpi xmlns:a14="http://schemas.microsoft.com/office/drawing/2010/main" val="0"/>
              </a:ext>
            </a:extLst>
          </a:blip>
          <a:srcRect l="11274" r="11815"/>
          <a:stretch/>
        </p:blipFill>
        <p:spPr bwMode="auto">
          <a:xfrm>
            <a:off x="9404463" y="164361"/>
            <a:ext cx="2594723" cy="166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275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Take-home </a:t>
            </a:r>
            <a:r>
              <a:rPr lang="nl-NL" dirty="0" err="1"/>
              <a:t>messages</a:t>
            </a:r>
            <a:endParaRPr lang="nl-BE" dirty="0"/>
          </a:p>
        </p:txBody>
      </p:sp>
      <p:sp>
        <p:nvSpPr>
          <p:cNvPr id="5" name="Tijdelijke aanduiding voor inhoud 4"/>
          <p:cNvSpPr>
            <a:spLocks noGrp="1"/>
          </p:cNvSpPr>
          <p:nvPr>
            <p:ph idx="1"/>
          </p:nvPr>
        </p:nvSpPr>
        <p:spPr>
          <a:xfrm>
            <a:off x="1092843" y="1559407"/>
            <a:ext cx="10515600" cy="4933468"/>
          </a:xfrm>
        </p:spPr>
        <p:txBody>
          <a:bodyPr>
            <a:normAutofit lnSpcReduction="10000"/>
          </a:bodyPr>
          <a:lstStyle/>
          <a:p>
            <a:r>
              <a:rPr lang="nl-BE" dirty="0"/>
              <a:t>CSF is meer dan een hoge intelligentie</a:t>
            </a:r>
          </a:p>
          <a:p>
            <a:r>
              <a:rPr lang="nl-BE" dirty="0"/>
              <a:t>Geen label, wel een afbakening (top 10 %)</a:t>
            </a:r>
          </a:p>
          <a:p>
            <a:r>
              <a:rPr lang="nl-BE" dirty="0"/>
              <a:t>Breed kijken naar het functioneren in </a:t>
            </a:r>
            <a:r>
              <a:rPr lang="nl-BE" b="1" dirty="0"/>
              <a:t>positieve</a:t>
            </a:r>
            <a:r>
              <a:rPr lang="nl-BE" dirty="0"/>
              <a:t> en negatieve zin.</a:t>
            </a:r>
          </a:p>
          <a:p>
            <a:r>
              <a:rPr lang="nl-BE" dirty="0"/>
              <a:t>Belang van eigen waarden, overtuigingen en interesses van de leerling.</a:t>
            </a:r>
          </a:p>
          <a:p>
            <a:r>
              <a:rPr lang="nl-BE" dirty="0"/>
              <a:t>Leerling in zijn context bekijken: thuis, op school, met </a:t>
            </a:r>
            <a:r>
              <a:rPr lang="nl-BE" dirty="0" err="1"/>
              <a:t>peers</a:t>
            </a:r>
            <a:r>
              <a:rPr lang="nl-BE" dirty="0"/>
              <a:t>, …</a:t>
            </a:r>
          </a:p>
          <a:p>
            <a:r>
              <a:rPr lang="nl-BE" dirty="0"/>
              <a:t>Belang van het leer- en ontwikkelingsproces – leerlingen stimuleren om het beste uit zichzelf te halen</a:t>
            </a:r>
            <a:endParaRPr lang="nl-BE" i="1" dirty="0"/>
          </a:p>
          <a:p>
            <a:r>
              <a:rPr lang="nl-BE" dirty="0"/>
              <a:t>Schoolprestaties, zoals gemeten met o.a. PISA-onderzoek, gaan achteruit, vooral bij de sterkste leerlingen!</a:t>
            </a:r>
          </a:p>
          <a:p>
            <a:r>
              <a:rPr lang="nl-BE" dirty="0">
                <a:hlinkClick r:id="rId3"/>
              </a:rPr>
              <a:t>Welbevinden en schoolprestaties gaan hand in hand</a:t>
            </a:r>
            <a:r>
              <a:rPr lang="nl-BE" dirty="0"/>
              <a:t>.</a:t>
            </a:r>
          </a:p>
          <a:p>
            <a:endParaRPr lang="nl-BE" dirty="0"/>
          </a:p>
        </p:txBody>
      </p:sp>
      <p:pic>
        <p:nvPicPr>
          <p:cNvPr id="1028" name="Picture 4" descr="Afbeeldingsresultaat voor post it cartoon">
            <a:extLst>
              <a:ext uri="{FF2B5EF4-FFF2-40B4-BE49-F238E27FC236}">
                <a16:creationId xmlns:a16="http://schemas.microsoft.com/office/drawing/2014/main" id="{D90D7F08-D85B-4027-AFB3-7CC01BAFCD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589"/>
          <a:stretch/>
        </p:blipFill>
        <p:spPr bwMode="auto">
          <a:xfrm>
            <a:off x="9938847" y="330194"/>
            <a:ext cx="1924239"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313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4FCA95E-2221-4DC3-A5F9-E53F37D422FC}" type="slidenum">
              <a:rPr lang="nl-BE" smtClean="0"/>
              <a:pPr/>
              <a:t>85</a:t>
            </a:fld>
            <a:endParaRPr lang="nl-BE"/>
          </a:p>
        </p:txBody>
      </p:sp>
      <p:pic>
        <p:nvPicPr>
          <p:cNvPr id="6" name="Afbeelding 5"/>
          <p:cNvPicPr>
            <a:picLocks noChangeAspect="1"/>
          </p:cNvPicPr>
          <p:nvPr/>
        </p:nvPicPr>
        <p:blipFill>
          <a:blip r:embed="rId3" cstate="print"/>
          <a:stretch>
            <a:fillRect/>
          </a:stretch>
        </p:blipFill>
        <p:spPr>
          <a:xfrm>
            <a:off x="6096000" y="1011131"/>
            <a:ext cx="6043392" cy="5846869"/>
          </a:xfrm>
          <a:prstGeom prst="rect">
            <a:avLst/>
          </a:prstGeom>
        </p:spPr>
      </p:pic>
      <p:pic>
        <p:nvPicPr>
          <p:cNvPr id="5" name="Picture 6" descr="Afbeeldingsresultaat voor this is not the end">
            <a:extLst>
              <a:ext uri="{FF2B5EF4-FFF2-40B4-BE49-F238E27FC236}">
                <a16:creationId xmlns:a16="http://schemas.microsoft.com/office/drawing/2014/main" id="{EAA8E178-A78E-4A15-B673-A83ADB411DF0}"/>
              </a:ext>
            </a:extLst>
          </p:cNvPr>
          <p:cNvPicPr>
            <a:picLocks noChangeAspect="1" noChangeArrowheads="1"/>
          </p:cNvPicPr>
          <p:nvPr/>
        </p:nvPicPr>
        <p:blipFill rotWithShape="1">
          <a:blip r:embed="rId4" cstate="print"/>
          <a:srcRect l="39722" t="3523" r="3274" b="26754"/>
          <a:stretch/>
        </p:blipFill>
        <p:spPr bwMode="auto">
          <a:xfrm>
            <a:off x="1019950" y="617057"/>
            <a:ext cx="3745379" cy="3543469"/>
          </a:xfrm>
          <a:prstGeom prst="rect">
            <a:avLst/>
          </a:prstGeom>
          <a:noFill/>
        </p:spPr>
      </p:pic>
      <p:sp>
        <p:nvSpPr>
          <p:cNvPr id="8" name="Titel 8">
            <a:extLst>
              <a:ext uri="{FF2B5EF4-FFF2-40B4-BE49-F238E27FC236}">
                <a16:creationId xmlns:a16="http://schemas.microsoft.com/office/drawing/2014/main" id="{820CAC79-AC5E-4720-89B2-DB5D9FEC96B0}"/>
              </a:ext>
            </a:extLst>
          </p:cNvPr>
          <p:cNvSpPr>
            <a:spLocks noGrp="1"/>
          </p:cNvSpPr>
          <p:nvPr>
            <p:ph type="title"/>
          </p:nvPr>
        </p:nvSpPr>
        <p:spPr>
          <a:xfrm>
            <a:off x="838200" y="4851400"/>
            <a:ext cx="10515600" cy="1325563"/>
          </a:xfrm>
        </p:spPr>
        <p:txBody>
          <a:bodyPr/>
          <a:lstStyle/>
          <a:p>
            <a:r>
              <a:rPr lang="nl-BE" dirty="0">
                <a:hlinkClick r:id="rId5"/>
              </a:rPr>
              <a:t>info@prodiagnostiek.be</a:t>
            </a:r>
            <a:r>
              <a:rPr lang="nl-BE" dirty="0"/>
              <a:t> </a:t>
            </a:r>
          </a:p>
        </p:txBody>
      </p:sp>
    </p:spTree>
    <p:extLst>
      <p:ext uri="{BB962C8B-B14F-4D97-AF65-F5344CB8AC3E}">
        <p14:creationId xmlns:p14="http://schemas.microsoft.com/office/powerpoint/2010/main" val="392330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B3002-BAF0-4111-BA57-0D210D3EF4AE}"/>
              </a:ext>
            </a:extLst>
          </p:cNvPr>
          <p:cNvSpPr>
            <a:spLocks noGrp="1"/>
          </p:cNvSpPr>
          <p:nvPr>
            <p:ph type="title"/>
          </p:nvPr>
        </p:nvSpPr>
        <p:spPr>
          <a:xfrm>
            <a:off x="838200" y="10277"/>
            <a:ext cx="10515600" cy="1325563"/>
          </a:xfrm>
        </p:spPr>
        <p:txBody>
          <a:bodyPr>
            <a:normAutofit/>
          </a:bodyPr>
          <a:lstStyle/>
          <a:p>
            <a:r>
              <a:rPr lang="nl-BE" dirty="0">
                <a:solidFill>
                  <a:srgbClr val="02AAB4"/>
                </a:solidFill>
              </a:rPr>
              <a:t>Zorgzaam handelen in de klas</a:t>
            </a:r>
          </a:p>
        </p:txBody>
      </p:sp>
      <p:sp>
        <p:nvSpPr>
          <p:cNvPr id="3" name="Tijdelijke aanduiding voor inhoud 2">
            <a:extLst>
              <a:ext uri="{FF2B5EF4-FFF2-40B4-BE49-F238E27FC236}">
                <a16:creationId xmlns:a16="http://schemas.microsoft.com/office/drawing/2014/main" id="{4835D63C-8F8E-4EDD-8EC3-2422F69EE250}"/>
              </a:ext>
            </a:extLst>
          </p:cNvPr>
          <p:cNvSpPr>
            <a:spLocks noGrp="1"/>
          </p:cNvSpPr>
          <p:nvPr>
            <p:ph idx="1"/>
          </p:nvPr>
        </p:nvSpPr>
        <p:spPr>
          <a:xfrm>
            <a:off x="838200" y="1750034"/>
            <a:ext cx="10515600" cy="5097689"/>
          </a:xfrm>
        </p:spPr>
        <p:txBody>
          <a:bodyPr>
            <a:normAutofit lnSpcReduction="10000"/>
          </a:bodyPr>
          <a:lstStyle/>
          <a:p>
            <a:pPr marL="0" indent="0">
              <a:buNone/>
            </a:pPr>
            <a:r>
              <a:rPr lang="nl-BE" dirty="0"/>
              <a:t>Mogelijke reflectievragen</a:t>
            </a:r>
          </a:p>
          <a:p>
            <a:r>
              <a:rPr lang="nl-BE" dirty="0"/>
              <a:t>Hoe kan ik mijn lessen op een haalbare manier afstemmen op de gemeenschappelijke en individuele onderwijsbehoeften van de leerlingen in mijn klas?</a:t>
            </a:r>
          </a:p>
          <a:p>
            <a:r>
              <a:rPr lang="nl-BE" dirty="0"/>
              <a:t>Op welke manier gebruik ik voorkennis, achtergrond, voorkeuren voor leeractiviteiten, interesses van leerlingen in hun leerproces?</a:t>
            </a:r>
          </a:p>
          <a:p>
            <a:r>
              <a:rPr lang="nl-BE" dirty="0"/>
              <a:t>Hoeveel tijd wil ik tijdens mijn lessen besteden aan de ontwikkeling van sociale en praktische vaardigheden, naast de ontwikkeling van schoolse vaardigheden?</a:t>
            </a:r>
          </a:p>
          <a:p>
            <a:r>
              <a:rPr lang="nl-BE" dirty="0"/>
              <a:t>Hoe kan ik zowel moeizaam als gemakkelijk lerende leerlingen autonoom motiveren en gemotiveerd houden voor het schoolwerk?</a:t>
            </a:r>
          </a:p>
        </p:txBody>
      </p:sp>
      <p:sp>
        <p:nvSpPr>
          <p:cNvPr id="4" name="Tijdelijke aanduiding voor dianummer 3">
            <a:extLst>
              <a:ext uri="{FF2B5EF4-FFF2-40B4-BE49-F238E27FC236}">
                <a16:creationId xmlns:a16="http://schemas.microsoft.com/office/drawing/2014/main" id="{174452BD-7C35-4D99-B215-03EDFC48710C}"/>
              </a:ext>
            </a:extLst>
          </p:cNvPr>
          <p:cNvSpPr>
            <a:spLocks noGrp="1"/>
          </p:cNvSpPr>
          <p:nvPr>
            <p:ph type="sldNum" sz="quarter" idx="12"/>
          </p:nvPr>
        </p:nvSpPr>
        <p:spPr/>
        <p:txBody>
          <a:bodyPr/>
          <a:lstStyle/>
          <a:p>
            <a:fld id="{04FCA95E-2221-4DC3-A5F9-E53F37D422FC}" type="slidenum">
              <a:rPr lang="nl-BE" smtClean="0"/>
              <a:pPr/>
              <a:t>9</a:t>
            </a:fld>
            <a:endParaRPr lang="nl-BE"/>
          </a:p>
        </p:txBody>
      </p:sp>
      <p:pic>
        <p:nvPicPr>
          <p:cNvPr id="6" name="Afbeelding 5" descr="Afbeelding met apparaat&#10;&#10;Automatisch gegenereerde beschrijving">
            <a:extLst>
              <a:ext uri="{FF2B5EF4-FFF2-40B4-BE49-F238E27FC236}">
                <a16:creationId xmlns:a16="http://schemas.microsoft.com/office/drawing/2014/main" id="{11D3C386-283D-47C8-A2A8-E896B8DA2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877" y="0"/>
            <a:ext cx="2325123" cy="2340000"/>
          </a:xfrm>
          <a:prstGeom prst="rect">
            <a:avLst/>
          </a:prstGeom>
        </p:spPr>
      </p:pic>
    </p:spTree>
    <p:extLst>
      <p:ext uri="{BB962C8B-B14F-4D97-AF65-F5344CB8AC3E}">
        <p14:creationId xmlns:p14="http://schemas.microsoft.com/office/powerpoint/2010/main" val="2077002482"/>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8D269EF0-ABBF-4335-856C-2464D79813A1}" vid="{1B300D57-FD97-4105-8339-6472FBEEFC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7" ma:contentTypeDescription="Een nieuw document maken." ma:contentTypeScope="" ma:versionID="f9d2fe657ba3696b4dd86824125557b3">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5f1b7801c84064b6769b7153a110d2d3"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Props1.xml><?xml version="1.0" encoding="utf-8"?>
<ds:datastoreItem xmlns:ds="http://schemas.openxmlformats.org/officeDocument/2006/customXml" ds:itemID="{2E58A07D-9E7C-4D0B-9139-EE67C9014853}"/>
</file>

<file path=customXml/itemProps2.xml><?xml version="1.0" encoding="utf-8"?>
<ds:datastoreItem xmlns:ds="http://schemas.openxmlformats.org/officeDocument/2006/customXml" ds:itemID="{EB2A2232-C2FF-46E2-9109-7BBCE697664F}"/>
</file>

<file path=customXml/itemProps3.xml><?xml version="1.0" encoding="utf-8"?>
<ds:datastoreItem xmlns:ds="http://schemas.openxmlformats.org/officeDocument/2006/customXml" ds:itemID="{8E944DE0-3DD1-43E5-9BB8-F52490BA6734}"/>
</file>

<file path=docProps/app.xml><?xml version="1.0" encoding="utf-8"?>
<Properties xmlns="http://schemas.openxmlformats.org/officeDocument/2006/extended-properties" xmlns:vt="http://schemas.openxmlformats.org/officeDocument/2006/docPropsVTypes">
  <TotalTime>4738</TotalTime>
  <Words>8806</Words>
  <Application>Microsoft Office PowerPoint</Application>
  <PresentationFormat>Breedbeeld</PresentationFormat>
  <Paragraphs>999</Paragraphs>
  <Slides>85</Slides>
  <Notes>80</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85</vt:i4>
      </vt:variant>
    </vt:vector>
  </HeadingPairs>
  <TitlesOfParts>
    <vt:vector size="93" baseType="lpstr">
      <vt:lpstr>Arial</vt:lpstr>
      <vt:lpstr>Calibri</vt:lpstr>
      <vt:lpstr>Calibri Light</vt:lpstr>
      <vt:lpstr>Open Sans</vt:lpstr>
      <vt:lpstr>Symbol</vt:lpstr>
      <vt:lpstr>Wingdings</vt:lpstr>
      <vt:lpstr>1_Kantoorthema</vt:lpstr>
      <vt:lpstr>Bitmapafbeelding</vt:lpstr>
      <vt:lpstr>PowerPoint-presentatie</vt:lpstr>
      <vt:lpstr>In deze presentatie:</vt:lpstr>
      <vt:lpstr>Op de site? Protocolpagina CSF</vt:lpstr>
      <vt:lpstr>2 protocollen voor de prijs van 1?</vt:lpstr>
      <vt:lpstr>Cognitief functioneren in Brede basiszorg</vt:lpstr>
      <vt:lpstr>PowerPoint-presentatie</vt:lpstr>
      <vt:lpstr>Brede basiszorg – Fase 0</vt:lpstr>
      <vt:lpstr>Beleid op leerlingenbegeleiding</vt:lpstr>
      <vt:lpstr>Zorgzaam handelen in de klas</vt:lpstr>
      <vt:lpstr>Aandacht voor effectief onderwijs</vt:lpstr>
      <vt:lpstr>Leerling en ouders doorheen zorgcontinuüm – F0 </vt:lpstr>
      <vt:lpstr>Cognitief functioneren in Verhoogde zorg</vt:lpstr>
      <vt:lpstr>PowerPoint-presentatie</vt:lpstr>
      <vt:lpstr>Verhoogde zorg – Fase 1</vt:lpstr>
      <vt:lpstr>Gesprekken met leerkrachten/ouders</vt:lpstr>
      <vt:lpstr>Gesprekken met leerlingen</vt:lpstr>
      <vt:lpstr>Observatie</vt:lpstr>
      <vt:lpstr>Nagaan van effecten van aanpassingen</vt:lpstr>
      <vt:lpstr>Plannen, handelen en evalueren</vt:lpstr>
      <vt:lpstr>Leerling en ouders doorheen zorgcontinuüm – F1 </vt:lpstr>
      <vt:lpstr>Mogelijke maatregelen bij cognitief sterk functioneren</vt:lpstr>
      <vt:lpstr>Mogelijke maatregelen bij cognitief sterk functioneren</vt:lpstr>
      <vt:lpstr>Waar vind ik meer info of inspiratie?</vt:lpstr>
      <vt:lpstr>HGD bij leerlingen die cognitief sterk functioneren</vt:lpstr>
      <vt:lpstr>PowerPoint-presentatie</vt:lpstr>
      <vt:lpstr>PowerPoint-presentatie</vt:lpstr>
      <vt:lpstr>Leerling en ouders doorheen zorgcontinuüm – F2 </vt:lpstr>
      <vt:lpstr>Aandacht voor faire diagnostiek</vt:lpstr>
      <vt:lpstr>PowerPoint-presentatie</vt:lpstr>
      <vt:lpstr>Faire diagnostiek doorheen HGD-traject</vt:lpstr>
      <vt:lpstr>PowerPoint-presentatie</vt:lpstr>
      <vt:lpstr>Casus Dylan: introductie</vt:lpstr>
      <vt:lpstr>Casus Dylan: context</vt:lpstr>
      <vt:lpstr>Over welke soort hulpvraag gaat het? Welk soort antwoord verwacht cliënt?</vt:lpstr>
      <vt:lpstr>Intakefase – culturele bagage gezin? </vt:lpstr>
      <vt:lpstr>Intakefase – culturele bagage gezin? </vt:lpstr>
      <vt:lpstr>Intakefase – culturele bagage gezin? </vt:lpstr>
      <vt:lpstr>Waar in het protocol en op de site? </vt:lpstr>
      <vt:lpstr>PowerPoint-presentatie</vt:lpstr>
      <vt:lpstr>Hypotheses formuleren</vt:lpstr>
      <vt:lpstr>Bijvoorbeeld</vt:lpstr>
      <vt:lpstr>Bijvoorbeeld</vt:lpstr>
      <vt:lpstr>Bijvoorbeeld</vt:lpstr>
      <vt:lpstr>Bijvoorbeeld</vt:lpstr>
      <vt:lpstr>Wat moeten we nog weten? Hypothesen en onderzoeksvragen?</vt:lpstr>
      <vt:lpstr>Denkfouten?</vt:lpstr>
      <vt:lpstr>Waar in het protocol en op de site? </vt:lpstr>
      <vt:lpstr>Meer informatie nodig om antwoord te geven op hulpvraag</vt:lpstr>
      <vt:lpstr>PowerPoint-presentatie</vt:lpstr>
      <vt:lpstr>WAT onderzoeken? Dimensionele classificatie</vt:lpstr>
      <vt:lpstr>PowerPoint-presentatie</vt:lpstr>
      <vt:lpstr>Waar komt dat vandaan?</vt:lpstr>
      <vt:lpstr>Voorbeeld Dylan</vt:lpstr>
      <vt:lpstr>Waar in het protocol en op de site? </vt:lpstr>
      <vt:lpstr>PowerPoint-presentatie</vt:lpstr>
      <vt:lpstr>PowerPoint-presentatie</vt:lpstr>
      <vt:lpstr>Afbakening i.f.v. betrouwbaarheidsinterval?</vt:lpstr>
      <vt:lpstr>Voorbeeld Dylan</vt:lpstr>
      <vt:lpstr>Voorbeeld Dylan</vt:lpstr>
      <vt:lpstr>Voorbeeld Dylan</vt:lpstr>
      <vt:lpstr>Waar in het protocol en op de site? </vt:lpstr>
      <vt:lpstr>PowerPoint-presentatie</vt:lpstr>
      <vt:lpstr>PowerPoint-presentatie</vt:lpstr>
      <vt:lpstr>Selectie handvatten uit H&amp;E</vt:lpstr>
      <vt:lpstr>Selectie handvatten uit H&amp;E</vt:lpstr>
      <vt:lpstr>Waar in het protocol en op de site? </vt:lpstr>
      <vt:lpstr>Welke tools kan je scholen aanreiken?</vt:lpstr>
      <vt:lpstr>Theoretisch deel</vt:lpstr>
      <vt:lpstr>Theoretisch deel</vt:lpstr>
      <vt:lpstr>Terminologie</vt:lpstr>
      <vt:lpstr>Wat zegt de klinische praktijk?</vt:lpstr>
      <vt:lpstr>Wat zegt de wetenschap?</vt:lpstr>
      <vt:lpstr>Wat zegt de wetenschap? Begaafdheid als ontwikkelingspotentieel</vt:lpstr>
      <vt:lpstr>Wat is de visie van Prodia?</vt:lpstr>
      <vt:lpstr>Wat is de visie van Prodia?</vt:lpstr>
      <vt:lpstr>Over welke leerlingen gaat het?</vt:lpstr>
      <vt:lpstr>Over welke leerlingen gaat het?</vt:lpstr>
      <vt:lpstr>Waar in het protocol en op de site? </vt:lpstr>
      <vt:lpstr>Wat met uitzonderlijke hoogbegaafdheid?</vt:lpstr>
      <vt:lpstr>Waarom geen label hoogbegaafdheid?!</vt:lpstr>
      <vt:lpstr>PowerPoint-presentatie</vt:lpstr>
      <vt:lpstr>Wat met onderpresteerders?</vt:lpstr>
      <vt:lpstr>Waar in het protocol en op de site? </vt:lpstr>
      <vt:lpstr>Take-home messages</vt:lpstr>
      <vt:lpstr>info@prodiagnostiek.be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Prodia</dc:creator>
  <cp:lastModifiedBy>Noortje</cp:lastModifiedBy>
  <cp:revision>444</cp:revision>
  <cp:lastPrinted>2020-01-31T09:55:28Z</cp:lastPrinted>
  <dcterms:created xsi:type="dcterms:W3CDTF">2019-10-25T12:41:14Z</dcterms:created>
  <dcterms:modified xsi:type="dcterms:W3CDTF">2020-04-21T14:55:29Z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0x010100327295A05875B940BE7985CF3DE47FBF</vt:lpwstr>
  </property>
</Properties>
</file>