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66.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embeddedFontLst>
    <p:embeddedFont>
      <p:font typeface="Calibri" panose="020F0502020204030204" pitchFamily="34" charset="0"/>
      <p:regular r:id="rId69"/>
      <p:bold r:id="rId70"/>
      <p:italic r:id="rId71"/>
      <p:boldItalic r:id="rId72"/>
    </p:embeddedFont>
    <p:embeddedFont>
      <p:font typeface="Open Sans"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7" roundtripDataSignature="AMtx7mgnuKimIOGIAjw9k4pep53uexZy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5E75D0-10EA-4460-B46F-B71B968DF8BA}">
  <a:tblStyle styleId="{435E75D0-10EA-4460-B46F-B71B968DF8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9094FD-A4C2-4EA8-B95F-F38AC284F3F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71" autoAdjust="0"/>
  </p:normalViewPr>
  <p:slideViewPr>
    <p:cSldViewPr snapToGrid="0">
      <p:cViewPr varScale="1">
        <p:scale>
          <a:sx n="59" d="100"/>
          <a:sy n="59" d="100"/>
        </p:scale>
        <p:origin x="158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ig-net.be/uploads/artikels_signaal/significant_hertesting_schittekatte_2000_nr0.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ahmL8PhZOV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prodiagnostiek.be/sites/default/files/Prodiabrief%2011%20-%20Succesfactoren%20Professionalisering.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pdetijd.nl/2016-03-08/de-pampergeneratie-verwend-gekoesterd-en-daardoor-doodongelukki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latformmindset.nl/wp-content/uploads/2019/06/ouder-stimuleert-gm.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latformmindset.nl/wp-content/uploads/2019/06/leerkracht-stimuleert-gm.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158" name="Google Shape;158;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159" name="Google Shape;15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11</a:t>
            </a:fld>
            <a:endParaRPr sz="13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169" name="Google Shape;169;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12</a:t>
            </a:fld>
            <a:endParaRPr sz="130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We zetten hier schijnwerpen op stuk van het theoretisch deel om aan te geven dat het zinvol is om deze info in je achterhoofd te houden (beschrijving in theoretisch deel erbij nemen) als je (intake)gesprek doet bij vragen naar cognitief functioneren van leerlingen. </a:t>
            </a:r>
            <a:endParaRPr/>
          </a:p>
          <a:p>
            <a:pPr marL="0" lvl="0" indent="0" algn="l" rtl="0">
              <a:spcBef>
                <a:spcPts val="0"/>
              </a:spcBef>
              <a:spcAft>
                <a:spcPts val="0"/>
              </a:spcAft>
              <a:buNone/>
            </a:pPr>
            <a:endParaRPr/>
          </a:p>
          <a:p>
            <a:pPr marL="0" lvl="0" indent="0" algn="l" rtl="0">
              <a:spcBef>
                <a:spcPts val="0"/>
              </a:spcBef>
              <a:spcAft>
                <a:spcPts val="0"/>
              </a:spcAft>
              <a:buNone/>
            </a:pPr>
            <a:r>
              <a:rPr lang="nl-BE"/>
              <a:t>De beschrijving in het protocol is gebaseerd op de drie belangrijkste cognitieve ontwikkelingstheorieën (cf. eerder).</a:t>
            </a:r>
            <a:endParaRPr/>
          </a:p>
          <a:p>
            <a:pPr marL="0" lvl="0" indent="0" algn="l" rtl="0">
              <a:spcBef>
                <a:spcPts val="0"/>
              </a:spcBef>
              <a:spcAft>
                <a:spcPts val="0"/>
              </a:spcAft>
              <a:buNone/>
            </a:pPr>
            <a:r>
              <a:rPr lang="nl-BE"/>
              <a:t>De volgende slides zijn heel beknopt en gelden enkel als opstapje voor de tekst in het protocol, niet als vervangen.</a:t>
            </a:r>
            <a:endParaRPr/>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BE"/>
              <a:t>Voor beide uiteinden is de relevantie afhankelijk van de leeftijdsfase. Bijvoorbeeld:</a:t>
            </a:r>
            <a:endParaRPr/>
          </a:p>
          <a:p>
            <a:pPr marL="173336" lvl="0" indent="-173336" algn="l" rtl="0">
              <a:spcBef>
                <a:spcPts val="0"/>
              </a:spcBef>
              <a:spcAft>
                <a:spcPts val="0"/>
              </a:spcAft>
              <a:buClr>
                <a:schemeClr val="dk1"/>
              </a:buClr>
              <a:buSzPts val="1200"/>
              <a:buFont typeface="Calibri"/>
              <a:buChar char="-"/>
            </a:pPr>
            <a:r>
              <a:rPr lang="nl-BE"/>
              <a:t>Baby- en peutertijd: waarschijnlijk minder relevant in het kader van CSF want deze fase is al achter de rug bij de instap op school maar wel relevant voor CZF: waar staat cognitief zwakke kleuter op vlak van objectpermanentie, aandacht (switchen) en categorisatie.</a:t>
            </a:r>
            <a:endParaRPr/>
          </a:p>
          <a:p>
            <a:pPr marL="173336" lvl="0" indent="-173336" algn="l" rtl="0">
              <a:spcBef>
                <a:spcPts val="0"/>
              </a:spcBef>
              <a:spcAft>
                <a:spcPts val="0"/>
              </a:spcAft>
              <a:buClr>
                <a:schemeClr val="dk1"/>
              </a:buClr>
              <a:buSzPts val="1200"/>
              <a:buFont typeface="Calibri"/>
              <a:buChar char="-"/>
            </a:pPr>
            <a:r>
              <a:rPr lang="nl-BE"/>
              <a:t>Kleuterperiode: goed om zicht te hebben op typisch ontwikkelende kleuter om extremen te herkennen…</a:t>
            </a:r>
            <a:endParaRPr/>
          </a:p>
        </p:txBody>
      </p:sp>
      <p:sp>
        <p:nvSpPr>
          <p:cNvPr id="188" name="Google Shape;1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Abstract denken is denken los van concrete voorstellingen of waarnemingen. Zo wordt denken op hypothetisch niveau mogelijk.. </a:t>
            </a:r>
            <a:endParaRPr/>
          </a:p>
          <a:p>
            <a:pPr marL="0" lvl="0" indent="0" algn="l" rtl="0">
              <a:spcBef>
                <a:spcPts val="0"/>
              </a:spcBef>
              <a:spcAft>
                <a:spcPts val="0"/>
              </a:spcAft>
              <a:buNone/>
            </a:pPr>
            <a:r>
              <a:rPr lang="nl-BE"/>
              <a:t>Hypothetisch-deductief redeneren houdt in dat adolescenten die geconfronteerd worden met een probleem, eerst een hypothese opstellen over welke variabelen een invloed kunnen hebben. Vervolgens trekken ze daar logische, meetbare conclusies uit die ze kunnen toetsen/beoordelen.</a:t>
            </a:r>
            <a:endParaRPr/>
          </a:p>
          <a:p>
            <a:pPr marL="0" lvl="0" indent="0" algn="l" rtl="0">
              <a:spcBef>
                <a:spcPts val="0"/>
              </a:spcBef>
              <a:spcAft>
                <a:spcPts val="0"/>
              </a:spcAft>
              <a:buNone/>
            </a:pPr>
            <a:r>
              <a:rPr lang="nl-BE"/>
              <a:t>Propositioneel denken verwijst naar het vermogen om de logica van uitspraken te beoordelen zonder een beroep te doen op concreet bewijs in het dagelijks leven. Hierdoor kunnen adolescenten steeds beter deelnemen aan debatten en een mening vormen over abstracte fenomenen, zoals oorlog, verliefdheid en ecologie. </a:t>
            </a:r>
            <a:endParaRPr/>
          </a:p>
          <a:p>
            <a:pPr marL="0" lvl="0" indent="0" algn="l" rtl="0">
              <a:spcBef>
                <a:spcPts val="0"/>
              </a:spcBef>
              <a:spcAft>
                <a:spcPts val="0"/>
              </a:spcAft>
              <a:buNone/>
            </a:pPr>
            <a:endParaRPr/>
          </a:p>
          <a:p>
            <a:pPr marL="0" lvl="0" indent="0" algn="l" rtl="0">
              <a:spcBef>
                <a:spcPts val="0"/>
              </a:spcBef>
              <a:spcAft>
                <a:spcPts val="0"/>
              </a:spcAft>
              <a:buNone/>
            </a:pPr>
            <a:r>
              <a:rPr lang="nl-BE"/>
              <a:t>Omwille van hun niveau van intelligentie bereikt een aantal kinderen echter helemaal niet of slechts gedeeltelijk het stadium van het formele denken. Zo zijn er leerlingen die wel tot abstract denken komen als het specifieke leer- en interessegebieden betreft, maar meer bij de concrete werkelijkheid blijven in andere domeinen.</a:t>
            </a:r>
            <a:endParaRPr/>
          </a:p>
          <a:p>
            <a:pPr marL="0" lvl="0" indent="0" algn="l" rtl="0">
              <a:spcBef>
                <a:spcPts val="0"/>
              </a:spcBef>
              <a:spcAft>
                <a:spcPts val="0"/>
              </a:spcAft>
              <a:buNone/>
            </a:pPr>
            <a:endParaRPr/>
          </a:p>
          <a:p>
            <a:pPr marL="0" lvl="0" indent="0" algn="l" rtl="0">
              <a:spcBef>
                <a:spcPts val="0"/>
              </a:spcBef>
              <a:spcAft>
                <a:spcPts val="0"/>
              </a:spcAft>
              <a:buNone/>
            </a:pPr>
            <a:r>
              <a:rPr lang="nl-BE"/>
              <a:t>Aan de basis van de cognitieve vooruitgang in de adolescentie ligt een verbetering in verschillende aspecten van de informatieverwerking, onder meer ten gevolge van hersenontwikkeling en beïnvloed door de omgeving.</a:t>
            </a:r>
            <a:endParaRPr/>
          </a:p>
          <a:p>
            <a:pPr marL="0" lvl="0" indent="0" algn="l" rtl="0">
              <a:spcBef>
                <a:spcPts val="0"/>
              </a:spcBef>
              <a:spcAft>
                <a:spcPts val="0"/>
              </a:spcAft>
              <a:buNone/>
            </a:pPr>
            <a:endParaRPr/>
          </a:p>
          <a:p>
            <a:pPr marL="0" lvl="0" indent="0" algn="l" rtl="0">
              <a:spcBef>
                <a:spcPts val="0"/>
              </a:spcBef>
              <a:spcAft>
                <a:spcPts val="0"/>
              </a:spcAft>
              <a:buNone/>
            </a:pPr>
            <a:r>
              <a:rPr lang="nl-BE"/>
              <a:t>Adolescentie: periode van 10/13/15 jaar tot 20/24 jaar afhankelijk van definitie, ook beïnvloed door resultaten van hersenonderzoek en hersenontwikkeling bij adolescenten</a:t>
            </a:r>
            <a:endParaRPr/>
          </a:p>
        </p:txBody>
      </p:sp>
      <p:sp>
        <p:nvSpPr>
          <p:cNvPr id="202" name="Google Shape;20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In de protocollen wordt de notering IQchc gebruikt.</a:t>
            </a:r>
            <a:br>
              <a:rPr lang="nl-BE"/>
            </a:br>
            <a:r>
              <a:rPr lang="nl-BE"/>
              <a:t>Met deze notering willen we benadrukken dat voor Prodia er enkel over een intelligentiequotiënt als maat voor de algemene intelligentie gesproken kan worden als die conform is met het CHC-model en de afspraken die we daar in Vlaanderen rond maken. Een meting van IQ bevat minstens 4 brede cognitieve vaardigheden </a:t>
            </a:r>
            <a:r>
              <a:rPr lang="nl-BE" i="1"/>
              <a:t>waaronder</a:t>
            </a:r>
            <a:r>
              <a:rPr lang="nl-BE"/>
              <a:t> Gf (vloeiende intelligentie) en Gc (gekristaliseerde intelligentie).</a:t>
            </a:r>
            <a:endParaRPr/>
          </a:p>
          <a:p>
            <a:pPr marL="0" lvl="0" indent="0" algn="l" rtl="0">
              <a:spcBef>
                <a:spcPts val="0"/>
              </a:spcBef>
              <a:spcAft>
                <a:spcPts val="0"/>
              </a:spcAft>
              <a:buNone/>
            </a:pPr>
            <a:endParaRPr/>
          </a:p>
          <a:p>
            <a:pPr marL="0" lvl="0" indent="0" algn="l" rtl="0">
              <a:spcBef>
                <a:spcPts val="0"/>
              </a:spcBef>
              <a:spcAft>
                <a:spcPts val="0"/>
              </a:spcAft>
              <a:buNone/>
            </a:pPr>
            <a:r>
              <a:rPr lang="nl-BE"/>
              <a:t>Als het over quotiënten en bij de brede cognitieve vaardigheden of BCV’s over indexen gaat, dan zit je bij statistiek en komt de jullie bekende gauss-curve of normaalverdeling al snel op de proppen, met gemiddelde en standaarddeviaties en percentielen (afbeelding van document opgemaakt door netoverstijgende WG Diagnostische instrumenten)</a:t>
            </a:r>
            <a:endParaRPr/>
          </a:p>
          <a:p>
            <a:pPr marL="0" lvl="0" indent="0" algn="l" rtl="0">
              <a:spcBef>
                <a:spcPts val="0"/>
              </a:spcBef>
              <a:spcAft>
                <a:spcPts val="0"/>
              </a:spcAft>
              <a:buNone/>
            </a:pPr>
            <a:endParaRPr/>
          </a:p>
          <a:p>
            <a:pPr marL="0" lvl="0" indent="0" algn="l" rtl="0">
              <a:spcBef>
                <a:spcPts val="0"/>
              </a:spcBef>
              <a:spcAft>
                <a:spcPts val="0"/>
              </a:spcAft>
              <a:buNone/>
            </a:pPr>
            <a:r>
              <a:rPr lang="nl-BE"/>
              <a:t>Het mooie van het CHC-model is dat het theoretische onderbouwing van intelligentie (model van de intelligentiestructuur) koppelt aan de psychometrische uitwerking ervan. Het model geeft ook handvatten voor het in kaart brengen van het profiel aan vaardigheden van mensen.</a:t>
            </a:r>
            <a:endParaRPr/>
          </a:p>
        </p:txBody>
      </p:sp>
      <p:sp>
        <p:nvSpPr>
          <p:cNvPr id="217" name="Google Shape;2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Het is dat profiel aan brede cognitieve vaardigheden van een leerling dat we in de protocollen veel meer centraal hebben willen zetten. </a:t>
            </a:r>
            <a:endParaRPr/>
          </a:p>
          <a:p>
            <a:pPr marL="0" lvl="0" indent="0" algn="l" rtl="0">
              <a:spcBef>
                <a:spcPts val="0"/>
              </a:spcBef>
              <a:spcAft>
                <a:spcPts val="0"/>
              </a:spcAft>
              <a:buNone/>
            </a:pPr>
            <a:r>
              <a:rPr lang="nl-BE"/>
              <a:t>IQ als maat voor algemene intelligentie komt nog aan bod waar het nodig is. Dat is vooral bij criterium in diagnose verstandelijke beperking maar voor de meeste andere vragen die we doorheen een HGD-traject krijgen, geeft een profiel van de brede cognitieve vaardigheden meer aanknopingspunten tot handelen. </a:t>
            </a:r>
            <a:endParaRPr/>
          </a:p>
          <a:p>
            <a:pPr marL="0" lvl="0" indent="0" algn="l" rtl="0">
              <a:spcBef>
                <a:spcPts val="0"/>
              </a:spcBef>
              <a:spcAft>
                <a:spcPts val="0"/>
              </a:spcAft>
              <a:buNone/>
            </a:pPr>
            <a:endParaRPr/>
          </a:p>
          <a:p>
            <a:pPr marL="0" lvl="0" indent="0" algn="l" rtl="0">
              <a:spcBef>
                <a:spcPts val="0"/>
              </a:spcBef>
              <a:spcAft>
                <a:spcPts val="0"/>
              </a:spcAft>
              <a:buNone/>
            </a:pPr>
            <a:r>
              <a:rPr lang="nl-BE"/>
              <a:t>Als jullie de nieuwe naaste de oude protocollen leggen, hopen we ook dat het belang van werken met een profiel van brede cognitieve vaardigheden duidelijk meer in de verf staat.</a:t>
            </a:r>
            <a:endParaRPr/>
          </a:p>
        </p:txBody>
      </p:sp>
      <p:sp>
        <p:nvSpPr>
          <p:cNvPr id="225" name="Google Shape;2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
        <p:nvSpPr>
          <p:cNvPr id="226" name="Google Shape;226;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a:solidFill>
                  <a:srgbClr val="000000"/>
                </a:solidFill>
                <a:latin typeface="Calibri"/>
                <a:ea typeface="Calibri"/>
                <a:cs typeface="Calibri"/>
                <a:sym typeface="Calibri"/>
              </a:rPr>
              <a:t>30/04/2019</a:t>
            </a:r>
            <a:endParaRPr/>
          </a:p>
        </p:txBody>
      </p:sp>
      <p:sp>
        <p:nvSpPr>
          <p:cNvPr id="227" name="Google Shape;22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3336" lvl="0" indent="-97136"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Bij de presentatie verschijnen er bij klikken 3 versies van dit model</a:t>
            </a:r>
            <a:endParaRPr/>
          </a:p>
          <a:p>
            <a:pPr marL="171450" lvl="0" indent="-171450" algn="l" rtl="0">
              <a:spcBef>
                <a:spcPts val="0"/>
              </a:spcBef>
              <a:spcAft>
                <a:spcPts val="0"/>
              </a:spcAft>
              <a:buClr>
                <a:schemeClr val="dk1"/>
              </a:buClr>
              <a:buSzPts val="1200"/>
              <a:buFont typeface="Calibri"/>
              <a:buChar char="-"/>
            </a:pPr>
            <a:r>
              <a:rPr lang="nl-BE"/>
              <a:t>9 BCV’s waarvan er 2 licht gekleurd zijn</a:t>
            </a:r>
            <a:endParaRPr/>
          </a:p>
          <a:p>
            <a:pPr marL="171450" lvl="0" indent="-171450" algn="l" rtl="0">
              <a:spcBef>
                <a:spcPts val="0"/>
              </a:spcBef>
              <a:spcAft>
                <a:spcPts val="0"/>
              </a:spcAft>
              <a:buClr>
                <a:schemeClr val="dk1"/>
              </a:buClr>
              <a:buSzPts val="1200"/>
              <a:buFont typeface="Calibri"/>
              <a:buChar char="-"/>
            </a:pPr>
            <a:r>
              <a:rPr lang="nl-BE"/>
              <a:t>Gq en Grw die weggelaten zijn, witruimte ertussen</a:t>
            </a:r>
            <a:endParaRPr/>
          </a:p>
          <a:p>
            <a:pPr marL="171450" lvl="0" indent="-171450" algn="l" rtl="0">
              <a:spcBef>
                <a:spcPts val="0"/>
              </a:spcBef>
              <a:spcAft>
                <a:spcPts val="0"/>
              </a:spcAft>
              <a:buClr>
                <a:schemeClr val="dk1"/>
              </a:buClr>
              <a:buSzPts val="1200"/>
              <a:buFont typeface="Calibri"/>
              <a:buChar char="-"/>
            </a:pPr>
            <a:r>
              <a:rPr lang="nl-BE"/>
              <a:t>Werkmodel met 7 BCV’s </a:t>
            </a:r>
            <a:endParaRPr/>
          </a:p>
          <a:p>
            <a:pPr marL="0" lvl="0" indent="0" algn="l" rtl="0">
              <a:spcBef>
                <a:spcPts val="0"/>
              </a:spcBef>
              <a:spcAft>
                <a:spcPts val="0"/>
              </a:spcAft>
              <a:buNone/>
            </a:pPr>
            <a:endParaRPr/>
          </a:p>
          <a:p>
            <a:pPr marL="0" lvl="0" indent="0" algn="l" rtl="0">
              <a:spcBef>
                <a:spcPts val="0"/>
              </a:spcBef>
              <a:spcAft>
                <a:spcPts val="0"/>
              </a:spcAft>
              <a:buNone/>
            </a:pPr>
            <a:r>
              <a:rPr lang="nl-BE"/>
              <a:t>Het CHC-model zelf, bijv. over wat de verschillende vaardigheden inhouden, komt/kwam op andere studiedagen aan bod. In deze presentatie lichten we toe welke keuzes Prodia heeft gemaakt.</a:t>
            </a:r>
            <a:endParaRPr/>
          </a:p>
          <a:p>
            <a:pPr marL="0" lvl="0" indent="0" algn="l" rtl="0">
              <a:spcBef>
                <a:spcPts val="0"/>
              </a:spcBef>
              <a:spcAft>
                <a:spcPts val="0"/>
              </a:spcAft>
              <a:buNone/>
            </a:pPr>
            <a:endParaRPr/>
          </a:p>
          <a:p>
            <a:pPr marL="0" lvl="0" indent="0" algn="l" rtl="0">
              <a:spcBef>
                <a:spcPts val="0"/>
              </a:spcBef>
              <a:spcAft>
                <a:spcPts val="0"/>
              </a:spcAft>
              <a:buNone/>
            </a:pPr>
            <a:r>
              <a:rPr lang="nl-BE"/>
              <a:t>De meeste auteurs onderscheiden acht tot tien brede cognitieve vaardigheden (BCV’s). Op het CHC-platform staan er 10 BCV’s waarbij Gf en Gq ook samengenomen worden tot Gf en daarnaast Gc en Grw tot Gc. Gt (reactietijd) staat er ook bij. Deze laatste hebben wij niet opgenomen omdat Gt zelden gemeten wordt in traditionele intelligentietests en erg laag laadt op G (algemene intelligentie). </a:t>
            </a:r>
            <a:endParaRPr/>
          </a:p>
          <a:p>
            <a:pPr marL="0" lvl="0" indent="0" algn="l" rtl="0">
              <a:spcBef>
                <a:spcPts val="0"/>
              </a:spcBef>
              <a:spcAft>
                <a:spcPts val="0"/>
              </a:spcAft>
              <a:buNone/>
            </a:pPr>
            <a:endParaRPr/>
          </a:p>
          <a:p>
            <a:pPr marL="0" lvl="0" indent="0" algn="l" rtl="0">
              <a:spcBef>
                <a:spcPts val="0"/>
              </a:spcBef>
              <a:spcAft>
                <a:spcPts val="0"/>
              </a:spcAft>
              <a:buNone/>
            </a:pPr>
            <a:r>
              <a:rPr lang="nl-BE"/>
              <a:t>Ook Gq (kwantititatieve kennis) en Grw (lees- en schrijfvaardigheden) plaatsen we niet helemaal in het model (zoals je ziet zijn die wat lichter gekleurd en met stippellijnen). Hun statuut is wat anders dan dat van de overige cognitieve vaardigheden. Deze twee BCV’s verwijzen eerder naar prestaties dan naar aanleg en zijn sterker afhankelijk van formele instructie en direct leren dan de andere zeven cognitieve vaardigheden. Om Gq en Grw in kaart te brengen ga je eerder een beroep doen op curriculumgebonden toetsen dan op intelligentiematen. </a:t>
            </a:r>
            <a:endParaRPr/>
          </a:p>
          <a:p>
            <a:pPr marL="0" lvl="0" indent="0" algn="l" rtl="0">
              <a:spcBef>
                <a:spcPts val="0"/>
              </a:spcBef>
              <a:spcAft>
                <a:spcPts val="0"/>
              </a:spcAft>
              <a:buNone/>
            </a:pPr>
            <a:endParaRPr/>
          </a:p>
          <a:p>
            <a:pPr marL="0" lvl="0" indent="0" algn="l" rtl="0">
              <a:spcBef>
                <a:spcPts val="0"/>
              </a:spcBef>
              <a:spcAft>
                <a:spcPts val="0"/>
              </a:spcAft>
              <a:buNone/>
            </a:pPr>
            <a:r>
              <a:rPr lang="nl-BE"/>
              <a:t>Dat betekent dat we voorstellen om de praktijk van intelligentieonderzoek te beperken tot zeven BCV’s (zie figuur).</a:t>
            </a:r>
            <a:endParaRPr>
              <a:highlight>
                <a:srgbClr val="FFFF00"/>
              </a:highlight>
            </a:endParaRPr>
          </a:p>
        </p:txBody>
      </p:sp>
      <p:sp>
        <p:nvSpPr>
          <p:cNvPr id="235" name="Google Shape;235;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236" name="Google Shape;236;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237" name="Google Shape;23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20</a:t>
            </a:fld>
            <a:endParaRPr sz="13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Soms geven medewerkers aan dat het lastig is om goed en compact te vatten wat de verschillende BCV’s inhouden. Dan kan deze kapstok mogelijk helpen.</a:t>
            </a:r>
            <a:endParaRPr/>
          </a:p>
          <a:p>
            <a:pPr marL="0" lvl="0" indent="0" algn="l" rtl="0">
              <a:spcBef>
                <a:spcPts val="0"/>
              </a:spcBef>
              <a:spcAft>
                <a:spcPts val="0"/>
              </a:spcAft>
              <a:buNone/>
            </a:pPr>
            <a:r>
              <a:rPr lang="nl-BE">
                <a:highlight>
                  <a:srgbClr val="FFFF00"/>
                </a:highlight>
              </a:rPr>
              <a:t>Eerder in deze presentatie </a:t>
            </a:r>
            <a:r>
              <a:rPr lang="nl-BE"/>
              <a:t>kwam het informatieverwerkingsmodel al aan bod. Hier zijn de BCV’s daar in geplaatst (dat hebben we niet zelf gedaan, maar is een puzzelwerkje van Gisleen Rauws)</a:t>
            </a:r>
            <a:endParaRPr/>
          </a:p>
          <a:p>
            <a:pPr marL="173336" lvl="0" indent="-173336" algn="l" rtl="0">
              <a:spcBef>
                <a:spcPts val="0"/>
              </a:spcBef>
              <a:spcAft>
                <a:spcPts val="0"/>
              </a:spcAft>
              <a:buClr>
                <a:schemeClr val="dk1"/>
              </a:buClr>
              <a:buSzPts val="1200"/>
              <a:buFont typeface="Noto Sans Symbols"/>
              <a:buChar char="⇒"/>
            </a:pPr>
            <a:r>
              <a:rPr lang="nl-BE"/>
              <a:t>Voor meer info: zie artikel van TOKK in de referentie</a:t>
            </a:r>
            <a:endParaRPr/>
          </a:p>
          <a:p>
            <a:pPr marL="173336" lvl="0" indent="-97136" algn="l" rtl="0">
              <a:spcBef>
                <a:spcPts val="0"/>
              </a:spcBef>
              <a:spcAft>
                <a:spcPts val="0"/>
              </a:spcAft>
              <a:buClr>
                <a:schemeClr val="dk1"/>
              </a:buClr>
              <a:buSzPts val="1200"/>
              <a:buFont typeface="Noto Sans Symbols"/>
              <a:buNone/>
            </a:pPr>
            <a:endParaRPr/>
          </a:p>
          <a:p>
            <a:pPr marL="0" lvl="0" indent="0" algn="l" rtl="0">
              <a:spcBef>
                <a:spcPts val="0"/>
              </a:spcBef>
              <a:spcAft>
                <a:spcPts val="0"/>
              </a:spcAft>
              <a:buNone/>
            </a:pPr>
            <a:r>
              <a:rPr lang="nl-BE"/>
              <a:t>Zoals je ziet zitten Gv en Ga vooraan in het informatieverwerkingssysteem (heel dicht bij de informatie die op ons afkomt). Gsm en Gs kan je eerder plaatsen in/rond het werkgeheugen (de flessenhals die bepaalt welke informatie er in het langetermijngeheugen opgeslagen wordt en welke er kan uit opgehaald worden). </a:t>
            </a:r>
            <a:endParaRPr/>
          </a:p>
          <a:p>
            <a:pPr marL="0" lvl="0" indent="0" algn="l" rtl="0">
              <a:spcBef>
                <a:spcPts val="0"/>
              </a:spcBef>
              <a:spcAft>
                <a:spcPts val="0"/>
              </a:spcAft>
              <a:buNone/>
            </a:pPr>
            <a:r>
              <a:rPr lang="nl-BE"/>
              <a:t>Gf en Glr hangen tussen Werkgeheugen en langetermijngeheugen (opslaan, oproepen, werken met informatie uit LTG), Gc zit echt in langetermijngeheugen.</a:t>
            </a:r>
            <a:endParaRPr/>
          </a:p>
        </p:txBody>
      </p:sp>
      <p:sp>
        <p:nvSpPr>
          <p:cNvPr id="246" name="Google Shape;2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Executieve functies vermelden we niet in het protocol. En dat is niet omdat we dat zijn vergeten. </a:t>
            </a:r>
            <a:endParaRPr/>
          </a:p>
          <a:p>
            <a:pPr marL="173336" lvl="0" indent="-173336" algn="l" rtl="0">
              <a:spcBef>
                <a:spcPts val="0"/>
              </a:spcBef>
              <a:spcAft>
                <a:spcPts val="0"/>
              </a:spcAft>
              <a:buClr>
                <a:schemeClr val="dk1"/>
              </a:buClr>
              <a:buSzPts val="1200"/>
              <a:buFont typeface="Calibri"/>
              <a:buChar char="-"/>
            </a:pPr>
            <a:r>
              <a:rPr lang="nl-BE"/>
              <a:t>EF staan vermeld in Protocol G&amp;E en daarbij gemerkt dat het niet makkelijk is om tot een eenduidige oplijsting en omschrijving te komen van de verschillende EF (waardoor we voor de uitwerking van 1 auteur kozen en nadien – niet geheel onterecht – opmerking kregen dat het een wat eenzijdige kijk was)</a:t>
            </a:r>
            <a:endParaRPr/>
          </a:p>
          <a:p>
            <a:pPr marL="173336" lvl="0" indent="-173336" algn="l" rtl="0">
              <a:spcBef>
                <a:spcPts val="0"/>
              </a:spcBef>
              <a:spcAft>
                <a:spcPts val="0"/>
              </a:spcAft>
              <a:buClr>
                <a:schemeClr val="dk1"/>
              </a:buClr>
              <a:buSzPts val="1200"/>
              <a:buFont typeface="Calibri"/>
              <a:buChar char="-"/>
            </a:pPr>
            <a:r>
              <a:rPr lang="nl-BE"/>
              <a:t>We gingen ook na wat de meerwaarde voor dit protocol van EF tov BCV’s. Vooral de EF’s rond aandacht zijn niet zo makkelijk te onderscheiden van bv. Gsm of werkgeheugen. Dat vonden we ook zo terug in de literatuur rond het CHC-model.</a:t>
            </a:r>
            <a:endParaRPr/>
          </a:p>
          <a:p>
            <a:pPr marL="173336" lvl="0" indent="-173336" algn="l" rtl="0">
              <a:spcBef>
                <a:spcPts val="0"/>
              </a:spcBef>
              <a:spcAft>
                <a:spcPts val="0"/>
              </a:spcAft>
              <a:buClr>
                <a:schemeClr val="dk1"/>
              </a:buClr>
              <a:buSzPts val="1200"/>
              <a:buFont typeface="Calibri"/>
              <a:buChar char="-"/>
            </a:pPr>
            <a:r>
              <a:rPr lang="nl-BE"/>
              <a:t>En dan speelde ook nog mee dat we in de protocollen al proberen om verschillende modellen of kaders met elkaar te verbinden, bv. ICF, CHC, eigen werkmodel voor cognitief sterk functioneren, model van AAIDD voor cognitief zwak functioneren. Een verbinding maken met Executieve functies was – om het in HGD-termen te zeggen – eerder </a:t>
            </a:r>
            <a:r>
              <a:rPr lang="nl-BE" i="1"/>
              <a:t>nice </a:t>
            </a:r>
            <a:r>
              <a:rPr lang="nl-BE"/>
              <a:t>dan </a:t>
            </a:r>
            <a:r>
              <a:rPr lang="nl-BE" i="1"/>
              <a:t>need to know.</a:t>
            </a:r>
            <a:endParaRPr/>
          </a:p>
        </p:txBody>
      </p:sp>
      <p:sp>
        <p:nvSpPr>
          <p:cNvPr id="254" name="Google Shape;2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Hoe vind je die BCV’s terug in het protocol? Er staan onder andere deze vbn in. We hebben hiervoor trouwens inspiratie gehaald uit BCV-fiches CHC-platform..</a:t>
            </a:r>
            <a:endParaRPr/>
          </a:p>
          <a:p>
            <a:pPr marL="0" lvl="0" indent="0" algn="l" rtl="0">
              <a:spcBef>
                <a:spcPts val="0"/>
              </a:spcBef>
              <a:spcAft>
                <a:spcPts val="0"/>
              </a:spcAft>
              <a:buNone/>
            </a:pPr>
            <a:endParaRPr/>
          </a:p>
          <a:p>
            <a:pPr marL="0" lvl="0" indent="0" algn="l" rtl="0">
              <a:spcBef>
                <a:spcPts val="0"/>
              </a:spcBef>
              <a:spcAft>
                <a:spcPts val="0"/>
              </a:spcAft>
              <a:buNone/>
            </a:pPr>
            <a:r>
              <a:rPr lang="nl-BE"/>
              <a:t>Amélie heeft een gemiddelde vloeiende intelligentie (Gf) maar valt uit op gekristalliseerde intelligentie (Gc), kortetermijngeheugen (Gsm) en verwerkingssnelheid (Gs). (niveaubepalend)</a:t>
            </a:r>
            <a:endParaRPr/>
          </a:p>
          <a:p>
            <a:pPr marL="0" lvl="0" indent="0" algn="l" rtl="0">
              <a:spcBef>
                <a:spcPts val="0"/>
              </a:spcBef>
              <a:spcAft>
                <a:spcPts val="0"/>
              </a:spcAft>
              <a:buNone/>
            </a:pPr>
            <a:endParaRPr/>
          </a:p>
          <a:p>
            <a:pPr marL="0" lvl="0" indent="0" algn="l" rtl="0">
              <a:spcBef>
                <a:spcPts val="0"/>
              </a:spcBef>
              <a:spcAft>
                <a:spcPts val="0"/>
              </a:spcAft>
              <a:buNone/>
            </a:pPr>
            <a:r>
              <a:rPr lang="nl-BE" b="1"/>
              <a:t>Vraag</a:t>
            </a:r>
            <a:r>
              <a:rPr lang="nl-BE"/>
              <a:t>: </a:t>
            </a:r>
            <a:endParaRPr/>
          </a:p>
          <a:p>
            <a:pPr marL="173336" lvl="0" indent="-173336" algn="l" rtl="0">
              <a:spcBef>
                <a:spcPts val="0"/>
              </a:spcBef>
              <a:spcAft>
                <a:spcPts val="0"/>
              </a:spcAft>
              <a:buClr>
                <a:schemeClr val="dk1"/>
              </a:buClr>
              <a:buSzPts val="1200"/>
              <a:buFont typeface="Calibri"/>
              <a:buChar char="-"/>
            </a:pPr>
            <a:r>
              <a:rPr lang="nl-BE"/>
              <a:t>in welke fase stel je hypothesen op? (vbn uit strategiefase)</a:t>
            </a:r>
            <a:endParaRPr/>
          </a:p>
          <a:p>
            <a:pPr marL="173336" lvl="0" indent="-173336" algn="l" rtl="0">
              <a:spcBef>
                <a:spcPts val="0"/>
              </a:spcBef>
              <a:spcAft>
                <a:spcPts val="0"/>
              </a:spcAft>
              <a:buClr>
                <a:schemeClr val="dk1"/>
              </a:buClr>
              <a:buSzPts val="1200"/>
              <a:buFont typeface="Calibri"/>
              <a:buChar char="-"/>
            </a:pPr>
            <a:r>
              <a:rPr lang="nl-BE"/>
              <a:t>Uit welk protocol? </a:t>
            </a:r>
            <a:endParaRPr/>
          </a:p>
          <a:p>
            <a:pPr marL="0" lvl="0" indent="0" algn="l" rtl="0">
              <a:spcBef>
                <a:spcPts val="0"/>
              </a:spcBef>
              <a:spcAft>
                <a:spcPts val="0"/>
              </a:spcAft>
              <a:buNone/>
            </a:pPr>
            <a:r>
              <a:rPr lang="nl-BE"/>
              <a:t>=&gt; </a:t>
            </a:r>
            <a:r>
              <a:rPr lang="nl-BE">
                <a:highlight>
                  <a:srgbClr val="FFFF00"/>
                </a:highlight>
              </a:rPr>
              <a:t>Ze staan door elkaar: </a:t>
            </a:r>
            <a:r>
              <a:rPr lang="nl-BE"/>
              <a:t>Amelie en Dean CZF, Stefanie CSF (bij Stefanie staat er wel nog bij ‘door verveling’)</a:t>
            </a:r>
            <a:endParaRPr/>
          </a:p>
        </p:txBody>
      </p:sp>
      <p:sp>
        <p:nvSpPr>
          <p:cNvPr id="264" name="Google Shape;2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Bij andere hypothesen ga je wel in duidelijkere richting denken</a:t>
            </a:r>
            <a:endParaRPr/>
          </a:p>
        </p:txBody>
      </p:sp>
      <p:sp>
        <p:nvSpPr>
          <p:cNvPr id="272" name="Google Shape;27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We gaan verder in op de eerste hypothese over Amélie</a:t>
            </a:r>
            <a:endParaRPr/>
          </a:p>
          <a:p>
            <a:pPr marL="0" lvl="0" indent="0" algn="l" rtl="0">
              <a:spcBef>
                <a:spcPts val="0"/>
              </a:spcBef>
              <a:spcAft>
                <a:spcPts val="0"/>
              </a:spcAft>
              <a:buNone/>
            </a:pPr>
            <a:r>
              <a:rPr lang="nl-BE"/>
              <a:t>Die kan je op verschillende manieren concretiseren. </a:t>
            </a:r>
            <a:endParaRPr/>
          </a:p>
          <a:p>
            <a:pPr marL="0" lvl="0" indent="0" algn="l" rtl="0">
              <a:spcBef>
                <a:spcPts val="0"/>
              </a:spcBef>
              <a:spcAft>
                <a:spcPts val="0"/>
              </a:spcAft>
              <a:buNone/>
            </a:pPr>
            <a:endParaRPr/>
          </a:p>
          <a:p>
            <a:pPr marL="0" lvl="0" indent="0" algn="l" rtl="0">
              <a:spcBef>
                <a:spcPts val="0"/>
              </a:spcBef>
              <a:spcAft>
                <a:spcPts val="0"/>
              </a:spcAft>
              <a:buNone/>
            </a:pPr>
            <a:r>
              <a:rPr lang="nl-BE" b="1"/>
              <a:t>Mogelijke opdracht bij deze slide </a:t>
            </a:r>
            <a:r>
              <a:rPr lang="nl-BE" b="0"/>
              <a:t>(enkel hypothese projecteren, nog niet klikken voor de rest)</a:t>
            </a:r>
            <a:r>
              <a:rPr lang="nl-BE" b="1"/>
              <a:t>: </a:t>
            </a:r>
            <a:r>
              <a:rPr lang="nl-BE"/>
              <a:t>Schrijf bij deze hypothese mogelijke onderzoeksvragen op én formuleer de als-dan redenering om de relevantie af te toetsen (denk: als ik dit weet, dan betekent dat voor het handelen …)</a:t>
            </a:r>
            <a:endParaRPr/>
          </a:p>
          <a:p>
            <a:pPr marL="0" lvl="0" indent="0" algn="l" rtl="0">
              <a:spcBef>
                <a:spcPts val="0"/>
              </a:spcBef>
              <a:spcAft>
                <a:spcPts val="0"/>
              </a:spcAft>
              <a:buNone/>
            </a:pPr>
            <a:endParaRPr/>
          </a:p>
          <a:p>
            <a:pPr marL="0" lvl="0" indent="0" algn="l" rtl="0">
              <a:spcBef>
                <a:spcPts val="0"/>
              </a:spcBef>
              <a:spcAft>
                <a:spcPts val="0"/>
              </a:spcAft>
              <a:buNone/>
            </a:pPr>
            <a:r>
              <a:rPr lang="nl-BE"/>
              <a:t>Algemene, open of meer specifieke, gesloten onderzoeksvragen zijn mogelijk.</a:t>
            </a:r>
            <a:endParaRPr/>
          </a:p>
          <a:p>
            <a:pPr marL="0" lvl="0" indent="0" algn="l" rtl="0">
              <a:spcBef>
                <a:spcPts val="0"/>
              </a:spcBef>
              <a:spcAft>
                <a:spcPts val="0"/>
              </a:spcAft>
              <a:buNone/>
            </a:pPr>
            <a:r>
              <a:rPr lang="nl-BE"/>
              <a:t>=&gt; Hoe concreter de onderzoeksvraag, hoe gemakkelijker om naar onderzoek te gaan en te bepalen hoe je info zal verzamelen.</a:t>
            </a:r>
            <a:endParaRPr/>
          </a:p>
        </p:txBody>
      </p:sp>
      <p:sp>
        <p:nvSpPr>
          <p:cNvPr id="280" name="Google Shape;28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Iets wat we in het HGD-traject hebben opgenomen zijn de verwoordingen voor scores (zowel een totale IQ-score als voor de indexen van brede cognitieve vaardigheden). Aangezien we bij voorkeur werken met het betrouwbaarheidsinterval, koppel je de interpretatie aan de buitengrenzen van het betrouwbaarheidsinterval. </a:t>
            </a:r>
            <a:endParaRPr/>
          </a:p>
          <a:p>
            <a:pPr marL="0" lvl="0" indent="0" algn="l" rtl="0">
              <a:spcBef>
                <a:spcPts val="0"/>
              </a:spcBef>
              <a:spcAft>
                <a:spcPts val="0"/>
              </a:spcAft>
              <a:buNone/>
            </a:pPr>
            <a:endParaRPr/>
          </a:p>
          <a:p>
            <a:pPr marL="0" lvl="0" indent="0" algn="l" rtl="0">
              <a:spcBef>
                <a:spcPts val="0"/>
              </a:spcBef>
              <a:spcAft>
                <a:spcPts val="0"/>
              </a:spcAft>
              <a:buNone/>
            </a:pPr>
            <a:r>
              <a:rPr lang="nl-BE"/>
              <a:t>=&gt; Staat in Protocollen in HGD-traject, onderzoeksfase (blok 3.4 onderzoeksresultaten verwerken)</a:t>
            </a:r>
            <a:endParaRPr/>
          </a:p>
          <a:p>
            <a:pPr marL="0" lvl="0" indent="0" algn="l" rtl="0">
              <a:spcBef>
                <a:spcPts val="0"/>
              </a:spcBef>
              <a:spcAft>
                <a:spcPts val="0"/>
              </a:spcAft>
              <a:buNone/>
            </a:pPr>
            <a:endParaRPr/>
          </a:p>
          <a:p>
            <a:pPr marL="0" lvl="0" indent="0" algn="l" rtl="0">
              <a:spcBef>
                <a:spcPts val="0"/>
              </a:spcBef>
              <a:spcAft>
                <a:spcPts val="0"/>
              </a:spcAft>
              <a:buNone/>
            </a:pPr>
            <a:r>
              <a:rPr lang="nl-BE"/>
              <a:t>Soms discussie over verwoording van de grenswaarden. Statistisch kan je zeggen dat de grenzen van intervallen in beide intervallen liggen. Dus bv. dat 110 zowel gemiddeld als hooggemiddeld is. Maar in de praktijk is dat lastig, daarom zetten we ze hier maar bij 1 interval. Daarbij zijn we iets vlotter met het toekennen van een hoger liggende benaming dan bij een lage. Dus 90 is </a:t>
            </a:r>
            <a:r>
              <a:rPr lang="nl-BE" i="1"/>
              <a:t>nog</a:t>
            </a:r>
            <a:r>
              <a:rPr lang="nl-BE"/>
              <a:t> ‘gemiddeld’, maar 110 is </a:t>
            </a:r>
            <a:r>
              <a:rPr lang="nl-BE" i="1"/>
              <a:t>al</a:t>
            </a:r>
            <a:r>
              <a:rPr lang="nl-BE"/>
              <a:t> ‘hooggemiddeld’. Of anders, we zijn wat voorzichtiger vooraleer we een lagere interpretatie aan een score koppelen dan een hogere.</a:t>
            </a:r>
            <a:endParaRPr/>
          </a:p>
          <a:p>
            <a:pPr marL="0" lvl="0" indent="0" algn="l" rtl="0">
              <a:spcBef>
                <a:spcPts val="0"/>
              </a:spcBef>
              <a:spcAft>
                <a:spcPts val="0"/>
              </a:spcAft>
              <a:buNone/>
            </a:pPr>
            <a:r>
              <a:rPr lang="nl-BE"/>
              <a:t> </a:t>
            </a:r>
            <a:endParaRPr/>
          </a:p>
        </p:txBody>
      </p:sp>
      <p:sp>
        <p:nvSpPr>
          <p:cNvPr id="288" name="Google Shape;28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Eens de onderzoekvragen duidelijk en het onderzoek gelopen en resultaten aangevuld in het integratief beeld, is het tijd om doelen, behoeften en aanbevelingen te formuleren. </a:t>
            </a:r>
            <a:endParaRPr/>
          </a:p>
          <a:p>
            <a:pPr marL="173336" lvl="0" indent="-173336" algn="l" rtl="0">
              <a:spcBef>
                <a:spcPts val="0"/>
              </a:spcBef>
              <a:spcAft>
                <a:spcPts val="0"/>
              </a:spcAft>
              <a:buClr>
                <a:schemeClr val="dk1"/>
              </a:buClr>
              <a:buSzPts val="1200"/>
              <a:buFont typeface="Noto Sans Symbols"/>
              <a:buChar char="⇒"/>
            </a:pPr>
            <a:r>
              <a:rPr lang="nl-BE"/>
              <a:t>In welke fase van het HGD-traject zitten we ondertussen?</a:t>
            </a:r>
            <a:endParaRPr/>
          </a:p>
          <a:p>
            <a:pPr marL="0" lvl="0" indent="0" algn="l" rtl="0">
              <a:spcBef>
                <a:spcPts val="0"/>
              </a:spcBef>
              <a:spcAft>
                <a:spcPts val="0"/>
              </a:spcAft>
              <a:buNone/>
            </a:pPr>
            <a:endParaRPr/>
          </a:p>
          <a:p>
            <a:pPr marL="0" lvl="0" indent="0" algn="l" rtl="0">
              <a:spcBef>
                <a:spcPts val="0"/>
              </a:spcBef>
              <a:spcAft>
                <a:spcPts val="0"/>
              </a:spcAft>
              <a:buNone/>
            </a:pPr>
            <a:r>
              <a:rPr lang="nl-BE"/>
              <a:t>Voor Amélie zou dat kunnen betekenen</a:t>
            </a:r>
            <a:endParaRPr/>
          </a:p>
          <a:p>
            <a:pPr marL="173336" lvl="0" indent="-173336" algn="l" rtl="0">
              <a:spcBef>
                <a:spcPts val="0"/>
              </a:spcBef>
              <a:spcAft>
                <a:spcPts val="0"/>
              </a:spcAft>
              <a:buClr>
                <a:schemeClr val="dk1"/>
              </a:buClr>
              <a:buSzPts val="1200"/>
              <a:buFont typeface="Calibri"/>
              <a:buChar char="-"/>
            </a:pPr>
            <a:r>
              <a:rPr lang="nl-BE"/>
              <a:t>Hulpvraag was vooral naar aanpak: hoe Amélie vooruithalen in haar communicatieve vaardigheden (mondelinge taalvaardigheid vooral Gc)</a:t>
            </a:r>
            <a:endParaRPr/>
          </a:p>
          <a:p>
            <a:pPr marL="0" lvl="0" indent="0" algn="l" rtl="0">
              <a:spcBef>
                <a:spcPts val="0"/>
              </a:spcBef>
              <a:spcAft>
                <a:spcPts val="0"/>
              </a:spcAft>
              <a:buNone/>
            </a:pPr>
            <a:r>
              <a:rPr lang="nl-BE"/>
              <a:t>Na HGD-traject een mogelijk doel</a:t>
            </a:r>
            <a:endParaRPr/>
          </a:p>
          <a:p>
            <a:pPr marL="173336" lvl="0" indent="-173336" algn="l" rtl="0">
              <a:spcBef>
                <a:spcPts val="0"/>
              </a:spcBef>
              <a:spcAft>
                <a:spcPts val="0"/>
              </a:spcAft>
              <a:buClr>
                <a:schemeClr val="dk1"/>
              </a:buClr>
              <a:buSzPts val="1200"/>
              <a:buFont typeface="Calibri"/>
              <a:buChar char="-"/>
            </a:pPr>
            <a:r>
              <a:rPr lang="nl-BE"/>
              <a:t>Doel: Amélie gebruikt geheugenstrategieën die haar kortetermijngeheugen (Gsm) ondersteunen.</a:t>
            </a:r>
            <a:endParaRPr/>
          </a:p>
          <a:p>
            <a:pPr marL="0" lvl="0" indent="0" algn="l" rtl="0">
              <a:spcBef>
                <a:spcPts val="0"/>
              </a:spcBef>
              <a:spcAft>
                <a:spcPts val="0"/>
              </a:spcAft>
              <a:buNone/>
            </a:pPr>
            <a:r>
              <a:rPr lang="nl-BE"/>
              <a:t>(herinner informatieverwerkingsmodel: Gc zit in LTG, maar om info op te slaan als Gc passeert het via werkgeheugen)</a:t>
            </a:r>
            <a:endParaRPr/>
          </a:p>
          <a:p>
            <a:pPr marL="173336" lvl="0" indent="-173336" algn="l" rtl="0">
              <a:spcBef>
                <a:spcPts val="0"/>
              </a:spcBef>
              <a:spcAft>
                <a:spcPts val="0"/>
              </a:spcAft>
              <a:buClr>
                <a:schemeClr val="dk1"/>
              </a:buClr>
              <a:buSzPts val="1200"/>
              <a:buFont typeface="Calibri"/>
              <a:buChar char="-"/>
            </a:pPr>
            <a:r>
              <a:rPr lang="nl-BE"/>
              <a:t>Verschillende mogelijke behoeften:  hier samengevat als: A heeft nood aan een omgeving die met haar bekijkt welke geheugenstrategieën passen bij welke opdracht, die strategieën expliciet aanleert en eens aangeleerd, inzet op het leren toepassen in de situaties waar het nodig is en A te stimuleren bij het blijven gebruiken</a:t>
            </a:r>
            <a:endParaRPr/>
          </a:p>
          <a:p>
            <a:pPr marL="173336" lvl="0" indent="-173336" algn="l" rtl="0">
              <a:spcBef>
                <a:spcPts val="0"/>
              </a:spcBef>
              <a:spcAft>
                <a:spcPts val="0"/>
              </a:spcAft>
              <a:buClr>
                <a:schemeClr val="dk1"/>
              </a:buClr>
              <a:buSzPts val="1200"/>
              <a:buFont typeface="Calibri"/>
              <a:buChar char="-"/>
            </a:pPr>
            <a:r>
              <a:rPr lang="nl-BE"/>
              <a:t>Aanbevelingen zijn een stuk concreter, bv. om aangepaste onthoudkaarten te maken, in 2voud zodat ze zowel op school als thuis (met ondersteuning van de ouders) kunnen worden gebruikt</a:t>
            </a:r>
            <a:endParaRPr/>
          </a:p>
          <a:p>
            <a:pPr marL="457200" lvl="1" indent="0" algn="l" rtl="0">
              <a:spcBef>
                <a:spcPts val="0"/>
              </a:spcBef>
              <a:spcAft>
                <a:spcPts val="0"/>
              </a:spcAft>
              <a:buNone/>
            </a:pPr>
            <a:endParaRPr i="1" u="sng"/>
          </a:p>
          <a:p>
            <a:pPr marL="457200" lvl="1" indent="0" algn="l" rtl="0">
              <a:spcBef>
                <a:spcPts val="0"/>
              </a:spcBef>
              <a:spcAft>
                <a:spcPts val="0"/>
              </a:spcAft>
              <a:buNone/>
            </a:pPr>
            <a:r>
              <a:rPr lang="nl-BE" i="1" u="sng"/>
              <a:t>Voorbeeld in protocol CZF</a:t>
            </a:r>
            <a:endParaRPr/>
          </a:p>
          <a:p>
            <a:pPr marL="457200" lvl="1" indent="0" algn="l" rtl="0">
              <a:spcBef>
                <a:spcPts val="0"/>
              </a:spcBef>
              <a:spcAft>
                <a:spcPts val="0"/>
              </a:spcAft>
              <a:buNone/>
            </a:pPr>
            <a:endParaRPr i="1"/>
          </a:p>
          <a:p>
            <a:pPr marL="462229" lvl="1" indent="0" algn="l" rtl="0">
              <a:spcBef>
                <a:spcPts val="0"/>
              </a:spcBef>
              <a:spcAft>
                <a:spcPts val="0"/>
              </a:spcAft>
              <a:buNone/>
            </a:pPr>
            <a:r>
              <a:rPr lang="nl-BE" b="1" i="1"/>
              <a:t>Hulpvraag: </a:t>
            </a:r>
            <a:r>
              <a:rPr lang="nl-BE" b="0" i="0"/>
              <a:t>Hoe kunnen de communicatieve vaardigheden (begrijpen en zich uiten) worden gestimuleerd bij Amélie? Welke deskundigheid is nodig om de school daarin te ondersteunen? (adviesgericht)</a:t>
            </a:r>
            <a:endParaRPr/>
          </a:p>
          <a:p>
            <a:pPr marL="462229" lvl="1" indent="0" algn="l" rtl="0">
              <a:spcBef>
                <a:spcPts val="0"/>
              </a:spcBef>
              <a:spcAft>
                <a:spcPts val="0"/>
              </a:spcAft>
              <a:buNone/>
            </a:pPr>
            <a:endParaRPr b="1" i="1"/>
          </a:p>
          <a:p>
            <a:pPr marL="462229" lvl="1" indent="0" algn="l" rtl="0">
              <a:spcBef>
                <a:spcPts val="0"/>
              </a:spcBef>
              <a:spcAft>
                <a:spcPts val="0"/>
              </a:spcAft>
              <a:buNone/>
            </a:pPr>
            <a:r>
              <a:rPr lang="nl-BE" b="1" i="1"/>
              <a:t>Doel: </a:t>
            </a:r>
            <a:r>
              <a:rPr lang="nl-BE"/>
              <a:t>Amélie gebruikt geheugenstrategieën die haar kortetermijngeheugen (Gsm) ondersteunen.</a:t>
            </a:r>
            <a:endParaRPr/>
          </a:p>
          <a:p>
            <a:pPr marL="457200" lvl="1" indent="0" algn="l" rtl="0">
              <a:spcBef>
                <a:spcPts val="0"/>
              </a:spcBef>
              <a:spcAft>
                <a:spcPts val="0"/>
              </a:spcAft>
              <a:buNone/>
            </a:pPr>
            <a:endParaRPr i="1"/>
          </a:p>
          <a:p>
            <a:pPr marL="457200" lvl="1" indent="0" algn="l" rtl="0">
              <a:spcBef>
                <a:spcPts val="0"/>
              </a:spcBef>
              <a:spcAft>
                <a:spcPts val="0"/>
              </a:spcAft>
              <a:buNone/>
            </a:pPr>
            <a:r>
              <a:rPr lang="nl-BE" b="1" i="1"/>
              <a:t>Onderwijsbehoefte 1</a:t>
            </a:r>
            <a:r>
              <a:rPr lang="nl-BE"/>
              <a:t>: Amélie heeft nood aan geheugenstrategieën die zijn afgestemd op de schoolse opdrachten.</a:t>
            </a:r>
            <a:endParaRPr/>
          </a:p>
          <a:p>
            <a:pPr marL="914400" lvl="2" indent="0" algn="l" rtl="0">
              <a:spcBef>
                <a:spcPts val="0"/>
              </a:spcBef>
              <a:spcAft>
                <a:spcPts val="0"/>
              </a:spcAft>
              <a:buNone/>
            </a:pPr>
            <a:r>
              <a:rPr lang="nl-BE" b="1" i="1"/>
              <a:t>Aanbeveling</a:t>
            </a:r>
            <a:r>
              <a:rPr lang="nl-BE"/>
              <a:t>: De leerkracht bepaalt samen met de zorgcoördinator welke onthoudkaarten Amélie kunnen helpen bij het uitvoeren van de opdrachten in de klas.</a:t>
            </a:r>
            <a:endParaRPr/>
          </a:p>
          <a:p>
            <a:pPr marL="457200" lvl="1" indent="0" algn="l" rtl="0">
              <a:spcBef>
                <a:spcPts val="0"/>
              </a:spcBef>
              <a:spcAft>
                <a:spcPts val="0"/>
              </a:spcAft>
              <a:buNone/>
            </a:pPr>
            <a:r>
              <a:rPr lang="nl-BE" b="1" i="1"/>
              <a:t>Onderwijsbehoefte 2:</a:t>
            </a:r>
            <a:r>
              <a:rPr lang="nl-BE"/>
              <a:t> Amélie heeft nood aan iemand die haar de geheugenstrategieën leert gebruiken.</a:t>
            </a:r>
            <a:endParaRPr/>
          </a:p>
          <a:p>
            <a:pPr marL="914400" lvl="2" indent="0" algn="l" rtl="0">
              <a:spcBef>
                <a:spcPts val="0"/>
              </a:spcBef>
              <a:spcAft>
                <a:spcPts val="0"/>
              </a:spcAft>
              <a:buNone/>
            </a:pPr>
            <a:r>
              <a:rPr lang="nl-BE" b="1" i="1"/>
              <a:t>Aanbeveling: </a:t>
            </a:r>
            <a:r>
              <a:rPr lang="nl-BE"/>
              <a:t>De (zorg)leerkracht maakt samen met Amélie de onthoudkaarten op en leert Amélie hoe ze die kan gebruiken.</a:t>
            </a:r>
            <a:endParaRPr/>
          </a:p>
          <a:p>
            <a:pPr marL="457200" lvl="1" indent="0" algn="l" rtl="0">
              <a:spcBef>
                <a:spcPts val="0"/>
              </a:spcBef>
              <a:spcAft>
                <a:spcPts val="0"/>
              </a:spcAft>
              <a:buNone/>
            </a:pPr>
            <a:r>
              <a:rPr lang="nl-BE" b="1" i="1"/>
              <a:t>Onderwijsbehoefte 3</a:t>
            </a:r>
            <a:r>
              <a:rPr lang="nl-BE"/>
              <a:t>: Amélie heeft nood aan een omgeving die haar stimuleert om de geheugenstrategieën te gebruiken tijdens opdrachten. </a:t>
            </a:r>
            <a:endParaRPr/>
          </a:p>
          <a:p>
            <a:pPr marL="914400" lvl="2" indent="0" algn="l" rtl="0">
              <a:spcBef>
                <a:spcPts val="0"/>
              </a:spcBef>
              <a:spcAft>
                <a:spcPts val="0"/>
              </a:spcAft>
              <a:buNone/>
            </a:pPr>
            <a:r>
              <a:rPr lang="nl-BE" b="1" i="1"/>
              <a:t>Aanbeveling</a:t>
            </a:r>
            <a:r>
              <a:rPr lang="nl-BE"/>
              <a:t>: De onthoudkaarten worden in tweevoud gemaakt zodat ze ook thuis beschikbaar zijn.</a:t>
            </a:r>
            <a:endParaRPr/>
          </a:p>
          <a:p>
            <a:pPr marL="914400" lvl="2" indent="0" algn="l" rtl="0">
              <a:spcBef>
                <a:spcPts val="0"/>
              </a:spcBef>
              <a:spcAft>
                <a:spcPts val="0"/>
              </a:spcAft>
              <a:buNone/>
            </a:pPr>
            <a:r>
              <a:rPr lang="nl-BE" b="1" i="1"/>
              <a:t>Aanbeveling</a:t>
            </a:r>
            <a:r>
              <a:rPr lang="nl-BE"/>
              <a:t>: De leerkrachten en de ouders van Amélie sporen haar aan om de onthoudkaarten te gebruiken.</a:t>
            </a:r>
            <a:endParaRPr/>
          </a:p>
          <a:p>
            <a:pPr marL="914400" lvl="2" indent="0" algn="l" rtl="0">
              <a:spcBef>
                <a:spcPts val="0"/>
              </a:spcBef>
              <a:spcAft>
                <a:spcPts val="0"/>
              </a:spcAft>
              <a:buNone/>
            </a:pPr>
            <a:r>
              <a:rPr lang="nl-BE" b="1" i="1"/>
              <a:t>Aanbeveling</a:t>
            </a:r>
            <a:r>
              <a:rPr lang="nl-BE"/>
              <a:t>: Amélie krijgt na het maken van een taak procesgerichte feedback.</a:t>
            </a:r>
            <a:endParaRPr/>
          </a:p>
          <a:p>
            <a:pPr marL="457200" lvl="1" indent="0" algn="l" rtl="0">
              <a:spcBef>
                <a:spcPts val="0"/>
              </a:spcBef>
              <a:spcAft>
                <a:spcPts val="0"/>
              </a:spcAft>
              <a:buNone/>
            </a:pPr>
            <a:r>
              <a:rPr lang="nl-BE" b="1" i="1"/>
              <a:t>Ondersteuningsbehoefte 1: </a:t>
            </a:r>
            <a:r>
              <a:rPr lang="nl-BE"/>
              <a:t>De leerkracht heeft nood aan een collega die mee nadenkt over hoe geheugenstrategieën (herhalen, clusteren, visualiseren …) kunnen verweven worden in de verschillende lessen.</a:t>
            </a:r>
            <a:endParaRPr/>
          </a:p>
          <a:p>
            <a:pPr marL="914400" lvl="2" indent="0" algn="l" rtl="0">
              <a:spcBef>
                <a:spcPts val="0"/>
              </a:spcBef>
              <a:spcAft>
                <a:spcPts val="0"/>
              </a:spcAft>
              <a:buNone/>
            </a:pPr>
            <a:r>
              <a:rPr lang="nl-BE" b="1" i="1"/>
              <a:t>Aanbeveling: </a:t>
            </a:r>
            <a:r>
              <a:rPr lang="nl-BE"/>
              <a:t>De school vraagt ondersteuning aan de pedagogische begeleidingsdienst om haar aanbod aan maatregelen binnen de verhoogde zorg te versterken.</a:t>
            </a:r>
            <a:endParaRPr/>
          </a:p>
          <a:p>
            <a:pPr marL="457200" lvl="1" indent="0" algn="l" rtl="0">
              <a:spcBef>
                <a:spcPts val="0"/>
              </a:spcBef>
              <a:spcAft>
                <a:spcPts val="0"/>
              </a:spcAft>
              <a:buNone/>
            </a:pPr>
            <a:r>
              <a:rPr lang="nl-BE" b="1" i="1"/>
              <a:t>Ondersteuningsbehoefte 2: </a:t>
            </a:r>
            <a:r>
              <a:rPr lang="nl-BE"/>
              <a:t>De ouders hebben nood aan kennis over het gebruik van geheugenstrategieën. </a:t>
            </a:r>
            <a:endParaRPr/>
          </a:p>
          <a:p>
            <a:pPr marL="914400" lvl="2" indent="0" algn="l" rtl="0">
              <a:spcBef>
                <a:spcPts val="0"/>
              </a:spcBef>
              <a:spcAft>
                <a:spcPts val="0"/>
              </a:spcAft>
              <a:buNone/>
            </a:pPr>
            <a:r>
              <a:rPr lang="nl-BE" b="1" i="1"/>
              <a:t>Aanbeveling: </a:t>
            </a:r>
            <a:r>
              <a:rPr lang="nl-BE"/>
              <a:t>De (zorg)leerkracht legt de ouders uit hoe Amélie de onthoudkaarten en de klassikaal aangeleerde geheugenstrategieën thuis kan gebruiken en hoe haar ouders haar hierbij kunnen ondersteunen.</a:t>
            </a:r>
            <a:endParaRPr/>
          </a:p>
        </p:txBody>
      </p:sp>
      <p:sp>
        <p:nvSpPr>
          <p:cNvPr id="297" name="Google Shape;29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BE"/>
              <a:t>Op overzichten diagnostisch materiaal per protocol staat bij testen cognitief functioneren telkens aangegeven welke BCV’s er getest worden, ook telkens link naar de fiches van die instrumenten </a:t>
            </a:r>
            <a:endParaRPr/>
          </a:p>
          <a:p>
            <a:pPr marL="0" lvl="0" indent="0" algn="l" rtl="0">
              <a:spcBef>
                <a:spcPts val="0"/>
              </a:spcBef>
              <a:spcAft>
                <a:spcPts val="0"/>
              </a:spcAft>
              <a:buNone/>
            </a:pPr>
            <a:endParaRPr/>
          </a:p>
        </p:txBody>
      </p:sp>
      <p:sp>
        <p:nvSpPr>
          <p:cNvPr id="334" name="Google Shape;33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335" name="Google Shape;335;p2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336" name="Google Shape;3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28</a:t>
            </a:fld>
            <a:endParaRPr sz="1300">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346" name="Google Shape;346;p2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347" name="Google Shape;34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29</a:t>
            </a:fld>
            <a:endParaRPr sz="13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l-BE"/>
              <a:t>Binnen ICF zit cognitief functioneren vooral op niveau van functies en activiteiten (niet zozeer op vlak van participatie – functioneren op vlak van functies en activiteiten hangt wel samen met participatie)</a:t>
            </a:r>
            <a:endParaRPr/>
          </a:p>
          <a:p>
            <a:pPr marL="0" lvl="0" indent="0" algn="l" rtl="0">
              <a:spcBef>
                <a:spcPts val="0"/>
              </a:spcBef>
              <a:spcAft>
                <a:spcPts val="0"/>
              </a:spcAft>
              <a:buNone/>
            </a:pPr>
            <a:endParaRPr/>
          </a:p>
          <a:p>
            <a:pPr marL="0" lvl="0" indent="0" algn="l" rtl="0">
              <a:spcBef>
                <a:spcPts val="0"/>
              </a:spcBef>
              <a:spcAft>
                <a:spcPts val="0"/>
              </a:spcAft>
              <a:buNone/>
            </a:pPr>
            <a:r>
              <a:rPr lang="nl-BE"/>
              <a:t>Definities en begrippen</a:t>
            </a:r>
            <a:endParaRPr/>
          </a:p>
          <a:p>
            <a:pPr marL="0" lvl="0" indent="0" algn="l" rtl="0">
              <a:spcBef>
                <a:spcPts val="0"/>
              </a:spcBef>
              <a:spcAft>
                <a:spcPts val="0"/>
              </a:spcAft>
              <a:buNone/>
            </a:pPr>
            <a:r>
              <a:rPr lang="nl-BE"/>
              <a:t>Intelligentie = psychologisch construct dat onder meer het vermogen omvat om te redeneren, te plannen, problemen op te lossen, abstract te denken, complexe ideeën te begrijpen, snel te leren en te leren uit ervaring. </a:t>
            </a:r>
            <a:endParaRPr/>
          </a:p>
          <a:p>
            <a:pPr marL="0" lvl="0" indent="0" algn="l" rtl="0">
              <a:spcBef>
                <a:spcPts val="0"/>
              </a:spcBef>
              <a:spcAft>
                <a:spcPts val="0"/>
              </a:spcAft>
              <a:buNone/>
            </a:pPr>
            <a:r>
              <a:rPr lang="nl-BE"/>
              <a:t>Cognitieve vaardigheden = verschillende elementen of vermogens waaruit intelligentie is samengesteld </a:t>
            </a:r>
            <a:endParaRPr/>
          </a:p>
          <a:p>
            <a:pPr marL="0" lvl="0" indent="0" algn="l" rtl="0">
              <a:spcBef>
                <a:spcPts val="0"/>
              </a:spcBef>
              <a:spcAft>
                <a:spcPts val="0"/>
              </a:spcAft>
              <a:buNone/>
            </a:pPr>
            <a:r>
              <a:rPr lang="nl-BE"/>
              <a:t>Schoolse/conceptuele vaardigheden = competenties op het gebied van geheugen, taal, lezen, schrijven, rekenkundig redeneren, verwerven van praktische kennis, probleemoplossend denken en beoordelen van nieuwe situaties. </a:t>
            </a:r>
            <a:endParaRPr/>
          </a:p>
          <a:p>
            <a:pPr marL="0" lvl="0" indent="0" algn="l" rtl="0">
              <a:spcBef>
                <a:spcPts val="0"/>
              </a:spcBef>
              <a:spcAft>
                <a:spcPts val="0"/>
              </a:spcAft>
              <a:buNone/>
            </a:pPr>
            <a:r>
              <a:rPr lang="nl-BE"/>
              <a:t>Cognitief functioneren = zowel cognitieve als schoolse/conceptuele vaardigheden van een leerling</a:t>
            </a:r>
            <a:endParaRPr/>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Prodia krijgt soms reactie dat de protocollen voor de uitwerking van BCV’s en mogelijke handvatten naar handelen niet zo concreet gaan.</a:t>
            </a:r>
            <a:endParaRPr/>
          </a:p>
          <a:p>
            <a:pPr marL="0" lvl="0" indent="0" algn="l" rtl="0">
              <a:spcBef>
                <a:spcPts val="0"/>
              </a:spcBef>
              <a:spcAft>
                <a:spcPts val="0"/>
              </a:spcAft>
              <a:buNone/>
            </a:pPr>
            <a:r>
              <a:rPr lang="nl-BE"/>
              <a:t>Dat klopt. Dat heeft er mee te maken dat we het warm water niet opnieuw willen uitvinden, niet in herhaling wilden vallen en ook geen copy-paste wilden doen, aangezien er al heel wat materialen staan op de site van het CHC-platform.. </a:t>
            </a:r>
            <a:endParaRPr/>
          </a:p>
          <a:p>
            <a:pPr marL="0" lvl="0" indent="0" algn="l" rtl="0">
              <a:spcBef>
                <a:spcPts val="0"/>
              </a:spcBef>
              <a:spcAft>
                <a:spcPts val="0"/>
              </a:spcAft>
              <a:buNone/>
            </a:pPr>
            <a:r>
              <a:rPr lang="nl-BE"/>
              <a:t>We hopen wel dat we met het protocol complementair zijn aan die info uitgewerkt door mensen van CAPvzw en Thomas More Psychodiagnostisch Centrum.</a:t>
            </a:r>
            <a:endParaRPr/>
          </a:p>
          <a:p>
            <a:pPr marL="0" lvl="0" indent="0" algn="l" rtl="0">
              <a:spcBef>
                <a:spcPts val="0"/>
              </a:spcBef>
              <a:spcAft>
                <a:spcPts val="0"/>
              </a:spcAft>
              <a:buNone/>
            </a:pPr>
            <a:endParaRPr/>
          </a:p>
          <a:p>
            <a:pPr marL="0" lvl="0" indent="0" algn="l" rtl="0">
              <a:spcBef>
                <a:spcPts val="0"/>
              </a:spcBef>
              <a:spcAft>
                <a:spcPts val="0"/>
              </a:spcAft>
              <a:buNone/>
            </a:pPr>
            <a:r>
              <a:rPr lang="nl-BE"/>
              <a:t>Op deze pagina extra reclame voor de handelingsgerichte adviezen (met een stappenplan voor CHC doorheen het HGD-traject, beknopte achtergrondinformatie en met fiches met interventiemogelijkheden per BCV)</a:t>
            </a:r>
            <a:endParaRPr/>
          </a:p>
          <a:p>
            <a:pPr marL="0" lvl="0" indent="0" algn="l" rtl="0">
              <a:spcBef>
                <a:spcPts val="0"/>
              </a:spcBef>
              <a:spcAft>
                <a:spcPts val="0"/>
              </a:spcAft>
              <a:buNone/>
            </a:pPr>
            <a:endParaRPr/>
          </a:p>
          <a:p>
            <a:pPr marL="0" lvl="0" indent="0" algn="l" rtl="0">
              <a:spcBef>
                <a:spcPts val="0"/>
              </a:spcBef>
              <a:spcAft>
                <a:spcPts val="0"/>
              </a:spcAft>
              <a:buNone/>
            </a:pPr>
            <a:r>
              <a:rPr lang="nl-BE"/>
              <a:t>Een opmerking die soms komt bij BCV-fiches, maar ook bij voorbeelden die we vanuit Prodia geven over mogelijk interventies: dat is te eenvoudig, dat doen scholen al allemaal zelf. Scholen kloppen aan bij CLB omdat dat niet werkt.</a:t>
            </a:r>
            <a:endParaRPr/>
          </a:p>
          <a:p>
            <a:pPr marL="0" lvl="0" indent="0" algn="l" rtl="0">
              <a:spcBef>
                <a:spcPts val="0"/>
              </a:spcBef>
              <a:spcAft>
                <a:spcPts val="0"/>
              </a:spcAft>
              <a:buNone/>
            </a:pPr>
            <a:r>
              <a:rPr lang="nl-BE"/>
              <a:t>Vanuit HGD is een mogelijk antwoord daarop dat het verschil in HGD tov de zorg op school niet zozeer zit in het soort interventies, maar wel in de systematiek waarbij bekeken wordt hoe een leerling functioneert, welke doelen er gesteld worden en wat dan de interventies zijn die daar meest op afgestemd zijn. Misschien niet perse andere interventies, als wel ze meer doelgericht inzetten en meer zekerheid krijgen doorheen HGD-traject dat de interventies afgestemd zijn op wat deze leerling binnen deze specifieke situatie nodig heeft.</a:t>
            </a:r>
            <a:endParaRPr/>
          </a:p>
        </p:txBody>
      </p:sp>
      <p:sp>
        <p:nvSpPr>
          <p:cNvPr id="356" name="Google Shape;35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WG Psychodiagnostische instrumenten is gestart vanuit Vrij CLB Netwerk maar sinds dit jaar netoverstijgend </a:t>
            </a:r>
            <a:endParaRPr/>
          </a:p>
          <a:p>
            <a:pPr marL="0" lvl="0" indent="0" algn="l" rtl="0">
              <a:spcBef>
                <a:spcPts val="0"/>
              </a:spcBef>
              <a:spcAft>
                <a:spcPts val="0"/>
              </a:spcAft>
              <a:buNone/>
            </a:pPr>
            <a:endParaRPr/>
          </a:p>
          <a:p>
            <a:pPr marL="0" lvl="0" indent="0" algn="l" rtl="0">
              <a:spcBef>
                <a:spcPts val="0"/>
              </a:spcBef>
              <a:spcAft>
                <a:spcPts val="0"/>
              </a:spcAft>
              <a:buNone/>
            </a:pPr>
            <a:r>
              <a:rPr lang="nl-BE"/>
              <a:t>Belangrijk daarbij is dat er gekozen is voor een algemeen HGD-verslag dat zo beknopt mogelijk is gemaakt (geen neerslag van het hele traject, wel nadruk op het integratief beeld en van daaruit de doelen en aanbevelingen). De nadruk in het ‘Verslag Handelingsgerichte Diagnostiek’ ligt op het integratief beeld en van daaruit de doelen en aanbevelingen. Het verslag is in de eerste plaats bedoeld voor de leerling en de ouders =&gt; De vraag is dan ook om het gebruik van technische termen en verschillende soorten scores (percentielen, T-scores, IQ…) te vermijden in dit HGD-verslag. Deze informatie (resultaten/scores) staat met een toelichting en meer uitgebreide observaties en interpretaties in de bijlage met het sjabloon van het diagnostische instrument zelf. Voor cognitieve vaardigheden een sjabloon voor 2-7j en 6-16j waarin verschillende mogelijke subtests (uit verschillende testen) zijn opgenomen.</a:t>
            </a:r>
            <a:endParaRPr/>
          </a:p>
          <a:p>
            <a:pPr marL="0" lvl="0" indent="0" algn="l" rtl="0">
              <a:spcBef>
                <a:spcPts val="0"/>
              </a:spcBef>
              <a:spcAft>
                <a:spcPts val="0"/>
              </a:spcAft>
              <a:buNone/>
            </a:pPr>
            <a:r>
              <a:rPr lang="nl-BE"/>
              <a:t>=&gt; Bij de FAQ’s staat als antwoord op de vraag </a:t>
            </a:r>
            <a:r>
              <a:rPr lang="nl-BE" u="sng"/>
              <a:t>Waarom is er geen sjabloon van elke intelligentietest afzonderlijk?: </a:t>
            </a:r>
            <a:r>
              <a:rPr lang="nl-BE"/>
              <a:t>We vinden het belangrijk dat </a:t>
            </a:r>
            <a:r>
              <a:rPr lang="nl-BE" i="1"/>
              <a:t>elk intelligentieonderzoek gekaderd wordt binnen hetzelfde theoretisch model</a:t>
            </a:r>
            <a:r>
              <a:rPr lang="nl-BE"/>
              <a:t>. Zo wordt steeds duidelijk wat er wel en niet gemeten werd en kunnen resultaten kwaliteitsvol vergeleken worden. </a:t>
            </a:r>
            <a:endParaRPr/>
          </a:p>
          <a:p>
            <a:pPr marL="0" lvl="0" indent="0" algn="l" rtl="0">
              <a:spcBef>
                <a:spcPts val="0"/>
              </a:spcBef>
              <a:spcAft>
                <a:spcPts val="0"/>
              </a:spcAft>
              <a:buNone/>
            </a:pPr>
            <a:endParaRPr/>
          </a:p>
          <a:p>
            <a:pPr marL="0" lvl="0" indent="0" algn="l" rtl="0">
              <a:spcBef>
                <a:spcPts val="0"/>
              </a:spcBef>
              <a:spcAft>
                <a:spcPts val="0"/>
              </a:spcAft>
              <a:buNone/>
            </a:pPr>
            <a:r>
              <a:rPr lang="nl-BE"/>
              <a:t>Noot: </a:t>
            </a:r>
            <a:endParaRPr/>
          </a:p>
          <a:p>
            <a:pPr marL="0" lvl="0" indent="0" algn="l" rtl="0">
              <a:spcBef>
                <a:spcPts val="0"/>
              </a:spcBef>
              <a:spcAft>
                <a:spcPts val="0"/>
              </a:spcAft>
              <a:buNone/>
            </a:pPr>
            <a:r>
              <a:rPr lang="nl-BE"/>
              <a:t>- Ook sjabloon van WISC-V, dat is gemaakt bij verschijnen WISC-V (2019) om (voor zover mogelijk) te vermijden dat mensen zelf sjablonen gingen uitwerken. Het ruimer sjabloon cognitieve vaardigheden was toen nog niet af. Dit sjabloon kan opstapje zijn om met sjablonen te werken, maar voorkeur gaat uit naar algemeen sjabloon volgens CHC-model</a:t>
            </a:r>
            <a:endParaRPr/>
          </a:p>
          <a:p>
            <a:pPr marL="173336" lvl="0" indent="-173336" algn="l" rtl="0">
              <a:spcBef>
                <a:spcPts val="0"/>
              </a:spcBef>
              <a:spcAft>
                <a:spcPts val="0"/>
              </a:spcAft>
              <a:buClr>
                <a:schemeClr val="dk1"/>
              </a:buClr>
              <a:buSzPts val="1200"/>
              <a:buFont typeface="Calibri"/>
              <a:buChar char="-"/>
            </a:pPr>
            <a:r>
              <a:rPr lang="nl-BE"/>
              <a:t>in sjabloon staat ook Gq vermeld, sjabloon is nog van voor afkloppen keuze BCV’s in protocollen. In WG ook stem van CAPvzw en op CHC-platform wel nog Gq afzonderlijk behandelen. Toekomst zal uitwijzen hoe we er verder mee omgaan. </a:t>
            </a:r>
            <a:endParaRPr/>
          </a:p>
        </p:txBody>
      </p:sp>
      <p:sp>
        <p:nvSpPr>
          <p:cNvPr id="366" name="Google Shape;36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Het is moeilijk om hier een strikte richtlijn in te geven maar volgende elementen lijken ons wel belangrijk om in afweging te nemen (als… dan…):</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We geven hier enkele vragen mee om te overwegen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IQ hertesten als inschatting functioneren verschilt van gekende IQ- en BCV-scores</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 Als er enkel globale IQ-score is en vragen zijn naar het profiel om handelen op af te stemmen</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Stellen van diagnose verstandelijke beperking (of nagaan of leerling nog steeds aan de criteria voldoet): bij leerling in lager of secundair onderwijs niet op basis van testing tijdens kleutertijd</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In </a:t>
            </a:r>
            <a:r>
              <a:rPr lang="nl-BE" sz="1200" u="sng">
                <a:solidFill>
                  <a:schemeClr val="dk1"/>
                </a:solidFill>
                <a:latin typeface="Calibri"/>
                <a:ea typeface="Calibri"/>
                <a:cs typeface="Calibri"/>
                <a:sym typeface="Calibri"/>
                <a:hlinkClick r:id="rId3"/>
              </a:rPr>
              <a:t>een literatuurstudie van Mark Schittekatte</a:t>
            </a:r>
            <a:r>
              <a:rPr lang="nl-BE" sz="1200">
                <a:solidFill>
                  <a:schemeClr val="dk1"/>
                </a:solidFill>
                <a:latin typeface="Calibri"/>
                <a:ea typeface="Calibri"/>
                <a:cs typeface="Calibri"/>
                <a:sym typeface="Calibri"/>
              </a:rPr>
              <a:t> i.v.m. het hertesten blijkt dat er geen algemene richtlijnen zijn terug te vinden in de literatuur, tenzij: de clinicus moet de situatie zelf inschatten. Het minimuminterval bij het hertesten met de WISC, WISC-R of WISC-III ligt ergens tussen negen maanden en twee jaar. Indien mogelijk moet men, om alle testhertesteffecten te vermijden, tussen twee afnames twee jaar laten verlopen. Wacht men minimaal één jaar, dan zullen de invloeden van herhaalde meting beperkt zijn. </a:t>
            </a:r>
            <a:endParaRPr/>
          </a:p>
          <a:p>
            <a:pPr marL="0" lvl="0" indent="0" algn="l" rtl="0">
              <a:spcBef>
                <a:spcPts val="0"/>
              </a:spcBef>
              <a:spcAft>
                <a:spcPts val="0"/>
              </a:spcAft>
              <a:buNone/>
            </a:pPr>
            <a:r>
              <a:rPr lang="nl-BE" sz="1200" u="sng">
                <a:solidFill>
                  <a:schemeClr val="dk1"/>
                </a:solidFill>
                <a:latin typeface="Calibri"/>
                <a:ea typeface="Calibri"/>
                <a:cs typeface="Calibri"/>
                <a:sym typeface="Calibri"/>
              </a:rPr>
              <a:t>Conclusies in artikel</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1. Ondanks het feit dat intellectuele capaciteiten geen gefixeerd aspect betreffen, is er toch voldoende bewijs van een consistent IQ over langere periodes, ook bij speciale populaties.</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2. Bij “foute” medische of psychopathologische diagnoses, uitgesproken motivatieproblemen, emotionele druk, vermoeidheid,… tijdens een eerste testafname, kan hertesten zinvol zijn, maar het klinisch oordeel blijft de basis voor het beslissen tot hertesten.</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3. Bij het op korte termijn hertesten is minstens een leereffect te verwachten. Het is dan vooral het PIQ dat wordt geflatteerd.</a:t>
            </a:r>
            <a:endParaRPr/>
          </a:p>
          <a:p>
            <a:pPr marL="0" lvl="0" indent="0" algn="l" rtl="0">
              <a:spcBef>
                <a:spcPts val="0"/>
              </a:spcBef>
              <a:spcAft>
                <a:spcPts val="0"/>
              </a:spcAft>
              <a:buNone/>
            </a:pPr>
            <a:r>
              <a:rPr lang="nl-BE" sz="1200" b="1">
                <a:solidFill>
                  <a:schemeClr val="dk1"/>
                </a:solidFill>
                <a:latin typeface="Calibri"/>
                <a:ea typeface="Calibri"/>
                <a:cs typeface="Calibri"/>
                <a:sym typeface="Calibri"/>
              </a:rPr>
              <a:t>4. Wacht indien mogelijk minstens één jaar, bij voorkeur twee jaar voor het hertesten met eenzelfde Wechsler-instrument.</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5. Als het interval korter moet: kijk na wat men in de handleiding zegt, en ga na of er een parallelversie of paralleltest voorhanden is.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Wat jonge kinderen betreft, volgen wij in de protocollen Maes, Smeets en Schittekatte (2015) die aangeven dat op jongere leeftijd het IQ minder stabiel is (daarom onder de leeftijd van 5 jaar eerder ontwikkelingsschaal afnemen). We raden aan zeker opnieuw te testen na twee jaar of bij scharniermomenten.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Volledige referentie: Maes, B., Smeets, S., &amp; Schittekatte, M. (2015). De diagnostiek van Intelligentie. In G. Bosmans, P. Bijttebier, I. Noens, &amp; L. Claes (Red.). Diagnostiek bij kinderen, jongeren en gezinnen. Deel III: Ontwikkelingsdomeinen in het vizier (pp 13-32). Leuven/Voorburg: Acco</a:t>
            </a:r>
            <a:endParaRPr/>
          </a:p>
        </p:txBody>
      </p:sp>
      <p:sp>
        <p:nvSpPr>
          <p:cNvPr id="375" name="Google Shape;37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Een van de centrale denkkaders in Prodia is Faire diagnostiek. Voor de protocollen cognitief functioneren werd dit kader uitgewerkt in een bijlage (voor cognitief zwak functioneren ook een bijlage rond adaptief gedrag)</a:t>
            </a:r>
            <a:endParaRPr/>
          </a:p>
        </p:txBody>
      </p:sp>
      <p:sp>
        <p:nvSpPr>
          <p:cNvPr id="383" name="Google Shape;38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solidFill>
                  <a:srgbClr val="000000"/>
                </a:solidFill>
              </a:rPr>
              <a:t>Waarom hier specifiek in dit blokje rond brede cognitieve vaardigheden?</a:t>
            </a:r>
            <a:endParaRPr/>
          </a:p>
          <a:p>
            <a:pPr marL="0" lvl="0" indent="0" algn="l" rtl="0">
              <a:spcBef>
                <a:spcPts val="0"/>
              </a:spcBef>
              <a:spcAft>
                <a:spcPts val="0"/>
              </a:spcAft>
              <a:buNone/>
            </a:pPr>
            <a:endParaRPr>
              <a:solidFill>
                <a:srgbClr val="000000"/>
              </a:solidFill>
            </a:endParaRPr>
          </a:p>
          <a:p>
            <a:pPr marL="173336" lvl="0" indent="-173336" algn="l" rtl="0">
              <a:spcBef>
                <a:spcPts val="0"/>
              </a:spcBef>
              <a:spcAft>
                <a:spcPts val="0"/>
              </a:spcAft>
              <a:buClr>
                <a:srgbClr val="000000"/>
              </a:buClr>
              <a:buSzPts val="1200"/>
              <a:buFont typeface="Calibri"/>
              <a:buChar char="-"/>
            </a:pPr>
            <a:r>
              <a:rPr lang="nl-BE">
                <a:solidFill>
                  <a:srgbClr val="000000"/>
                </a:solidFill>
              </a:rPr>
              <a:t>Bij onderzoek scoren leerlingen met een migratieachtergrond lager op een intelligentietest dan een vergelijkbare groep Vlaamse kinderen. De veronderstelling is dat vertrouwdheid met taal en cultuur testscores beïnvloedt, dat IQ-testen (maar ook andere) nooit helemaal cultuurvrij zijn, waardoor veel instrumenten eigenlijk onbedoeld een maat zijn voor de aanpassing aan een Westerse samenleving. Dat maakt dat je dus moet opletten met vergelijken van leerlingen met en zonder migratieachtergrond. Tussen haakjes staat daar vertrouwdheid met testing bij: daarmee wil ik aangeven dat het idee om intelligentie af te bakenen en met een test na te gaan, dan wel internationaal aanvaard is, maar op zich vrij westers. Niet alle culturen zijn met die praktijk vertrouwd.</a:t>
            </a:r>
            <a:endParaRPr/>
          </a:p>
          <a:p>
            <a:pPr marL="173336" lvl="0" indent="-173336" algn="l" rtl="0">
              <a:spcBef>
                <a:spcPts val="0"/>
              </a:spcBef>
              <a:spcAft>
                <a:spcPts val="0"/>
              </a:spcAft>
              <a:buClr>
                <a:srgbClr val="000000"/>
              </a:buClr>
              <a:buSzPts val="1200"/>
              <a:buFont typeface="Calibri"/>
              <a:buChar char="-"/>
            </a:pPr>
            <a:r>
              <a:rPr lang="nl-BE">
                <a:solidFill>
                  <a:srgbClr val="000000"/>
                </a:solidFill>
              </a:rPr>
              <a:t>onderzoek is gedaan met WISC-III-NL. We durven veronderstellen dat dat met andere intelligentietesten in dezelfde lijn zou liggen, al moeten we daar wel bij vermelden dat bij de ontwikkeling van de WISC-V taal- en cultuurexperten betrokken zijn om de materialen door te lichten en waar mogelijk aanpassingen voor te stellen</a:t>
            </a:r>
            <a:endParaRPr/>
          </a:p>
          <a:p>
            <a:pPr marL="173336" lvl="0" indent="-173336" algn="l" rtl="0">
              <a:spcBef>
                <a:spcPts val="0"/>
              </a:spcBef>
              <a:spcAft>
                <a:spcPts val="0"/>
              </a:spcAft>
              <a:buClr>
                <a:srgbClr val="000000"/>
              </a:buClr>
              <a:buSzPts val="1200"/>
              <a:buFont typeface="Noto Sans Symbols"/>
              <a:buChar char="⇒"/>
            </a:pPr>
            <a:r>
              <a:rPr lang="nl-BE">
                <a:solidFill>
                  <a:srgbClr val="000000"/>
                </a:solidFill>
              </a:rPr>
              <a:t>Om te kunnen inschatten in hoeverre de herkomstcultuur van een gezin impact kan hebben op testresultaten, kan je de mate van acculturatie (aanpassing aan Westerse cultuur) proberen in te schatten. In de bijlage rond adaptief gedrag in Protocol Cognitief zwak functioneren vind je een aantal voorbeeldvragen – voor leerlingen met Turkse of Marokkaanse achtergrond is de Gentse Acculturatieschaal een optie. </a:t>
            </a:r>
            <a:endParaRPr/>
          </a:p>
          <a:p>
            <a:pPr marL="173336" lvl="0" indent="-173336" algn="l" rtl="0">
              <a:spcBef>
                <a:spcPts val="0"/>
              </a:spcBef>
              <a:spcAft>
                <a:spcPts val="0"/>
              </a:spcAft>
              <a:buClr>
                <a:srgbClr val="000000"/>
              </a:buClr>
              <a:buSzPts val="1200"/>
              <a:buFont typeface="Noto Sans Symbols"/>
              <a:buChar char="⇒"/>
            </a:pPr>
            <a:r>
              <a:rPr lang="nl-BE">
                <a:solidFill>
                  <a:srgbClr val="000000"/>
                </a:solidFill>
              </a:rPr>
              <a:t>Er zijn ook nog andere intakelijsten beschikbaar, bv. materialen die vanuit pedagogische begeleiding worden ontwikkeld of vanuit Nederland, zo heeft Pharos een cultureel interview ontwikkeld (eerder gericht op volwassenen)</a:t>
            </a:r>
            <a:endParaRPr/>
          </a:p>
          <a:p>
            <a:pPr marL="173336" lvl="0" indent="-173336" algn="l" rtl="0">
              <a:spcBef>
                <a:spcPts val="0"/>
              </a:spcBef>
              <a:spcAft>
                <a:spcPts val="0"/>
              </a:spcAft>
              <a:buClr>
                <a:srgbClr val="000000"/>
              </a:buClr>
              <a:buSzPts val="1200"/>
              <a:buFont typeface="Noto Sans Symbols"/>
              <a:buChar char="⇒"/>
            </a:pPr>
            <a:r>
              <a:rPr lang="nl-BE">
                <a:solidFill>
                  <a:srgbClr val="000000"/>
                </a:solidFill>
              </a:rPr>
              <a:t>Vragen rond mogelijke vertekening worden meestal gesteld bij leerlingen die cognitief zwakker functioneren, maar je bent je er best ook van bewust bij leerlingen die goede cognitieve vaardigheden lijken te hebben. </a:t>
            </a:r>
            <a:endParaRPr/>
          </a:p>
          <a:p>
            <a:pPr marL="173336" lvl="0" indent="-97136" algn="l" rtl="0">
              <a:spcBef>
                <a:spcPts val="0"/>
              </a:spcBef>
              <a:spcAft>
                <a:spcPts val="0"/>
              </a:spcAft>
              <a:buClr>
                <a:schemeClr val="dk1"/>
              </a:buClr>
              <a:buSzPts val="1200"/>
              <a:buFont typeface="Calibri"/>
              <a:buNone/>
            </a:pPr>
            <a:endParaRPr>
              <a:solidFill>
                <a:srgbClr val="000000"/>
              </a:solidFill>
            </a:endParaRPr>
          </a:p>
          <a:p>
            <a:pPr marL="173336" lvl="0" indent="-173336" algn="l" rtl="0">
              <a:spcBef>
                <a:spcPts val="0"/>
              </a:spcBef>
              <a:spcAft>
                <a:spcPts val="0"/>
              </a:spcAft>
              <a:buClr>
                <a:srgbClr val="000000"/>
              </a:buClr>
              <a:buSzPts val="1200"/>
              <a:buFont typeface="Calibri"/>
              <a:buChar char="-"/>
            </a:pPr>
            <a:r>
              <a:rPr lang="nl-BE">
                <a:solidFill>
                  <a:srgbClr val="000000"/>
                </a:solidFill>
              </a:rPr>
              <a:t>Als we spreken over kansengroepen, gaat het niet enkel om leerlingen met migratieachtergrond, maar ook om leerlingen uit een Vlaams gezin met lage SES. Daarom trekken we het hier ook ruimer met de vraag of er mogelijk invloed is tussen de gezinscultuur en de schoolcultuur. Om testscores beter te kunnen interpreteren is het zinvol zicht te krijgen op de attitudes binnen het gezin.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nl-BE" b="1">
                <a:solidFill>
                  <a:srgbClr val="000000"/>
                </a:solidFill>
              </a:rPr>
              <a:t>Uit bijlage FD en IQchc</a:t>
            </a:r>
            <a:endParaRPr b="1">
              <a:solidFill>
                <a:srgbClr val="000000"/>
              </a:solidFill>
            </a:endParaRPr>
          </a:p>
          <a:p>
            <a:pPr marL="173336" lvl="0" indent="-173336" algn="l" rtl="0">
              <a:spcBef>
                <a:spcPts val="0"/>
              </a:spcBef>
              <a:spcAft>
                <a:spcPts val="0"/>
              </a:spcAft>
              <a:buClr>
                <a:srgbClr val="000000"/>
              </a:buClr>
              <a:buSzPts val="1200"/>
              <a:buFont typeface="Calibri"/>
              <a:buChar char="-"/>
            </a:pPr>
            <a:r>
              <a:rPr lang="nl-BE">
                <a:solidFill>
                  <a:srgbClr val="000000"/>
                </a:solidFill>
              </a:rPr>
              <a:t>vergelijkend onderzoek tussen 2003 en 2007, Universiteit Gent: allochtone leerlingen, voornamelijk van Turkse en Marokkaanse herkomst, scoorden beduidend lager op de WISC-III-NL dan een vergelijkbare groep Vlaamse leerlingen. De IQ-scores van de allochtone leerlingen bleken evenwel samen te hangen met hun mate van acculturatie gemeten aan de hand van de Gentse Acculturatieschaal . Deze schaal brengt twee dimensies van acculturatie in kaart, namelijk behoud van de etnische cultuur, meer bepaald de Turkse of Marokkaanse cultuur, en aanpassing aan de Vlaamse gezinscultuur. De IQ-scores van allochtone leerlingen die zich meer op de Vlaamse gezinscultuur richtten en minder op hun etnische cultuur, verschilden bijna niet van het Vlaamse gemiddelde. De leerlingen die zich meer op de etnische cultuur en minder op de Vlaamse gezinscultuur richtten, scoorden daarentegen gemiddeld 10 tot 20 IQ-punten lager. </a:t>
            </a:r>
            <a:endParaRPr/>
          </a:p>
        </p:txBody>
      </p:sp>
      <p:sp>
        <p:nvSpPr>
          <p:cNvPr id="392" name="Google Shape;39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u="none"/>
              <a:t>De mate van acculturatie is van belang, maar ook het inschatten van taalvaardigheid kan mee helpen bepalen of je de scores van een IQ-test kan gebruiken of niet. </a:t>
            </a:r>
            <a:endParaRPr/>
          </a:p>
          <a:p>
            <a:pPr marL="0" lvl="0" indent="0" algn="l" rtl="0">
              <a:spcBef>
                <a:spcPts val="0"/>
              </a:spcBef>
              <a:spcAft>
                <a:spcPts val="0"/>
              </a:spcAft>
              <a:buNone/>
            </a:pPr>
            <a:endParaRPr u="none"/>
          </a:p>
          <a:p>
            <a:pPr marL="0" lvl="0" indent="0" algn="l" rtl="0">
              <a:spcBef>
                <a:spcPts val="0"/>
              </a:spcBef>
              <a:spcAft>
                <a:spcPts val="0"/>
              </a:spcAft>
              <a:buNone/>
            </a:pPr>
            <a:r>
              <a:rPr lang="nl-BE" u="sng"/>
              <a:t>Uit Bijlage Faire diagnostiek en cognitief functioneren</a:t>
            </a:r>
            <a:endParaRPr/>
          </a:p>
          <a:p>
            <a:pPr marL="0" lvl="0" indent="0" algn="l" rtl="0">
              <a:spcBef>
                <a:spcPts val="0"/>
              </a:spcBef>
              <a:spcAft>
                <a:spcPts val="0"/>
              </a:spcAft>
              <a:buNone/>
            </a:pPr>
            <a:r>
              <a:rPr lang="nl-BE"/>
              <a:t>De mate waarin anderstalige leerlingen het Nederlands beheersen en de manier waarop de tweedetaalverwerving verloopt, heeft een invloed op hun schools functioneren en prestaties in een intelligentieonderzoek. Om deze invloed in te schatten kunnen enkele bestaande vragenlijsten of checklists gebruikt worden, zoals de</a:t>
            </a:r>
            <a:endParaRPr/>
          </a:p>
          <a:p>
            <a:pPr marL="173336" lvl="0" indent="-173336" algn="l" rtl="0">
              <a:spcBef>
                <a:spcPts val="0"/>
              </a:spcBef>
              <a:spcAft>
                <a:spcPts val="0"/>
              </a:spcAft>
              <a:buClr>
                <a:schemeClr val="dk1"/>
              </a:buClr>
              <a:buSzPts val="1200"/>
              <a:buFont typeface="Calibri"/>
              <a:buChar char="-"/>
            </a:pPr>
            <a:r>
              <a:rPr lang="nl-BE"/>
              <a:t>Anamnese Meertalige Kinderen http://www.signet.be/nl/publicaties/anamnesemeertalige-kinderen-amk_74.aspx  =&gt; in verschillende talen beschikbaar</a:t>
            </a:r>
            <a:endParaRPr/>
          </a:p>
          <a:p>
            <a:pPr marL="173336" lvl="0" indent="-173336" algn="l" rtl="0">
              <a:spcBef>
                <a:spcPts val="0"/>
              </a:spcBef>
              <a:spcAft>
                <a:spcPts val="0"/>
              </a:spcAft>
              <a:buClr>
                <a:schemeClr val="dk1"/>
              </a:buClr>
              <a:buSzPts val="1200"/>
              <a:buFont typeface="Calibri"/>
              <a:buChar char="-"/>
            </a:pPr>
            <a:r>
              <a:rPr lang="nl-BE"/>
              <a:t>Anamnese Meertaligheid http://www.simea.nl/dossiers/passendonderwijs/toolkit/handreikingen/bijlage-anamnese-meertaligheid-15012016.pdf  </a:t>
            </a:r>
            <a:endParaRPr/>
          </a:p>
          <a:p>
            <a:pPr marL="173336" lvl="0" indent="-173336" algn="l" rtl="0">
              <a:spcBef>
                <a:spcPts val="0"/>
              </a:spcBef>
              <a:spcAft>
                <a:spcPts val="0"/>
              </a:spcAft>
              <a:buClr>
                <a:schemeClr val="dk1"/>
              </a:buClr>
              <a:buSzPts val="1200"/>
              <a:buFont typeface="Calibri"/>
              <a:buChar char="-"/>
            </a:pPr>
            <a:r>
              <a:rPr lang="nl-BE"/>
              <a:t>Checklist signalen bij meertalige leerlingen (bijlage bij Protocol Spraak&amp;Taal) </a:t>
            </a:r>
            <a:endParaRPr/>
          </a:p>
          <a:p>
            <a:pPr marL="0" lvl="0" indent="0" algn="l" rtl="0">
              <a:spcBef>
                <a:spcPts val="0"/>
              </a:spcBef>
              <a:spcAft>
                <a:spcPts val="0"/>
              </a:spcAft>
              <a:buNone/>
            </a:pPr>
            <a:endParaRPr/>
          </a:p>
          <a:p>
            <a:pPr marL="0" lvl="0" indent="0" algn="l" rtl="0">
              <a:spcBef>
                <a:spcPts val="0"/>
              </a:spcBef>
              <a:spcAft>
                <a:spcPts val="0"/>
              </a:spcAft>
              <a:buNone/>
            </a:pPr>
            <a:r>
              <a:rPr lang="nl-BE"/>
              <a:t>Als meertalige leerlingen het Nederlands onvoldoende beheersen of informatie hierover ontbreekt, is het mogelijk niet verantwoord om vragen in verband met onderwijsoriëntering te beantwoorden aan de hand van intelligentieonderzoek.</a:t>
            </a:r>
            <a:endParaRPr/>
          </a:p>
          <a:p>
            <a:pPr marL="0" lvl="0" indent="0" algn="l" rtl="0">
              <a:spcBef>
                <a:spcPts val="0"/>
              </a:spcBef>
              <a:spcAft>
                <a:spcPts val="0"/>
              </a:spcAft>
              <a:buNone/>
            </a:pPr>
            <a:r>
              <a:rPr lang="nl-BE"/>
              <a:t>En de regel die al jaar en dag gehanteerd wordt vanuit FD, blijft ook in dit protocol: doe geen uitspraken over algemene intelligentie voor leerlingen die minder dan 2 jaar in onze cultuur verbleven. Dan gaan we ervan uit dat de storende factoren sowieso te sterk zijn. </a:t>
            </a:r>
            <a:endParaRPr/>
          </a:p>
          <a:p>
            <a:pPr marL="0" lvl="0" indent="0" algn="l" rtl="0">
              <a:spcBef>
                <a:spcPts val="0"/>
              </a:spcBef>
              <a:spcAft>
                <a:spcPts val="0"/>
              </a:spcAft>
              <a:buNone/>
            </a:pPr>
            <a:r>
              <a:rPr lang="nl-BE"/>
              <a:t>Er staat bij ‘geen algemene intelligentie’ en ‘met oog op beslissingen van OLB’, dat is om aan te geven dat je ev. wel een inschatting kan doen van een of meerdere BCV’s als inschatting van een basisniveau en om aanpak op af te stemmen. De afname van een verbale subtest is dan bedoeld om informatie te krijgen over de kennis van de Nederlandse taal bij de leerling, en niet om Gc in te schatten.</a:t>
            </a:r>
            <a:endParaRPr/>
          </a:p>
          <a:p>
            <a:pPr marL="0" lvl="0" indent="0" algn="l" rtl="0">
              <a:spcBef>
                <a:spcPts val="0"/>
              </a:spcBef>
              <a:spcAft>
                <a:spcPts val="0"/>
              </a:spcAft>
              <a:buNone/>
            </a:pPr>
            <a:r>
              <a:rPr lang="nl-BE"/>
              <a:t>Maar… wees dan heel zorgvuldig met die gegevens (zorg dat alle betrokkenen goed weten met welk doel je iets test, geef de leerling tijd om bij te leren en evalueer regelmatig!)</a:t>
            </a:r>
            <a:endParaRPr/>
          </a:p>
        </p:txBody>
      </p:sp>
      <p:sp>
        <p:nvSpPr>
          <p:cNvPr id="401" name="Google Shape;40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Noot: deze oplijsting staat niet zo in protocol</a:t>
            </a:r>
            <a:endParaRPr/>
          </a:p>
          <a:p>
            <a:pPr marL="0" lvl="0" indent="0" algn="l" rtl="0">
              <a:spcBef>
                <a:spcPts val="0"/>
              </a:spcBef>
              <a:spcAft>
                <a:spcPts val="0"/>
              </a:spcAft>
              <a:buNone/>
            </a:pPr>
            <a:endParaRPr/>
          </a:p>
          <a:p>
            <a:pPr marL="0" lvl="0" indent="0" algn="l" rtl="0">
              <a:spcBef>
                <a:spcPts val="0"/>
              </a:spcBef>
              <a:spcAft>
                <a:spcPts val="0"/>
              </a:spcAft>
              <a:buNone/>
            </a:pPr>
            <a:r>
              <a:rPr lang="nl-BE"/>
              <a:t>Bij anderstalige leerlingen met weinig ervaring in het Nederlandstalig onderwijs kan men de cognitieve vaardigheden best op een niet-talige wijze inschatten. Dit kan door gebruik te </a:t>
            </a:r>
            <a:r>
              <a:rPr lang="nl-BE" sz="1200" i="0">
                <a:solidFill>
                  <a:srgbClr val="02AAB4"/>
                </a:solidFill>
                <a:latin typeface="Calibri"/>
                <a:ea typeface="Calibri"/>
                <a:cs typeface="Calibri"/>
                <a:sym typeface="Calibri"/>
              </a:rPr>
              <a:t>maken</a:t>
            </a:r>
            <a:r>
              <a:rPr lang="nl-BE"/>
              <a:t> van opdrachten die weinig taal bevatten en waarbij de leerling geen taal hoeft te gebruiken om te antwoorden. Het CHC-model biedt ons handvatten om dergelijke opdrachten te selecteren. De niet-talige subtests die vloeiende intelligentie (Gf), visuele informatieverwerking (Gv), verwerkingssnelheid (Gs) en kortetermijngeheugen (Gsm) in kaart brengen, bieden immers de mogelijkheid om een meer valide inschatting te maken van de cognitieve vaardigheden van een anderstalige leerling. Deze verschillende brede cognitieve vaardigheden kunnen gebundeld worden tot een index. Binnen de WISC-V is dat de niet-verbale index. De mogelijke werkwijze voor andere intelligentietesten is uitgewerkt door CAPvzw. </a:t>
            </a:r>
            <a:endParaRPr/>
          </a:p>
          <a:p>
            <a:pPr marL="0" lvl="0" indent="0" algn="l" rtl="0">
              <a:spcBef>
                <a:spcPts val="0"/>
              </a:spcBef>
              <a:spcAft>
                <a:spcPts val="0"/>
              </a:spcAft>
              <a:buNone/>
            </a:pPr>
            <a:r>
              <a:rPr lang="nl-BE"/>
              <a:t>Een dergelijke index kan een hulpmiddel zijn bij het nemen van een aantal beslissingen over de onderwijsloopbaan en/of over de noodzaak van therapie. Desondanks blijft het voor het nemen van belangrijke beslissingen van belang om aan de hand van subtests uit intelligentiemetingen en/of kwalitatieve informatie verzameld tijdens observaties, gesprekken of het uitproberen van een aanpak voldoende zicht te hebben op gekristalliseerde intelligentie (Gc) en talige Gsm-subtests en op de invloed van cultuurverschillen (</a:t>
            </a:r>
            <a:r>
              <a:rPr lang="nl-BE" i="1"/>
              <a:t>het is niet enkel taal die mogelijk storende factor is</a:t>
            </a:r>
            <a:r>
              <a:rPr lang="nl-BE"/>
              <a:t>)</a:t>
            </a:r>
            <a:endParaRPr/>
          </a:p>
        </p:txBody>
      </p:sp>
      <p:sp>
        <p:nvSpPr>
          <p:cNvPr id="410" name="Google Shape;41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7:notes"/>
          <p:cNvSpPr>
            <a:spLocks noGrp="1" noRot="1" noChangeAspect="1"/>
          </p:cNvSpPr>
          <p:nvPr>
            <p:ph type="sldImg" idx="2"/>
          </p:nvPr>
        </p:nvSpPr>
        <p:spPr>
          <a:xfrm>
            <a:off x="106363" y="750888"/>
            <a:ext cx="667702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Wat als je nu vanuit informatie over de context en/of de inschatting van de taalvaardigheid inschat (of merkt bij de afname) dat je het instrument niet op voldoende gestandaardiseerde manier kan afnemen voor deze leerling. </a:t>
            </a:r>
            <a:endParaRPr/>
          </a:p>
          <a:p>
            <a:pPr marL="0" lvl="0" indent="0" algn="l" rtl="0">
              <a:spcBef>
                <a:spcPts val="0"/>
              </a:spcBef>
              <a:spcAft>
                <a:spcPts val="0"/>
              </a:spcAft>
              <a:buNone/>
            </a:pPr>
            <a:r>
              <a:rPr lang="nl-BE"/>
              <a:t>Of dat je het instrument wel kan afnemen, maar dat de normen niet bruikbaar zijn omdat de socio-culturele context van het gezin te ver afwijkt van de normgroep die in de test is gebruikt? (bv. omdat leerling misschien wel voldoende basis Nederlands heeft, maar net toegekomen is vanuit het buitenland waar ze huisonderwijs kreeg van de ouders en nog wel even tijd nodig heeft om te wennen aan gestructureerde opdrachten met pen en papier en tijdsdruk)</a:t>
            </a:r>
            <a:endParaRPr/>
          </a:p>
          <a:p>
            <a:pPr marL="0" lvl="0" indent="0" algn="l" rtl="0">
              <a:spcBef>
                <a:spcPts val="0"/>
              </a:spcBef>
              <a:spcAft>
                <a:spcPts val="0"/>
              </a:spcAft>
              <a:buNone/>
            </a:pPr>
            <a:r>
              <a:rPr lang="nl-BE"/>
              <a:t>Of dat je na afname en scoring merkt dat er groot verschil zit op de eerder lage testscore en de andere informatie die je over die leerling hebt (bv. rond adaptief gedrag)</a:t>
            </a:r>
            <a:endParaRPr/>
          </a:p>
          <a:p>
            <a:pPr marL="0" lvl="0" indent="0" algn="l" rtl="0">
              <a:spcBef>
                <a:spcPts val="0"/>
              </a:spcBef>
              <a:spcAft>
                <a:spcPts val="0"/>
              </a:spcAft>
              <a:buNone/>
            </a:pPr>
            <a:endParaRPr/>
          </a:p>
          <a:p>
            <a:pPr marL="0" lvl="0" indent="0" algn="l" rtl="0">
              <a:spcBef>
                <a:spcPts val="0"/>
              </a:spcBef>
              <a:spcAft>
                <a:spcPts val="0"/>
              </a:spcAft>
              <a:buNone/>
            </a:pPr>
            <a:r>
              <a:rPr lang="nl-BE"/>
              <a:t>Wat doe je dan?</a:t>
            </a:r>
            <a:endParaRPr/>
          </a:p>
          <a:p>
            <a:pPr marL="0" lvl="0" indent="0" algn="l" rtl="0">
              <a:spcBef>
                <a:spcPts val="0"/>
              </a:spcBef>
              <a:spcAft>
                <a:spcPts val="0"/>
              </a:spcAft>
              <a:buNone/>
            </a:pPr>
            <a:r>
              <a:rPr lang="nl-BE"/>
              <a:t>Heel concrete, eenduidige, altijd bruikbare tips kunnen we jullie niet geven, jammer … Of nog, echt makkelijk wordt het nooit</a:t>
            </a:r>
            <a:endParaRPr/>
          </a:p>
          <a:p>
            <a:pPr marL="0" lvl="0" indent="0" algn="l" rtl="0">
              <a:spcBef>
                <a:spcPts val="0"/>
              </a:spcBef>
              <a:spcAft>
                <a:spcPts val="0"/>
              </a:spcAft>
              <a:buNone/>
            </a:pPr>
            <a:r>
              <a:rPr lang="nl-BE"/>
              <a:t>We kunnen wel een aantal algemene principes meegeven</a:t>
            </a:r>
            <a:endParaRPr/>
          </a:p>
          <a:p>
            <a:pPr marL="173336" lvl="0" indent="-173336" algn="l" rtl="0">
              <a:spcBef>
                <a:spcPts val="0"/>
              </a:spcBef>
              <a:spcAft>
                <a:spcPts val="0"/>
              </a:spcAft>
              <a:buClr>
                <a:schemeClr val="dk1"/>
              </a:buClr>
              <a:buSzPts val="1200"/>
              <a:buFont typeface="Noto Sans Symbols"/>
              <a:buChar char="⇒"/>
            </a:pPr>
            <a:r>
              <a:rPr lang="nl-BE"/>
              <a:t>Zie slide</a:t>
            </a:r>
            <a:endParaRPr/>
          </a:p>
          <a:p>
            <a:pPr marL="0" lvl="0" indent="0" algn="l" rtl="0">
              <a:spcBef>
                <a:spcPts val="0"/>
              </a:spcBef>
              <a:spcAft>
                <a:spcPts val="0"/>
              </a:spcAft>
              <a:buNone/>
            </a:pPr>
            <a:r>
              <a:rPr lang="nl-BE"/>
              <a:t>=&gt;Er zijn ook de principes Faire diagnostiek die in de toetsstenen Faire diagnostiek verwerkt zijn (die brochure wordt overigens herwerkt)</a:t>
            </a:r>
            <a:endParaRPr/>
          </a:p>
          <a:p>
            <a:pPr marL="0" lvl="0" indent="0" algn="l" rtl="0">
              <a:spcBef>
                <a:spcPts val="0"/>
              </a:spcBef>
              <a:spcAft>
                <a:spcPts val="0"/>
              </a:spcAft>
              <a:buNone/>
            </a:pPr>
            <a:endParaRPr/>
          </a:p>
          <a:p>
            <a:pPr marL="0" lvl="0" indent="0" algn="l" rtl="0">
              <a:spcBef>
                <a:spcPts val="0"/>
              </a:spcBef>
              <a:spcAft>
                <a:spcPts val="0"/>
              </a:spcAft>
              <a:buNone/>
            </a:pPr>
            <a:r>
              <a:rPr lang="nl-BE"/>
              <a:t>Maar het blijft een zoek- en leerproces. Sommige centra (of medewerkers) staan daar al wat verder in dan andere, dus het uitwisselen van ervaringen is belangrijk.</a:t>
            </a:r>
            <a:endParaRPr/>
          </a:p>
          <a:p>
            <a:pPr marL="0" lvl="0" indent="0" algn="l" rtl="0">
              <a:spcBef>
                <a:spcPts val="0"/>
              </a:spcBef>
              <a:spcAft>
                <a:spcPts val="0"/>
              </a:spcAft>
              <a:buNone/>
            </a:pPr>
            <a:r>
              <a:rPr lang="nl-BE"/>
              <a:t>Dat is iets wat de netoverstijgende WG Faire diagnostiek ook ter harte neemt. Zo was er 18 februari 2020 een nascholingsdag ‘Faire diagnostiek doorheen het HGD-traject’ We hopen dat handvatten/kapstokken van daaruit ook de weg naar de centra vinden.</a:t>
            </a:r>
            <a:endParaRPr/>
          </a:p>
          <a:p>
            <a:pPr marL="0" lvl="0" indent="0" algn="l" rtl="0">
              <a:spcBef>
                <a:spcPts val="0"/>
              </a:spcBef>
              <a:spcAft>
                <a:spcPts val="0"/>
              </a:spcAft>
              <a:buNone/>
            </a:pPr>
            <a:endParaRPr/>
          </a:p>
          <a:p>
            <a:pPr marL="0" lvl="0" indent="0" algn="l" rtl="0">
              <a:spcBef>
                <a:spcPts val="0"/>
              </a:spcBef>
              <a:spcAft>
                <a:spcPts val="0"/>
              </a:spcAft>
              <a:buNone/>
            </a:pPr>
            <a:r>
              <a:rPr lang="nl-BE"/>
              <a:t>We kregen ook een vraag naar concrete handvatten voor het handelen op school met name voor leerlingen die wel een zekere leerbaarheid vertonen bij opdrachten waar taal minder een rol speelt. Vanuit de protocollen botsen we daar een stuk op onze grenzen. Dit is niet eenvoudig en het is belangrijk om zoveel mogelijk de handen in elkaar te slaan, over scholen heen, samen met de pedagogische begeleidingsdiensten. </a:t>
            </a:r>
            <a:endParaRPr/>
          </a:p>
        </p:txBody>
      </p:sp>
      <p:sp>
        <p:nvSpPr>
          <p:cNvPr id="419" name="Google Shape;4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solidFill>
                  <a:srgbClr val="000000"/>
                </a:solidFill>
                <a:latin typeface="Calibri"/>
                <a:ea typeface="Calibri"/>
                <a:cs typeface="Calibri"/>
                <a:sym typeface="Calibri"/>
              </a:rPr>
              <a:t>37</a:t>
            </a:fld>
            <a:endParaRPr>
              <a:solidFill>
                <a:srgbClr val="000000"/>
              </a:solidFill>
              <a:latin typeface="Calibri"/>
              <a:ea typeface="Calibri"/>
              <a:cs typeface="Calibri"/>
              <a:sym typeface="Calibri"/>
            </a:endParaRPr>
          </a:p>
        </p:txBody>
      </p:sp>
      <p:sp>
        <p:nvSpPr>
          <p:cNvPr id="420" name="Google Shape;420;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a:solidFill>
                  <a:srgbClr val="000000"/>
                </a:solidFill>
                <a:latin typeface="Calibri"/>
                <a:ea typeface="Calibri"/>
                <a:cs typeface="Calibri"/>
                <a:sym typeface="Calibri"/>
              </a:rPr>
              <a:t>30/04/2019</a:t>
            </a:r>
            <a:endParaRPr/>
          </a:p>
        </p:txBody>
      </p:sp>
      <p:sp>
        <p:nvSpPr>
          <p:cNvPr id="421" name="Google Shape;421;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Waarom/hoe vragen we aandacht voor </a:t>
            </a:r>
            <a:r>
              <a:rPr lang="nl-BE" b="0"/>
              <a:t>hele spectrum? Waarom nadruk op overeenkomsten tussen de protocollen cognitief zwak en sterk functioneren?</a:t>
            </a:r>
            <a:endParaRPr/>
          </a:p>
          <a:p>
            <a:pPr marL="0" lvl="0" indent="0" algn="l" rtl="0">
              <a:spcBef>
                <a:spcPts val="0"/>
              </a:spcBef>
              <a:spcAft>
                <a:spcPts val="0"/>
              </a:spcAft>
              <a:buNone/>
            </a:pPr>
            <a:endParaRPr/>
          </a:p>
          <a:p>
            <a:pPr marL="0" lvl="0" indent="0" algn="l" rtl="0">
              <a:spcBef>
                <a:spcPts val="0"/>
              </a:spcBef>
              <a:spcAft>
                <a:spcPts val="0"/>
              </a:spcAft>
              <a:buNone/>
            </a:pPr>
            <a:r>
              <a:rPr lang="nl-BE"/>
              <a:t>We weten dat IQ op populatieniveau normaal verdeeld is maar dit weerspiegelt zich niet automatisch in elke school/klas.</a:t>
            </a:r>
            <a:endParaRPr/>
          </a:p>
          <a:p>
            <a:pPr marL="0" lvl="0" indent="0" algn="l" rtl="0">
              <a:spcBef>
                <a:spcPts val="0"/>
              </a:spcBef>
              <a:spcAft>
                <a:spcPts val="0"/>
              </a:spcAft>
              <a:buNone/>
            </a:pPr>
            <a:r>
              <a:rPr lang="nl-BE"/>
              <a:t>De verdeling van leerlingen kan daardoor sterk verschillen per klas/school/onderwijsvorm/… naargelang hun IQ, profiel van BCV’s of schoolse vaardigheden.</a:t>
            </a:r>
            <a:endParaRPr/>
          </a:p>
          <a:p>
            <a:pPr marL="0" lvl="0" indent="0" algn="l" rtl="0">
              <a:spcBef>
                <a:spcPts val="0"/>
              </a:spcBef>
              <a:spcAft>
                <a:spcPts val="0"/>
              </a:spcAft>
              <a:buNone/>
            </a:pPr>
            <a:r>
              <a:rPr lang="nl-BE"/>
              <a:t>Sowieso verschillen leerlingen onderling sterk in hun cognitieve ontwikkeling en schoolse vaardigheden.</a:t>
            </a:r>
            <a:endParaRPr/>
          </a:p>
          <a:p>
            <a:pPr marL="0" lvl="0" indent="0" algn="l" rtl="0">
              <a:spcBef>
                <a:spcPts val="0"/>
              </a:spcBef>
              <a:spcAft>
                <a:spcPts val="0"/>
              </a:spcAft>
              <a:buNone/>
            </a:pPr>
            <a:r>
              <a:rPr lang="nl-BE"/>
              <a:t>=&gt; rekening houden met interindividuele én intra-individuele verschillen in cognitieve vaardigheden.</a:t>
            </a:r>
            <a:endParaRPr/>
          </a:p>
          <a:p>
            <a:pPr marL="0" lvl="0" indent="0" algn="l" rtl="0">
              <a:spcBef>
                <a:spcPts val="0"/>
              </a:spcBef>
              <a:spcAft>
                <a:spcPts val="0"/>
              </a:spcAft>
              <a:buNone/>
            </a:pPr>
            <a:endParaRPr/>
          </a:p>
          <a:p>
            <a:pPr marL="0" lvl="0" indent="0" algn="l" rtl="0">
              <a:spcBef>
                <a:spcPts val="0"/>
              </a:spcBef>
              <a:spcAft>
                <a:spcPts val="0"/>
              </a:spcAft>
              <a:buNone/>
            </a:pPr>
            <a:r>
              <a:rPr lang="nl-BE"/>
              <a:t>Schoolteams begeleiden al die leerlingen in hun persoonlijke groei en ontwikkeling.</a:t>
            </a:r>
            <a:endParaRPr/>
          </a:p>
          <a:p>
            <a:pPr marL="0" lvl="0" indent="0" algn="l" rtl="0">
              <a:spcBef>
                <a:spcPts val="0"/>
              </a:spcBef>
              <a:spcAft>
                <a:spcPts val="0"/>
              </a:spcAft>
              <a:buNone/>
            </a:pPr>
            <a:r>
              <a:rPr lang="nl-BE"/>
              <a:t>Voor CSF en CZF gelden in de brede basiszorg en de verhoogde zorg vergelijkbare aandachtspunten. </a:t>
            </a:r>
            <a:endParaRPr/>
          </a:p>
          <a:p>
            <a:pPr marL="0" lvl="0" indent="0" algn="l" rtl="0">
              <a:spcBef>
                <a:spcPts val="0"/>
              </a:spcBef>
              <a:spcAft>
                <a:spcPts val="0"/>
              </a:spcAft>
              <a:buNone/>
            </a:pPr>
            <a:r>
              <a:rPr lang="nl-BE"/>
              <a:t>Daarom kiezen we voor één tekst die brede basiszorg en verhoogde zorg beschrijft voor het hele spectrum van zeer moeizaam tot zeer gemakkelijk lerende leerlingen.</a:t>
            </a:r>
            <a:endParaRPr/>
          </a:p>
          <a:p>
            <a:pPr marL="0" lvl="0" indent="0" algn="l" rtl="0">
              <a:spcBef>
                <a:spcPts val="0"/>
              </a:spcBef>
              <a:spcAft>
                <a:spcPts val="0"/>
              </a:spcAft>
              <a:buNone/>
            </a:pPr>
            <a:endParaRPr/>
          </a:p>
          <a:p>
            <a:pPr marL="0" lvl="0" indent="0" algn="l" rtl="0">
              <a:spcBef>
                <a:spcPts val="0"/>
              </a:spcBef>
              <a:spcAft>
                <a:spcPts val="0"/>
              </a:spcAft>
              <a:buNone/>
            </a:pPr>
            <a:r>
              <a:rPr lang="nl-BE"/>
              <a:t>Vooral in de brede basiszorg maar ook in verhoogde zorg maakt de klasleerkracht het verschil!</a:t>
            </a:r>
            <a:endParaRPr/>
          </a:p>
          <a:p>
            <a:pPr marL="0" lvl="0" indent="0" algn="l" rtl="0">
              <a:spcBef>
                <a:spcPts val="0"/>
              </a:spcBef>
              <a:spcAft>
                <a:spcPts val="0"/>
              </a:spcAft>
              <a:buNone/>
            </a:pPr>
            <a:r>
              <a:rPr lang="nl-BE"/>
              <a:t>Maar ook bij leerkrachten zijn er grote verschillen in achtergrond/vaardigheden/kennis/interesses/motivatie </a:t>
            </a:r>
            <a:endParaRPr/>
          </a:p>
          <a:p>
            <a:pPr marL="0" lvl="0" indent="0" algn="l" rtl="0">
              <a:spcBef>
                <a:spcPts val="0"/>
              </a:spcBef>
              <a:spcAft>
                <a:spcPts val="0"/>
              </a:spcAft>
              <a:buNone/>
            </a:pPr>
            <a:r>
              <a:rPr lang="nl-BE"/>
              <a:t>=&gt; Van belang om schoolteam op 1 lijn te krijgen qua zorg/leerlingenbegeleiding! </a:t>
            </a:r>
            <a:endParaRPr/>
          </a:p>
          <a:p>
            <a:pPr marL="0" lvl="0" indent="0" algn="l" rtl="0">
              <a:spcBef>
                <a:spcPts val="0"/>
              </a:spcBef>
              <a:spcAft>
                <a:spcPts val="0"/>
              </a:spcAft>
              <a:buNone/>
            </a:pPr>
            <a:r>
              <a:rPr lang="nl-BE"/>
              <a:t>=&gt; Geen gemakkelijke opdracht.</a:t>
            </a: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dirty="0">
                <a:solidFill>
                  <a:schemeClr val="dk1"/>
                </a:solidFill>
                <a:latin typeface="Calibri"/>
                <a:ea typeface="Calibri"/>
                <a:cs typeface="Calibri"/>
                <a:sym typeface="Calibri"/>
              </a:rPr>
              <a:t>De mogelijkheden voor kwantitatieve inschatting van intellectueel en adaptief functioneren hangen samen met de beschikbare diagnostische instrumenten en hun normering. Zo hebben de meeste IQ-tests slechts beperkt differentiatievermogen in het laagste bereik (lager dan 55 of meer dan 3 standaardafwijkingen van het gemiddelde). De in Vlaanderen gebruikte IQ-testen werden niet ontworpen voor deze metingen en de grootte van de populatie met deze lage scores in de normeringssteekproef is zeer klein. Daarenboven is het aantal items voor deze groepen zo beperkt, dat één item al dan niet juist beantwoorden, een enorm groot verschil kan geven in normscores. Diezelfde bedenking is ook te maken bij de scores op diagnostische instrumenten voor adaptief gedrag die genormeerd zijn op de algemene populatie (zoals de in 2020 verwachte Abas-3-NL). Bovendien is er de bezorgdheid of adaptief gedrag zich wel voldoende gedraagt volgens een normaalverdeling om de interpretatie van standaardafwijkingen van het gemiddelde te kunnen gebruiken zoals bij het IQ</a:t>
            </a:r>
            <a:r>
              <a:rPr lang="nl-BE" sz="1200" baseline="-25000" dirty="0">
                <a:solidFill>
                  <a:schemeClr val="dk1"/>
                </a:solidFill>
                <a:latin typeface="Calibri"/>
                <a:ea typeface="Calibri"/>
                <a:cs typeface="Calibri"/>
                <a:sym typeface="Calibri"/>
              </a:rPr>
              <a:t>CHC</a:t>
            </a:r>
            <a:r>
              <a:rPr lang="nl-BE" sz="1200" dirty="0">
                <a:solidFill>
                  <a:schemeClr val="dk1"/>
                </a:solidFill>
                <a:latin typeface="Calibri"/>
                <a:ea typeface="Calibri"/>
                <a:cs typeface="Calibri"/>
                <a:sym typeface="Calibri"/>
              </a:rPr>
              <a:t>. Dit betekent dat voor (zeer) laag functionerende leerlingen nog sterker geldt dat een inschatting van het functioneren bij voorkeur gemaakt wordt op basis van kwalitatieve informatie of een combinatie van kwantitatieve en kwalitatieve gegevens.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l-BE" sz="1200" dirty="0">
                <a:solidFill>
                  <a:schemeClr val="dk1"/>
                </a:solidFill>
                <a:latin typeface="Calibri"/>
                <a:ea typeface="Calibri"/>
                <a:cs typeface="Calibri"/>
                <a:sym typeface="Calibri"/>
              </a:rPr>
              <a:t>Het deviatie-IQ geeft de afwijking of ‘deviatie’ weer van de score van een leerling ten opzichte van de scores van de leeftijdsgroep. Of we een IQ hoog of laag noemen hangt af van de mate waarin het IQ van de leerling afwijkt van het gemiddelde IQ. Bij de meeste IQ-testen is het gemiddelde 100 en de standaarddeviatie 15. Voor een uitspraak over de criteria van verstandelijke beperking (intelligentie en adaptief gedrag) is een vergelijking met de algemene populatie vereist. </a:t>
            </a:r>
            <a:endParaRPr dirty="0"/>
          </a:p>
          <a:p>
            <a:pPr marL="0" lvl="0" indent="0" algn="l" rtl="0">
              <a:spcBef>
                <a:spcPts val="0"/>
              </a:spcBef>
              <a:spcAft>
                <a:spcPts val="0"/>
              </a:spcAft>
              <a:buNone/>
            </a:pPr>
            <a:r>
              <a:rPr lang="nl-BE" sz="1200" dirty="0">
                <a:solidFill>
                  <a:schemeClr val="dk1"/>
                </a:solidFill>
                <a:latin typeface="Calibri"/>
                <a:ea typeface="Calibri"/>
                <a:cs typeface="Calibri"/>
                <a:sym typeface="Calibri"/>
              </a:rPr>
              <a:t>Wat de beperkte differentiatie in deviatie-IQ voor cognitief zeer zwak functionerende leerlingen extra lastig maakt, is dat uit ervaringen met deze doelgroep blijkt dat de verschillen in functioneren groot kunnen zijn. </a:t>
            </a:r>
            <a:endParaRPr dirty="0"/>
          </a:p>
          <a:p>
            <a:pPr marL="0" lvl="0" indent="0" algn="l" rtl="0">
              <a:spcBef>
                <a:spcPts val="0"/>
              </a:spcBef>
              <a:spcAft>
                <a:spcPts val="0"/>
              </a:spcAft>
              <a:buNone/>
            </a:pPr>
            <a:r>
              <a:rPr lang="nl-BE" dirty="0"/>
              <a:t>Eens de diagnose gesteld is, laten instrumenten die genormeerd zijn binnen een populatie met een verstandelijke beperking wel verdere kwantitatieve differentiatie toe. Dergelijke instrumenten kunnen dan samen met een kwalitatieve inschatting gebruikt worden om de zorg beter af te stemmen op het functioneren van de leerling.</a:t>
            </a:r>
            <a:endParaRPr dirty="0"/>
          </a:p>
        </p:txBody>
      </p:sp>
      <p:sp>
        <p:nvSpPr>
          <p:cNvPr id="452" name="Google Shape;45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
        <p:nvSpPr>
          <p:cNvPr id="453" name="Google Shape;453;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454" name="Google Shape;454;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groep mensen met een (zeer) ernstige verstandelijke beperking is groter dan men volgens de normaalverdeling van intelligentie zou verwachten. De normaalverdeling van intelligentie houdt immers enkel rekening met de normale variatie in genetische, psychologische en omgevingsfactoren die een invloed kunnen hebben op het cognitief sterker of zwakker functioneren. Bij verstandelijke beperking zien we echter een grote invloed van organische en syndroombepaalde problematieken. Deze ‘pathologiegebonden’ factoren zorgen voor een kleine curve die start aan 2 standaardafwijkingen onder het gemiddelde (IQCHC 70) en eindigt tot voorbij 4 standaardafwijkingen onder het gemiddelde. Het snijpunt van deze ‘pathological bump’ met de normaalverdeling ligt ongeveer bij 3 standaardafwijkingen onder het gemiddelde (IQchc 55).</a:t>
            </a:r>
            <a:endParaRPr/>
          </a:p>
          <a:p>
            <a:pPr marL="0" lvl="0" indent="0" algn="l" rtl="0">
              <a:spcBef>
                <a:spcPts val="0"/>
              </a:spcBef>
              <a:spcAft>
                <a:spcPts val="0"/>
              </a:spcAft>
              <a:buNone/>
            </a:pPr>
            <a:r>
              <a:rPr lang="nl-BE"/>
              <a:t>Dat klopt ook wel met ervaring van de grote diversiteit binnen de groep (vorige slide)</a:t>
            </a:r>
            <a:endParaRPr/>
          </a:p>
        </p:txBody>
      </p:sp>
      <p:sp>
        <p:nvSpPr>
          <p:cNvPr id="461" name="Google Shape;46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dirty="0">
                <a:solidFill>
                  <a:schemeClr val="dk1"/>
                </a:solidFill>
                <a:latin typeface="Calibri"/>
                <a:ea typeface="Calibri"/>
                <a:cs typeface="Calibri"/>
                <a:sym typeface="Calibri"/>
              </a:rPr>
              <a:t>Om het profiel van cognitieve vaardigheden toch kwantitatief in kaart te kunnen brengen, werkten Walter Magez en Els De Jonghe een werkwijze uit als alternatief voor het deviatie-IQ.  Deze werkwijze laat toe om – volgens het CHC-model – het totale IQ en de scores voor afzonderlijke brede cognitieve vaardigheden onder de ondergrens van de normtabellen zo betrouwbaar mogelijk te benaderen.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nl-BE" sz="1200" dirty="0">
                <a:solidFill>
                  <a:schemeClr val="dk1"/>
                </a:solidFill>
                <a:latin typeface="Calibri"/>
                <a:ea typeface="Calibri"/>
                <a:cs typeface="Calibri"/>
                <a:sym typeface="Calibri"/>
              </a:rPr>
              <a:t>Magez, W., &amp; De Jonghe, E. (2015). </a:t>
            </a:r>
            <a:r>
              <a:rPr lang="nl-BE" sz="1200" i="1" dirty="0">
                <a:solidFill>
                  <a:schemeClr val="dk1"/>
                </a:solidFill>
                <a:latin typeface="Calibri"/>
                <a:ea typeface="Calibri"/>
                <a:cs typeface="Calibri"/>
                <a:sym typeface="Calibri"/>
              </a:rPr>
              <a:t>Het zeer lage IQ. Deel I: Een schoolpsychologische benadering in de psychodiagnostische praktijk.</a:t>
            </a:r>
            <a:r>
              <a:rPr lang="nl-BE" sz="1200" dirty="0">
                <a:solidFill>
                  <a:schemeClr val="dk1"/>
                </a:solidFill>
                <a:latin typeface="Calibri"/>
                <a:ea typeface="Calibri"/>
                <a:cs typeface="Calibri"/>
                <a:sym typeface="Calibri"/>
              </a:rPr>
              <a:t> Brussel: VCLB Service. en De Jonghe, E. &amp; Magez, W. (2015). </a:t>
            </a:r>
            <a:r>
              <a:rPr lang="nl-BE" sz="1200" i="1" dirty="0">
                <a:solidFill>
                  <a:schemeClr val="dk1"/>
                </a:solidFill>
                <a:latin typeface="Calibri"/>
                <a:ea typeface="Calibri"/>
                <a:cs typeface="Calibri"/>
                <a:sym typeface="Calibri"/>
              </a:rPr>
              <a:t> Het zeer lage IQ. Deel II: Werkwijzer. </a:t>
            </a:r>
            <a:r>
              <a:rPr lang="nl-BE" sz="1200" dirty="0">
                <a:solidFill>
                  <a:schemeClr val="dk1"/>
                </a:solidFill>
                <a:latin typeface="Calibri"/>
                <a:ea typeface="Calibri"/>
                <a:cs typeface="Calibri"/>
                <a:sym typeface="Calibri"/>
              </a:rPr>
              <a:t>Brussel: VCLB Service. Een beknopte bespreking is te vinden in De Jonghe, E. (2016). IQ lager dan 50? Vastlopen op de ondergrens van intelligentietests is verleden tijd. </a:t>
            </a:r>
            <a:r>
              <a:rPr lang="nl-BE" sz="1200" i="1" dirty="0">
                <a:solidFill>
                  <a:schemeClr val="dk1"/>
                </a:solidFill>
                <a:latin typeface="Calibri"/>
                <a:ea typeface="Calibri"/>
                <a:cs typeface="Calibri"/>
                <a:sym typeface="Calibri"/>
              </a:rPr>
              <a:t>Caleidoscoop</a:t>
            </a:r>
            <a:r>
              <a:rPr lang="nl-BE" sz="1200" dirty="0">
                <a:solidFill>
                  <a:schemeClr val="dk1"/>
                </a:solidFill>
                <a:latin typeface="Calibri"/>
                <a:ea typeface="Calibri"/>
                <a:cs typeface="Calibri"/>
                <a:sym typeface="Calibri"/>
              </a:rPr>
              <a:t>, 25(5), 26 - 33.</a:t>
            </a:r>
            <a:endParaRPr dirty="0"/>
          </a:p>
          <a:p>
            <a:pPr marL="0" lvl="0" indent="0" algn="l" rtl="0">
              <a:spcBef>
                <a:spcPts val="0"/>
              </a:spcBef>
              <a:spcAft>
                <a:spcPts val="0"/>
              </a:spcAft>
              <a:buNone/>
            </a:pPr>
            <a:endParaRPr dirty="0"/>
          </a:p>
        </p:txBody>
      </p:sp>
      <p:sp>
        <p:nvSpPr>
          <p:cNvPr id="470" name="Google Shape;4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
        <p:nvSpPr>
          <p:cNvPr id="471" name="Google Shape;471;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472" name="Google Shape;472;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In de plaats van te werken met een deviatie-IQ</a:t>
            </a:r>
            <a:r>
              <a:rPr lang="nl-BE" sz="1200" baseline="-25000">
                <a:solidFill>
                  <a:schemeClr val="dk1"/>
                </a:solidFill>
                <a:latin typeface="Calibri"/>
                <a:ea typeface="Calibri"/>
                <a:cs typeface="Calibri"/>
                <a:sym typeface="Calibri"/>
              </a:rPr>
              <a:t>CHC</a:t>
            </a:r>
            <a:r>
              <a:rPr lang="nl-BE" sz="1200">
                <a:solidFill>
                  <a:schemeClr val="dk1"/>
                </a:solidFill>
                <a:latin typeface="Calibri"/>
                <a:ea typeface="Calibri"/>
                <a:cs typeface="Calibri"/>
                <a:sym typeface="Calibri"/>
              </a:rPr>
              <a:t> en indexscores van de brede cognitieve vaardigheden die een leerling situeren ten opzichte van hun leeftijdsgroep, gebruikt de werkwijze de IQ-formule van Terman, ook wel het traditionele IQ of ontwikkelings-IQ genoemd. Deze vertrekt vanuit de ruwe score die de leerling haalt op een cognitieve vaardigheidstest. Voor die ruwe score wordt nagekeken binnen welke leeftijdsgroep dit een gemiddelde score is. Dit is de leeftijdsgroep waarbij de ruwe score van de leerling op een subtest overeenkomt met de gemiddelde uitslag voor die leeftijd (een afgeleide uitslag 10). Die leeftijdsgroep is dan de mentale leeftijd (ML) of ontwikkelingsleeftijd van deze leerling voor deze subtest. Deze mentale leeftijd wordt afgezet tegen de chronologische leeftijd (CL) van de leerling op het moment van testing.</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De auteurs gaan ervan uit dat bij een gemiddelde normale ontwikkeling (IQ 100) tot ongeveer 13 jaar de mentale leeftijd dezelfde is als de chronologische leeftijd (CL). Boven de 13 jaar gaat de chronologische leeftijd aan hetzelfde tempo vooruit (lineair stijgende curve). Maar dat geldt niet voor onze mentale leeftijd. De groei van de mentale leeftijd buigt af vanaf 13 jaar en komt op een gegeven moment aan een plafond waarna die zelfs terug wat afneemt. Als de ML stagneert en de CL blijft toenemen, dan zou het IQ volgens de formule van Terman dalen bij het ouder worden, wat uiteraard niet correct is. Daarom moeten we vanaf 13 jaar een correctie toepassen op de chronologische leeftijd, om zo goed mogelijk de evolutie van de mentale ontwikkelingscurve te benaderen. Walter Magez stelde hiertoe een correctietabel op voor leerlingen vanaf 13 jaar, die opgenomen is in de werkwijze.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=&gt; Voor meer info, recent onderzoek: CoVat-CHC, documenten validiteit.  https://www.thomasmore.be/sites/www.thomasmore.be/files/covat-chc_basisversie_ontwikkelingspsychologische_validiteit_een_exploratie.pdf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De formule van Terman voor het traditionele IQ = (mentale leeftijd in maanden x 100) / chronologische leeftijd in maanden. De mentale leeftijd bekomt men door te bepalen bij welke leeftijdsgroep een ruwe score (RS) een afgeleide uitslag (AU) 10 geeft. In de handleiding van een IQ-test is er doorgaans een tabel te vinden met referentieleeftijden (bijvoorbeeld bij de SON-schalen) of leeftijdsequivalenten (bijvoorbeeld bij de Wechsler-schalen). Dergelijke tabel geeft voor elke ruwe score weer bij welke leeftijdsgroep dit een gemiddelde score is.</a:t>
            </a:r>
            <a:endParaRPr/>
          </a:p>
          <a:p>
            <a:pPr marL="0" lvl="0" indent="0" algn="l" rtl="0">
              <a:spcBef>
                <a:spcPts val="0"/>
              </a:spcBef>
              <a:spcAft>
                <a:spcPts val="0"/>
              </a:spcAft>
              <a:buNone/>
            </a:pP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Allicht is deze werkwijze vooral een meerwaarde voor CLB-medewerkers die in het buitengewoon onderwijs leerlingen begeleiden met een verstandelijke beperking of met meervoudige functioneringsproblemen in type 2, 4, 6 of 7. Bij een IQ</a:t>
            </a:r>
            <a:r>
              <a:rPr lang="nl-BE" sz="1200" baseline="-25000">
                <a:solidFill>
                  <a:schemeClr val="dk1"/>
                </a:solidFill>
                <a:latin typeface="Calibri"/>
                <a:ea typeface="Calibri"/>
                <a:cs typeface="Calibri"/>
                <a:sym typeface="Calibri"/>
              </a:rPr>
              <a:t>CHC</a:t>
            </a:r>
            <a:r>
              <a:rPr lang="nl-BE" sz="1200">
                <a:solidFill>
                  <a:schemeClr val="dk1"/>
                </a:solidFill>
                <a:latin typeface="Calibri"/>
                <a:ea typeface="Calibri"/>
                <a:cs typeface="Calibri"/>
                <a:sym typeface="Calibri"/>
              </a:rPr>
              <a:t> hoger dan drie standaarddeviaties onder het gemiddelde (IQ</a:t>
            </a:r>
            <a:r>
              <a:rPr lang="nl-BE" sz="1200" baseline="-25000">
                <a:solidFill>
                  <a:schemeClr val="dk1"/>
                </a:solidFill>
                <a:latin typeface="Calibri"/>
                <a:ea typeface="Calibri"/>
                <a:cs typeface="Calibri"/>
                <a:sym typeface="Calibri"/>
              </a:rPr>
              <a:t>CHC</a:t>
            </a:r>
            <a:r>
              <a:rPr lang="nl-BE" sz="1200">
                <a:solidFill>
                  <a:schemeClr val="dk1"/>
                </a:solidFill>
                <a:latin typeface="Calibri"/>
                <a:ea typeface="Calibri"/>
                <a:cs typeface="Calibri"/>
                <a:sym typeface="Calibri"/>
              </a:rPr>
              <a:t> &gt; 55), wordt steeds de ‘gewone’ CHC-benadering gebruikt. De alternatieve werkwijze is te overwegen bij een leerling met een eerder ingeschat IQ</a:t>
            </a:r>
            <a:r>
              <a:rPr lang="nl-BE" sz="1200" baseline="-25000">
                <a:solidFill>
                  <a:schemeClr val="dk1"/>
                </a:solidFill>
                <a:latin typeface="Calibri"/>
                <a:ea typeface="Calibri"/>
                <a:cs typeface="Calibri"/>
                <a:sym typeface="Calibri"/>
              </a:rPr>
              <a:t>CHC</a:t>
            </a:r>
            <a:r>
              <a:rPr lang="nl-BE" sz="1200">
                <a:solidFill>
                  <a:schemeClr val="dk1"/>
                </a:solidFill>
                <a:latin typeface="Calibri"/>
                <a:ea typeface="Calibri"/>
                <a:cs typeface="Calibri"/>
                <a:sym typeface="Calibri"/>
              </a:rPr>
              <a:t> dat lager ligt dan drie standaarddeviaties onder het gemiddelde (IQ</a:t>
            </a:r>
            <a:r>
              <a:rPr lang="nl-BE" sz="1200" baseline="-25000">
                <a:solidFill>
                  <a:schemeClr val="dk1"/>
                </a:solidFill>
                <a:latin typeface="Calibri"/>
                <a:ea typeface="Calibri"/>
                <a:cs typeface="Calibri"/>
                <a:sym typeface="Calibri"/>
              </a:rPr>
              <a:t>CHC</a:t>
            </a:r>
            <a:r>
              <a:rPr lang="nl-BE" sz="1200">
                <a:solidFill>
                  <a:schemeClr val="dk1"/>
                </a:solidFill>
                <a:latin typeface="Calibri"/>
                <a:ea typeface="Calibri"/>
                <a:cs typeface="Calibri"/>
                <a:sym typeface="Calibri"/>
              </a:rPr>
              <a:t> &lt; 55) of bij een leerling die op meerdere subtesten binnen een BCV een afgeleide score ≤ 1 haalt. Een leerling die een afgeleide score ≤ 1 behaalt, heeft immers niet of maar net de laagste ruwe score op de subtest behaald voor zijn chronologische leeftijd.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0" name="Google Shape;48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
        <p:nvSpPr>
          <p:cNvPr id="481" name="Google Shape;481;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482" name="Google Shape;482;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Aan het werken met mentale leeftijden zijn een aantal beperkingen verbonden. Zo geven ze geen informatie over het functioneren van iemand in verhouding tot zijn leeftijdsgenoten. Een ruwe score kan een ogenschijnlijk afwijkende mentale leeftijd opleveren terwijl deze score nog in de gemiddelde range zit voor de chronologische leeftijd van de persoon. Ook hebben ruwe scores geen gelijke intervallen, waardoor kleine veranderingen in ruwe score kunnen zorgen voor grote verschillen in mentale leeftijden. Bovendien zijn mentale leeftijden niet vergelijkbaar voor verschillende subtestscores. Zo kunnen de percentielscores van iemand op twee subtests met dezelfde mentale leeftijd substantieel verschillen. Van daaruit dienen mentale leeftijden enkel te worden ingezet wanneer er voor zeer laag functionerende personen evidentie is dat ze ‘buiten de normtabellen’ vallen. Dan nog blijft het belangrijk om de resultaten met voorzichtigheid te interpreteren.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Een mentale leeftijd geeft niet weer wat de leerling wel en niet kan, of hoeveel hij nog kan ontwikkelen. Leeftijdsinadequate tests kunnen door het type vragen ook een flatterend resultaat geven in vergelijking met leeftijdsadequate tests. Verder wordt geen rekening gehouden met levenservaring, lichaamsgrootte en –kracht en de hormonale ontwikkeling. Ze kunnen zo een vals gevoel van zekerheid geven, alsof een leerling met chronologische leeftijd 16 jaar en een mentale leeftijd van 5 jaar op dezelfde manier benaderd kan worden als een leerling met CL en ML 5 jaar.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9" name="Google Shape;48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
        <p:nvSpPr>
          <p:cNvPr id="490" name="Google Shape;490;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491" name="Google Shape;491;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In de bundels met de werkwijze staat toegelicht waarom corrigeren vanaf 13jaar</a:t>
            </a:r>
            <a:endParaRPr/>
          </a:p>
          <a:p>
            <a:pPr marL="0" lvl="0" indent="0" algn="l" rtl="0">
              <a:spcBef>
                <a:spcPts val="0"/>
              </a:spcBef>
              <a:spcAft>
                <a:spcPts val="0"/>
              </a:spcAft>
              <a:buNone/>
            </a:pPr>
            <a:r>
              <a:rPr lang="nl-BE"/>
              <a:t>We worden immers wel aan hetzelfde tempo ouder, maar op een bepaald moment worden we niet meer even snel slimmer (of nog onze chronologische leeftijd stijgt sneller dan onze mentale leeftijd)</a:t>
            </a:r>
            <a:endParaRPr/>
          </a:p>
          <a:p>
            <a:pPr marL="0" lvl="0" indent="0" algn="l" rtl="0">
              <a:spcBef>
                <a:spcPts val="0"/>
              </a:spcBef>
              <a:spcAft>
                <a:spcPts val="0"/>
              </a:spcAft>
              <a:buNone/>
            </a:pPr>
            <a:endParaRPr/>
          </a:p>
          <a:p>
            <a:pPr marL="0" lvl="0" indent="0" algn="l" rtl="0">
              <a:spcBef>
                <a:spcPts val="0"/>
              </a:spcBef>
              <a:spcAft>
                <a:spcPts val="0"/>
              </a:spcAft>
              <a:buNone/>
            </a:pPr>
            <a:r>
              <a:rPr lang="nl-BE"/>
              <a:t>Bij de CoVaT is er nagegaan of dat wel klopt en wanneer we dan precies ‘vertragen’ in dat slimmer worden. Er blijkt een vertraging te zijn rond 11 jaar. (knik in de curve). Maar er lijken verschillen te zitten, voor kinderen met lagere scores op cognitieve vaardigheden, lijkt de knik vroeger te komen. Er zou ook een verschil zitten in de curves voor verschillende BCV’s</a:t>
            </a:r>
            <a:endParaRPr/>
          </a:p>
          <a:p>
            <a:pPr marL="0" lvl="0" indent="0" algn="l" rtl="0">
              <a:spcBef>
                <a:spcPts val="0"/>
              </a:spcBef>
              <a:spcAft>
                <a:spcPts val="0"/>
              </a:spcAft>
              <a:buNone/>
            </a:pPr>
            <a:endParaRPr/>
          </a:p>
          <a:p>
            <a:pPr marL="0" lvl="0" indent="0" algn="l" rtl="0">
              <a:spcBef>
                <a:spcPts val="0"/>
              </a:spcBef>
              <a:spcAft>
                <a:spcPts val="0"/>
              </a:spcAft>
              <a:buNone/>
            </a:pPr>
            <a:r>
              <a:rPr lang="nl-BE"/>
              <a:t>Wie daar meer wil over weten =&gt; surf naar pagina van CoVat-CHC en kijk bij documenten validiteit.</a:t>
            </a:r>
            <a:endParaRPr/>
          </a:p>
        </p:txBody>
      </p:sp>
      <p:sp>
        <p:nvSpPr>
          <p:cNvPr id="498" name="Google Shape;49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uitwerking van de brede cognitieve vaardigheden als aspect van cognitief functioneren, loopt gelijk in de beide protocollen</a:t>
            </a:r>
            <a:endParaRPr/>
          </a:p>
          <a:p>
            <a:pPr marL="0" lvl="0" indent="0" algn="l" rtl="0">
              <a:spcBef>
                <a:spcPts val="0"/>
              </a:spcBef>
              <a:spcAft>
                <a:spcPts val="0"/>
              </a:spcAft>
              <a:buNone/>
            </a:pPr>
            <a:r>
              <a:rPr lang="nl-BE"/>
              <a:t>Maar vanuit de literatuur worden voor de bijkomende vaardigheden verschillende kaders/termen gehanteerd voor zwak, dan wel sterk functioneren</a:t>
            </a:r>
            <a:endParaRPr/>
          </a:p>
          <a:p>
            <a:pPr marL="0" lvl="0" indent="0" algn="l" rtl="0">
              <a:spcBef>
                <a:spcPts val="0"/>
              </a:spcBef>
              <a:spcAft>
                <a:spcPts val="0"/>
              </a:spcAft>
              <a:buNone/>
            </a:pPr>
            <a:r>
              <a:rPr lang="nl-BE"/>
              <a:t>In de volgende slides behandelen we cognitief sterk en cognitief zwak functioneren afzonderlijk</a:t>
            </a:r>
            <a:endParaRPr/>
          </a:p>
        </p:txBody>
      </p:sp>
      <p:sp>
        <p:nvSpPr>
          <p:cNvPr id="511" name="Google Shape;51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 term ‘cognitief functioneren’ dekt voor de beide protocollen niet helemaal dezelfde lading.</a:t>
            </a:r>
            <a:endParaRPr/>
          </a:p>
          <a:p>
            <a:pPr marL="171450" lvl="0" indent="-171450" algn="l" rtl="0">
              <a:spcBef>
                <a:spcPts val="0"/>
              </a:spcBef>
              <a:spcAft>
                <a:spcPts val="0"/>
              </a:spcAft>
              <a:buClr>
                <a:schemeClr val="dk1"/>
              </a:buClr>
              <a:buSzPts val="1200"/>
              <a:buFont typeface="Calibri"/>
              <a:buChar char="-"/>
            </a:pPr>
            <a:r>
              <a:rPr lang="nl-BE"/>
              <a:t>Voor het protocol CZF begrijpen we het als de combinatie van brede cognitieve vaardigheden en adaptief gedrag (en dan vooral het domein conceptuele vaardigheden). Ook hier wordt bij de dimensionele classificatie nog naar andere aspecten van functioneren verwezen (met het model van de AAIDD en ICF-CY als kapstok)</a:t>
            </a:r>
            <a:endParaRPr/>
          </a:p>
          <a:p>
            <a:pPr marL="171450" marR="0" lvl="0" indent="-171450" algn="l" rtl="0">
              <a:lnSpc>
                <a:spcPct val="100000"/>
              </a:lnSpc>
              <a:spcBef>
                <a:spcPts val="0"/>
              </a:spcBef>
              <a:spcAft>
                <a:spcPts val="0"/>
              </a:spcAft>
              <a:buClr>
                <a:schemeClr val="dk1"/>
              </a:buClr>
              <a:buSzPts val="1200"/>
              <a:buFont typeface="Calibri"/>
              <a:buChar char="-"/>
            </a:pPr>
            <a:r>
              <a:rPr lang="nl-BE"/>
              <a:t>Voor het protocol CSF begrijpen we het als de combinatie van brede cognitieve vaardigheden en de schoolse vaardigheden (daarnaast zijn in het geïntegreerd werkmodel nog een aantal andere aspecten opgenomen).</a:t>
            </a:r>
            <a:endParaRPr/>
          </a:p>
        </p:txBody>
      </p:sp>
      <p:sp>
        <p:nvSpPr>
          <p:cNvPr id="519" name="Google Shape;51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Vergeleken met het vorige protocol krijgt dit een veel belangrijkere plaats in het diagnostisch traject in het Protocol Cognitief zwak functioneren</a:t>
            </a:r>
            <a:endParaRPr/>
          </a:p>
          <a:p>
            <a:pPr marL="0" lvl="0" indent="0" algn="l" rtl="0">
              <a:spcBef>
                <a:spcPts val="0"/>
              </a:spcBef>
              <a:spcAft>
                <a:spcPts val="0"/>
              </a:spcAft>
              <a:buNone/>
            </a:pPr>
            <a:endParaRPr/>
          </a:p>
          <a:p>
            <a:pPr marL="0" lvl="0" indent="0" algn="l" rtl="0">
              <a:spcBef>
                <a:spcPts val="0"/>
              </a:spcBef>
              <a:spcAft>
                <a:spcPts val="0"/>
              </a:spcAft>
              <a:buNone/>
            </a:pPr>
            <a:r>
              <a:rPr lang="nl-BE"/>
              <a:t>Mogelijk te gebruiken afbeelding: https://appliedbehavioralstrategies.files.wordpress.com/2011/12/12-14-11-baby-knows.jpg     </a:t>
            </a:r>
            <a:endParaRPr/>
          </a:p>
        </p:txBody>
      </p:sp>
      <p:sp>
        <p:nvSpPr>
          <p:cNvPr id="528" name="Google Shape;52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b="0">
                <a:solidFill>
                  <a:schemeClr val="dk1"/>
                </a:solidFill>
                <a:latin typeface="Calibri"/>
                <a:ea typeface="Calibri"/>
                <a:cs typeface="Calibri"/>
                <a:sym typeface="Calibri"/>
              </a:rPr>
              <a:t>Keuze term ‘</a:t>
            </a:r>
            <a:r>
              <a:rPr lang="nl-BE" sz="1200" b="1">
                <a:solidFill>
                  <a:schemeClr val="dk1"/>
                </a:solidFill>
                <a:latin typeface="Calibri"/>
                <a:ea typeface="Calibri"/>
                <a:cs typeface="Calibri"/>
                <a:sym typeface="Calibri"/>
              </a:rPr>
              <a:t>adaptief gedrag’</a:t>
            </a:r>
            <a:r>
              <a:rPr lang="nl-BE" sz="1200">
                <a:solidFill>
                  <a:schemeClr val="dk1"/>
                </a:solidFill>
                <a:latin typeface="Calibri"/>
                <a:ea typeface="Calibri"/>
                <a:cs typeface="Calibri"/>
                <a:sym typeface="Calibri"/>
              </a:rPr>
              <a:t> als vertaling van de internationaal gangbare term ‘adaptive behaviour’ (dus niet (meer) sociaal aanpassingsgedrag, sociale redzaamheid, zelfredzaamheid …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Nadruk op het ‘dagelijks functioneren’, niet ‘wat iemand kan’, maar ‘wat iemand doet’ in allerlei dagelijkse activiteiten. Beperkingen kunnen te maken hebben met het niet verworven hebben van een bepaalde vaardigheid, maar evenzeer met het om diverse redenen niet toepassen van een verworven vaardigheid in het dagelijkse leven.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Adaptief gedrag is conceptueel verschillend van maladaptief of problematisch gedrag. Gedrag dat de dagelijkse activiteiten van een persoon (of mensen in zijn omgeving) bemoeilijkt, moet beschouwd worden als probleemgedrag eerder dan als de afwezigheid van adaptief gedrag. Probleemgedrag beïnvloedt wel vaak de verwerving en uitvoering van adaptieve vaardigheden en kan belangrijk zijn bij de interpretatie van scores op adaptief gedrag met het oog op een diagnose. De aanwezigheid van onaangepast gedrag is op zich evenwel geen beperking in adaptief gedrag. Bovendien kan probleemgedrag functioneel zijn. Bij gebrek aan andere communicatieve vaardigheden, kan het bijvoorbeeld een manier zijn om aan te geven wat iemand nodig heeft.</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536" name="Google Shape;53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
        <p:nvSpPr>
          <p:cNvPr id="537" name="Google Shape;537;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38" name="Google Shape;538;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Drie groepen van vaardigheden </a:t>
            </a:r>
            <a:endParaRPr/>
          </a:p>
          <a:p>
            <a:pPr marL="171450" lvl="0" indent="-171450" algn="l" rtl="0">
              <a:spcBef>
                <a:spcPts val="0"/>
              </a:spcBef>
              <a:spcAft>
                <a:spcPts val="0"/>
              </a:spcAft>
              <a:buClr>
                <a:schemeClr val="dk1"/>
              </a:buClr>
              <a:buSzPts val="1200"/>
              <a:buFont typeface="Calibri"/>
              <a:buChar char="-"/>
            </a:pPr>
            <a:r>
              <a:rPr lang="nl-BE" sz="1200">
                <a:solidFill>
                  <a:schemeClr val="dk1"/>
                </a:solidFill>
                <a:latin typeface="Calibri"/>
                <a:ea typeface="Calibri"/>
                <a:cs typeface="Calibri"/>
                <a:sym typeface="Calibri"/>
              </a:rPr>
              <a:t>conceptuele domein</a:t>
            </a:r>
            <a:r>
              <a:rPr lang="nl-BE" sz="1200" b="1">
                <a:solidFill>
                  <a:schemeClr val="dk1"/>
                </a:solidFill>
                <a:latin typeface="Calibri"/>
                <a:ea typeface="Calibri"/>
                <a:cs typeface="Calibri"/>
                <a:sym typeface="Calibri"/>
              </a:rPr>
              <a:t> </a:t>
            </a:r>
            <a:r>
              <a:rPr lang="nl-BE" sz="1200">
                <a:solidFill>
                  <a:schemeClr val="dk1"/>
                </a:solidFill>
                <a:latin typeface="Calibri"/>
                <a:ea typeface="Calibri"/>
                <a:cs typeface="Calibri"/>
                <a:sym typeface="Calibri"/>
              </a:rPr>
              <a:t>omvat onder andere de competenties op het gebied van geheugen, taal, lezen, schrijven, rekenkundig redeneren, verwerven van praktische kennis, probleemoplossend denken en beoordelen van nieuwe situaties. </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=&gt; Binnen Prodia benoemen we dit ook als het ‘schools’ domein omdat deze ‘conceptuele vaardigheden’ het nauwst aansluiten bij de ‘schoolse vaardigheden’. Zo is ook de parallel met het gehanteerde model voor cognitief sterk functioneren duidelijker.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sociale domein omvat onder andere het besef van de gedachten, de gevoelens en de ervaringen van anderen, empathie, interpersoonlijke communicatieve vaardigheden, vermogen om vriendschappen te sluiten en het sociale oordeelsvermogen.</a:t>
            </a:r>
            <a:endParaRPr/>
          </a:p>
          <a:p>
            <a:pPr marL="171450" lvl="0" indent="-171450" algn="l" rtl="0">
              <a:spcBef>
                <a:spcPts val="0"/>
              </a:spcBef>
              <a:spcAft>
                <a:spcPts val="0"/>
              </a:spcAft>
              <a:buClr>
                <a:schemeClr val="dk1"/>
              </a:buClr>
              <a:buSzPts val="1200"/>
              <a:buFont typeface="Calibri"/>
              <a:buChar char="-"/>
            </a:pPr>
            <a:r>
              <a:rPr lang="nl-BE" sz="1200">
                <a:solidFill>
                  <a:schemeClr val="dk1"/>
                </a:solidFill>
                <a:latin typeface="Calibri"/>
                <a:ea typeface="Calibri"/>
                <a:cs typeface="Calibri"/>
                <a:sym typeface="Calibri"/>
              </a:rPr>
              <a:t>praktische domein omvat het leervermogen en het zelfmanagement in verschillende levenssituaties waaronder zelfverzorging, de verantwoordelijkheden van een beroep, geldbeheer, vrijetijdsbesteding, zelfmanagement van gedrag en het plannen van taken op school en het werk.</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Adaptief gedrag komt volgens AAIDD best overeen met activiteiten binnen ICF (accent ligt op de vaardigheden)</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=&gt; Opmerking daarbij dat ICF iets ruimer gaat, bv. mobiliteit minder terug te vinden in omschrijving adaptief gedrag in AAIDD zoals op deze slides staat</a:t>
            </a:r>
            <a:endParaRPr/>
          </a:p>
        </p:txBody>
      </p:sp>
      <p:sp>
        <p:nvSpPr>
          <p:cNvPr id="545" name="Google Shape;5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
        <p:nvSpPr>
          <p:cNvPr id="546" name="Google Shape;546;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47" name="Google Shape;547;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b="1">
                <a:solidFill>
                  <a:schemeClr val="dk1"/>
                </a:solidFill>
                <a:latin typeface="Calibri"/>
                <a:ea typeface="Calibri"/>
                <a:cs typeface="Calibri"/>
                <a:sym typeface="Calibri"/>
              </a:rPr>
              <a:t>dynamisch gegeven</a:t>
            </a:r>
            <a:r>
              <a:rPr lang="nl-BE" sz="1200">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chemeClr val="dk1"/>
              </a:buClr>
              <a:buSzPts val="1200"/>
              <a:buFont typeface="Calibri"/>
              <a:buChar char="-"/>
            </a:pPr>
            <a:r>
              <a:rPr lang="nl-BE" sz="1200">
                <a:solidFill>
                  <a:schemeClr val="dk1"/>
                </a:solidFill>
                <a:latin typeface="Calibri"/>
                <a:ea typeface="Calibri"/>
                <a:cs typeface="Calibri"/>
                <a:sym typeface="Calibri"/>
              </a:rPr>
              <a:t>verworven doorheen de levensloop</a:t>
            </a:r>
            <a:endParaRPr/>
          </a:p>
          <a:p>
            <a:pPr marL="171450" marR="0" lvl="0" indent="-171450" algn="l" rtl="0">
              <a:lnSpc>
                <a:spcPct val="100000"/>
              </a:lnSpc>
              <a:spcBef>
                <a:spcPts val="0"/>
              </a:spcBef>
              <a:spcAft>
                <a:spcPts val="0"/>
              </a:spcAft>
              <a:buClr>
                <a:schemeClr val="dk1"/>
              </a:buClr>
              <a:buSzPts val="1200"/>
              <a:buFont typeface="Calibri"/>
              <a:buChar char="-"/>
            </a:pPr>
            <a:r>
              <a:rPr lang="nl-BE" sz="1200">
                <a:solidFill>
                  <a:schemeClr val="dk1"/>
                </a:solidFill>
                <a:latin typeface="Calibri"/>
                <a:ea typeface="Calibri"/>
                <a:cs typeface="Calibri"/>
                <a:sym typeface="Calibri"/>
              </a:rPr>
              <a:t>cultuurgebonden. </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Wat al dan niet adaptief is, wordt mee bepaald door de verwachtingen en normen die gelden in de (sub)culturele omgeving waarin iemand opgroeit. De kansen die aangeboden worden en/of de eisen die gesteld worden, spelen daarbij ook een rol. Het beoordelen van adaptief gedrag dient dus steeds te gebeuren tegen de achtergrond van iemands culturele en maatschappelijke context(en).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 </a:t>
            </a:r>
            <a:endParaRPr/>
          </a:p>
        </p:txBody>
      </p:sp>
      <p:sp>
        <p:nvSpPr>
          <p:cNvPr id="554" name="Google Shape;55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
        <p:nvSpPr>
          <p:cNvPr id="555" name="Google Shape;555;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56" name="Google Shape;556;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De bestaande instrumenten adaptief gedrag kiezen, zij het impliciet, voor aanpassing binnen de meerderheidscultuur / dominante cultuur / cultuur middenklasse West-Europa</a:t>
            </a:r>
            <a:endParaRPr/>
          </a:p>
          <a:p>
            <a:pPr marL="171450" lvl="0" indent="-171450" algn="l" rtl="0">
              <a:spcBef>
                <a:spcPts val="0"/>
              </a:spcBef>
              <a:spcAft>
                <a:spcPts val="0"/>
              </a:spcAft>
              <a:buClr>
                <a:schemeClr val="dk1"/>
              </a:buClr>
              <a:buSzPts val="1200"/>
              <a:buFont typeface="Noto Sans Symbols"/>
              <a:buChar char="⇒"/>
            </a:pPr>
            <a:r>
              <a:rPr lang="nl-BE" sz="1200">
                <a:solidFill>
                  <a:schemeClr val="dk1"/>
                </a:solidFill>
                <a:latin typeface="Calibri"/>
                <a:ea typeface="Calibri"/>
                <a:cs typeface="Calibri"/>
                <a:sym typeface="Calibri"/>
              </a:rPr>
              <a:t>Dat geldt ook voor de uitwerking van adaptief functioneren in de DSM-5 waarmee de mate van ernst van een verstandelijke beperking kan worden bepaald. </a:t>
            </a:r>
            <a:endParaRPr/>
          </a:p>
          <a:p>
            <a:pPr marL="0" lvl="0" indent="0" algn="l" rtl="0">
              <a:spcBef>
                <a:spcPts val="0"/>
              </a:spcBef>
              <a:spcAft>
                <a:spcPts val="0"/>
              </a:spcAft>
              <a:buClr>
                <a:schemeClr val="dk1"/>
              </a:buClr>
              <a:buSzPts val="1200"/>
              <a:buFont typeface="Noto Sans Symbols"/>
              <a:buNone/>
            </a:pPr>
            <a:r>
              <a:rPr lang="nl-BE" sz="1200">
                <a:solidFill>
                  <a:schemeClr val="dk1"/>
                </a:solidFill>
                <a:latin typeface="Calibri"/>
                <a:ea typeface="Calibri"/>
                <a:cs typeface="Calibri"/>
                <a:sym typeface="Calibri"/>
              </a:rPr>
              <a:t>Zo vormt de mate van ‘acculturatie’ in onze samenleving de maatstaf om in te schatten of en in welke mate iemand voldoet aan het criterium adaptief gedrag bij verstandelijke beperking. Een mogelijke verantwoording is dat deze aanpassing een belangrijke factor is bij de (schoolse) ontwikkeling en de (latere) maatschappelijke participatie. </a:t>
            </a:r>
            <a:endParaRPr/>
          </a:p>
          <a:p>
            <a:pPr marL="0" lvl="0" indent="0" algn="l" rtl="0">
              <a:spcBef>
                <a:spcPts val="0"/>
              </a:spcBef>
              <a:spcAft>
                <a:spcPts val="0"/>
              </a:spcAft>
              <a:buClr>
                <a:schemeClr val="dk1"/>
              </a:buClr>
              <a:buSzPts val="1200"/>
              <a:buFont typeface="Noto Sans Symbols"/>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Bij leerlingen met een migratieachtergrond is het heel goed mogelijk dat er een competente aanpassing heeft plaatsgevonden aan de herkomstcultuur, maar minder aan de gastcultuur. Zo kan een anderstalige nieuwkomer, vanuit zijn ervaringen, heel vaardig geworden zijn in het overleven tussen de natuurelementen, maar minder in het ‘overleven’ in een school in Vlaanderen. Ook bij kinderen zonder migratieachtergrond is het belangrijk om te weten of een kind de kans heeft gehad om bepaalde adaptieve vaardigheden te verwerven. Op een veilige manier met speelgoed spelen of goede tafelmanieren tonen, krijgen bij een kind uit een gezin met hoge socio-economische status (SES) een andere betekenis dan bij een kind uit gezin met lage SES. De interpretatie zal dan ook verschillend zijn. </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Overigens kan het verschil in adaptief gedrag tussen (sub)culturen subtiel zijn. Zo zijn veel van de instrumenten in of vanuit de VS ontwikkeld en stelt zich de vraag in hoeverre dit culturele perspectief in de ruimere westerse wereld gebruikt kan worden. Denk bijvoorbeeld aan mogelijke verschillen in de verwachtingen rond het gebruik van openbaar vervoer, eigen auto, fiets… Het beperkt onderzoek rond de crossculturele toepasbaarheid van (instrumenten) adaptief gedrag maant op zijn minst aan tot voorzichtigheid, zowel voor het gebruik van een instrument voor een andere socio-culturele groep dan waarbinnen het ontwikkeld en/of genormeerd is, als voor het gebruik binnen de westerse middenklasse. </a:t>
            </a:r>
            <a:endParaRPr/>
          </a:p>
        </p:txBody>
      </p:sp>
      <p:sp>
        <p:nvSpPr>
          <p:cNvPr id="563" name="Google Shape;56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
        <p:nvSpPr>
          <p:cNvPr id="564" name="Google Shape;564;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65" name="Google Shape;565;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Als het vooral een vraag is naar aanpak =&gt; gesprek, observatie, aanpak uitproberen</a:t>
            </a:r>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Heb je informatie nodig om een hypothese verstandelijke beperking te beoordelen (vraag naar niveaubepaling en classificatie) =&gt; genormeerd instrument zo gestandaardiseerd mogelijk afnemen</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573" name="Google Shape;57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
        <p:nvSpPr>
          <p:cNvPr id="574" name="Google Shape;574;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75" name="Google Shape;575;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Bij vraag naar diagnose verstandelijke beperking heb je inschatting nodig gebaseerd op een genormeerd instrument. Het aanbod in Vlaanderen is daarvoor beperkt</a:t>
            </a:r>
            <a:endParaRPr/>
          </a:p>
        </p:txBody>
      </p:sp>
      <p:sp>
        <p:nvSpPr>
          <p:cNvPr id="582" name="Google Shape;58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
        <p:nvSpPr>
          <p:cNvPr id="583" name="Google Shape;583;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84" name="Google Shape;584;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Timing nog onduidelijk, eerder begin schooljaar 20-21, bij Hogrefe, tot stand gekomen mede door steun van Vlaamse overheid; CLB’s hebben ook hun schouders onder het project gezet en zitten bv. mee in Stuurgroep. Wetenschappelijk ondersteund vanuit Kuleuven en Thomas More</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Voor we diagnostisch fiche opmaken vanuit Prodia =&gt; eerst beoordeling door CAPvzw en Kwaliteitscentrum Diagnostiek</a:t>
            </a:r>
            <a:endParaRPr/>
          </a:p>
        </p:txBody>
      </p:sp>
      <p:sp>
        <p:nvSpPr>
          <p:cNvPr id="591" name="Google Shape;59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
        <p:nvSpPr>
          <p:cNvPr id="592" name="Google Shape;592;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593" name="Google Shape;593;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601" name="Google Shape;60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
        <p:nvSpPr>
          <p:cNvPr id="602" name="Google Shape;602;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603" name="Google Shape;603;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Een aandachtspunt vanuit Faire diagnostiek bij gebruik van instrumenten adaptief gedrag</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Ongeacht het soort instrument is het steeds aan te raden om het af te nemen van meerdere informanten. Start bij de ouders of de opvoedingsverantwoordelijke die het kind het beste kent en breid eventueel uit naar andere personen die goed vertrouwd zijn met het dagelijks functioneren van het kind of de jongere. Je kan in de handleiding nakijken welke respondenten hebben deelgenomen aan het normeringsonderzoek en wat bijvoorbeeld de verhouding moeders/vaders is.</a:t>
            </a:r>
            <a:endParaRPr/>
          </a:p>
          <a:p>
            <a:pPr marL="171450" lvl="0" indent="-171450" algn="l" rtl="0">
              <a:spcBef>
                <a:spcPts val="0"/>
              </a:spcBef>
              <a:spcAft>
                <a:spcPts val="0"/>
              </a:spcAft>
              <a:buClr>
                <a:schemeClr val="dk1"/>
              </a:buClr>
              <a:buSzPts val="1200"/>
              <a:buFont typeface="Calibri"/>
              <a:buChar char="-"/>
            </a:pPr>
            <a:r>
              <a:rPr lang="nl-BE"/>
              <a:t>informatie wordt niet rechtstreeks bij de leerling verzameld (</a:t>
            </a:r>
            <a:r>
              <a:rPr lang="nl-BE" sz="1200">
                <a:solidFill>
                  <a:schemeClr val="dk1"/>
                </a:solidFill>
                <a:latin typeface="Calibri"/>
                <a:ea typeface="Calibri"/>
                <a:cs typeface="Calibri"/>
                <a:sym typeface="Calibri"/>
              </a:rPr>
              <a:t>mogelijke bronnen van bias niet zozeer bij een lage prestatiemotivatie of onvoldoende testvaardigheid van de leerling zelf. </a:t>
            </a:r>
            <a:endParaRPr/>
          </a:p>
          <a:p>
            <a:pPr marL="171450" lvl="0" indent="-171450" algn="l" rtl="0">
              <a:spcBef>
                <a:spcPts val="0"/>
              </a:spcBef>
              <a:spcAft>
                <a:spcPts val="0"/>
              </a:spcAft>
              <a:buClr>
                <a:schemeClr val="dk1"/>
              </a:buClr>
              <a:buSzPts val="1200"/>
              <a:buFont typeface="Calibri"/>
              <a:buChar char="-"/>
            </a:pPr>
            <a:r>
              <a:rPr lang="nl-BE" sz="1200">
                <a:solidFill>
                  <a:schemeClr val="dk1"/>
                </a:solidFill>
                <a:latin typeface="Calibri"/>
                <a:ea typeface="Calibri"/>
                <a:cs typeface="Calibri"/>
                <a:sym typeface="Calibri"/>
              </a:rPr>
              <a:t>Een vertekening bij de afname bij ouders kan te maken hebben met hun beheersing van het Nederlands of mogelijke cultuurgebonden verschillen in responsstijlen zoals meer sociaal wenselijk antwoorden of het altijd eens zijn met de vragen . Bij andere informanten kunnen vooroordelen en verwachtingen over kansengroepen hun inschatting kleuren.  </a:t>
            </a:r>
            <a:endParaRPr/>
          </a:p>
          <a:p>
            <a:pPr marL="171450" lvl="0" indent="-9525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Een zo betrouwbaar en valide mogelijk beeld van de adaptieve vaardigheden van een kind of jongere wordt verkregen door het professioneel, creatief en cultuurgevoelig omgaan met gestandaardiseerd materiaal. Dat start bij een zorgvuldige inleiding over het doel van de afname, de mogelijke gevolgen, afspraken over wie geïnformeerd wordt over de resultaten… </a:t>
            </a:r>
            <a:r>
              <a:rPr lang="nl-BE" sz="1200">
                <a:solidFill>
                  <a:schemeClr val="dk1"/>
                </a:solidFill>
                <a:highlight>
                  <a:srgbClr val="FFFF00"/>
                </a:highlight>
                <a:latin typeface="Calibri"/>
                <a:ea typeface="Calibri"/>
                <a:cs typeface="Calibri"/>
                <a:sym typeface="Calibri"/>
              </a:rPr>
              <a:t>Ongeacht het soort instrument is het steeds aan te raden om het af te nemen van meerdere informanten. Start bij de ouders of de opvoedingsverantwoordelijke die het kind het beste kent en breid eventueel uit naar andere personen die goed vertrouwd zijn met het dagelijks functioneren van het kind of de jongere. Je kan in de handleiding nakijken welke respondenten hebben deelgenomen aan het normeringsonderzoek en wat bijvoorbeeld de verhouding moeders/vaders is.</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Stel dat je inschat dat een gestandaardiseerd afgenomen instrument onvoldoende valide scores oplevert. Dit kan bijvoorbeeld omdat je vanuit de andere beschikbare informatie aanwijzingen hebt dat de vaardigheden van de leerling worden over- of onderschat. Bekijk dan of de hulpvraag (voorlopig) kan beantwoord worden vanuit een beschrijving zonder niveaubepaling. Wanneer een niveaubepaling vereist is, probeer dan de verschillende onderzoeksmethoden  zo optimaal mogelijk te benutten en neem daarvoor de tijd. </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Zo kan je aanvullend aan een item in een genormeerd instrument waar de taalvaardigheid in het Nederlands een rol speelt, in gesprek met de ouders peilen naar de taalvaardigheid in de thuistaal. Dit kan helpen om in te schatten of bijvoorbeeld een uitval in conceptuele vaardigheden te begrijpen is vanuit de meertaligheid van een leerling of eerder verband houdt met een uitval in intellectuele functies . Over de sociale vaardigheden kan je doorgaans een beeld vormen vanuit het functioneren op school. Ga daarnaast op school na of er leerbaarheid is voor praktische vaardigheden zoals handen wassen, boterhammen smeren… Observeer eventueel het functioneren van de leerling thuis.</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Naast het breed kijken is het aangewezen om rekening te houden met het dynamisch karakter van adaptieve vaardigheden. Dit geldt bij uitstek voor kinderen en jongeren die grote verschillen ervaren in verwachtingen voor adaptief gedrag tussen gastland en herkomstland en/of kinderen en jongeren die opgroeien in een context van kansarmoede. Naarmate deze kinderen en jongeren, onder andere via de school, meer vertrouwd geraken met de dominante cultuur, kunnen ze vanuit de gestelde eisen en geboden kansen, bijkomende vaardigheden verwerven en toepassen. Om daar zicht op te krijgen, is het bij leerlingen uit kansengroepen extra aan te raden om de evaluatie te spreiden over verschillende momenten en de vaardigheden bij de leerling na te gaan doorheen de tijd.</a:t>
            </a:r>
            <a:endParaRPr/>
          </a:p>
          <a:p>
            <a:pPr marL="0" lvl="0" indent="0" algn="l" rtl="0">
              <a:spcBef>
                <a:spcPts val="0"/>
              </a:spcBef>
              <a:spcAft>
                <a:spcPts val="0"/>
              </a:spcAft>
              <a:buClr>
                <a:schemeClr val="dk1"/>
              </a:buClr>
              <a:buSzPts val="1200"/>
              <a:buFont typeface="Calibri"/>
              <a:buNone/>
            </a:pPr>
            <a:r>
              <a:rPr lang="nl-BE" sz="1200">
                <a:solidFill>
                  <a:schemeClr val="dk1"/>
                </a:solidFill>
                <a:latin typeface="Calibri"/>
                <a:ea typeface="Calibri"/>
                <a:cs typeface="Calibri"/>
                <a:sym typeface="Calibri"/>
              </a:rPr>
              <a:t>In de integratie- en aanbevelingsfase leg je alle beschikbare informatie samen om tot een klinisch oordeel te komen (zie verder). Neem je afwegingen over de validiteit van de meting ook op in verslaggeving . </a:t>
            </a:r>
            <a:endParaRPr/>
          </a:p>
        </p:txBody>
      </p:sp>
      <p:sp>
        <p:nvSpPr>
          <p:cNvPr id="611" name="Google Shape;61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
        <p:nvSpPr>
          <p:cNvPr id="612" name="Google Shape;612;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30/04/2019</a:t>
            </a:r>
            <a:endParaRPr/>
          </a:p>
        </p:txBody>
      </p:sp>
      <p:sp>
        <p:nvSpPr>
          <p:cNvPr id="613" name="Google Shape;613;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nl-BE" sz="1200" b="0" i="0" u="none" strike="noStrike" cap="none">
                <a:solidFill>
                  <a:srgbClr val="000000"/>
                </a:solidFill>
                <a:latin typeface="Calibri"/>
                <a:ea typeface="Calibri"/>
                <a:cs typeface="Calibri"/>
                <a:sym typeface="Calibri"/>
              </a:rPr>
              <a:t>Prodia-platform</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In tabel accenten in HOE voor verschillende onderdelen afzonderlijk (voor de slide alles samengezet)</a:t>
            </a:r>
            <a:endParaRPr/>
          </a:p>
          <a:p>
            <a:pPr marL="0" lvl="0" indent="0" algn="l" rtl="0">
              <a:spcBef>
                <a:spcPts val="0"/>
              </a:spcBef>
              <a:spcAft>
                <a:spcPts val="0"/>
              </a:spcAft>
              <a:buNone/>
            </a:pPr>
            <a:endParaRPr/>
          </a:p>
          <a:p>
            <a:pPr marL="0" lvl="0" indent="0" algn="l" rtl="0">
              <a:spcBef>
                <a:spcPts val="0"/>
              </a:spcBef>
              <a:spcAft>
                <a:spcPts val="0"/>
              </a:spcAft>
              <a:buNone/>
            </a:pPr>
            <a:r>
              <a:rPr lang="nl-BE"/>
              <a:t>Noot: voor diagnostisch materialen ook naar de andere protocollen kijken (bv. school functioneren =&gt; protocollen lezen-spellen en wiskunde)</a:t>
            </a:r>
            <a:endParaRPr/>
          </a:p>
          <a:p>
            <a:pPr marL="0" lvl="0" indent="0" algn="l" rtl="0">
              <a:spcBef>
                <a:spcPts val="0"/>
              </a:spcBef>
              <a:spcAft>
                <a:spcPts val="0"/>
              </a:spcAft>
              <a:buNone/>
            </a:pPr>
            <a:endParaRPr/>
          </a:p>
        </p:txBody>
      </p:sp>
      <p:sp>
        <p:nvSpPr>
          <p:cNvPr id="621" name="Google Shape;62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nl-BE"/>
              <a:t>Piaget gaat uit van de intrinsieke exploratiedrang van het kind. Een kind gaat zijn bestaande kennis uitbreiden door te exploreren en op die manier bijleren. Zo bouwt het ideeën op omtrent zijn omgeving en ontwikkelt het kind zich.</a:t>
            </a:r>
            <a:endParaRPr/>
          </a:p>
          <a:p>
            <a:pPr marL="0" lvl="0" indent="0" algn="l" rtl="0">
              <a:lnSpc>
                <a:spcPct val="90000"/>
              </a:lnSpc>
              <a:spcBef>
                <a:spcPts val="0"/>
              </a:spcBef>
              <a:spcAft>
                <a:spcPts val="0"/>
              </a:spcAft>
              <a:buNone/>
            </a:pPr>
            <a:r>
              <a:rPr lang="nl-BE"/>
              <a:t>Door exploratie komt het kind tot nieuwe ervaringen waardoor assimilatie (toepassen) leidt naar accommodatie (aanpassen)</a:t>
            </a:r>
            <a:endParaRPr/>
          </a:p>
          <a:p>
            <a:pPr marL="0" lvl="0" indent="0" algn="l" rtl="0">
              <a:lnSpc>
                <a:spcPct val="90000"/>
              </a:lnSpc>
              <a:spcBef>
                <a:spcPts val="0"/>
              </a:spcBef>
              <a:spcAft>
                <a:spcPts val="0"/>
              </a:spcAft>
              <a:buNone/>
            </a:pPr>
            <a:r>
              <a:rPr lang="nl-BE"/>
              <a:t>Gevolg: onderwijs moet materiaal aanbieden waarmee het kind dan gaat exploreren en zijn kennis vergroten.</a:t>
            </a:r>
            <a:endParaRPr/>
          </a:p>
          <a:p>
            <a:pPr marL="0" lvl="0" indent="0" algn="l" rtl="0">
              <a:spcBef>
                <a:spcPts val="0"/>
              </a:spcBef>
              <a:spcAft>
                <a:spcPts val="0"/>
              </a:spcAft>
              <a:buNone/>
            </a:pPr>
            <a:endParaRPr/>
          </a:p>
          <a:p>
            <a:pPr marL="0" lvl="0" indent="0" algn="l" rtl="0">
              <a:spcBef>
                <a:spcPts val="0"/>
              </a:spcBef>
              <a:spcAft>
                <a:spcPts val="0"/>
              </a:spcAft>
              <a:buNone/>
            </a:pPr>
            <a:r>
              <a:rPr lang="nl-BE"/>
              <a:t>Link naar filmpje conservatie: </a:t>
            </a:r>
            <a:r>
              <a:rPr lang="nl-BE" u="sng">
                <a:solidFill>
                  <a:schemeClr val="hlink"/>
                </a:solidFill>
                <a:hlinkClick r:id="rId3"/>
              </a:rPr>
              <a:t>https://youtu.be/ahmL8PhZOVA</a:t>
            </a: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BE"/>
              <a:t>Op overzichten diagnostisch materialen per protocol staat bij testen cognitief functioneren telkens aangegeven welke BCV’s er getest worden, ook telkens link naar de fiches van die instrumenten </a:t>
            </a:r>
            <a:endParaRPr/>
          </a:p>
          <a:p>
            <a:pPr marL="0" lvl="0" indent="0" algn="l" rtl="0">
              <a:spcBef>
                <a:spcPts val="0"/>
              </a:spcBef>
              <a:spcAft>
                <a:spcPts val="0"/>
              </a:spcAft>
              <a:buNone/>
            </a:pPr>
            <a:endParaRPr/>
          </a:p>
        </p:txBody>
      </p:sp>
      <p:sp>
        <p:nvSpPr>
          <p:cNvPr id="628" name="Google Shape;628;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629" name="Google Shape;629;p6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630" name="Google Shape;63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60</a:t>
            </a:fld>
            <a:endParaRPr sz="1300">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sz="1200">
                <a:solidFill>
                  <a:schemeClr val="dk1"/>
                </a:solidFill>
                <a:latin typeface="Calibri"/>
                <a:ea typeface="Calibri"/>
                <a:cs typeface="Calibri"/>
                <a:sym typeface="Calibri"/>
              </a:rPr>
              <a:t>Cognitief sterk functioneren is ruimer dan een (zeer) hoge totaalscore op een</a:t>
            </a:r>
            <a:r>
              <a:rPr lang="nl-BE" sz="1200" b="1">
                <a:solidFill>
                  <a:schemeClr val="dk1"/>
                </a:solidFill>
                <a:latin typeface="Calibri"/>
                <a:ea typeface="Calibri"/>
                <a:cs typeface="Calibri"/>
                <a:sym typeface="Calibri"/>
              </a:rPr>
              <a:t> intelligentiemeting</a:t>
            </a:r>
            <a:r>
              <a:rPr lang="nl-BE" sz="1200">
                <a:solidFill>
                  <a:schemeClr val="dk1"/>
                </a:solidFill>
                <a:latin typeface="Calibri"/>
                <a:ea typeface="Calibri"/>
                <a:cs typeface="Calibri"/>
                <a:sym typeface="Calibri"/>
              </a:rPr>
              <a:t>. Ook </a:t>
            </a:r>
            <a:r>
              <a:rPr lang="nl-BE" sz="1200" b="1">
                <a:solidFill>
                  <a:schemeClr val="dk1"/>
                </a:solidFill>
                <a:latin typeface="Calibri"/>
                <a:ea typeface="Calibri"/>
                <a:cs typeface="Calibri"/>
                <a:sym typeface="Calibri"/>
              </a:rPr>
              <a:t>schoolse vaardigheden </a:t>
            </a:r>
            <a:r>
              <a:rPr lang="nl-BE" sz="1200">
                <a:solidFill>
                  <a:schemeClr val="dk1"/>
                </a:solidFill>
                <a:latin typeface="Calibri"/>
                <a:ea typeface="Calibri"/>
                <a:cs typeface="Calibri"/>
                <a:sym typeface="Calibri"/>
              </a:rPr>
              <a:t>bieden indicaties voor sterk functioneren (vergelijken met jaar- of klasgenoten die vergelijkbare hoeveelheid schoolse instructie kregen)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nl-BE" sz="1200">
                <a:solidFill>
                  <a:schemeClr val="dk1"/>
                </a:solidFill>
                <a:latin typeface="Calibri"/>
                <a:ea typeface="Calibri"/>
                <a:cs typeface="Calibri"/>
                <a:sym typeface="Calibri"/>
              </a:rPr>
              <a:t>BCV’s en schoolse vaardigheden zijn evenwaardige indicatoren =&gt; intelligentieonderzoek </a:t>
            </a:r>
            <a:r>
              <a:rPr lang="nl-BE" sz="1200" b="1">
                <a:solidFill>
                  <a:schemeClr val="dk1"/>
                </a:solidFill>
                <a:latin typeface="Calibri"/>
                <a:ea typeface="Calibri"/>
                <a:cs typeface="Calibri"/>
                <a:sym typeface="Calibri"/>
              </a:rPr>
              <a:t>niet noodzakelijk</a:t>
            </a:r>
            <a:r>
              <a:rPr lang="nl-BE" sz="1200" b="0">
                <a:solidFill>
                  <a:schemeClr val="dk1"/>
                </a:solidFill>
                <a:latin typeface="Calibri"/>
                <a:ea typeface="Calibri"/>
                <a:cs typeface="Calibri"/>
                <a:sym typeface="Calibri"/>
              </a:rPr>
              <a:t> om te classificeren.</a:t>
            </a:r>
            <a:endParaRPr/>
          </a:p>
        </p:txBody>
      </p:sp>
      <p:sp>
        <p:nvSpPr>
          <p:cNvPr id="647" name="Google Shape;64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Deze visie is ook weerspiegeld in het geïntegreerd werkmodel</a:t>
            </a:r>
            <a:endParaRPr/>
          </a:p>
        </p:txBody>
      </p:sp>
      <p:sp>
        <p:nvSpPr>
          <p:cNvPr id="655" name="Google Shape;65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In tabel accenten in HOE voor verschillende onderdelen (voor de slide alles samengezet)</a:t>
            </a:r>
            <a:endParaRPr/>
          </a:p>
          <a:p>
            <a:pPr marL="171450" lvl="0" indent="-171450" algn="l" rtl="0">
              <a:spcBef>
                <a:spcPts val="0"/>
              </a:spcBef>
              <a:spcAft>
                <a:spcPts val="0"/>
              </a:spcAft>
              <a:buClr>
                <a:schemeClr val="dk1"/>
              </a:buClr>
              <a:buSzPts val="1200"/>
              <a:buFont typeface="Noto Sans Symbols"/>
              <a:buChar char="⇒"/>
            </a:pPr>
            <a:r>
              <a:rPr lang="nl-BE"/>
              <a:t>uitgebreide tabel Wat/hoe onderzoeken, HOE (onderzoeksmethoden) samengezet voor slide</a:t>
            </a:r>
            <a:endParaRPr/>
          </a:p>
          <a:p>
            <a:pPr marL="171450" lvl="0" indent="-171450" algn="l" rtl="0">
              <a:spcBef>
                <a:spcPts val="0"/>
              </a:spcBef>
              <a:spcAft>
                <a:spcPts val="0"/>
              </a:spcAft>
              <a:buClr>
                <a:schemeClr val="dk1"/>
              </a:buClr>
              <a:buSzPts val="1200"/>
              <a:buFont typeface="Noto Sans Symbols"/>
              <a:buChar char="⇒"/>
            </a:pPr>
            <a:r>
              <a:rPr lang="nl-BE"/>
              <a:t>vanuit tabel wat/hoe naar overzicht diagnostisch materiaal overstappen, indien dergelijk materiaal de meest geschikte methode is.</a:t>
            </a:r>
            <a:endParaRPr/>
          </a:p>
          <a:p>
            <a:pPr marL="0" lvl="0" indent="0" algn="l" rtl="0">
              <a:spcBef>
                <a:spcPts val="0"/>
              </a:spcBef>
              <a:spcAft>
                <a:spcPts val="0"/>
              </a:spcAft>
              <a:buNone/>
            </a:pPr>
            <a:endParaRPr/>
          </a:p>
          <a:p>
            <a:pPr marL="0" lvl="0" indent="0" algn="l" rtl="0">
              <a:spcBef>
                <a:spcPts val="0"/>
              </a:spcBef>
              <a:spcAft>
                <a:spcPts val="0"/>
              </a:spcAft>
              <a:buNone/>
            </a:pPr>
            <a:r>
              <a:rPr lang="nl-BE"/>
              <a:t>Noot: voor diagnostische materialen ook naar de andere protocollen kijken (bv. schools functioneren =&gt; protocollen lezen-spellen en wiskunde)</a:t>
            </a:r>
            <a:endParaRPr/>
          </a:p>
          <a:p>
            <a:pPr marL="0" lvl="0" indent="0" algn="l" rtl="0">
              <a:spcBef>
                <a:spcPts val="0"/>
              </a:spcBef>
              <a:spcAft>
                <a:spcPts val="0"/>
              </a:spcAft>
              <a:buNone/>
            </a:pPr>
            <a:endParaRPr/>
          </a:p>
        </p:txBody>
      </p:sp>
      <p:sp>
        <p:nvSpPr>
          <p:cNvPr id="664" name="Google Shape;66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BE"/>
              <a:t>Op overzichten diagnostisch materiaal per protocol staat bij testen cognitief functioneren telkens aangegeven welke BCV’s er getest worden, ook telkens link naar de fiches van die instrumenten.</a:t>
            </a:r>
            <a:endParaRPr/>
          </a:p>
          <a:p>
            <a:pPr marL="0" lvl="0" indent="0" algn="l" rtl="0">
              <a:spcBef>
                <a:spcPts val="0"/>
              </a:spcBef>
              <a:spcAft>
                <a:spcPts val="0"/>
              </a:spcAft>
              <a:buNone/>
            </a:pPr>
            <a:endParaRPr/>
          </a:p>
        </p:txBody>
      </p:sp>
      <p:sp>
        <p:nvSpPr>
          <p:cNvPr id="672" name="Google Shape;672;p6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nl-BE" sz="1300">
                <a:solidFill>
                  <a:srgbClr val="000000"/>
                </a:solidFill>
                <a:latin typeface="Calibri"/>
                <a:ea typeface="Calibri"/>
                <a:cs typeface="Calibri"/>
                <a:sym typeface="Calibri"/>
              </a:rPr>
              <a:t>19/03/2019</a:t>
            </a:r>
            <a:endParaRPr/>
          </a:p>
        </p:txBody>
      </p:sp>
      <p:sp>
        <p:nvSpPr>
          <p:cNvPr id="673" name="Google Shape;673;p6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nl-BE" sz="1300">
                <a:solidFill>
                  <a:srgbClr val="000000"/>
                </a:solidFill>
                <a:latin typeface="Calibri"/>
                <a:ea typeface="Calibri"/>
                <a:cs typeface="Calibri"/>
                <a:sym typeface="Calibri"/>
              </a:rPr>
              <a:t>Prodia - CLB GO! Antwerpen</a:t>
            </a:r>
            <a:endParaRPr/>
          </a:p>
        </p:txBody>
      </p:sp>
      <p:sp>
        <p:nvSpPr>
          <p:cNvPr id="674" name="Google Shape;674;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sz="1300">
                <a:solidFill>
                  <a:srgbClr val="000000"/>
                </a:solidFill>
                <a:latin typeface="Calibri"/>
                <a:ea typeface="Calibri"/>
                <a:cs typeface="Calibri"/>
                <a:sym typeface="Calibri"/>
              </a:rPr>
              <a:t>65</a:t>
            </a:fld>
            <a:endParaRPr sz="1300">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Meer info rond succesfactoren professionaliseringsinitiatieven in CLB zie </a:t>
            </a:r>
            <a:r>
              <a:rPr lang="nl-BE" u="sng">
                <a:solidFill>
                  <a:schemeClr val="hlink"/>
                </a:solidFill>
                <a:hlinkClick r:id="rId3"/>
              </a:rPr>
              <a:t>http://www.prodiagnostiek.be/sites/default/files/Prodiabrief%2011%20-%20Succesfactoren%20Professionalisering.pdf</a:t>
            </a:r>
            <a:endParaRPr/>
          </a:p>
        </p:txBody>
      </p:sp>
      <p:sp>
        <p:nvSpPr>
          <p:cNvPr id="683" name="Google Shape;683;p6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Prodia</a:t>
            </a:r>
            <a:endParaRPr/>
          </a:p>
        </p:txBody>
      </p:sp>
      <p:sp>
        <p:nvSpPr>
          <p:cNvPr id="684" name="Google Shape;684;p6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85" name="Google Shape;68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Hersenprocessen als een soort computersysteem: </a:t>
            </a:r>
            <a:endParaRPr/>
          </a:p>
          <a:p>
            <a:pPr marL="0" lvl="0" indent="0" algn="l" rtl="0">
              <a:spcBef>
                <a:spcPts val="0"/>
              </a:spcBef>
              <a:spcAft>
                <a:spcPts val="0"/>
              </a:spcAft>
              <a:buNone/>
            </a:pPr>
            <a:r>
              <a:rPr lang="nl-BE" b="1"/>
              <a:t>Aandacht</a:t>
            </a:r>
            <a:r>
              <a:rPr lang="nl-BE"/>
              <a:t> is een zeer belangrijke factor in dit model. Enkel een stroom van prikkels waarvoor je aandacht hebt, leidt tot informatie. </a:t>
            </a:r>
            <a:r>
              <a:rPr lang="nl-BE" b="1"/>
              <a:t>Belangrijke vraag in een onderwijs-setting: hoe kunnen we die aandacht sturen?</a:t>
            </a:r>
            <a:endParaRPr/>
          </a:p>
          <a:p>
            <a:pPr marL="0" lvl="0" indent="0" algn="l" rtl="0">
              <a:spcBef>
                <a:spcPts val="0"/>
              </a:spcBef>
              <a:spcAft>
                <a:spcPts val="0"/>
              </a:spcAft>
              <a:buNone/>
            </a:pPr>
            <a:r>
              <a:rPr lang="nl-BE"/>
              <a:t>Verder wordt de </a:t>
            </a:r>
            <a:r>
              <a:rPr lang="nl-BE" b="1"/>
              <a:t>verwerkingssnelheid</a:t>
            </a:r>
            <a:r>
              <a:rPr lang="nl-BE"/>
              <a:t> bepaald door twee factoren:</a:t>
            </a:r>
            <a:endParaRPr/>
          </a:p>
          <a:p>
            <a:pPr marL="0" lvl="0" indent="-76200" algn="l" rtl="0">
              <a:spcBef>
                <a:spcPts val="0"/>
              </a:spcBef>
              <a:spcAft>
                <a:spcPts val="0"/>
              </a:spcAft>
              <a:buClr>
                <a:schemeClr val="dk1"/>
              </a:buClr>
              <a:buSzPts val="1200"/>
              <a:buFont typeface="Calibri"/>
              <a:buAutoNum type="arabicParenR"/>
            </a:pPr>
            <a:r>
              <a:rPr lang="nl-BE"/>
              <a:t> Maturatie, meer bepaald myelinisatie. Dit is het proces van ontwikkeling van vetsubstantie rond de verbinding tussen hersencellen: hoe meer myelinisatie, hoe beter/sneller de verbinding. Dit wordt beter door rijping.</a:t>
            </a:r>
            <a:endParaRPr/>
          </a:p>
          <a:p>
            <a:pPr marL="0" lvl="0" indent="-76200" algn="l" rtl="0">
              <a:spcBef>
                <a:spcPts val="0"/>
              </a:spcBef>
              <a:spcAft>
                <a:spcPts val="0"/>
              </a:spcAft>
              <a:buClr>
                <a:schemeClr val="dk1"/>
              </a:buClr>
              <a:buSzPts val="1200"/>
              <a:buFont typeface="Calibri"/>
              <a:buAutoNum type="arabicParenR"/>
            </a:pPr>
            <a:r>
              <a:rPr lang="nl-BE"/>
              <a:t> Ervaring, plasticiteit van de hersenen.</a:t>
            </a:r>
            <a:endParaRPr/>
          </a:p>
          <a:p>
            <a:pPr marL="0" lvl="0" indent="0" algn="l" rtl="0">
              <a:spcBef>
                <a:spcPts val="0"/>
              </a:spcBef>
              <a:spcAft>
                <a:spcPts val="0"/>
              </a:spcAft>
              <a:buNone/>
            </a:pPr>
            <a:r>
              <a:rPr lang="nl-BE"/>
              <a:t>Bij cognitief zwakkere kinderen zal de verwerkingssnelheid veel lager liggen.</a:t>
            </a:r>
            <a:endParaRPr/>
          </a:p>
          <a:p>
            <a:pPr marL="0" lvl="0" indent="0" algn="l" rtl="0">
              <a:spcBef>
                <a:spcPts val="0"/>
              </a:spcBef>
              <a:spcAft>
                <a:spcPts val="0"/>
              </a:spcAft>
              <a:buNone/>
            </a:pPr>
            <a:r>
              <a:rPr lang="nl-BE" b="1"/>
              <a:t>Geheugen:</a:t>
            </a:r>
            <a:r>
              <a:rPr lang="nl-BE"/>
              <a:t> nog een belangrijke factor in dit model. Intelligentie en geheugen kun je niet van elkaar loskoppelen. Bepalende aspecten van het geheugen in het mentaal proces zijn onder andere: de snelheid en de capaciteit van het werkgeheugen, de emotionele lading (zo zal je positieve emoties bv. beter herinneren dan negatieve =&gt; in die zin is het dus ook belangrijk om lln. eerder te belonen dan te straffen). Ook de reeds aanwezige kennis bepaalt het leren.</a:t>
            </a:r>
            <a:endParaRPr b="1"/>
          </a:p>
        </p:txBody>
      </p:sp>
      <p:sp>
        <p:nvSpPr>
          <p:cNvPr id="123" name="Google Shape;1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Zone van naaste ontwikkeling situeert zich tussen het actueel ontwikkelingsniveau en het potentieel ontwikkelingsniveau</a:t>
            </a:r>
            <a:endParaRPr/>
          </a:p>
          <a:p>
            <a:pPr marL="0" lvl="0" indent="0" algn="l" rtl="0">
              <a:spcBef>
                <a:spcPts val="0"/>
              </a:spcBef>
              <a:spcAft>
                <a:spcPts val="0"/>
              </a:spcAft>
              <a:buNone/>
            </a:pPr>
            <a:r>
              <a:rPr lang="nl-BE"/>
              <a:t>Taken onder het actueel ontwikkelingsniveau </a:t>
            </a:r>
            <a:endParaRPr/>
          </a:p>
          <a:p>
            <a:pPr marL="173336" lvl="0" indent="-173336" algn="l" rtl="0">
              <a:spcBef>
                <a:spcPts val="0"/>
              </a:spcBef>
              <a:spcAft>
                <a:spcPts val="0"/>
              </a:spcAft>
              <a:buClr>
                <a:schemeClr val="dk1"/>
              </a:buClr>
              <a:buSzPts val="1200"/>
              <a:buFont typeface="Calibri"/>
              <a:buChar char="-"/>
            </a:pPr>
            <a:r>
              <a:rPr lang="nl-BE"/>
              <a:t>spreken de competentie van de leerling niet aan, </a:t>
            </a:r>
            <a:endParaRPr/>
          </a:p>
          <a:p>
            <a:pPr marL="173336" lvl="0" indent="-173336" algn="l" rtl="0">
              <a:spcBef>
                <a:spcPts val="0"/>
              </a:spcBef>
              <a:spcAft>
                <a:spcPts val="0"/>
              </a:spcAft>
              <a:buClr>
                <a:schemeClr val="dk1"/>
              </a:buClr>
              <a:buSzPts val="1200"/>
              <a:buFont typeface="Calibri"/>
              <a:buChar char="-"/>
            </a:pPr>
            <a:r>
              <a:rPr lang="nl-BE"/>
              <a:t>hebben weinig leereffect en </a:t>
            </a:r>
            <a:endParaRPr/>
          </a:p>
          <a:p>
            <a:pPr marL="173336" lvl="0" indent="-173336" algn="l" rtl="0">
              <a:spcBef>
                <a:spcPts val="0"/>
              </a:spcBef>
              <a:spcAft>
                <a:spcPts val="0"/>
              </a:spcAft>
              <a:buClr>
                <a:schemeClr val="dk1"/>
              </a:buClr>
              <a:buSzPts val="1200"/>
              <a:buFont typeface="Calibri"/>
              <a:buChar char="-"/>
            </a:pPr>
            <a:r>
              <a:rPr lang="nl-BE"/>
              <a:t>leiden bijgevolg tot verveling.</a:t>
            </a:r>
            <a:endParaRPr/>
          </a:p>
          <a:p>
            <a:pPr marL="0" lvl="0" indent="0" algn="l" rtl="0">
              <a:spcBef>
                <a:spcPts val="0"/>
              </a:spcBef>
              <a:spcAft>
                <a:spcPts val="0"/>
              </a:spcAft>
              <a:buNone/>
            </a:pPr>
            <a:r>
              <a:rPr lang="nl-BE"/>
              <a:t>Taken boven het potentieel ontwikkelingsniveau </a:t>
            </a:r>
            <a:endParaRPr/>
          </a:p>
          <a:p>
            <a:pPr marL="173336" lvl="0" indent="-173336" algn="l" rtl="0">
              <a:spcBef>
                <a:spcPts val="0"/>
              </a:spcBef>
              <a:spcAft>
                <a:spcPts val="0"/>
              </a:spcAft>
              <a:buClr>
                <a:schemeClr val="dk1"/>
              </a:buClr>
              <a:buSzPts val="1200"/>
              <a:buFont typeface="Calibri"/>
              <a:buChar char="-"/>
            </a:pPr>
            <a:r>
              <a:rPr lang="nl-BE"/>
              <a:t>overvragen de competentie van de leerling en </a:t>
            </a:r>
            <a:endParaRPr/>
          </a:p>
          <a:p>
            <a:pPr marL="173336" lvl="0" indent="-173336" algn="l" rtl="0">
              <a:spcBef>
                <a:spcPts val="0"/>
              </a:spcBef>
              <a:spcAft>
                <a:spcPts val="0"/>
              </a:spcAft>
              <a:buClr>
                <a:schemeClr val="dk1"/>
              </a:buClr>
              <a:buSzPts val="1200"/>
              <a:buFont typeface="Calibri"/>
              <a:buChar char="-"/>
            </a:pPr>
            <a:r>
              <a:rPr lang="nl-BE"/>
              <a:t>leiden tot angst.</a:t>
            </a:r>
            <a:endParaRPr/>
          </a:p>
          <a:p>
            <a:pPr marL="173336" lvl="0" indent="-97136"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nl-BE"/>
              <a:t>Zowel cognitief zwakke als cognitief sterke leerlingen hebben de leerkracht/ouder nodig om taken binnen de zone van naaste ontwikkeling uit te voeren (begeleiding/sturing)!</a:t>
            </a:r>
            <a:endParaRPr/>
          </a:p>
          <a:p>
            <a:pPr marL="0" lvl="0" indent="0" algn="l" rtl="0">
              <a:spcBef>
                <a:spcPts val="0"/>
              </a:spcBef>
              <a:spcAft>
                <a:spcPts val="0"/>
              </a:spcAft>
              <a:buNone/>
            </a:pPr>
            <a:endParaRPr/>
          </a:p>
          <a:p>
            <a:pPr marL="0" lvl="0" indent="0" algn="l" rtl="0">
              <a:spcBef>
                <a:spcPts val="0"/>
              </a:spcBef>
              <a:spcAft>
                <a:spcPts val="0"/>
              </a:spcAft>
              <a:buNone/>
            </a:pPr>
            <a:r>
              <a:rPr lang="nl-BE"/>
              <a:t>Boodschap: kinderen hebben nood aan uitdaging om te leren, maar ook tegenslag maakt je sterker in het leven!!!</a:t>
            </a:r>
            <a:endParaRPr/>
          </a:p>
          <a:p>
            <a:pPr marL="173336" lvl="0" indent="-173336" algn="l" rtl="0">
              <a:spcBef>
                <a:spcPts val="0"/>
              </a:spcBef>
              <a:spcAft>
                <a:spcPts val="0"/>
              </a:spcAft>
              <a:buClr>
                <a:schemeClr val="dk1"/>
              </a:buClr>
              <a:buSzPts val="1200"/>
              <a:buFont typeface="Noto Sans Symbols"/>
              <a:buChar char="⇒"/>
            </a:pPr>
            <a:r>
              <a:rPr lang="nl-BE"/>
              <a:t>we moeten niet alle uitdagingen/tegenslagen uit de weg ruimen voor onze kinderen of altijd pamperen (curling-ouders)</a:t>
            </a:r>
            <a:endParaRPr/>
          </a:p>
          <a:p>
            <a:pPr marL="173336" lvl="0" indent="-173336" algn="l" rtl="0">
              <a:spcBef>
                <a:spcPts val="0"/>
              </a:spcBef>
              <a:spcAft>
                <a:spcPts val="0"/>
              </a:spcAft>
              <a:buClr>
                <a:schemeClr val="dk1"/>
              </a:buClr>
              <a:buSzPts val="1200"/>
              <a:buFont typeface="Noto Sans Symbols"/>
              <a:buChar char="⇒"/>
            </a:pPr>
            <a:r>
              <a:rPr lang="nl-BE"/>
              <a:t>stimuleer ze om uitdagingen aan te gaan, te leren van fouten, om hun comfortzone te vergroten, mits begeleiding (zone van naaste ontwikkeling)</a:t>
            </a:r>
            <a:endParaRPr/>
          </a:p>
          <a:p>
            <a:pPr marL="173336" lvl="0" indent="-173336" algn="l" rtl="0">
              <a:spcBef>
                <a:spcPts val="0"/>
              </a:spcBef>
              <a:spcAft>
                <a:spcPts val="0"/>
              </a:spcAft>
              <a:buClr>
                <a:schemeClr val="dk1"/>
              </a:buClr>
              <a:buSzPts val="1200"/>
              <a:buFont typeface="Noto Sans Symbols"/>
              <a:buChar char="⇒"/>
            </a:pPr>
            <a:r>
              <a:rPr lang="nl-BE"/>
              <a:t>als leerkracht/ouder veiligheid, duidelijkheid en zekerheid bieden!!! cf. Prof. Verhaeghe</a:t>
            </a:r>
            <a:endParaRPr/>
          </a:p>
          <a:p>
            <a:pPr marL="173336" lvl="0" indent="-173336" algn="l" rtl="0">
              <a:spcBef>
                <a:spcPts val="0"/>
              </a:spcBef>
              <a:spcAft>
                <a:spcPts val="0"/>
              </a:spcAft>
              <a:buClr>
                <a:schemeClr val="dk1"/>
              </a:buClr>
              <a:buSzPts val="1200"/>
              <a:buFont typeface="Noto Sans Symbols"/>
              <a:buChar char="⇒"/>
            </a:pPr>
            <a:r>
              <a:rPr lang="nl-BE" u="sng">
                <a:solidFill>
                  <a:schemeClr val="hlink"/>
                </a:solidFill>
                <a:hlinkClick r:id="rId3"/>
              </a:rPr>
              <a:t>https://www.hpdetijd.nl/2016-03-08/de-pampergeneratie-verwend-gekoesterd-en-daardoor-doodongelukkig/</a:t>
            </a:r>
            <a:endParaRPr/>
          </a:p>
          <a:p>
            <a:pPr marL="173336" lvl="0" indent="-173336" algn="l" rtl="0">
              <a:spcBef>
                <a:spcPts val="0"/>
              </a:spcBef>
              <a:spcAft>
                <a:spcPts val="0"/>
              </a:spcAft>
              <a:buClr>
                <a:schemeClr val="dk1"/>
              </a:buClr>
              <a:buSzPts val="1200"/>
              <a:buFont typeface="Noto Sans Symbols"/>
              <a:buChar char="⇒"/>
            </a:pPr>
            <a:r>
              <a:rPr lang="nl-BE"/>
              <a:t>Veiligheid, duidelijkheid en zekerheid bieden</a:t>
            </a:r>
            <a:endParaRPr/>
          </a:p>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l-BE"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a:t>Een ander aspect dat in beide protocollen impliciet of expliciet aanwezig is, is mindset.</a:t>
            </a:r>
            <a:endParaRPr/>
          </a:p>
          <a:p>
            <a:pPr marL="0" lvl="0" indent="0" algn="l" rtl="0">
              <a:spcBef>
                <a:spcPts val="0"/>
              </a:spcBef>
              <a:spcAft>
                <a:spcPts val="0"/>
              </a:spcAft>
              <a:buNone/>
            </a:pPr>
            <a:r>
              <a:rPr lang="nl-BE"/>
              <a:t>In plaats van zelf uit te leggen welke vormen van mindset er bestaan en welke implicaties dit heeft bij leerlingen toon ik graag een filmpje.</a:t>
            </a:r>
            <a:endParaRPr/>
          </a:p>
          <a:p>
            <a:pPr marL="0" lvl="0" indent="0" algn="l" rtl="0">
              <a:spcBef>
                <a:spcPts val="0"/>
              </a:spcBef>
              <a:spcAft>
                <a:spcPts val="0"/>
              </a:spcAft>
              <a:buNone/>
            </a:pPr>
            <a:r>
              <a:rPr lang="nl-BE"/>
              <a:t>Weliswaar Engelstalig maar de combinatie van uitleg en tekeningen spreekt voor zich.</a:t>
            </a:r>
            <a:endParaRPr/>
          </a:p>
          <a:p>
            <a:pPr marL="0" lvl="0" indent="0" algn="l" rtl="0">
              <a:spcBef>
                <a:spcPts val="0"/>
              </a:spcBef>
              <a:spcAft>
                <a:spcPts val="0"/>
              </a:spcAft>
              <a:buNone/>
            </a:pPr>
            <a:endParaRPr/>
          </a:p>
          <a:p>
            <a:pPr marL="0" lvl="0" indent="0" algn="l" rtl="0">
              <a:spcBef>
                <a:spcPts val="0"/>
              </a:spcBef>
              <a:spcAft>
                <a:spcPts val="0"/>
              </a:spcAft>
              <a:buNone/>
            </a:pPr>
            <a:r>
              <a:rPr lang="nl-BE"/>
              <a:t>Reflectie over mindset van leerlingen: </a:t>
            </a:r>
            <a:endParaRPr/>
          </a:p>
          <a:p>
            <a:pPr marL="173336" lvl="0" indent="-173336" algn="l" rtl="0">
              <a:spcBef>
                <a:spcPts val="0"/>
              </a:spcBef>
              <a:spcAft>
                <a:spcPts val="0"/>
              </a:spcAft>
              <a:buClr>
                <a:schemeClr val="dk1"/>
              </a:buClr>
              <a:buSzPts val="1200"/>
              <a:buFont typeface="Calibri"/>
              <a:buChar char="-"/>
            </a:pPr>
            <a:r>
              <a:rPr lang="nl-BE"/>
              <a:t>is het een simplistisch idee?</a:t>
            </a:r>
            <a:endParaRPr/>
          </a:p>
          <a:p>
            <a:pPr marL="173336" lvl="0" indent="-173336" algn="l" rtl="0">
              <a:spcBef>
                <a:spcPts val="0"/>
              </a:spcBef>
              <a:spcAft>
                <a:spcPts val="0"/>
              </a:spcAft>
              <a:buClr>
                <a:schemeClr val="dk1"/>
              </a:buClr>
              <a:buSzPts val="1200"/>
              <a:buFont typeface="Calibri"/>
              <a:buChar char="-"/>
            </a:pPr>
            <a:r>
              <a:rPr lang="nl-BE"/>
              <a:t>en als je er in gelooft, denk je dat een leerling/persoon kan veranderen van een fixed naar growth mindset?</a:t>
            </a:r>
            <a:endParaRPr/>
          </a:p>
          <a:p>
            <a:pPr marL="173336" lvl="0" indent="-97136"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nl-BE"/>
              <a:t>Belang van reflectie over eigen mindset (als volwassene) en hoe kijken naar ontwikkeling (van vaardigheden) van kinderen</a:t>
            </a:r>
            <a:endParaRPr/>
          </a:p>
          <a:p>
            <a:pPr marL="0" marR="0" lvl="0" indent="0" algn="l" rtl="0">
              <a:lnSpc>
                <a:spcPct val="100000"/>
              </a:lnSpc>
              <a:spcBef>
                <a:spcPts val="0"/>
              </a:spcBef>
              <a:spcAft>
                <a:spcPts val="0"/>
              </a:spcAft>
              <a:buClr>
                <a:schemeClr val="dk1"/>
              </a:buClr>
              <a:buSzPts val="1200"/>
              <a:buFont typeface="Calibri"/>
              <a:buNone/>
            </a:pPr>
            <a:r>
              <a:rPr lang="nl-BE"/>
              <a:t>nadenken over groeimindset in team?!</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nl-BE" u="sng"/>
              <a:t>Hoe growth mindset stimuleren?</a:t>
            </a:r>
            <a:endParaRPr/>
          </a:p>
          <a:p>
            <a:pPr marL="0" lvl="0" indent="0" algn="l" rtl="0">
              <a:spcBef>
                <a:spcPts val="0"/>
              </a:spcBef>
              <a:spcAft>
                <a:spcPts val="0"/>
              </a:spcAft>
              <a:buNone/>
            </a:pPr>
            <a:endParaRPr/>
          </a:p>
          <a:p>
            <a:pPr marL="0" lvl="0" indent="0" algn="l" rtl="0">
              <a:spcBef>
                <a:spcPts val="0"/>
              </a:spcBef>
              <a:spcAft>
                <a:spcPts val="0"/>
              </a:spcAft>
              <a:buNone/>
            </a:pPr>
            <a:r>
              <a:rPr lang="nl-BE"/>
              <a:t>Als (basis)onderwijs/leerkracht er naar streven dat elke leerling, ongeacht positie op spectrum cognitief functioneren, een 8/10 haalt voor leerstof in hun zone van naaste ontwikkeling waar ze zich voor hebben moeten inzetten.</a:t>
            </a:r>
            <a:endParaRPr/>
          </a:p>
          <a:p>
            <a:pPr marL="0" lvl="0" indent="0" algn="l" rtl="0">
              <a:spcBef>
                <a:spcPts val="0"/>
              </a:spcBef>
              <a:spcAft>
                <a:spcPts val="0"/>
              </a:spcAft>
              <a:buNone/>
            </a:pPr>
            <a:r>
              <a:rPr lang="nl-BE"/>
              <a:t>- zodat cognitief zwakke leerlingen dankzij inspanningen ook succeservaringen en niet alleen faalervaringen kunnen opdoen en met een positief gevoel kunnen groeien in hun mogelijkheden.</a:t>
            </a:r>
            <a:endParaRPr/>
          </a:p>
          <a:p>
            <a:pPr marL="0" lvl="0" indent="0" algn="l" rtl="0">
              <a:spcBef>
                <a:spcPts val="0"/>
              </a:spcBef>
              <a:spcAft>
                <a:spcPts val="0"/>
              </a:spcAft>
              <a:buNone/>
            </a:pPr>
            <a:r>
              <a:rPr lang="nl-BE"/>
              <a:t>- zodat cognitief sterke leerlingen zich leren inspannen en doorzetten om resultaten te behalen waar ze nog van kunnen leren (niet vanzelf 10/10 gehaald maar enkel bij voldoende inspanning) zodat ze beseffen waar ze nog aan moeten werken, kunnen leren uit hun fouten en verschillende strategieën moeten uitproberen om een uitdaging aan te pakken.</a:t>
            </a:r>
            <a:endParaRPr/>
          </a:p>
          <a:p>
            <a:pPr marL="0" lvl="0" indent="0" algn="l" rtl="0">
              <a:spcBef>
                <a:spcPts val="0"/>
              </a:spcBef>
              <a:spcAft>
                <a:spcPts val="0"/>
              </a:spcAft>
              <a:buNone/>
            </a:pPr>
            <a:endParaRPr/>
          </a:p>
          <a:p>
            <a:pPr marL="0" lvl="0" indent="0" algn="l" rtl="0">
              <a:spcBef>
                <a:spcPts val="0"/>
              </a:spcBef>
              <a:spcAft>
                <a:spcPts val="0"/>
              </a:spcAft>
              <a:buNone/>
            </a:pPr>
            <a:r>
              <a:rPr lang="nl-BE"/>
              <a:t>Zij verwerven deze inzichten best al in de loop van de basisschool, zodat ze blijven doorzetten als ze in de loop van het secundair onderwijs en zeker in het hoger onderwijs meer uitdagende en grotere hoeveelheden leerstof moeten verwerken. </a:t>
            </a:r>
            <a:endParaRPr/>
          </a:p>
          <a:p>
            <a:pPr marL="0" lvl="0" indent="0" algn="l" rtl="0">
              <a:spcBef>
                <a:spcPts val="0"/>
              </a:spcBef>
              <a:spcAft>
                <a:spcPts val="0"/>
              </a:spcAft>
              <a:buNone/>
            </a:pPr>
            <a:endParaRPr/>
          </a:p>
          <a:p>
            <a:pPr marL="0" lvl="0" indent="0" algn="l" rtl="0">
              <a:spcBef>
                <a:spcPts val="0"/>
              </a:spcBef>
              <a:spcAft>
                <a:spcPts val="0"/>
              </a:spcAft>
              <a:buNone/>
            </a:pPr>
            <a:r>
              <a:rPr lang="nl-BE"/>
              <a:t>Beide groepen leerlingen hebben evenwel de hulp van hun ouders/leerkrachten nodig om de vereiste uitdaging te krijgen en te leren overwinnen en zo een growth mindset te ontwikkelen.</a:t>
            </a:r>
            <a:endParaRPr/>
          </a:p>
          <a:p>
            <a:pPr marL="0" lvl="0" indent="0" algn="l" rtl="0">
              <a:spcBef>
                <a:spcPts val="0"/>
              </a:spcBef>
              <a:spcAft>
                <a:spcPts val="0"/>
              </a:spcAft>
              <a:buNone/>
            </a:pPr>
            <a:endParaRPr/>
          </a:p>
          <a:p>
            <a:pPr marL="0" lvl="0" indent="0" algn="l" rtl="0">
              <a:spcBef>
                <a:spcPts val="0"/>
              </a:spcBef>
              <a:spcAft>
                <a:spcPts val="0"/>
              </a:spcAft>
              <a:buNone/>
            </a:pPr>
            <a:r>
              <a:rPr lang="nl-BE"/>
              <a:t>Zie ook </a:t>
            </a:r>
            <a:r>
              <a:rPr lang="nl-BE" sz="1100" u="sng">
                <a:solidFill>
                  <a:schemeClr val="hlink"/>
                </a:solidFill>
                <a:latin typeface="Arial"/>
                <a:ea typeface="Arial"/>
                <a:cs typeface="Arial"/>
                <a:sym typeface="Arial"/>
                <a:hlinkClick r:id="rId3"/>
              </a:rPr>
              <a:t>https://platformmindset.nl/wp-content/uploads/2019/06/ouder-stimuleert-gm.pdf</a:t>
            </a:r>
            <a:r>
              <a:rPr lang="nl-BE"/>
              <a:t> en </a:t>
            </a:r>
            <a:r>
              <a:rPr lang="nl-BE" sz="1100" u="sng">
                <a:solidFill>
                  <a:schemeClr val="hlink"/>
                </a:solidFill>
                <a:latin typeface="Arial"/>
                <a:ea typeface="Arial"/>
                <a:cs typeface="Arial"/>
                <a:sym typeface="Arial"/>
                <a:hlinkClick r:id="rId4"/>
              </a:rPr>
              <a:t>https://platformmindset.nl/wp-content/uploads/2019/06/leerkracht-stimuleert-gm.pdf</a:t>
            </a:r>
            <a:endParaRPr/>
          </a:p>
        </p:txBody>
      </p:sp>
      <p:sp>
        <p:nvSpPr>
          <p:cNvPr id="140" name="Google Shape;1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68"/>
          <p:cNvSpPr txBox="1">
            <a:spLocks noGrp="1"/>
          </p:cNvSpPr>
          <p:nvPr>
            <p:ph type="ctrTitle"/>
          </p:nvPr>
        </p:nvSpPr>
        <p:spPr>
          <a:xfrm>
            <a:off x="23622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16666"/>
              </a:buClr>
              <a:buSzPts val="5400"/>
              <a:buFont typeface="Open Sans"/>
              <a:buNone/>
              <a:defRPr sz="5400">
                <a:solidFill>
                  <a:srgbClr val="01666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8"/>
          <p:cNvSpPr txBox="1">
            <a:spLocks noGrp="1"/>
          </p:cNvSpPr>
          <p:nvPr>
            <p:ph type="subTitle" idx="1"/>
          </p:nvPr>
        </p:nvSpPr>
        <p:spPr>
          <a:xfrm>
            <a:off x="23622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49999"/>
              </a:buClr>
              <a:buSzPts val="2400"/>
              <a:buNone/>
              <a:defRPr sz="2400">
                <a:solidFill>
                  <a:srgbClr val="049999"/>
                </a:solidFill>
                <a:latin typeface="Open Sans"/>
                <a:ea typeface="Open Sans"/>
                <a:cs typeface="Open Sans"/>
                <a:sym typeface="Open Sans"/>
              </a:defRPr>
            </a:lvl1pPr>
            <a:lvl2pPr lvl="1" algn="ctr">
              <a:lnSpc>
                <a:spcPct val="90000"/>
              </a:lnSpc>
              <a:spcBef>
                <a:spcPts val="500"/>
              </a:spcBef>
              <a:spcAft>
                <a:spcPts val="0"/>
              </a:spcAft>
              <a:buClr>
                <a:srgbClr val="02AAB4"/>
              </a:buClr>
              <a:buSzPts val="2000"/>
              <a:buNone/>
              <a:defRPr sz="2000"/>
            </a:lvl2pPr>
            <a:lvl3pPr lvl="2" algn="ctr">
              <a:lnSpc>
                <a:spcPct val="90000"/>
              </a:lnSpc>
              <a:spcBef>
                <a:spcPts val="500"/>
              </a:spcBef>
              <a:spcAft>
                <a:spcPts val="0"/>
              </a:spcAft>
              <a:buClr>
                <a:srgbClr val="016666"/>
              </a:buClr>
              <a:buSzPts val="1800"/>
              <a:buNone/>
              <a:defRPr sz="1800"/>
            </a:lvl3pPr>
            <a:lvl4pPr lvl="3" algn="ctr">
              <a:lnSpc>
                <a:spcPct val="90000"/>
              </a:lnSpc>
              <a:spcBef>
                <a:spcPts val="500"/>
              </a:spcBef>
              <a:spcAft>
                <a:spcPts val="0"/>
              </a:spcAft>
              <a:buClr>
                <a:srgbClr val="02AAB4"/>
              </a:buClr>
              <a:buSzPts val="1600"/>
              <a:buNone/>
              <a:defRPr sz="1600"/>
            </a:lvl4pPr>
            <a:lvl5pPr lvl="4" algn="ctr">
              <a:lnSpc>
                <a:spcPct val="90000"/>
              </a:lnSpc>
              <a:spcBef>
                <a:spcPts val="500"/>
              </a:spcBef>
              <a:spcAft>
                <a:spcPts val="0"/>
              </a:spcAft>
              <a:buClr>
                <a:srgbClr val="0166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8"/>
          <p:cNvSpPr/>
          <p:nvPr/>
        </p:nvSpPr>
        <p:spPr>
          <a:xfrm>
            <a:off x="11212287" y="5758543"/>
            <a:ext cx="979714" cy="109945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68"/>
          <p:cNvPicPr preferRelativeResize="0"/>
          <p:nvPr/>
        </p:nvPicPr>
        <p:blipFill rotWithShape="1">
          <a:blip r:embed="rId2">
            <a:alphaModFix/>
          </a:blip>
          <a:srcRect/>
          <a:stretch/>
        </p:blipFill>
        <p:spPr>
          <a:xfrm rot="-5400000">
            <a:off x="-2668283" y="2537656"/>
            <a:ext cx="6957521" cy="17951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57"/>
        <p:cNvGrpSpPr/>
        <p:nvPr/>
      </p:nvGrpSpPr>
      <p:grpSpPr>
        <a:xfrm>
          <a:off x="0" y="0"/>
          <a:ext cx="0" cy="0"/>
          <a:chOff x="0" y="0"/>
          <a:chExt cx="0" cy="0"/>
        </a:xfrm>
      </p:grpSpPr>
      <p:sp>
        <p:nvSpPr>
          <p:cNvPr id="58" name="Google Shape;58;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7"/>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61"/>
        <p:cNvGrpSpPr/>
        <p:nvPr/>
      </p:nvGrpSpPr>
      <p:grpSpPr>
        <a:xfrm>
          <a:off x="0" y="0"/>
          <a:ext cx="0" cy="0"/>
          <a:chOff x="0" y="0"/>
          <a:chExt cx="0" cy="0"/>
        </a:xfrm>
      </p:grpSpPr>
      <p:sp>
        <p:nvSpPr>
          <p:cNvPr id="62" name="Google Shape;62;p7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7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0"/>
        <p:cNvGrpSpPr/>
        <p:nvPr/>
      </p:nvGrpSpPr>
      <p:grpSpPr>
        <a:xfrm>
          <a:off x="0" y="0"/>
          <a:ext cx="0" cy="0"/>
          <a:chOff x="0" y="0"/>
          <a:chExt cx="0" cy="0"/>
        </a:xfrm>
      </p:grpSpPr>
      <p:sp>
        <p:nvSpPr>
          <p:cNvPr id="21" name="Google Shape;2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049999"/>
                </a:solidFill>
                <a:latin typeface="Open Sans"/>
                <a:ea typeface="Open Sans"/>
                <a:cs typeface="Open Sans"/>
                <a:sym typeface="Open Sans"/>
              </a:defRPr>
            </a:lvl1pPr>
            <a:lvl2pPr marL="0" lvl="1" indent="0" algn="r">
              <a:spcBef>
                <a:spcPts val="0"/>
              </a:spcBef>
              <a:buNone/>
              <a:defRPr sz="1200" b="0" i="0" u="none" strike="noStrike" cap="none">
                <a:solidFill>
                  <a:srgbClr val="049999"/>
                </a:solidFill>
                <a:latin typeface="Open Sans"/>
                <a:ea typeface="Open Sans"/>
                <a:cs typeface="Open Sans"/>
                <a:sym typeface="Open Sans"/>
              </a:defRPr>
            </a:lvl2pPr>
            <a:lvl3pPr marL="0" lvl="2" indent="0" algn="r">
              <a:spcBef>
                <a:spcPts val="0"/>
              </a:spcBef>
              <a:buNone/>
              <a:defRPr sz="1200" b="0" i="0" u="none" strike="noStrike" cap="none">
                <a:solidFill>
                  <a:srgbClr val="049999"/>
                </a:solidFill>
                <a:latin typeface="Open Sans"/>
                <a:ea typeface="Open Sans"/>
                <a:cs typeface="Open Sans"/>
                <a:sym typeface="Open Sans"/>
              </a:defRPr>
            </a:lvl3pPr>
            <a:lvl4pPr marL="0" lvl="3" indent="0" algn="r">
              <a:spcBef>
                <a:spcPts val="0"/>
              </a:spcBef>
              <a:buNone/>
              <a:defRPr sz="1200" b="0" i="0" u="none" strike="noStrike" cap="none">
                <a:solidFill>
                  <a:srgbClr val="049999"/>
                </a:solidFill>
                <a:latin typeface="Open Sans"/>
                <a:ea typeface="Open Sans"/>
                <a:cs typeface="Open Sans"/>
                <a:sym typeface="Open Sans"/>
              </a:defRPr>
            </a:lvl4pPr>
            <a:lvl5pPr marL="0" lvl="4" indent="0" algn="r">
              <a:spcBef>
                <a:spcPts val="0"/>
              </a:spcBef>
              <a:buNone/>
              <a:defRPr sz="1200" b="0" i="0" u="none" strike="noStrike" cap="none">
                <a:solidFill>
                  <a:srgbClr val="049999"/>
                </a:solidFill>
                <a:latin typeface="Open Sans"/>
                <a:ea typeface="Open Sans"/>
                <a:cs typeface="Open Sans"/>
                <a:sym typeface="Open Sans"/>
              </a:defRPr>
            </a:lvl5pPr>
            <a:lvl6pPr marL="0" lvl="5" indent="0" algn="r">
              <a:spcBef>
                <a:spcPts val="0"/>
              </a:spcBef>
              <a:buNone/>
              <a:defRPr sz="1200" b="0" i="0" u="none" strike="noStrike" cap="none">
                <a:solidFill>
                  <a:srgbClr val="049999"/>
                </a:solidFill>
                <a:latin typeface="Open Sans"/>
                <a:ea typeface="Open Sans"/>
                <a:cs typeface="Open Sans"/>
                <a:sym typeface="Open Sans"/>
              </a:defRPr>
            </a:lvl6pPr>
            <a:lvl7pPr marL="0" lvl="6" indent="0" algn="r">
              <a:spcBef>
                <a:spcPts val="0"/>
              </a:spcBef>
              <a:buNone/>
              <a:defRPr sz="1200" b="0" i="0" u="none" strike="noStrike" cap="none">
                <a:solidFill>
                  <a:srgbClr val="049999"/>
                </a:solidFill>
                <a:latin typeface="Open Sans"/>
                <a:ea typeface="Open Sans"/>
                <a:cs typeface="Open Sans"/>
                <a:sym typeface="Open Sans"/>
              </a:defRPr>
            </a:lvl7pPr>
            <a:lvl8pPr marL="0" lvl="7" indent="0" algn="r">
              <a:spcBef>
                <a:spcPts val="0"/>
              </a:spcBef>
              <a:buNone/>
              <a:defRPr sz="1200" b="0" i="0" u="none" strike="noStrike" cap="none">
                <a:solidFill>
                  <a:srgbClr val="049999"/>
                </a:solidFill>
                <a:latin typeface="Open Sans"/>
                <a:ea typeface="Open Sans"/>
                <a:cs typeface="Open Sans"/>
                <a:sym typeface="Open Sans"/>
              </a:defRPr>
            </a:lvl8pPr>
            <a:lvl9pPr marL="0" lvl="8" indent="0" algn="r">
              <a:spcBef>
                <a:spcPts val="0"/>
              </a:spcBef>
              <a:buNone/>
              <a:defRPr sz="1200" b="0" i="0" u="none" strike="noStrike" cap="none">
                <a:solidFill>
                  <a:srgbClr val="04999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4"/>
        <p:cNvGrpSpPr/>
        <p:nvPr/>
      </p:nvGrpSpPr>
      <p:grpSpPr>
        <a:xfrm>
          <a:off x="0" y="0"/>
          <a:ext cx="0" cy="0"/>
          <a:chOff x="0" y="0"/>
          <a:chExt cx="0" cy="0"/>
        </a:xfrm>
      </p:grpSpPr>
      <p:sp>
        <p:nvSpPr>
          <p:cNvPr id="25" name="Google Shape;25;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7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9"/>
        <p:cNvGrpSpPr/>
        <p:nvPr/>
      </p:nvGrpSpPr>
      <p:grpSpPr>
        <a:xfrm>
          <a:off x="0" y="0"/>
          <a:ext cx="0" cy="0"/>
          <a:chOff x="0" y="0"/>
          <a:chExt cx="0" cy="0"/>
        </a:xfrm>
      </p:grpSpPr>
      <p:sp>
        <p:nvSpPr>
          <p:cNvPr id="30" name="Google Shape;30;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16666"/>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AAB4"/>
              </a:buClr>
              <a:buSzPts val="2400"/>
              <a:buNone/>
              <a:defRPr sz="2400">
                <a:solidFill>
                  <a:srgbClr val="02AAB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71"/>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33"/>
        <p:cNvGrpSpPr/>
        <p:nvPr/>
      </p:nvGrpSpPr>
      <p:grpSpPr>
        <a:xfrm>
          <a:off x="0" y="0"/>
          <a:ext cx="0" cy="0"/>
          <a:chOff x="0" y="0"/>
          <a:chExt cx="0" cy="0"/>
        </a:xfrm>
      </p:grpSpPr>
      <p:sp>
        <p:nvSpPr>
          <p:cNvPr id="34" name="Google Shape;34;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7"/>
        <p:cNvGrpSpPr/>
        <p:nvPr/>
      </p:nvGrpSpPr>
      <p:grpSpPr>
        <a:xfrm>
          <a:off x="0" y="0"/>
          <a:ext cx="0" cy="0"/>
          <a:chOff x="0" y="0"/>
          <a:chExt cx="0" cy="0"/>
        </a:xfrm>
      </p:grpSpPr>
      <p:sp>
        <p:nvSpPr>
          <p:cNvPr id="38" name="Google Shape;38;p7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6666"/>
              </a:buClr>
              <a:buSzPts val="2400"/>
              <a:buNone/>
              <a:defRPr sz="2400" b="1"/>
            </a:lvl1pPr>
            <a:lvl2pPr marL="914400" lvl="1" indent="-228600" algn="l">
              <a:lnSpc>
                <a:spcPct val="90000"/>
              </a:lnSpc>
              <a:spcBef>
                <a:spcPts val="500"/>
              </a:spcBef>
              <a:spcAft>
                <a:spcPts val="0"/>
              </a:spcAft>
              <a:buClr>
                <a:srgbClr val="02AAB4"/>
              </a:buClr>
              <a:buSzPts val="2000"/>
              <a:buNone/>
              <a:defRPr sz="2000" b="1"/>
            </a:lvl2pPr>
            <a:lvl3pPr marL="1371600" lvl="2" indent="-228600" algn="l">
              <a:lnSpc>
                <a:spcPct val="90000"/>
              </a:lnSpc>
              <a:spcBef>
                <a:spcPts val="500"/>
              </a:spcBef>
              <a:spcAft>
                <a:spcPts val="0"/>
              </a:spcAft>
              <a:buClr>
                <a:srgbClr val="016666"/>
              </a:buClr>
              <a:buSzPts val="1800"/>
              <a:buNone/>
              <a:defRPr sz="1800" b="1"/>
            </a:lvl3pPr>
            <a:lvl4pPr marL="1828800" lvl="3" indent="-228600" algn="l">
              <a:lnSpc>
                <a:spcPct val="90000"/>
              </a:lnSpc>
              <a:spcBef>
                <a:spcPts val="500"/>
              </a:spcBef>
              <a:spcAft>
                <a:spcPts val="0"/>
              </a:spcAft>
              <a:buClr>
                <a:srgbClr val="02AAB4"/>
              </a:buClr>
              <a:buSzPts val="1600"/>
              <a:buNone/>
              <a:defRPr sz="1600" b="1"/>
            </a:lvl4pPr>
            <a:lvl5pPr marL="2286000" lvl="4" indent="-228600" algn="l">
              <a:lnSpc>
                <a:spcPct val="90000"/>
              </a:lnSpc>
              <a:spcBef>
                <a:spcPts val="500"/>
              </a:spcBef>
              <a:spcAft>
                <a:spcPts val="0"/>
              </a:spcAft>
              <a:buClr>
                <a:srgbClr val="0166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6666"/>
              </a:buClr>
              <a:buSzPts val="2400"/>
              <a:buNone/>
              <a:defRPr sz="2400" b="1"/>
            </a:lvl1pPr>
            <a:lvl2pPr marL="914400" lvl="1" indent="-228600" algn="l">
              <a:lnSpc>
                <a:spcPct val="90000"/>
              </a:lnSpc>
              <a:spcBef>
                <a:spcPts val="500"/>
              </a:spcBef>
              <a:spcAft>
                <a:spcPts val="0"/>
              </a:spcAft>
              <a:buClr>
                <a:srgbClr val="02AAB4"/>
              </a:buClr>
              <a:buSzPts val="2000"/>
              <a:buNone/>
              <a:defRPr sz="2000" b="1"/>
            </a:lvl2pPr>
            <a:lvl3pPr marL="1371600" lvl="2" indent="-228600" algn="l">
              <a:lnSpc>
                <a:spcPct val="90000"/>
              </a:lnSpc>
              <a:spcBef>
                <a:spcPts val="500"/>
              </a:spcBef>
              <a:spcAft>
                <a:spcPts val="0"/>
              </a:spcAft>
              <a:buClr>
                <a:srgbClr val="016666"/>
              </a:buClr>
              <a:buSzPts val="1800"/>
              <a:buNone/>
              <a:defRPr sz="1800" b="1"/>
            </a:lvl3pPr>
            <a:lvl4pPr marL="1828800" lvl="3" indent="-228600" algn="l">
              <a:lnSpc>
                <a:spcPct val="90000"/>
              </a:lnSpc>
              <a:spcBef>
                <a:spcPts val="500"/>
              </a:spcBef>
              <a:spcAft>
                <a:spcPts val="0"/>
              </a:spcAft>
              <a:buClr>
                <a:srgbClr val="02AAB4"/>
              </a:buClr>
              <a:buSzPts val="1600"/>
              <a:buNone/>
              <a:defRPr sz="1600" b="1"/>
            </a:lvl4pPr>
            <a:lvl5pPr marL="2286000" lvl="4" indent="-228600" algn="l">
              <a:lnSpc>
                <a:spcPct val="90000"/>
              </a:lnSpc>
              <a:spcBef>
                <a:spcPts val="500"/>
              </a:spcBef>
              <a:spcAft>
                <a:spcPts val="0"/>
              </a:spcAft>
              <a:buClr>
                <a:srgbClr val="0166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6666"/>
              </a:buClr>
              <a:buSzPts val="1800"/>
              <a:buChar char="•"/>
              <a:defRPr/>
            </a:lvl1pPr>
            <a:lvl2pPr marL="914400" lvl="1" indent="-342900" algn="l">
              <a:lnSpc>
                <a:spcPct val="90000"/>
              </a:lnSpc>
              <a:spcBef>
                <a:spcPts val="500"/>
              </a:spcBef>
              <a:spcAft>
                <a:spcPts val="0"/>
              </a:spcAft>
              <a:buClr>
                <a:srgbClr val="02AAB4"/>
              </a:buClr>
              <a:buSzPts val="1800"/>
              <a:buChar char="•"/>
              <a:defRPr/>
            </a:lvl2pPr>
            <a:lvl3pPr marL="1371600" lvl="2" indent="-342900" algn="l">
              <a:lnSpc>
                <a:spcPct val="90000"/>
              </a:lnSpc>
              <a:spcBef>
                <a:spcPts val="500"/>
              </a:spcBef>
              <a:spcAft>
                <a:spcPts val="0"/>
              </a:spcAft>
              <a:buClr>
                <a:srgbClr val="016666"/>
              </a:buClr>
              <a:buSzPts val="1800"/>
              <a:buChar char="•"/>
              <a:defRPr/>
            </a:lvl3pPr>
            <a:lvl4pPr marL="1828800" lvl="3" indent="-342900" algn="l">
              <a:lnSpc>
                <a:spcPct val="90000"/>
              </a:lnSpc>
              <a:spcBef>
                <a:spcPts val="500"/>
              </a:spcBef>
              <a:spcAft>
                <a:spcPts val="0"/>
              </a:spcAft>
              <a:buClr>
                <a:srgbClr val="02AAB4"/>
              </a:buClr>
              <a:buSzPts val="1800"/>
              <a:buChar char="•"/>
              <a:defRPr/>
            </a:lvl4pPr>
            <a:lvl5pPr marL="2286000" lvl="4" indent="-342900" algn="l">
              <a:lnSpc>
                <a:spcPct val="90000"/>
              </a:lnSpc>
              <a:spcBef>
                <a:spcPts val="500"/>
              </a:spcBef>
              <a:spcAft>
                <a:spcPts val="0"/>
              </a:spcAft>
              <a:buClr>
                <a:srgbClr val="0166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4"/>
        <p:cNvGrpSpPr/>
        <p:nvPr/>
      </p:nvGrpSpPr>
      <p:grpSpPr>
        <a:xfrm>
          <a:off x="0" y="0"/>
          <a:ext cx="0" cy="0"/>
          <a:chOff x="0" y="0"/>
          <a:chExt cx="0" cy="0"/>
        </a:xfrm>
      </p:grpSpPr>
      <p:sp>
        <p:nvSpPr>
          <p:cNvPr id="45" name="Google Shape;45;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66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7"/>
        <p:cNvGrpSpPr/>
        <p:nvPr/>
      </p:nvGrpSpPr>
      <p:grpSpPr>
        <a:xfrm>
          <a:off x="0" y="0"/>
          <a:ext cx="0" cy="0"/>
          <a:chOff x="0" y="0"/>
          <a:chExt cx="0" cy="0"/>
        </a:xfrm>
      </p:grpSpPr>
      <p:sp>
        <p:nvSpPr>
          <p:cNvPr id="48" name="Google Shape;48;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16666"/>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16666"/>
              </a:buClr>
              <a:buSzPts val="3200"/>
              <a:buChar char="•"/>
              <a:defRPr sz="3200"/>
            </a:lvl1pPr>
            <a:lvl2pPr marL="914400" lvl="1" indent="-406400" algn="l">
              <a:lnSpc>
                <a:spcPct val="90000"/>
              </a:lnSpc>
              <a:spcBef>
                <a:spcPts val="500"/>
              </a:spcBef>
              <a:spcAft>
                <a:spcPts val="0"/>
              </a:spcAft>
              <a:buClr>
                <a:srgbClr val="02AAB4"/>
              </a:buClr>
              <a:buSzPts val="2800"/>
              <a:buChar char="•"/>
              <a:defRPr sz="2800"/>
            </a:lvl2pPr>
            <a:lvl3pPr marL="1371600" lvl="2" indent="-381000" algn="l">
              <a:lnSpc>
                <a:spcPct val="90000"/>
              </a:lnSpc>
              <a:spcBef>
                <a:spcPts val="500"/>
              </a:spcBef>
              <a:spcAft>
                <a:spcPts val="0"/>
              </a:spcAft>
              <a:buClr>
                <a:srgbClr val="016666"/>
              </a:buClr>
              <a:buSzPts val="2400"/>
              <a:buChar char="•"/>
              <a:defRPr sz="2400"/>
            </a:lvl3pPr>
            <a:lvl4pPr marL="1828800" lvl="3" indent="-355600" algn="l">
              <a:lnSpc>
                <a:spcPct val="90000"/>
              </a:lnSpc>
              <a:spcBef>
                <a:spcPts val="500"/>
              </a:spcBef>
              <a:spcAft>
                <a:spcPts val="0"/>
              </a:spcAft>
              <a:buClr>
                <a:srgbClr val="02AAB4"/>
              </a:buClr>
              <a:buSzPts val="2000"/>
              <a:buChar char="•"/>
              <a:defRPr sz="2000"/>
            </a:lvl4pPr>
            <a:lvl5pPr marL="2286000" lvl="4" indent="-355600" algn="l">
              <a:lnSpc>
                <a:spcPct val="90000"/>
              </a:lnSpc>
              <a:spcBef>
                <a:spcPts val="500"/>
              </a:spcBef>
              <a:spcAft>
                <a:spcPts val="0"/>
              </a:spcAft>
              <a:buClr>
                <a:srgbClr val="0166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7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6666"/>
              </a:buClr>
              <a:buSzPts val="1600"/>
              <a:buNone/>
              <a:defRPr sz="1600"/>
            </a:lvl1pPr>
            <a:lvl2pPr marL="914400" lvl="1" indent="-228600" algn="l">
              <a:lnSpc>
                <a:spcPct val="90000"/>
              </a:lnSpc>
              <a:spcBef>
                <a:spcPts val="500"/>
              </a:spcBef>
              <a:spcAft>
                <a:spcPts val="0"/>
              </a:spcAft>
              <a:buClr>
                <a:srgbClr val="02AAB4"/>
              </a:buClr>
              <a:buSzPts val="1400"/>
              <a:buNone/>
              <a:defRPr sz="1400"/>
            </a:lvl2pPr>
            <a:lvl3pPr marL="1371600" lvl="2" indent="-228600" algn="l">
              <a:lnSpc>
                <a:spcPct val="90000"/>
              </a:lnSpc>
              <a:spcBef>
                <a:spcPts val="500"/>
              </a:spcBef>
              <a:spcAft>
                <a:spcPts val="0"/>
              </a:spcAft>
              <a:buClr>
                <a:srgbClr val="016666"/>
              </a:buClr>
              <a:buSzPts val="1200"/>
              <a:buNone/>
              <a:defRPr sz="1200"/>
            </a:lvl3pPr>
            <a:lvl4pPr marL="1828800" lvl="3" indent="-228600" algn="l">
              <a:lnSpc>
                <a:spcPct val="90000"/>
              </a:lnSpc>
              <a:spcBef>
                <a:spcPts val="500"/>
              </a:spcBef>
              <a:spcAft>
                <a:spcPts val="0"/>
              </a:spcAft>
              <a:buClr>
                <a:srgbClr val="02AAB4"/>
              </a:buClr>
              <a:buSzPts val="1000"/>
              <a:buNone/>
              <a:defRPr sz="1000"/>
            </a:lvl4pPr>
            <a:lvl5pPr marL="2286000" lvl="4" indent="-228600" algn="l">
              <a:lnSpc>
                <a:spcPct val="90000"/>
              </a:lnSpc>
              <a:spcBef>
                <a:spcPts val="500"/>
              </a:spcBef>
              <a:spcAft>
                <a:spcPts val="0"/>
              </a:spcAft>
              <a:buClr>
                <a:srgbClr val="0166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7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2"/>
        <p:cNvGrpSpPr/>
        <p:nvPr/>
      </p:nvGrpSpPr>
      <p:grpSpPr>
        <a:xfrm>
          <a:off x="0" y="0"/>
          <a:ext cx="0" cy="0"/>
          <a:chOff x="0" y="0"/>
          <a:chExt cx="0" cy="0"/>
        </a:xfrm>
      </p:grpSpPr>
      <p:sp>
        <p:nvSpPr>
          <p:cNvPr id="53" name="Google Shape;53;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16666"/>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016666"/>
              </a:buClr>
              <a:buSzPts val="3200"/>
              <a:buFont typeface="Arial"/>
              <a:buNone/>
              <a:defRPr sz="3200" b="0" i="0" u="none" strike="noStrike" cap="none">
                <a:solidFill>
                  <a:srgbClr val="016666"/>
                </a:solidFill>
                <a:latin typeface="Open Sans"/>
                <a:ea typeface="Open Sans"/>
                <a:cs typeface="Open Sans"/>
                <a:sym typeface="Open Sans"/>
              </a:defRPr>
            </a:lvl1pPr>
            <a:lvl2pPr marR="0" lvl="1" algn="l" rtl="0">
              <a:lnSpc>
                <a:spcPct val="90000"/>
              </a:lnSpc>
              <a:spcBef>
                <a:spcPts val="500"/>
              </a:spcBef>
              <a:spcAft>
                <a:spcPts val="0"/>
              </a:spcAft>
              <a:buClr>
                <a:srgbClr val="02AAB4"/>
              </a:buClr>
              <a:buSzPts val="2800"/>
              <a:buFont typeface="Arial"/>
              <a:buNone/>
              <a:defRPr sz="2800" b="0" i="0" u="none" strike="noStrike" cap="none">
                <a:solidFill>
                  <a:srgbClr val="02AAB4"/>
                </a:solidFill>
                <a:latin typeface="Open Sans"/>
                <a:ea typeface="Open Sans"/>
                <a:cs typeface="Open Sans"/>
                <a:sym typeface="Open Sans"/>
              </a:defRPr>
            </a:lvl2pPr>
            <a:lvl3pPr marR="0" lvl="2" algn="l" rtl="0">
              <a:lnSpc>
                <a:spcPct val="90000"/>
              </a:lnSpc>
              <a:spcBef>
                <a:spcPts val="500"/>
              </a:spcBef>
              <a:spcAft>
                <a:spcPts val="0"/>
              </a:spcAft>
              <a:buClr>
                <a:srgbClr val="016666"/>
              </a:buClr>
              <a:buSzPts val="2400"/>
              <a:buFont typeface="Arial"/>
              <a:buNone/>
              <a:defRPr sz="2400" b="0" i="0" u="none" strike="noStrike" cap="none">
                <a:solidFill>
                  <a:srgbClr val="016666"/>
                </a:solidFill>
                <a:latin typeface="Open Sans"/>
                <a:ea typeface="Open Sans"/>
                <a:cs typeface="Open Sans"/>
                <a:sym typeface="Open Sans"/>
              </a:defRPr>
            </a:lvl3pPr>
            <a:lvl4pPr marR="0" lvl="3" algn="l" rtl="0">
              <a:lnSpc>
                <a:spcPct val="90000"/>
              </a:lnSpc>
              <a:spcBef>
                <a:spcPts val="500"/>
              </a:spcBef>
              <a:spcAft>
                <a:spcPts val="0"/>
              </a:spcAft>
              <a:buClr>
                <a:srgbClr val="02AAB4"/>
              </a:buClr>
              <a:buSzPts val="2000"/>
              <a:buFont typeface="Arial"/>
              <a:buNone/>
              <a:defRPr sz="2000" b="0" i="0" u="none" strike="noStrike" cap="none">
                <a:solidFill>
                  <a:srgbClr val="02AAB4"/>
                </a:solidFill>
                <a:latin typeface="Open Sans"/>
                <a:ea typeface="Open Sans"/>
                <a:cs typeface="Open Sans"/>
                <a:sym typeface="Open Sans"/>
              </a:defRPr>
            </a:lvl4pPr>
            <a:lvl5pPr marR="0" lvl="4" algn="l" rtl="0">
              <a:lnSpc>
                <a:spcPct val="90000"/>
              </a:lnSpc>
              <a:spcBef>
                <a:spcPts val="500"/>
              </a:spcBef>
              <a:spcAft>
                <a:spcPts val="0"/>
              </a:spcAft>
              <a:buClr>
                <a:srgbClr val="016666"/>
              </a:buClr>
              <a:buSzPts val="2000"/>
              <a:buFont typeface="Arial"/>
              <a:buNone/>
              <a:defRPr sz="2000" b="0" i="0" u="none" strike="noStrike" cap="none">
                <a:solidFill>
                  <a:srgbClr val="016666"/>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7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6666"/>
              </a:buClr>
              <a:buSzPts val="1600"/>
              <a:buNone/>
              <a:defRPr sz="1600"/>
            </a:lvl1pPr>
            <a:lvl2pPr marL="914400" lvl="1" indent="-228600" algn="l">
              <a:lnSpc>
                <a:spcPct val="90000"/>
              </a:lnSpc>
              <a:spcBef>
                <a:spcPts val="500"/>
              </a:spcBef>
              <a:spcAft>
                <a:spcPts val="0"/>
              </a:spcAft>
              <a:buClr>
                <a:srgbClr val="02AAB4"/>
              </a:buClr>
              <a:buSzPts val="1400"/>
              <a:buNone/>
              <a:defRPr sz="1400"/>
            </a:lvl2pPr>
            <a:lvl3pPr marL="1371600" lvl="2" indent="-228600" algn="l">
              <a:lnSpc>
                <a:spcPct val="90000"/>
              </a:lnSpc>
              <a:spcBef>
                <a:spcPts val="500"/>
              </a:spcBef>
              <a:spcAft>
                <a:spcPts val="0"/>
              </a:spcAft>
              <a:buClr>
                <a:srgbClr val="016666"/>
              </a:buClr>
              <a:buSzPts val="1200"/>
              <a:buNone/>
              <a:defRPr sz="1200"/>
            </a:lvl3pPr>
            <a:lvl4pPr marL="1828800" lvl="3" indent="-228600" algn="l">
              <a:lnSpc>
                <a:spcPct val="90000"/>
              </a:lnSpc>
              <a:spcBef>
                <a:spcPts val="500"/>
              </a:spcBef>
              <a:spcAft>
                <a:spcPts val="0"/>
              </a:spcAft>
              <a:buClr>
                <a:srgbClr val="02AAB4"/>
              </a:buClr>
              <a:buSzPts val="1000"/>
              <a:buNone/>
              <a:defRPr sz="1000"/>
            </a:lvl4pPr>
            <a:lvl5pPr marL="2286000" lvl="4" indent="-228600" algn="l">
              <a:lnSpc>
                <a:spcPct val="90000"/>
              </a:lnSpc>
              <a:spcBef>
                <a:spcPts val="500"/>
              </a:spcBef>
              <a:spcAft>
                <a:spcPts val="0"/>
              </a:spcAft>
              <a:buClr>
                <a:srgbClr val="0166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7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6666"/>
              </a:buClr>
              <a:buSzPts val="4000"/>
              <a:buFont typeface="Open Sans"/>
              <a:buNone/>
              <a:defRPr sz="4000" b="0" i="0" u="none" strike="noStrike" cap="none">
                <a:solidFill>
                  <a:srgbClr val="01666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16666"/>
              </a:buClr>
              <a:buSzPts val="2800"/>
              <a:buFont typeface="Arial"/>
              <a:buChar char="•"/>
              <a:defRPr sz="2800" b="0" i="0" u="none" strike="noStrike" cap="none">
                <a:solidFill>
                  <a:srgbClr val="016666"/>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02AAB4"/>
              </a:buClr>
              <a:buSzPts val="2400"/>
              <a:buFont typeface="Arial"/>
              <a:buChar char="•"/>
              <a:defRPr sz="2400" b="0" i="0" u="none" strike="noStrike" cap="none">
                <a:solidFill>
                  <a:srgbClr val="02AAB4"/>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016666"/>
              </a:buClr>
              <a:buSzPts val="2000"/>
              <a:buFont typeface="Arial"/>
              <a:buChar char="•"/>
              <a:defRPr sz="2000" b="0" i="0" u="none" strike="noStrike" cap="none">
                <a:solidFill>
                  <a:srgbClr val="016666"/>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02AAB4"/>
              </a:buClr>
              <a:buSzPts val="1800"/>
              <a:buFont typeface="Arial"/>
              <a:buChar char="•"/>
              <a:defRPr sz="1800" b="0" i="0" u="none" strike="noStrike" cap="none">
                <a:solidFill>
                  <a:srgbClr val="02AAB4"/>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016666"/>
              </a:buClr>
              <a:buSzPts val="1800"/>
              <a:buFont typeface="Arial"/>
              <a:buChar char="•"/>
              <a:defRPr sz="1800" b="0" i="0" u="none" strike="noStrike" cap="none">
                <a:solidFill>
                  <a:srgbClr val="016666"/>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p:nvPr/>
        </p:nvSpPr>
        <p:spPr>
          <a:xfrm>
            <a:off x="0" y="0"/>
            <a:ext cx="217715" cy="6858000"/>
          </a:xfrm>
          <a:prstGeom prst="rect">
            <a:avLst/>
          </a:prstGeom>
          <a:solidFill>
            <a:srgbClr val="04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67"/>
          <p:cNvPicPr preferRelativeResize="0"/>
          <p:nvPr/>
        </p:nvPicPr>
        <p:blipFill rotWithShape="1">
          <a:blip r:embed="rId13">
            <a:alphaModFix/>
          </a:blip>
          <a:srcRect/>
          <a:stretch/>
        </p:blipFill>
        <p:spPr>
          <a:xfrm>
            <a:off x="-1360" y="0"/>
            <a:ext cx="219075" cy="210312"/>
          </a:xfrm>
          <a:prstGeom prst="rect">
            <a:avLst/>
          </a:prstGeom>
          <a:noFill/>
          <a:ln>
            <a:noFill/>
          </a:ln>
        </p:spPr>
      </p:pic>
      <p:sp>
        <p:nvSpPr>
          <p:cNvPr id="14" name="Google Shape;14;p67"/>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49999"/>
                </a:solidFill>
                <a:latin typeface="Open Sans"/>
                <a:ea typeface="Open Sans"/>
                <a:cs typeface="Open Sans"/>
                <a:sym typeface="Open Sans"/>
              </a:defRPr>
            </a:lvl1pPr>
            <a:lvl2pPr marL="0" marR="0" lvl="1" indent="0" algn="r" rtl="0">
              <a:spcBef>
                <a:spcPts val="0"/>
              </a:spcBef>
              <a:buNone/>
              <a:defRPr sz="1200" b="0" i="0" u="none" strike="noStrike" cap="none">
                <a:solidFill>
                  <a:srgbClr val="049999"/>
                </a:solidFill>
                <a:latin typeface="Open Sans"/>
                <a:ea typeface="Open Sans"/>
                <a:cs typeface="Open Sans"/>
                <a:sym typeface="Open Sans"/>
              </a:defRPr>
            </a:lvl2pPr>
            <a:lvl3pPr marL="0" marR="0" lvl="2" indent="0" algn="r" rtl="0">
              <a:spcBef>
                <a:spcPts val="0"/>
              </a:spcBef>
              <a:buNone/>
              <a:defRPr sz="1200" b="0" i="0" u="none" strike="noStrike" cap="none">
                <a:solidFill>
                  <a:srgbClr val="049999"/>
                </a:solidFill>
                <a:latin typeface="Open Sans"/>
                <a:ea typeface="Open Sans"/>
                <a:cs typeface="Open Sans"/>
                <a:sym typeface="Open Sans"/>
              </a:defRPr>
            </a:lvl3pPr>
            <a:lvl4pPr marL="0" marR="0" lvl="3" indent="0" algn="r" rtl="0">
              <a:spcBef>
                <a:spcPts val="0"/>
              </a:spcBef>
              <a:buNone/>
              <a:defRPr sz="1200" b="0" i="0" u="none" strike="noStrike" cap="none">
                <a:solidFill>
                  <a:srgbClr val="049999"/>
                </a:solidFill>
                <a:latin typeface="Open Sans"/>
                <a:ea typeface="Open Sans"/>
                <a:cs typeface="Open Sans"/>
                <a:sym typeface="Open Sans"/>
              </a:defRPr>
            </a:lvl4pPr>
            <a:lvl5pPr marL="0" marR="0" lvl="4" indent="0" algn="r" rtl="0">
              <a:spcBef>
                <a:spcPts val="0"/>
              </a:spcBef>
              <a:buNone/>
              <a:defRPr sz="1200" b="0" i="0" u="none" strike="noStrike" cap="none">
                <a:solidFill>
                  <a:srgbClr val="049999"/>
                </a:solidFill>
                <a:latin typeface="Open Sans"/>
                <a:ea typeface="Open Sans"/>
                <a:cs typeface="Open Sans"/>
                <a:sym typeface="Open Sans"/>
              </a:defRPr>
            </a:lvl5pPr>
            <a:lvl6pPr marL="0" marR="0" lvl="5" indent="0" algn="r" rtl="0">
              <a:spcBef>
                <a:spcPts val="0"/>
              </a:spcBef>
              <a:buNone/>
              <a:defRPr sz="1200" b="0" i="0" u="none" strike="noStrike" cap="none">
                <a:solidFill>
                  <a:srgbClr val="049999"/>
                </a:solidFill>
                <a:latin typeface="Open Sans"/>
                <a:ea typeface="Open Sans"/>
                <a:cs typeface="Open Sans"/>
                <a:sym typeface="Open Sans"/>
              </a:defRPr>
            </a:lvl6pPr>
            <a:lvl7pPr marL="0" marR="0" lvl="6" indent="0" algn="r" rtl="0">
              <a:spcBef>
                <a:spcPts val="0"/>
              </a:spcBef>
              <a:buNone/>
              <a:defRPr sz="1200" b="0" i="0" u="none" strike="noStrike" cap="none">
                <a:solidFill>
                  <a:srgbClr val="049999"/>
                </a:solidFill>
                <a:latin typeface="Open Sans"/>
                <a:ea typeface="Open Sans"/>
                <a:cs typeface="Open Sans"/>
                <a:sym typeface="Open Sans"/>
              </a:defRPr>
            </a:lvl7pPr>
            <a:lvl8pPr marL="0" marR="0" lvl="7" indent="0" algn="r" rtl="0">
              <a:spcBef>
                <a:spcPts val="0"/>
              </a:spcBef>
              <a:buNone/>
              <a:defRPr sz="1200" b="0" i="0" u="none" strike="noStrike" cap="none">
                <a:solidFill>
                  <a:srgbClr val="049999"/>
                </a:solidFill>
                <a:latin typeface="Open Sans"/>
                <a:ea typeface="Open Sans"/>
                <a:cs typeface="Open Sans"/>
                <a:sym typeface="Open Sans"/>
              </a:defRPr>
            </a:lvl8pPr>
            <a:lvl9pPr marL="0" marR="0" lvl="8" indent="0" algn="r" rtl="0">
              <a:spcBef>
                <a:spcPts val="0"/>
              </a:spcBef>
              <a:buNone/>
              <a:defRPr sz="1200" b="0" i="0" u="none" strike="noStrike" cap="none">
                <a:solidFill>
                  <a:srgbClr val="04999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prodiagnostiek.be/materiaal/CSF_fase2.pdf" TargetMode="External"/><Relationship Id="rId13" Type="http://schemas.openxmlformats.org/officeDocument/2006/relationships/image" Target="../media/image4.jpg"/><Relationship Id="rId3" Type="http://schemas.openxmlformats.org/officeDocument/2006/relationships/hyperlink" Target="http://www.prodiagnostiek.be/materiaal/CF_mindset.pdf" TargetMode="External"/><Relationship Id="rId7" Type="http://schemas.openxmlformats.org/officeDocument/2006/relationships/hyperlink" Target="http://www.prodiagnostiek.be/materiaal/CZF_fase1.pdf" TargetMode="External"/><Relationship Id="rId12" Type="http://schemas.openxmlformats.org/officeDocument/2006/relationships/hyperlink" Target="http://www.prodiagnostiek.be/materiaal/CZF_maatregelen_cognitief_zwak_functionere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rodiagnostiek.be/materiaal/CSF_fase1.pdf" TargetMode="External"/><Relationship Id="rId11" Type="http://schemas.openxmlformats.org/officeDocument/2006/relationships/hyperlink" Target="http://www.prodiagnostiek.be/materiaal/CSF_maatregelen_cognitief_sterk_functioneren.pdf" TargetMode="External"/><Relationship Id="rId5" Type="http://schemas.openxmlformats.org/officeDocument/2006/relationships/hyperlink" Target="http://www.prodiagnostiek.be/materiaal/CZF_fase0.pdf" TargetMode="External"/><Relationship Id="rId10" Type="http://schemas.openxmlformats.org/officeDocument/2006/relationships/hyperlink" Target="http://www.prodiagnostiek.be/materiaal/CF_effectief_onderwijs.pdf" TargetMode="External"/><Relationship Id="rId4" Type="http://schemas.openxmlformats.org/officeDocument/2006/relationships/hyperlink" Target="http://www.prodiagnostiek.be/materiaal/CSF_fase0.pdf" TargetMode="External"/><Relationship Id="rId9" Type="http://schemas.openxmlformats.org/officeDocument/2006/relationships/hyperlink" Target="http://www.prodiagnostiek.be/materiaal/CZF_fase2.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platformmindset.nl/wp-content/uploads/2019/06/leerkracht-stimuleert-gm.pdf" TargetMode="External"/><Relationship Id="rId3" Type="http://schemas.openxmlformats.org/officeDocument/2006/relationships/hyperlink" Target="https://www.tes.com/teaching-resource/growth-mindset-quiz-12046364" TargetMode="External"/><Relationship Id="rId7" Type="http://schemas.openxmlformats.org/officeDocument/2006/relationships/hyperlink" Target="https://platformmindset.nl/wp-content/uploads/2019/06/ouder-stimuleert-gm.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latformmindset.nl/wp-content/uploads/2018/06/Teamposter-Groeivragen-Platform-Mindset.pdf" TargetMode="External"/><Relationship Id="rId5" Type="http://schemas.openxmlformats.org/officeDocument/2006/relationships/hyperlink" Target="https://www.ted.com/talks/carol_dweck_the_power_of_believing_that_you_can_improve?utm_campaign=tedspread&amp;utm_medium=referral&amp;utm_source=tedcomshare" TargetMode="External"/><Relationship Id="rId10" Type="http://schemas.openxmlformats.org/officeDocument/2006/relationships/image" Target="../media/image4.jpg"/><Relationship Id="rId4" Type="http://schemas.openxmlformats.org/officeDocument/2006/relationships/hyperlink" Target="https://www.slideshare.net/kevincooper777/mindsets-quiz" TargetMode="External"/><Relationship Id="rId9" Type="http://schemas.openxmlformats.org/officeDocument/2006/relationships/hyperlink" Target="https://www.hettalentenlab.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rodiagnostiek.be/materiaal/CF_CHC_model.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prodiagnostiek.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rodiagnostiek.be/materiaal/ADP_Bijlage8_Executieve%20functies.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prodiagnostiek.be/materiaal/CF_faire_diagnostiek_cognitief_functioneren.pdf" TargetMode="External"/><Relationship Id="rId3" Type="http://schemas.openxmlformats.org/officeDocument/2006/relationships/hyperlink" Target="http://www.prodiagnostiek.be/materiaal/CZF_tabellen_wat_en_hoe_onderzoeken.pdf" TargetMode="External"/><Relationship Id="rId7" Type="http://schemas.openxmlformats.org/officeDocument/2006/relationships/hyperlink" Target="http://www.prodiagnostiek.be/materiaal/CF_CHC_model.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prodiagnostiek.be/materiaal/CSF_overzicht_diagnostisch_materiaal.docx" TargetMode="External"/><Relationship Id="rId5" Type="http://schemas.openxmlformats.org/officeDocument/2006/relationships/hyperlink" Target="http://www.prodiagnostiek.be/materiaal/CZF_overzicht_diagnostisch_materiaal.docx" TargetMode="External"/><Relationship Id="rId10" Type="http://schemas.openxmlformats.org/officeDocument/2006/relationships/image" Target="../media/image4.jpg"/><Relationship Id="rId4" Type="http://schemas.openxmlformats.org/officeDocument/2006/relationships/hyperlink" Target="http://www.prodiagnostiek.be/materiaal/CSF_tabellen_wat_en_hoe_onderzoeken.pdf" TargetMode="External"/><Relationship Id="rId9" Type="http://schemas.openxmlformats.org/officeDocument/2006/relationships/hyperlink" Target="http://www.prodiagnostiek.be/materiaal/CZF_IQCHC_bijkomende_problematiek.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xpertisetoegepastepsychologie.be/subpages/chc-platform/" TargetMode="External"/><Relationship Id="rId7"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rive.google.com/file/d/1H4iMIltX9hU05hs1SG8OwzPaaSTnzGFL/view" TargetMode="External"/><Relationship Id="rId5" Type="http://schemas.openxmlformats.org/officeDocument/2006/relationships/hyperlink" Target="https://www.mijnvclb.be/downloads/Magez2009.pdf" TargetMode="External"/><Relationship Id="rId4" Type="http://schemas.openxmlformats.org/officeDocument/2006/relationships/hyperlink" Target="https://intranet.vrijclb.be/professionals/diagnostiek/verslaggeving-vrij-clbnetwer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expertisetoegepastepsychologie.be/subpages/chc-platfor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ntranet.vrijclb.be/professionals/diagnostiek/sjablonen" TargetMode="External"/><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google.com/url?q=https://docs.google.com/document/d/e/2PACX-1vQV4w7dQ6wFUW1mtGbNkSsCSPuHEC9dwUr25traC2hafyjrWfdLl32FzHE2KgoeLH31mouMhW2DC5GY/pub&amp;sa=D&amp;ust=1579862896340000" TargetMode="External"/><Relationship Id="rId5" Type="http://schemas.openxmlformats.org/officeDocument/2006/relationships/hyperlink" Target="https://www.google.com/url?q=https://docs.google.com/document/d/e/2PACX-1vQV7RQn3sWtN98jjcjmGnatOWEzgaLtsXTjgvywtsztXCZnUr454FKvmWfPbxp53hk6aSihH1rcL8yw/pub&amp;sa=D&amp;ust=1579862896340000" TargetMode="External"/><Relationship Id="rId4" Type="http://schemas.openxmlformats.org/officeDocument/2006/relationships/hyperlink" Target="https://docs.google.com/document/d/e/2PACX-1vQ4RekSke38xZWCecPU6PlSgH6A9IOKUQw9rhSXnmZzN_9qU2rbftftEF5JytDh73PHZa41o2uJVcPN/pub"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rodiagnostiek.be/materiaal/CF_faire_diagnostiek_cognitief_functioneren.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hyperlink" Target="http://www.prodiagnostiek.be/materiaal/CZF_faire_diagnostiek_adaptief_gedrag.pdf" TargetMode="External"/><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pharos.nl/kennisbank/het-culturele-interview-in-het-kort/" TargetMode="External"/><Relationship Id="rId5" Type="http://schemas.openxmlformats.org/officeDocument/2006/relationships/hyperlink" Target="https://www.dsm-5.nl/documenten/cultural_formulation_interview_clientversie.pdf" TargetMode="External"/><Relationship Id="rId4" Type="http://schemas.openxmlformats.org/officeDocument/2006/relationships/hyperlink" Target="https://www.ugent.be/pp/nl/diensten/rso/testpracticum/testmanager"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prodiagnostiek.be/materiaal/SPRAAK%20EN%20TAAL_Bijlage%205_Checklist%20signalen%20bij%20meertalige%20leerlingen.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simea.nl/dossiers/passend-onderwijs/toolkit/handreikingen/" TargetMode="External"/><Relationship Id="rId4" Type="http://schemas.openxmlformats.org/officeDocument/2006/relationships/hyperlink" Target="http://www.sig-net.be/nl/publicaties/anamnesemeertalige-kinderen-amk_74.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open?id=1atUnazxJMp7707wZEEMG0b6pobrO_Bf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rodiagnostiek.be/materiaal/CZF_IQCHC_bijkomende_problematiek.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ijnvclb.be/downloads/caleidoscoop/jg28%205%2026.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thomasmore.be/sites/www.thomasmore.be/files/covat-chc_basisversie_ontwikkelingspsychologische_validiteit_een_exploratie.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rodiagnostiek.be/materiaal/CF_cognitieve_ontwikkelingstheorie%C3%ABn.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rodiagnostiek.be/materiaal/CZF_operationalisering_criterium_adaptief_gedrag.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hyperlink" Target="http://www.prodiagnostiek.be/materiaal/CZF_tabellen_wat_en_hoe_onderzoeken.pdf" TargetMode="External"/><Relationship Id="rId7"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prodiagnostiek.be/materiaal/CZF_operationalisering_criterium_adaptief_gedrag.pdf" TargetMode="External"/><Relationship Id="rId5" Type="http://schemas.openxmlformats.org/officeDocument/2006/relationships/hyperlink" Target="http://www.prodiagnostiek.be/materiaal/CZF_faire_diagnostiek_adaptief_gedrag.pdf" TargetMode="External"/><Relationship Id="rId4" Type="http://schemas.openxmlformats.org/officeDocument/2006/relationships/hyperlink" Target="http://www.prodiagnostiek.be/materiaal/CZF_overzicht_diagnostisch_materiaal.doc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prodiagnostiek.be/materiaal/CSF_ge%C3%AFntegreerd_werkmodel.pdf"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www.prodiagnostiek.be/materiaal/CSF_tabellen_wat_en_hoe_onderzoeken.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prodiagnostiek.be/materiaal/CSF_overzicht_diagnostisch_materiaal.docx"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mailto:info@prodiagnostiek.be" TargetMode="Externa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prodiagnostiek.be/materiaal/CF_mindse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KUWn_TJTr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sldNum" idx="4294967295"/>
          </p:nvPr>
        </p:nvSpPr>
        <p:spPr>
          <a:xfrm>
            <a:off x="11404600" y="6283325"/>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1</a:t>
            </a:fld>
            <a:endParaRPr/>
          </a:p>
        </p:txBody>
      </p:sp>
      <p:pic>
        <p:nvPicPr>
          <p:cNvPr id="71" name="Google Shape;71;p1"/>
          <p:cNvPicPr preferRelativeResize="0"/>
          <p:nvPr/>
        </p:nvPicPr>
        <p:blipFill rotWithShape="1">
          <a:blip r:embed="rId3">
            <a:alphaModFix/>
          </a:blip>
          <a:srcRect l="19382" t="12800" b="4533"/>
          <a:stretch/>
        </p:blipFill>
        <p:spPr>
          <a:xfrm>
            <a:off x="2004567" y="143256"/>
            <a:ext cx="9153875" cy="6571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Mindset en labels</a:t>
            </a:r>
            <a:endParaRPr/>
          </a:p>
        </p:txBody>
      </p:sp>
      <p:sp>
        <p:nvSpPr>
          <p:cNvPr id="151" name="Google Shape;151;p10"/>
          <p:cNvSpPr txBox="1">
            <a:spLocks noGrp="1"/>
          </p:cNvSpPr>
          <p:nvPr>
            <p:ph type="body" idx="1"/>
          </p:nvPr>
        </p:nvSpPr>
        <p:spPr>
          <a:xfrm>
            <a:off x="838199" y="1825624"/>
            <a:ext cx="10833847" cy="4823143"/>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016666"/>
              </a:buClr>
              <a:buSzPts val="2800"/>
              <a:buChar char="•"/>
            </a:pPr>
            <a:r>
              <a:rPr lang="nl-BE"/>
              <a:t>Fixed mindset</a:t>
            </a:r>
            <a:endParaRPr/>
          </a:p>
          <a:p>
            <a:pPr marL="685800" lvl="1" indent="-228600" algn="l" rtl="0">
              <a:lnSpc>
                <a:spcPct val="80000"/>
              </a:lnSpc>
              <a:spcBef>
                <a:spcPts val="500"/>
              </a:spcBef>
              <a:spcAft>
                <a:spcPts val="0"/>
              </a:spcAft>
              <a:buClr>
                <a:srgbClr val="02AAB4"/>
              </a:buClr>
              <a:buSzPts val="2800"/>
              <a:buChar char="•"/>
            </a:pPr>
            <a:r>
              <a:rPr lang="nl-BE" sz="2800"/>
              <a:t>idee: diagnose/label gepaard met specifieke kenmerken         en standaardaanpak, ongeacht individuele situatie</a:t>
            </a:r>
            <a:endParaRPr/>
          </a:p>
          <a:p>
            <a:pPr marL="685800" lvl="1" indent="-228600" algn="l" rtl="0">
              <a:lnSpc>
                <a:spcPct val="80000"/>
              </a:lnSpc>
              <a:spcBef>
                <a:spcPts val="500"/>
              </a:spcBef>
              <a:spcAft>
                <a:spcPts val="0"/>
              </a:spcAft>
              <a:buClr>
                <a:srgbClr val="02AAB4"/>
              </a:buClr>
              <a:buSzPts val="2800"/>
              <a:buChar char="•"/>
            </a:pPr>
            <a:r>
              <a:rPr lang="nl-BE" sz="2800"/>
              <a:t>boodschap: leren leven met beperkingen, want niet te overwinnen</a:t>
            </a:r>
            <a:endParaRPr/>
          </a:p>
          <a:p>
            <a:pPr marL="228600" lvl="0" indent="-228600" algn="l" rtl="0">
              <a:lnSpc>
                <a:spcPct val="80000"/>
              </a:lnSpc>
              <a:spcBef>
                <a:spcPts val="1000"/>
              </a:spcBef>
              <a:spcAft>
                <a:spcPts val="0"/>
              </a:spcAft>
              <a:buClr>
                <a:srgbClr val="016666"/>
              </a:buClr>
              <a:buSzPts val="2800"/>
              <a:buChar char="•"/>
            </a:pPr>
            <a:r>
              <a:rPr lang="nl-BE"/>
              <a:t>Growth mindset</a:t>
            </a:r>
            <a:endParaRPr/>
          </a:p>
          <a:p>
            <a:pPr marL="685800" lvl="1" indent="-228600" algn="l" rtl="0">
              <a:lnSpc>
                <a:spcPct val="80000"/>
              </a:lnSpc>
              <a:spcBef>
                <a:spcPts val="500"/>
              </a:spcBef>
              <a:spcAft>
                <a:spcPts val="0"/>
              </a:spcAft>
              <a:buClr>
                <a:srgbClr val="02AAB4"/>
              </a:buClr>
              <a:buSzPts val="2800"/>
              <a:buChar char="•"/>
            </a:pPr>
            <a:r>
              <a:rPr lang="nl-BE" sz="2800"/>
              <a:t>idee: veerkracht en weerbaarheid</a:t>
            </a:r>
            <a:endParaRPr/>
          </a:p>
          <a:p>
            <a:pPr marL="685800" lvl="1" indent="-228600" algn="l" rtl="0">
              <a:lnSpc>
                <a:spcPct val="80000"/>
              </a:lnSpc>
              <a:spcBef>
                <a:spcPts val="500"/>
              </a:spcBef>
              <a:spcAft>
                <a:spcPts val="0"/>
              </a:spcAft>
              <a:buClr>
                <a:srgbClr val="02AAB4"/>
              </a:buClr>
              <a:buSzPts val="2800"/>
              <a:buChar char="•"/>
            </a:pPr>
            <a:r>
              <a:rPr lang="nl-BE" sz="2800"/>
              <a:t>boodschap: beperkingen aanpakken door vaardigheden oefenen en uitdagingen aangaan</a:t>
            </a:r>
            <a:endParaRPr sz="2800">
              <a:latin typeface="Times New Roman"/>
              <a:ea typeface="Times New Roman"/>
              <a:cs typeface="Times New Roman"/>
              <a:sym typeface="Times New Roman"/>
            </a:endParaRPr>
          </a:p>
          <a:p>
            <a:pPr marL="685800" lvl="1" indent="-228600" algn="l" rtl="0">
              <a:lnSpc>
                <a:spcPct val="80000"/>
              </a:lnSpc>
              <a:spcBef>
                <a:spcPts val="500"/>
              </a:spcBef>
              <a:spcAft>
                <a:spcPts val="0"/>
              </a:spcAft>
              <a:buClr>
                <a:srgbClr val="02AAB4"/>
              </a:buClr>
              <a:buSzPts val="2800"/>
              <a:buChar char="•"/>
            </a:pPr>
            <a:r>
              <a:rPr lang="nl-BE" sz="2800"/>
              <a:t>diagnostiek niet alleen gericht op vaststellen van problemen maar ook op sterktes en aanknopingspunten voor aanpak!</a:t>
            </a:r>
            <a:endParaRPr/>
          </a:p>
          <a:p>
            <a:pPr marL="685800" lvl="1" indent="-228600" algn="l" rtl="0">
              <a:lnSpc>
                <a:spcPct val="80000"/>
              </a:lnSpc>
              <a:spcBef>
                <a:spcPts val="500"/>
              </a:spcBef>
              <a:spcAft>
                <a:spcPts val="0"/>
              </a:spcAft>
              <a:buClr>
                <a:srgbClr val="02AAB4"/>
              </a:buClr>
              <a:buSzPts val="2800"/>
              <a:buChar char="•"/>
            </a:pPr>
            <a:r>
              <a:rPr lang="nl-BE" sz="2800"/>
              <a:t>label = vertrekpunt voor groei en ontwikkeling</a:t>
            </a:r>
            <a:endParaRPr/>
          </a:p>
          <a:p>
            <a:pPr marL="685800" lvl="1" indent="-76200" algn="l" rtl="0">
              <a:lnSpc>
                <a:spcPct val="80000"/>
              </a:lnSpc>
              <a:spcBef>
                <a:spcPts val="500"/>
              </a:spcBef>
              <a:spcAft>
                <a:spcPts val="0"/>
              </a:spcAft>
              <a:buClr>
                <a:srgbClr val="02AAB4"/>
              </a:buClr>
              <a:buSzPts val="2400"/>
              <a:buNone/>
            </a:pPr>
            <a:endParaRPr/>
          </a:p>
        </p:txBody>
      </p:sp>
      <p:sp>
        <p:nvSpPr>
          <p:cNvPr id="152" name="Google Shape;152;p1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10</a:t>
            </a:fld>
            <a:endParaRPr/>
          </a:p>
        </p:txBody>
      </p:sp>
      <p:pic>
        <p:nvPicPr>
          <p:cNvPr id="153" name="Google Shape;153;p10"/>
          <p:cNvPicPr preferRelativeResize="0"/>
          <p:nvPr/>
        </p:nvPicPr>
        <p:blipFill rotWithShape="1">
          <a:blip r:embed="rId3">
            <a:alphaModFix/>
          </a:blip>
          <a:srcRect/>
          <a:stretch/>
        </p:blipFill>
        <p:spPr>
          <a:xfrm>
            <a:off x="10614459" y="0"/>
            <a:ext cx="1577541" cy="21918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in het protocol en op de site?</a:t>
            </a:r>
            <a:endParaRPr/>
          </a:p>
        </p:txBody>
      </p:sp>
      <p:sp>
        <p:nvSpPr>
          <p:cNvPr id="162" name="Google Shape;162;p11"/>
          <p:cNvSpPr txBox="1">
            <a:spLocks noGrp="1"/>
          </p:cNvSpPr>
          <p:nvPr>
            <p:ph type="body" idx="1"/>
          </p:nvPr>
        </p:nvSpPr>
        <p:spPr>
          <a:xfrm>
            <a:off x="838200" y="1825625"/>
            <a:ext cx="10515600" cy="48231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2800"/>
              <a:buChar char="•"/>
            </a:pPr>
            <a:r>
              <a:rPr lang="nl-BE"/>
              <a:t>Verschillende soorten mindset – beïnvloeden – labels</a:t>
            </a:r>
            <a:endParaRPr/>
          </a:p>
          <a:p>
            <a:pPr marL="685800" lvl="1" indent="-228600" algn="l" rtl="0">
              <a:lnSpc>
                <a:spcPct val="90000"/>
              </a:lnSpc>
              <a:spcBef>
                <a:spcPts val="500"/>
              </a:spcBef>
              <a:spcAft>
                <a:spcPts val="0"/>
              </a:spcAft>
              <a:buClr>
                <a:srgbClr val="02AAB4"/>
              </a:buClr>
              <a:buSzPts val="2800"/>
              <a:buChar char="•"/>
            </a:pPr>
            <a:r>
              <a:rPr lang="nl-BE" sz="2800" u="sng">
                <a:solidFill>
                  <a:schemeClr val="hlink"/>
                </a:solidFill>
                <a:hlinkClick r:id="rId3"/>
              </a:rPr>
              <a:t>Bijlage Mindset</a:t>
            </a:r>
            <a:endParaRPr sz="2800"/>
          </a:p>
          <a:p>
            <a:pPr marL="228600" lvl="0" indent="-228600" algn="l" rtl="0">
              <a:lnSpc>
                <a:spcPct val="90000"/>
              </a:lnSpc>
              <a:spcBef>
                <a:spcPts val="1000"/>
              </a:spcBef>
              <a:spcAft>
                <a:spcPts val="0"/>
              </a:spcAft>
              <a:buClr>
                <a:srgbClr val="016666"/>
              </a:buClr>
              <a:buSzPts val="2800"/>
              <a:buChar char="•"/>
            </a:pPr>
            <a:r>
              <a:rPr lang="nl-BE"/>
              <a:t>Voorbeelden/verwijzingen naar mindset</a:t>
            </a:r>
            <a:endParaRPr/>
          </a:p>
          <a:p>
            <a:pPr marL="685800" lvl="1" indent="-228600" algn="l" rtl="0">
              <a:lnSpc>
                <a:spcPct val="90000"/>
              </a:lnSpc>
              <a:spcBef>
                <a:spcPts val="500"/>
              </a:spcBef>
              <a:spcAft>
                <a:spcPts val="0"/>
              </a:spcAft>
              <a:buClr>
                <a:srgbClr val="02AAB4"/>
              </a:buClr>
              <a:buSzPts val="2800"/>
              <a:buChar char="•"/>
            </a:pPr>
            <a:r>
              <a:rPr lang="nl-BE" sz="2800"/>
              <a:t>Brede basiszorg - Fase 0 (</a:t>
            </a:r>
            <a:r>
              <a:rPr lang="nl-BE" sz="2800" u="sng">
                <a:solidFill>
                  <a:schemeClr val="hlink"/>
                </a:solidFill>
                <a:hlinkClick r:id="rId4"/>
              </a:rPr>
              <a:t>CSF</a:t>
            </a:r>
            <a:r>
              <a:rPr lang="nl-BE" sz="2800"/>
              <a:t> / </a:t>
            </a:r>
            <a:r>
              <a:rPr lang="nl-BE" sz="2800" u="sng">
                <a:solidFill>
                  <a:schemeClr val="hlink"/>
                </a:solidFill>
                <a:hlinkClick r:id="rId5"/>
              </a:rPr>
              <a:t>CZF</a:t>
            </a:r>
            <a:r>
              <a:rPr lang="nl-BE" sz="2800"/>
              <a:t>)</a:t>
            </a:r>
            <a:endParaRPr/>
          </a:p>
          <a:p>
            <a:pPr marL="685800" lvl="1" indent="-228600" algn="l" rtl="0">
              <a:lnSpc>
                <a:spcPct val="90000"/>
              </a:lnSpc>
              <a:spcBef>
                <a:spcPts val="500"/>
              </a:spcBef>
              <a:spcAft>
                <a:spcPts val="0"/>
              </a:spcAft>
              <a:buClr>
                <a:srgbClr val="02AAB4"/>
              </a:buClr>
              <a:buSzPts val="2800"/>
              <a:buChar char="•"/>
            </a:pPr>
            <a:r>
              <a:rPr lang="nl-BE" sz="2800"/>
              <a:t>Verhoogde zorg - Fase 1 (</a:t>
            </a:r>
            <a:r>
              <a:rPr lang="nl-BE" sz="2800" u="sng">
                <a:solidFill>
                  <a:schemeClr val="hlink"/>
                </a:solidFill>
                <a:hlinkClick r:id="rId6"/>
              </a:rPr>
              <a:t>CSF</a:t>
            </a:r>
            <a:r>
              <a:rPr lang="nl-BE" sz="2800"/>
              <a:t> / </a:t>
            </a:r>
            <a:r>
              <a:rPr lang="nl-BE" sz="2800" u="sng">
                <a:solidFill>
                  <a:schemeClr val="hlink"/>
                </a:solidFill>
                <a:hlinkClick r:id="rId7"/>
              </a:rPr>
              <a:t>CZF</a:t>
            </a:r>
            <a:r>
              <a:rPr lang="nl-BE" sz="2800"/>
              <a:t>)</a:t>
            </a:r>
            <a:endParaRPr/>
          </a:p>
          <a:p>
            <a:pPr marL="685800" lvl="1" indent="-228600" algn="l" rtl="0">
              <a:lnSpc>
                <a:spcPct val="90000"/>
              </a:lnSpc>
              <a:spcBef>
                <a:spcPts val="500"/>
              </a:spcBef>
              <a:spcAft>
                <a:spcPts val="0"/>
              </a:spcAft>
              <a:buClr>
                <a:srgbClr val="02AAB4"/>
              </a:buClr>
              <a:buSzPts val="2800"/>
              <a:buChar char="•"/>
            </a:pPr>
            <a:r>
              <a:rPr lang="nl-BE" sz="2800"/>
              <a:t>Uitbreiding van zorg – Fase 2 (</a:t>
            </a:r>
            <a:r>
              <a:rPr lang="nl-BE" sz="2800" u="sng">
                <a:solidFill>
                  <a:schemeClr val="hlink"/>
                </a:solidFill>
                <a:hlinkClick r:id="rId8"/>
              </a:rPr>
              <a:t>CSF</a:t>
            </a:r>
            <a:r>
              <a:rPr lang="nl-BE" sz="2800"/>
              <a:t> / </a:t>
            </a:r>
            <a:r>
              <a:rPr lang="nl-BE" sz="2800" u="sng">
                <a:solidFill>
                  <a:schemeClr val="hlink"/>
                </a:solidFill>
                <a:hlinkClick r:id="rId9"/>
              </a:rPr>
              <a:t>CZF</a:t>
            </a:r>
            <a:r>
              <a:rPr lang="nl-BE" sz="2800"/>
              <a:t>)</a:t>
            </a:r>
            <a:endParaRPr/>
          </a:p>
          <a:p>
            <a:pPr marL="685800" lvl="1" indent="-228600" algn="l" rtl="0">
              <a:lnSpc>
                <a:spcPct val="90000"/>
              </a:lnSpc>
              <a:spcBef>
                <a:spcPts val="500"/>
              </a:spcBef>
              <a:spcAft>
                <a:spcPts val="0"/>
              </a:spcAft>
              <a:buClr>
                <a:srgbClr val="02AAB4"/>
              </a:buClr>
              <a:buSzPts val="2800"/>
              <a:buChar char="•"/>
            </a:pPr>
            <a:r>
              <a:rPr lang="nl-BE" sz="2800" u="sng">
                <a:solidFill>
                  <a:schemeClr val="hlink"/>
                </a:solidFill>
                <a:hlinkClick r:id="rId10"/>
              </a:rPr>
              <a:t>Bijlage effectief onderwijs</a:t>
            </a:r>
            <a:endParaRPr sz="2800"/>
          </a:p>
          <a:p>
            <a:pPr marL="685800" lvl="1" indent="-228600" algn="l" rtl="0">
              <a:lnSpc>
                <a:spcPct val="90000"/>
              </a:lnSpc>
              <a:spcBef>
                <a:spcPts val="500"/>
              </a:spcBef>
              <a:spcAft>
                <a:spcPts val="0"/>
              </a:spcAft>
              <a:buClr>
                <a:srgbClr val="02AAB4"/>
              </a:buClr>
              <a:buSzPts val="2800"/>
              <a:buChar char="•"/>
            </a:pPr>
            <a:r>
              <a:rPr lang="nl-BE" sz="2800"/>
              <a:t>Bijlagen Mogelijke maatregelen bij </a:t>
            </a:r>
            <a:r>
              <a:rPr lang="nl-BE" sz="2800" u="sng">
                <a:solidFill>
                  <a:schemeClr val="hlink"/>
                </a:solidFill>
                <a:hlinkClick r:id="rId11"/>
              </a:rPr>
              <a:t>CSF</a:t>
            </a:r>
            <a:r>
              <a:rPr lang="nl-BE" sz="2800"/>
              <a:t> / </a:t>
            </a:r>
            <a:r>
              <a:rPr lang="nl-BE" sz="2800" u="sng">
                <a:solidFill>
                  <a:schemeClr val="hlink"/>
                </a:solidFill>
                <a:hlinkClick r:id="rId12"/>
              </a:rPr>
              <a:t>CZF</a:t>
            </a:r>
            <a:endParaRPr sz="2800"/>
          </a:p>
          <a:p>
            <a:pPr marL="685800" lvl="1" indent="-50800" algn="l" rtl="0">
              <a:lnSpc>
                <a:spcPct val="90000"/>
              </a:lnSpc>
              <a:spcBef>
                <a:spcPts val="500"/>
              </a:spcBef>
              <a:spcAft>
                <a:spcPts val="0"/>
              </a:spcAft>
              <a:buClr>
                <a:srgbClr val="02AAB4"/>
              </a:buClr>
              <a:buSzPts val="2800"/>
              <a:buNone/>
            </a:pPr>
            <a:endParaRPr sz="2800"/>
          </a:p>
          <a:p>
            <a:pPr marL="685800" lvl="1" indent="-50800" algn="l" rtl="0">
              <a:lnSpc>
                <a:spcPct val="90000"/>
              </a:lnSpc>
              <a:spcBef>
                <a:spcPts val="500"/>
              </a:spcBef>
              <a:spcAft>
                <a:spcPts val="0"/>
              </a:spcAft>
              <a:buClr>
                <a:srgbClr val="02AAB4"/>
              </a:buClr>
              <a:buSzPts val="2800"/>
              <a:buNone/>
            </a:pPr>
            <a:endParaRPr sz="2800"/>
          </a:p>
        </p:txBody>
      </p:sp>
      <p:sp>
        <p:nvSpPr>
          <p:cNvPr id="163" name="Google Shape;163;p11"/>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11</a:t>
            </a:fld>
            <a:endParaRPr sz="1200" b="0" i="0" u="none" strike="noStrike" cap="none">
              <a:solidFill>
                <a:srgbClr val="049999"/>
              </a:solidFill>
              <a:latin typeface="Open Sans"/>
              <a:ea typeface="Open Sans"/>
              <a:cs typeface="Open Sans"/>
              <a:sym typeface="Open Sans"/>
            </a:endParaRPr>
          </a:p>
        </p:txBody>
      </p:sp>
      <p:pic>
        <p:nvPicPr>
          <p:cNvPr id="164" name="Google Shape;164;p11" descr="Afbeeldingsresultaat voor waar?"/>
          <p:cNvPicPr preferRelativeResize="0"/>
          <p:nvPr/>
        </p:nvPicPr>
        <p:blipFill rotWithShape="1">
          <a:blip r:embed="rId13">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vind ik meer info of inspiratie?</a:t>
            </a:r>
            <a:endParaRPr/>
          </a:p>
        </p:txBody>
      </p:sp>
      <p:sp>
        <p:nvSpPr>
          <p:cNvPr id="173" name="Google Shape;173;p12"/>
          <p:cNvSpPr txBox="1">
            <a:spLocks noGrp="1"/>
          </p:cNvSpPr>
          <p:nvPr>
            <p:ph type="body" idx="1"/>
          </p:nvPr>
        </p:nvSpPr>
        <p:spPr>
          <a:xfrm>
            <a:off x="838200" y="1825625"/>
            <a:ext cx="11160986"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3200"/>
              <a:buChar char="•"/>
            </a:pPr>
            <a:r>
              <a:rPr lang="nl-BE" sz="3200"/>
              <a:t>Zelftests Mindset: </a:t>
            </a:r>
            <a:r>
              <a:rPr lang="nl-BE" sz="3200" u="sng">
                <a:solidFill>
                  <a:schemeClr val="hlink"/>
                </a:solidFill>
                <a:hlinkClick r:id="rId3"/>
              </a:rPr>
              <a:t>quiz</a:t>
            </a:r>
            <a:r>
              <a:rPr lang="nl-BE" sz="3200"/>
              <a:t> of </a:t>
            </a:r>
            <a:r>
              <a:rPr lang="nl-BE" sz="3200" u="sng">
                <a:solidFill>
                  <a:schemeClr val="hlink"/>
                </a:solidFill>
                <a:hlinkClick r:id="rId4"/>
              </a:rPr>
              <a:t>vragenlijst</a:t>
            </a:r>
            <a:endParaRPr sz="3200"/>
          </a:p>
          <a:p>
            <a:pPr marL="228600" lvl="0" indent="-228600" algn="l" rtl="0">
              <a:lnSpc>
                <a:spcPct val="90000"/>
              </a:lnSpc>
              <a:spcBef>
                <a:spcPts val="1000"/>
              </a:spcBef>
              <a:spcAft>
                <a:spcPts val="0"/>
              </a:spcAft>
              <a:buClr>
                <a:srgbClr val="016666"/>
              </a:buClr>
              <a:buSzPts val="3200"/>
              <a:buChar char="•"/>
            </a:pPr>
            <a:r>
              <a:rPr lang="nl-BE" sz="3200"/>
              <a:t>TEDtalk Carol Dweck: </a:t>
            </a:r>
            <a:r>
              <a:rPr lang="nl-BE" sz="3200" u="sng">
                <a:solidFill>
                  <a:schemeClr val="hlink"/>
                </a:solidFill>
                <a:hlinkClick r:id="rId5"/>
              </a:rPr>
              <a:t>de kracht van geloven in verbetering</a:t>
            </a:r>
            <a:endParaRPr sz="3200"/>
          </a:p>
          <a:p>
            <a:pPr marL="228600" lvl="0" indent="-228600" algn="l" rtl="0">
              <a:lnSpc>
                <a:spcPct val="90000"/>
              </a:lnSpc>
              <a:spcBef>
                <a:spcPts val="1000"/>
              </a:spcBef>
              <a:spcAft>
                <a:spcPts val="0"/>
              </a:spcAft>
              <a:buClr>
                <a:srgbClr val="016666"/>
              </a:buClr>
              <a:buSzPts val="3200"/>
              <a:buChar char="•"/>
            </a:pPr>
            <a:r>
              <a:rPr lang="nl-BE" sz="3200"/>
              <a:t>Platform mindset: artikels en downloads zoals</a:t>
            </a:r>
            <a:endParaRPr/>
          </a:p>
          <a:p>
            <a:pPr marL="685800" lvl="1" indent="-228600" algn="l" rtl="0">
              <a:lnSpc>
                <a:spcPct val="90000"/>
              </a:lnSpc>
              <a:spcBef>
                <a:spcPts val="500"/>
              </a:spcBef>
              <a:spcAft>
                <a:spcPts val="0"/>
              </a:spcAft>
              <a:buClr>
                <a:srgbClr val="02AAB4"/>
              </a:buClr>
              <a:buSzPts val="2800"/>
              <a:buChar char="•"/>
            </a:pPr>
            <a:r>
              <a:rPr lang="nl-BE" sz="2800" u="sng">
                <a:solidFill>
                  <a:schemeClr val="hlink"/>
                </a:solidFill>
                <a:hlinkClick r:id="rId6"/>
              </a:rPr>
              <a:t>Teamposter Groeivragen voor je team</a:t>
            </a:r>
            <a:endParaRPr sz="2800"/>
          </a:p>
          <a:p>
            <a:pPr marL="685800" lvl="1" indent="-228600" algn="l" rtl="0">
              <a:lnSpc>
                <a:spcPct val="90000"/>
              </a:lnSpc>
              <a:spcBef>
                <a:spcPts val="500"/>
              </a:spcBef>
              <a:spcAft>
                <a:spcPts val="0"/>
              </a:spcAft>
              <a:buClr>
                <a:srgbClr val="02AAB4"/>
              </a:buClr>
              <a:buSzPts val="2800"/>
              <a:buChar char="•"/>
            </a:pPr>
            <a:r>
              <a:rPr lang="nl-BE" sz="2800"/>
              <a:t>Zó stimuleer je de groeimindset: </a:t>
            </a:r>
            <a:r>
              <a:rPr lang="nl-BE" sz="2800" u="sng">
                <a:solidFill>
                  <a:schemeClr val="hlink"/>
                </a:solidFill>
                <a:hlinkClick r:id="rId7"/>
              </a:rPr>
              <a:t>thuis</a:t>
            </a:r>
            <a:r>
              <a:rPr lang="nl-BE" sz="2800"/>
              <a:t> of </a:t>
            </a:r>
            <a:r>
              <a:rPr lang="nl-BE" sz="2800" u="sng">
                <a:solidFill>
                  <a:schemeClr val="hlink"/>
                </a:solidFill>
                <a:hlinkClick r:id="rId8"/>
              </a:rPr>
              <a:t>in de klas</a:t>
            </a:r>
            <a:endParaRPr sz="2800"/>
          </a:p>
          <a:p>
            <a:pPr marL="228600" lvl="0" indent="-228600" algn="l" rtl="0">
              <a:lnSpc>
                <a:spcPct val="90000"/>
              </a:lnSpc>
              <a:spcBef>
                <a:spcPts val="1000"/>
              </a:spcBef>
              <a:spcAft>
                <a:spcPts val="0"/>
              </a:spcAft>
              <a:buClr>
                <a:srgbClr val="016666"/>
              </a:buClr>
              <a:buSzPts val="3200"/>
              <a:buChar char="•"/>
            </a:pPr>
            <a:r>
              <a:rPr lang="nl-BE" sz="3200" u="sng">
                <a:solidFill>
                  <a:schemeClr val="hlink"/>
                </a:solidFill>
                <a:hlinkClick r:id="rId9"/>
              </a:rPr>
              <a:t>Het Talentenlab</a:t>
            </a:r>
            <a:endParaRPr sz="3200"/>
          </a:p>
          <a:p>
            <a:pPr marL="685800" lvl="1" indent="-228600" algn="l" rtl="0">
              <a:lnSpc>
                <a:spcPct val="90000"/>
              </a:lnSpc>
              <a:spcBef>
                <a:spcPts val="500"/>
              </a:spcBef>
              <a:spcAft>
                <a:spcPts val="0"/>
              </a:spcAft>
              <a:buClr>
                <a:srgbClr val="02AAB4"/>
              </a:buClr>
              <a:buSzPts val="2800"/>
              <a:buChar char="•"/>
            </a:pPr>
            <a:r>
              <a:rPr lang="nl-BE" sz="2800"/>
              <a:t>Werkboek Mindset (7-12 jaar)</a:t>
            </a:r>
            <a:endParaRPr/>
          </a:p>
          <a:p>
            <a:pPr marL="685800" lvl="1" indent="-228600" algn="l" rtl="0">
              <a:lnSpc>
                <a:spcPct val="90000"/>
              </a:lnSpc>
              <a:spcBef>
                <a:spcPts val="500"/>
              </a:spcBef>
              <a:spcAft>
                <a:spcPts val="0"/>
              </a:spcAft>
              <a:buClr>
                <a:srgbClr val="02AAB4"/>
              </a:buClr>
              <a:buSzPts val="2800"/>
              <a:buChar char="•"/>
            </a:pPr>
            <a:r>
              <a:rPr lang="nl-BE" sz="2800"/>
              <a:t>Werkboek Lef (11-15 jaar)</a:t>
            </a:r>
            <a:endParaRPr/>
          </a:p>
        </p:txBody>
      </p:sp>
      <p:sp>
        <p:nvSpPr>
          <p:cNvPr id="174" name="Google Shape;174;p1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12</a:t>
            </a:fld>
            <a:endParaRPr sz="1200" b="0" i="0" u="none" strike="noStrike" cap="none">
              <a:solidFill>
                <a:srgbClr val="049999"/>
              </a:solidFill>
              <a:latin typeface="Open Sans"/>
              <a:ea typeface="Open Sans"/>
              <a:cs typeface="Open Sans"/>
              <a:sym typeface="Open Sans"/>
            </a:endParaRPr>
          </a:p>
        </p:txBody>
      </p:sp>
      <p:pic>
        <p:nvPicPr>
          <p:cNvPr id="175" name="Google Shape;175;p12" descr="Afbeeldingsresultaat voor waar?"/>
          <p:cNvPicPr preferRelativeResize="0"/>
          <p:nvPr/>
        </p:nvPicPr>
        <p:blipFill rotWithShape="1">
          <a:blip r:embed="rId10">
            <a:alphaModFix/>
          </a:blip>
          <a:srcRect l="11274" r="11814"/>
          <a:stretch/>
        </p:blipFill>
        <p:spPr>
          <a:xfrm>
            <a:off x="9404463" y="164361"/>
            <a:ext cx="2594723" cy="1661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6666"/>
              </a:buClr>
              <a:buSzPts val="5400"/>
              <a:buFont typeface="Open Sans"/>
              <a:buNone/>
            </a:pPr>
            <a:r>
              <a:rPr lang="nl-BE" sz="5400"/>
              <a:t>Theoretisch deel</a:t>
            </a:r>
            <a:br>
              <a:rPr lang="nl-BE" sz="5400"/>
            </a:br>
            <a:r>
              <a:rPr lang="nl-BE" sz="5400"/>
              <a:t>Relevante ontwikkelingsaspecten en verschijningsvorm</a:t>
            </a:r>
            <a:endParaRPr/>
          </a:p>
        </p:txBody>
      </p:sp>
      <p:sp>
        <p:nvSpPr>
          <p:cNvPr id="182" name="Google Shape;182;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AAB4"/>
              </a:buClr>
              <a:buSzPts val="4000"/>
              <a:buNone/>
            </a:pPr>
            <a:r>
              <a:rPr lang="nl-BE" sz="4000"/>
              <a:t>Typische cognitieve ontwikkeling</a:t>
            </a:r>
            <a:endParaRPr/>
          </a:p>
        </p:txBody>
      </p:sp>
      <p:sp>
        <p:nvSpPr>
          <p:cNvPr id="183" name="Google Shape;183;p1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13</a:t>
            </a:fld>
            <a:endParaRPr/>
          </a:p>
        </p:txBody>
      </p:sp>
      <p:pic>
        <p:nvPicPr>
          <p:cNvPr id="184" name="Google Shape;184;p13" descr="Afbeeldingsresultaat voor waar?"/>
          <p:cNvPicPr preferRelativeResize="0"/>
          <p:nvPr/>
        </p:nvPicPr>
        <p:blipFill rotWithShape="1">
          <a:blip r:embed="rId3">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body" idx="1"/>
          </p:nvPr>
        </p:nvSpPr>
        <p:spPr>
          <a:xfrm>
            <a:off x="780222" y="304620"/>
            <a:ext cx="10825264" cy="62487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dirty="0"/>
              <a:t>Baby- en peutertijd (&lt; 2 jaar)</a:t>
            </a:r>
            <a:endParaRPr dirty="0"/>
          </a:p>
          <a:p>
            <a:pPr marL="685800" lvl="1" indent="-228600" algn="l" rtl="0">
              <a:lnSpc>
                <a:spcPct val="90000"/>
              </a:lnSpc>
              <a:spcBef>
                <a:spcPts val="500"/>
              </a:spcBef>
              <a:spcAft>
                <a:spcPts val="0"/>
              </a:spcAft>
              <a:buClr>
                <a:srgbClr val="02AAB4"/>
              </a:buClr>
              <a:buSzPts val="2800"/>
              <a:buChar char="•"/>
            </a:pPr>
            <a:r>
              <a:rPr lang="nl-BE" sz="2800" dirty="0"/>
              <a:t>zintuigen en bewegingen</a:t>
            </a:r>
            <a:endParaRPr dirty="0"/>
          </a:p>
          <a:p>
            <a:pPr marL="685800" lvl="1" indent="-228600" algn="l" rtl="0">
              <a:lnSpc>
                <a:spcPct val="90000"/>
              </a:lnSpc>
              <a:spcBef>
                <a:spcPts val="500"/>
              </a:spcBef>
              <a:spcAft>
                <a:spcPts val="0"/>
              </a:spcAft>
              <a:buClr>
                <a:srgbClr val="02AAB4"/>
              </a:buClr>
              <a:buSzPts val="2800"/>
              <a:buChar char="•"/>
            </a:pPr>
            <a:r>
              <a:rPr lang="nl-BE" sz="2800" dirty="0"/>
              <a:t>objectpermanentie (geheugen)</a:t>
            </a:r>
            <a:endParaRPr dirty="0"/>
          </a:p>
          <a:p>
            <a:pPr marL="685800" lvl="1" indent="-228600" algn="l" rtl="0">
              <a:lnSpc>
                <a:spcPct val="90000"/>
              </a:lnSpc>
              <a:spcBef>
                <a:spcPts val="500"/>
              </a:spcBef>
              <a:spcAft>
                <a:spcPts val="0"/>
              </a:spcAft>
              <a:buClr>
                <a:srgbClr val="02AAB4"/>
              </a:buClr>
              <a:buSzPts val="2800"/>
              <a:buChar char="•"/>
            </a:pPr>
            <a:r>
              <a:rPr lang="nl-BE" sz="2800" dirty="0"/>
              <a:t>aandacht en categorisatie</a:t>
            </a:r>
            <a:endParaRPr dirty="0"/>
          </a:p>
          <a:p>
            <a:pPr marL="685800" lvl="1" indent="-50800" algn="l" rtl="0">
              <a:lnSpc>
                <a:spcPct val="90000"/>
              </a:lnSpc>
              <a:spcBef>
                <a:spcPts val="500"/>
              </a:spcBef>
              <a:spcAft>
                <a:spcPts val="0"/>
              </a:spcAft>
              <a:buClr>
                <a:srgbClr val="02AAB4"/>
              </a:buClr>
              <a:buSzPts val="2800"/>
              <a:buNone/>
            </a:pPr>
            <a:endParaRPr sz="2800" dirty="0"/>
          </a:p>
          <a:p>
            <a:pPr marL="228600" lvl="0" indent="-228600" algn="l" rtl="0">
              <a:lnSpc>
                <a:spcPct val="90000"/>
              </a:lnSpc>
              <a:spcBef>
                <a:spcPts val="1000"/>
              </a:spcBef>
              <a:spcAft>
                <a:spcPts val="0"/>
              </a:spcAft>
              <a:buClr>
                <a:srgbClr val="016666"/>
              </a:buClr>
              <a:buSzPts val="2800"/>
              <a:buChar char="•"/>
            </a:pPr>
            <a:r>
              <a:rPr lang="nl-BE" dirty="0"/>
              <a:t>Kleuterperiode (2 – 7 jaar)</a:t>
            </a:r>
            <a:endParaRPr dirty="0"/>
          </a:p>
          <a:p>
            <a:pPr marL="685800" lvl="1" indent="-228600" algn="l" rtl="0">
              <a:lnSpc>
                <a:spcPct val="90000"/>
              </a:lnSpc>
              <a:spcBef>
                <a:spcPts val="500"/>
              </a:spcBef>
              <a:spcAft>
                <a:spcPts val="0"/>
              </a:spcAft>
              <a:buClr>
                <a:srgbClr val="02AAB4"/>
              </a:buClr>
              <a:buSzPts val="2800"/>
              <a:buChar char="•"/>
            </a:pPr>
            <a:r>
              <a:rPr lang="nl-BE" sz="2800" dirty="0"/>
              <a:t>mentale voorstellingen en taalontwikkeling</a:t>
            </a:r>
            <a:endParaRPr dirty="0"/>
          </a:p>
          <a:p>
            <a:pPr marL="685800" lvl="1" indent="-228600" algn="l" rtl="0">
              <a:lnSpc>
                <a:spcPct val="90000"/>
              </a:lnSpc>
              <a:spcBef>
                <a:spcPts val="500"/>
              </a:spcBef>
              <a:spcAft>
                <a:spcPts val="0"/>
              </a:spcAft>
              <a:buClr>
                <a:srgbClr val="02AAB4"/>
              </a:buClr>
              <a:buSzPts val="2800"/>
              <a:buChar char="•"/>
            </a:pPr>
            <a:r>
              <a:rPr lang="nl-BE" sz="2800" dirty="0"/>
              <a:t>egocentrische of externe spraak</a:t>
            </a:r>
            <a:endParaRPr dirty="0"/>
          </a:p>
          <a:p>
            <a:pPr marL="685800" lvl="1" indent="-228600" algn="l" rtl="0">
              <a:lnSpc>
                <a:spcPct val="90000"/>
              </a:lnSpc>
              <a:spcBef>
                <a:spcPts val="500"/>
              </a:spcBef>
              <a:spcAft>
                <a:spcPts val="0"/>
              </a:spcAft>
              <a:buClr>
                <a:srgbClr val="02AAB4"/>
              </a:buClr>
              <a:buSzPts val="2800"/>
              <a:buChar char="•"/>
            </a:pPr>
            <a:r>
              <a:rPr lang="nl-BE" sz="2800" dirty="0"/>
              <a:t>‘scripts’ – geheugen voor gebeurtenissen en herinneringen</a:t>
            </a:r>
            <a:endParaRPr dirty="0"/>
          </a:p>
          <a:p>
            <a:pPr marL="685800" lvl="1" indent="-228600" algn="l" rtl="0">
              <a:lnSpc>
                <a:spcPct val="90000"/>
              </a:lnSpc>
              <a:spcBef>
                <a:spcPts val="500"/>
              </a:spcBef>
              <a:spcAft>
                <a:spcPts val="0"/>
              </a:spcAft>
              <a:buClr>
                <a:srgbClr val="02AAB4"/>
              </a:buClr>
              <a:buSzPts val="2800"/>
              <a:buChar char="•"/>
            </a:pPr>
            <a:r>
              <a:rPr lang="nl-BE" sz="2800" dirty="0"/>
              <a:t>rechtstreekse waarneming van situaties, cf. conservatie</a:t>
            </a:r>
            <a:endParaRPr dirty="0"/>
          </a:p>
          <a:p>
            <a:pPr marL="685800" lvl="1" indent="-228600" algn="l" rtl="0">
              <a:lnSpc>
                <a:spcPct val="90000"/>
              </a:lnSpc>
              <a:spcBef>
                <a:spcPts val="500"/>
              </a:spcBef>
              <a:spcAft>
                <a:spcPts val="0"/>
              </a:spcAft>
              <a:buClr>
                <a:srgbClr val="02AAB4"/>
              </a:buClr>
              <a:buSzPts val="2800"/>
              <a:buChar char="•"/>
            </a:pPr>
            <a:r>
              <a:rPr lang="nl-BE" sz="2800" dirty="0"/>
              <a:t>vanuit intuïtie: </a:t>
            </a:r>
            <a:r>
              <a:rPr lang="nl-BE" sz="2800" dirty="0" err="1"/>
              <a:t>seriëren</a:t>
            </a:r>
            <a:r>
              <a:rPr lang="nl-BE" sz="2800" dirty="0"/>
              <a:t>, classificeren en corresponderen</a:t>
            </a:r>
            <a:endParaRPr dirty="0"/>
          </a:p>
          <a:p>
            <a:pPr marL="685800" lvl="1" indent="-228600" algn="l" rtl="0">
              <a:lnSpc>
                <a:spcPct val="90000"/>
              </a:lnSpc>
              <a:spcBef>
                <a:spcPts val="500"/>
              </a:spcBef>
              <a:spcAft>
                <a:spcPts val="0"/>
              </a:spcAft>
              <a:buClr>
                <a:srgbClr val="02AAB4"/>
              </a:buClr>
              <a:buSzPts val="2800"/>
              <a:buChar char="•"/>
            </a:pPr>
            <a:r>
              <a:rPr lang="nl-BE" sz="2800" dirty="0"/>
              <a:t>beginnende metacognitie</a:t>
            </a:r>
            <a:endParaRPr dirty="0"/>
          </a:p>
          <a:p>
            <a:pPr marL="685800" lvl="1" indent="-228600" algn="l" rtl="0">
              <a:lnSpc>
                <a:spcPct val="90000"/>
              </a:lnSpc>
              <a:spcBef>
                <a:spcPts val="500"/>
              </a:spcBef>
              <a:spcAft>
                <a:spcPts val="0"/>
              </a:spcAft>
              <a:buClr>
                <a:srgbClr val="02AAB4"/>
              </a:buClr>
              <a:buSzPts val="2800"/>
              <a:buChar char="•"/>
            </a:pPr>
            <a:r>
              <a:rPr lang="nl-BE" sz="2800" dirty="0"/>
              <a:t>enorme veranderingen m.b.t. aandacht en plannen (met hulp)</a:t>
            </a:r>
            <a:endParaRPr dirty="0"/>
          </a:p>
        </p:txBody>
      </p:sp>
      <p:sp>
        <p:nvSpPr>
          <p:cNvPr id="191" name="Google Shape;191;p1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14</a:t>
            </a:fld>
            <a:endParaRPr sz="1200" b="0" i="0" u="none" strike="noStrike" cap="none">
              <a:solidFill>
                <a:srgbClr val="049999"/>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body" idx="1"/>
          </p:nvPr>
        </p:nvSpPr>
        <p:spPr>
          <a:xfrm>
            <a:off x="696186" y="217443"/>
            <a:ext cx="10515600" cy="624876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3000"/>
              <a:buChar char="•"/>
            </a:pPr>
            <a:r>
              <a:rPr lang="nl-BE" sz="3000" dirty="0"/>
              <a:t>Lagereschooltijd</a:t>
            </a:r>
            <a:endParaRPr dirty="0"/>
          </a:p>
          <a:p>
            <a:pPr marL="685800" lvl="1" indent="-228600" algn="l" rtl="0">
              <a:lnSpc>
                <a:spcPct val="90000"/>
              </a:lnSpc>
              <a:spcBef>
                <a:spcPts val="500"/>
              </a:spcBef>
              <a:spcAft>
                <a:spcPts val="0"/>
              </a:spcAft>
              <a:buClr>
                <a:srgbClr val="02AAB4"/>
              </a:buClr>
              <a:buSzPts val="3000"/>
              <a:buChar char="•"/>
            </a:pPr>
            <a:r>
              <a:rPr lang="nl-BE" sz="3000" dirty="0"/>
              <a:t>denken: </a:t>
            </a:r>
            <a:endParaRPr dirty="0"/>
          </a:p>
          <a:p>
            <a:pPr marL="1143000" lvl="2" indent="-228600" algn="l" rtl="0">
              <a:lnSpc>
                <a:spcPct val="90000"/>
              </a:lnSpc>
              <a:spcBef>
                <a:spcPts val="500"/>
              </a:spcBef>
              <a:spcAft>
                <a:spcPts val="0"/>
              </a:spcAft>
              <a:buClr>
                <a:srgbClr val="016666"/>
              </a:buClr>
              <a:buSzPts val="3000"/>
              <a:buChar char="•"/>
            </a:pPr>
            <a:r>
              <a:rPr lang="nl-BE" sz="3000" dirty="0"/>
              <a:t>logischer, flexibeler en beter georganiseerd</a:t>
            </a:r>
            <a:endParaRPr dirty="0"/>
          </a:p>
          <a:p>
            <a:pPr marL="1143000" lvl="2" indent="-228600" algn="l" rtl="0">
              <a:lnSpc>
                <a:spcPct val="90000"/>
              </a:lnSpc>
              <a:spcBef>
                <a:spcPts val="500"/>
              </a:spcBef>
              <a:spcAft>
                <a:spcPts val="0"/>
              </a:spcAft>
              <a:buClr>
                <a:srgbClr val="016666"/>
              </a:buClr>
              <a:buSzPts val="3000"/>
              <a:buChar char="•"/>
            </a:pPr>
            <a:r>
              <a:rPr lang="nl-BE" sz="3000" dirty="0"/>
              <a:t>vast aan concrete waarnemingen of voorwerpen</a:t>
            </a:r>
            <a:endParaRPr dirty="0"/>
          </a:p>
          <a:p>
            <a:pPr marL="685800" lvl="1" indent="-228600" algn="l" rtl="0">
              <a:lnSpc>
                <a:spcPct val="90000"/>
              </a:lnSpc>
              <a:spcBef>
                <a:spcPts val="500"/>
              </a:spcBef>
              <a:spcAft>
                <a:spcPts val="0"/>
              </a:spcAft>
              <a:buClr>
                <a:srgbClr val="02AAB4"/>
              </a:buClr>
              <a:buSzPts val="3000"/>
              <a:buChar char="•"/>
            </a:pPr>
            <a:r>
              <a:rPr lang="nl-BE" sz="3000" dirty="0"/>
              <a:t>toename verwerkingssnelheid en capaciteit werkgeheugen + verbetering van controle over afleidende prikkels</a:t>
            </a:r>
            <a:endParaRPr dirty="0"/>
          </a:p>
          <a:p>
            <a:pPr marL="685800" lvl="1" indent="-228600" algn="l" rtl="0">
              <a:lnSpc>
                <a:spcPct val="90000"/>
              </a:lnSpc>
              <a:spcBef>
                <a:spcPts val="500"/>
              </a:spcBef>
              <a:spcAft>
                <a:spcPts val="0"/>
              </a:spcAft>
              <a:buClr>
                <a:srgbClr val="02AAB4"/>
              </a:buClr>
              <a:buSzPts val="3000"/>
              <a:buChar char="•"/>
            </a:pPr>
            <a:r>
              <a:rPr lang="nl-BE" sz="3000" dirty="0"/>
              <a:t>toenemend gebruik van geheugenstrategieën</a:t>
            </a:r>
            <a:endParaRPr dirty="0"/>
          </a:p>
          <a:p>
            <a:pPr marL="685800" lvl="1" indent="-228600" algn="l" rtl="0">
              <a:lnSpc>
                <a:spcPct val="90000"/>
              </a:lnSpc>
              <a:spcBef>
                <a:spcPts val="500"/>
              </a:spcBef>
              <a:spcAft>
                <a:spcPts val="0"/>
              </a:spcAft>
              <a:buClr>
                <a:srgbClr val="02AAB4"/>
              </a:buClr>
              <a:buSzPts val="3000"/>
              <a:buChar char="•"/>
            </a:pPr>
            <a:r>
              <a:rPr lang="nl-BE" sz="3000" dirty="0"/>
              <a:t>aandacht: meer selectief, aanpasbaar en planmatig</a:t>
            </a:r>
            <a:endParaRPr dirty="0"/>
          </a:p>
          <a:p>
            <a:pPr marL="685800" lvl="1" indent="-228600" algn="l" rtl="0">
              <a:lnSpc>
                <a:spcPct val="90000"/>
              </a:lnSpc>
              <a:spcBef>
                <a:spcPts val="500"/>
              </a:spcBef>
              <a:spcAft>
                <a:spcPts val="0"/>
              </a:spcAft>
              <a:buClr>
                <a:srgbClr val="02AAB4"/>
              </a:buClr>
              <a:buSzPts val="3000"/>
              <a:buChar char="•"/>
            </a:pPr>
            <a:r>
              <a:rPr lang="nl-BE" sz="3000" dirty="0"/>
              <a:t>verbetering metacognitie</a:t>
            </a:r>
            <a:endParaRPr dirty="0"/>
          </a:p>
          <a:p>
            <a:pPr marL="1143000" lvl="2" indent="-228600" algn="l" rtl="0">
              <a:lnSpc>
                <a:spcPct val="90000"/>
              </a:lnSpc>
              <a:spcBef>
                <a:spcPts val="500"/>
              </a:spcBef>
              <a:spcAft>
                <a:spcPts val="0"/>
              </a:spcAft>
              <a:buClr>
                <a:srgbClr val="016666"/>
              </a:buClr>
              <a:buSzPts val="3000"/>
              <a:buChar char="•"/>
            </a:pPr>
            <a:r>
              <a:rPr lang="nl-BE" sz="3000" dirty="0"/>
              <a:t>zelfstandig (eenvoudige) opdrachten maken/plannen</a:t>
            </a:r>
            <a:endParaRPr dirty="0"/>
          </a:p>
          <a:p>
            <a:pPr marL="1143000" lvl="2" indent="-228600" algn="l" rtl="0">
              <a:lnSpc>
                <a:spcPct val="90000"/>
              </a:lnSpc>
              <a:spcBef>
                <a:spcPts val="500"/>
              </a:spcBef>
              <a:spcAft>
                <a:spcPts val="0"/>
              </a:spcAft>
              <a:buClr>
                <a:srgbClr val="016666"/>
              </a:buClr>
              <a:buSzPts val="3000"/>
              <a:buChar char="•"/>
            </a:pPr>
            <a:r>
              <a:rPr lang="nl-BE" sz="3000" dirty="0"/>
              <a:t>omzetten in concrete acties blijft nog moeilijk</a:t>
            </a:r>
            <a:endParaRPr dirty="0"/>
          </a:p>
          <a:p>
            <a:pPr marL="1600200" lvl="3" indent="-228600" algn="l" rtl="0">
              <a:lnSpc>
                <a:spcPct val="90000"/>
              </a:lnSpc>
              <a:spcBef>
                <a:spcPts val="500"/>
              </a:spcBef>
              <a:spcAft>
                <a:spcPts val="0"/>
              </a:spcAft>
              <a:buClr>
                <a:srgbClr val="02AAB4"/>
              </a:buClr>
              <a:buSzPts val="3000"/>
              <a:buFont typeface="Noto Sans Symbols"/>
              <a:buChar char="⇒"/>
            </a:pPr>
            <a:r>
              <a:rPr lang="nl-BE" sz="3000" dirty="0"/>
              <a:t> nood aan ondersteuning van leerkracht/ouder</a:t>
            </a:r>
            <a:endParaRPr dirty="0"/>
          </a:p>
        </p:txBody>
      </p:sp>
      <p:sp>
        <p:nvSpPr>
          <p:cNvPr id="198" name="Google Shape;198;p1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15</a:t>
            </a:fld>
            <a:endParaRPr sz="1200" b="0" i="0" u="none" strike="noStrike" cap="none">
              <a:solidFill>
                <a:srgbClr val="049999"/>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txBox="1">
            <a:spLocks noGrp="1"/>
          </p:cNvSpPr>
          <p:nvPr>
            <p:ph type="body" idx="1"/>
          </p:nvPr>
        </p:nvSpPr>
        <p:spPr>
          <a:xfrm>
            <a:off x="838200" y="543211"/>
            <a:ext cx="10515600" cy="57715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3000"/>
              <a:buChar char="•"/>
            </a:pPr>
            <a:r>
              <a:rPr lang="nl-BE" sz="3000"/>
              <a:t>Adolescentie</a:t>
            </a:r>
            <a:endParaRPr/>
          </a:p>
          <a:p>
            <a:pPr marL="685800" lvl="1" indent="-228600" algn="l" rtl="0">
              <a:lnSpc>
                <a:spcPct val="90000"/>
              </a:lnSpc>
              <a:spcBef>
                <a:spcPts val="500"/>
              </a:spcBef>
              <a:spcAft>
                <a:spcPts val="0"/>
              </a:spcAft>
              <a:buClr>
                <a:srgbClr val="02AAB4"/>
              </a:buClr>
              <a:buSzPts val="3000"/>
              <a:buChar char="•"/>
            </a:pPr>
            <a:r>
              <a:rPr lang="nl-BE" sz="3000"/>
              <a:t>ontwikkeling van abstract denkvermogen</a:t>
            </a:r>
            <a:endParaRPr/>
          </a:p>
          <a:p>
            <a:pPr marL="1143000" lvl="2" indent="-228600" algn="l" rtl="0">
              <a:lnSpc>
                <a:spcPct val="90000"/>
              </a:lnSpc>
              <a:spcBef>
                <a:spcPts val="500"/>
              </a:spcBef>
              <a:spcAft>
                <a:spcPts val="0"/>
              </a:spcAft>
              <a:buClr>
                <a:srgbClr val="016666"/>
              </a:buClr>
              <a:buSzPts val="3000"/>
              <a:buChar char="•"/>
            </a:pPr>
            <a:r>
              <a:rPr lang="nl-BE" sz="3000"/>
              <a:t>hypothetisch-deductief redeneren</a:t>
            </a:r>
            <a:endParaRPr/>
          </a:p>
          <a:p>
            <a:pPr marL="1143000" lvl="2" indent="-228600" algn="l" rtl="0">
              <a:lnSpc>
                <a:spcPct val="90000"/>
              </a:lnSpc>
              <a:spcBef>
                <a:spcPts val="500"/>
              </a:spcBef>
              <a:spcAft>
                <a:spcPts val="0"/>
              </a:spcAft>
              <a:buClr>
                <a:srgbClr val="016666"/>
              </a:buClr>
              <a:buSzPts val="3000"/>
              <a:buChar char="•"/>
            </a:pPr>
            <a:r>
              <a:rPr lang="nl-BE" sz="3000"/>
              <a:t>propositioneel denken</a:t>
            </a:r>
            <a:endParaRPr/>
          </a:p>
          <a:p>
            <a:pPr marL="685800" lvl="1" indent="-228600" algn="l" rtl="0">
              <a:lnSpc>
                <a:spcPct val="90000"/>
              </a:lnSpc>
              <a:spcBef>
                <a:spcPts val="500"/>
              </a:spcBef>
              <a:spcAft>
                <a:spcPts val="0"/>
              </a:spcAft>
              <a:buClr>
                <a:srgbClr val="02AAB4"/>
              </a:buClr>
              <a:buSzPts val="3000"/>
              <a:buChar char="•"/>
            </a:pPr>
            <a:r>
              <a:rPr lang="nl-BE" sz="3000"/>
              <a:t>stadium van formeel denken afhankelijk van intelligentieniveau</a:t>
            </a:r>
            <a:endParaRPr/>
          </a:p>
          <a:p>
            <a:pPr marL="685800" lvl="1" indent="-228600" algn="l" rtl="0">
              <a:lnSpc>
                <a:spcPct val="90000"/>
              </a:lnSpc>
              <a:spcBef>
                <a:spcPts val="500"/>
              </a:spcBef>
              <a:spcAft>
                <a:spcPts val="0"/>
              </a:spcAft>
              <a:buClr>
                <a:srgbClr val="02AAB4"/>
              </a:buClr>
              <a:buSzPts val="3000"/>
              <a:buChar char="•"/>
            </a:pPr>
            <a:r>
              <a:rPr lang="nl-BE" sz="3000"/>
              <a:t>verbetering in informatieverwerking</a:t>
            </a:r>
            <a:endParaRPr/>
          </a:p>
          <a:p>
            <a:pPr marL="1143000" lvl="2" indent="-228600" algn="l" rtl="0">
              <a:lnSpc>
                <a:spcPct val="90000"/>
              </a:lnSpc>
              <a:spcBef>
                <a:spcPts val="500"/>
              </a:spcBef>
              <a:spcAft>
                <a:spcPts val="0"/>
              </a:spcAft>
              <a:buClr>
                <a:srgbClr val="016666"/>
              </a:buClr>
              <a:buSzPts val="3000"/>
              <a:buChar char="•"/>
            </a:pPr>
            <a:r>
              <a:rPr lang="nl-BE" sz="3000"/>
              <a:t>snelheid van denken en capaciteit werkgeheugen</a:t>
            </a:r>
            <a:endParaRPr/>
          </a:p>
          <a:p>
            <a:pPr marL="1143000" lvl="2" indent="-228600" algn="l" rtl="0">
              <a:lnSpc>
                <a:spcPct val="90000"/>
              </a:lnSpc>
              <a:spcBef>
                <a:spcPts val="500"/>
              </a:spcBef>
              <a:spcAft>
                <a:spcPts val="0"/>
              </a:spcAft>
              <a:buClr>
                <a:srgbClr val="016666"/>
              </a:buClr>
              <a:buSzPts val="3000"/>
              <a:buChar char="•"/>
            </a:pPr>
            <a:r>
              <a:rPr lang="nl-BE" sz="3000"/>
              <a:t>aandacht en redeneervermogen</a:t>
            </a:r>
            <a:endParaRPr/>
          </a:p>
          <a:p>
            <a:pPr marL="1143000" lvl="2" indent="-228600" algn="l" rtl="0">
              <a:lnSpc>
                <a:spcPct val="90000"/>
              </a:lnSpc>
              <a:spcBef>
                <a:spcPts val="500"/>
              </a:spcBef>
              <a:spcAft>
                <a:spcPts val="0"/>
              </a:spcAft>
              <a:buClr>
                <a:srgbClr val="016666"/>
              </a:buClr>
              <a:buSzPts val="3000"/>
              <a:buChar char="•"/>
            </a:pPr>
            <a:r>
              <a:rPr lang="nl-BE" sz="3000"/>
              <a:t>gebruik van efficiëntere geheugenstrategieën</a:t>
            </a:r>
            <a:endParaRPr/>
          </a:p>
          <a:p>
            <a:pPr marL="1143000" lvl="2" indent="-228600" algn="l" rtl="0">
              <a:lnSpc>
                <a:spcPct val="90000"/>
              </a:lnSpc>
              <a:spcBef>
                <a:spcPts val="500"/>
              </a:spcBef>
              <a:spcAft>
                <a:spcPts val="0"/>
              </a:spcAft>
              <a:buClr>
                <a:srgbClr val="016666"/>
              </a:buClr>
              <a:buSzPts val="3000"/>
              <a:buChar char="•"/>
            </a:pPr>
            <a:r>
              <a:rPr lang="nl-BE" sz="3000"/>
              <a:t>metacognitieve vaardigheden (= centraal aspect)</a:t>
            </a:r>
            <a:endParaRPr/>
          </a:p>
        </p:txBody>
      </p:sp>
      <p:sp>
        <p:nvSpPr>
          <p:cNvPr id="205" name="Google Shape;205;p1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16</a:t>
            </a:fld>
            <a:endParaRPr sz="1200" b="0" i="0" u="none" strike="noStrike" cap="none">
              <a:solidFill>
                <a:srgbClr val="049999"/>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6000"/>
              <a:buFont typeface="Open Sans"/>
              <a:buNone/>
            </a:pPr>
            <a:r>
              <a:rPr lang="nl-BE"/>
              <a:t>Bijlage </a:t>
            </a:r>
            <a:r>
              <a:rPr lang="nl-BE" u="sng">
                <a:solidFill>
                  <a:schemeClr val="hlink"/>
                </a:solidFill>
                <a:hlinkClick r:id="rId3"/>
              </a:rPr>
              <a:t>Het CHC-Model</a:t>
            </a:r>
            <a:endParaRPr/>
          </a:p>
        </p:txBody>
      </p:sp>
      <p:sp>
        <p:nvSpPr>
          <p:cNvPr id="211" name="Google Shape;211;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2AAB4"/>
              </a:buClr>
              <a:buSzPts val="3700"/>
              <a:buNone/>
            </a:pPr>
            <a:r>
              <a:rPr lang="nl-BE" sz="3700"/>
              <a:t>Doorheen HGD-traject verwerkt in voorbeelden en linken naar diagnostische materialen</a:t>
            </a:r>
            <a:endParaRPr/>
          </a:p>
        </p:txBody>
      </p:sp>
      <p:sp>
        <p:nvSpPr>
          <p:cNvPr id="212" name="Google Shape;212;p17"/>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17</a:t>
            </a:fld>
            <a:endParaRPr/>
          </a:p>
        </p:txBody>
      </p:sp>
      <p:pic>
        <p:nvPicPr>
          <p:cNvPr id="213" name="Google Shape;213;p17" descr="Afbeeldingsresultaat voor waar?"/>
          <p:cNvPicPr preferRelativeResize="0"/>
          <p:nvPr/>
        </p:nvPicPr>
        <p:blipFill rotWithShape="1">
          <a:blip r:embed="rId4">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729342" y="2002631"/>
            <a:ext cx="10121057"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16666"/>
              </a:buClr>
              <a:buSzPts val="17900"/>
              <a:buFont typeface="Open Sans"/>
              <a:buNone/>
            </a:pPr>
            <a:r>
              <a:rPr lang="nl-BE" sz="17900"/>
              <a:t>IQ</a:t>
            </a:r>
            <a:r>
              <a:rPr lang="nl-BE" sz="17900" baseline="-25000"/>
              <a:t>CHC</a:t>
            </a:r>
            <a:endParaRPr/>
          </a:p>
        </p:txBody>
      </p:sp>
      <p:sp>
        <p:nvSpPr>
          <p:cNvPr id="220" name="Google Shape;220;p1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18</a:t>
            </a:fld>
            <a:endParaRPr/>
          </a:p>
        </p:txBody>
      </p:sp>
      <p:pic>
        <p:nvPicPr>
          <p:cNvPr id="221" name="Google Shape;221;p18"/>
          <p:cNvPicPr preferRelativeResize="0"/>
          <p:nvPr/>
        </p:nvPicPr>
        <p:blipFill rotWithShape="1">
          <a:blip r:embed="rId3">
            <a:alphaModFix/>
          </a:blip>
          <a:srcRect t="15841" b="1"/>
          <a:stretch/>
        </p:blipFill>
        <p:spPr>
          <a:xfrm>
            <a:off x="6642944" y="2303376"/>
            <a:ext cx="5549056" cy="2852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9"/>
          <p:cNvPicPr preferRelativeResize="0"/>
          <p:nvPr/>
        </p:nvPicPr>
        <p:blipFill rotWithShape="1">
          <a:blip r:embed="rId3">
            <a:alphaModFix/>
          </a:blip>
          <a:srcRect l="13460" t="-1177" r="9948" b="1177"/>
          <a:stretch/>
        </p:blipFill>
        <p:spPr>
          <a:xfrm>
            <a:off x="408791" y="947013"/>
            <a:ext cx="1903996" cy="1657282"/>
          </a:xfrm>
          <a:prstGeom prst="rect">
            <a:avLst/>
          </a:prstGeom>
          <a:noFill/>
          <a:ln>
            <a:noFill/>
          </a:ln>
        </p:spPr>
      </p:pic>
      <p:cxnSp>
        <p:nvCxnSpPr>
          <p:cNvPr id="230" name="Google Shape;230;p19"/>
          <p:cNvCxnSpPr>
            <a:endCxn id="231" idx="1"/>
          </p:cNvCxnSpPr>
          <p:nvPr/>
        </p:nvCxnSpPr>
        <p:spPr>
          <a:xfrm>
            <a:off x="2312858" y="2305215"/>
            <a:ext cx="1364700" cy="1165800"/>
          </a:xfrm>
          <a:prstGeom prst="bentConnector3">
            <a:avLst>
              <a:gd name="adj1" fmla="val 49997"/>
            </a:avLst>
          </a:prstGeom>
          <a:noFill/>
          <a:ln w="76200" cap="flat" cmpd="sng">
            <a:solidFill>
              <a:srgbClr val="C00000"/>
            </a:solidFill>
            <a:prstDash val="solid"/>
            <a:miter lim="800000"/>
            <a:headEnd type="none" w="sm" len="sm"/>
            <a:tailEnd type="triangle" w="med" len="med"/>
          </a:ln>
        </p:spPr>
      </p:cxnSp>
      <p:pic>
        <p:nvPicPr>
          <p:cNvPr id="231" name="Google Shape;231;p19"/>
          <p:cNvPicPr preferRelativeResize="0"/>
          <p:nvPr/>
        </p:nvPicPr>
        <p:blipFill rotWithShape="1">
          <a:blip r:embed="rId4">
            <a:alphaModFix/>
          </a:blip>
          <a:srcRect/>
          <a:stretch/>
        </p:blipFill>
        <p:spPr>
          <a:xfrm>
            <a:off x="3677558" y="947013"/>
            <a:ext cx="5038165" cy="50480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Na het doornemen van de presentatie:</a:t>
            </a:r>
            <a:endParaRPr/>
          </a:p>
        </p:txBody>
      </p:sp>
      <p:sp>
        <p:nvSpPr>
          <p:cNvPr id="78" name="Google Shape;7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514350" lvl="0" indent="-514350" algn="l" rtl="0">
              <a:lnSpc>
                <a:spcPct val="90000"/>
              </a:lnSpc>
              <a:spcBef>
                <a:spcPts val="0"/>
              </a:spcBef>
              <a:spcAft>
                <a:spcPts val="0"/>
              </a:spcAft>
              <a:buClr>
                <a:srgbClr val="016666"/>
              </a:buClr>
              <a:buSzPts val="2800"/>
              <a:buFont typeface="Calibri"/>
              <a:buAutoNum type="arabicPeriod"/>
            </a:pPr>
            <a:r>
              <a:rPr lang="nl-BE"/>
              <a:t>Zicht op visies en theorieën rond cognitief functioneren waarop de protocollen zijn gebaseerd</a:t>
            </a:r>
            <a:endParaRPr/>
          </a:p>
          <a:p>
            <a:pPr marL="514350" lvl="0" indent="-514350" algn="l" rtl="0">
              <a:lnSpc>
                <a:spcPct val="90000"/>
              </a:lnSpc>
              <a:spcBef>
                <a:spcPts val="1000"/>
              </a:spcBef>
              <a:spcAft>
                <a:spcPts val="0"/>
              </a:spcAft>
              <a:buClr>
                <a:srgbClr val="016666"/>
              </a:buClr>
              <a:buSzPts val="2800"/>
              <a:buFont typeface="Calibri"/>
              <a:buAutoNum type="arabicPeriod"/>
            </a:pPr>
            <a:r>
              <a:rPr lang="nl-BE"/>
              <a:t>Weten welke keuzes Prodia maakt rond IQ</a:t>
            </a:r>
            <a:r>
              <a:rPr lang="nl-BE" baseline="-25000"/>
              <a:t>CHC</a:t>
            </a:r>
            <a:r>
              <a:rPr lang="nl-BE"/>
              <a:t> en intelligentieonderzoek</a:t>
            </a:r>
            <a:endParaRPr/>
          </a:p>
          <a:p>
            <a:pPr marL="514350" lvl="0" indent="-514350" algn="l" rtl="0">
              <a:lnSpc>
                <a:spcPct val="90000"/>
              </a:lnSpc>
              <a:spcBef>
                <a:spcPts val="1000"/>
              </a:spcBef>
              <a:spcAft>
                <a:spcPts val="0"/>
              </a:spcAft>
              <a:buClr>
                <a:srgbClr val="016666"/>
              </a:buClr>
              <a:buSzPts val="2800"/>
              <a:buFont typeface="Calibri"/>
              <a:buAutoNum type="arabicPeriod"/>
            </a:pPr>
            <a:r>
              <a:rPr lang="nl-BE"/>
              <a:t>Handvatten voor onderzoek naar cognitief functioneren, ook voor leerlingen uit kansengroepen, leerlingen die zeer laag functioneren en/of met bijkomende functioneringsproblemen</a:t>
            </a:r>
            <a:endParaRPr/>
          </a:p>
          <a:p>
            <a:pPr marL="514350" lvl="0" indent="-514350" algn="l" rtl="0">
              <a:lnSpc>
                <a:spcPct val="90000"/>
              </a:lnSpc>
              <a:spcBef>
                <a:spcPts val="1000"/>
              </a:spcBef>
              <a:spcAft>
                <a:spcPts val="0"/>
              </a:spcAft>
              <a:buClr>
                <a:srgbClr val="016666"/>
              </a:buClr>
              <a:buSzPts val="2800"/>
              <a:buFont typeface="Calibri"/>
              <a:buAutoNum type="arabicPeriod"/>
            </a:pPr>
            <a:r>
              <a:rPr lang="nl-BE"/>
              <a:t>Weten waar informatie over dit thema te vinden is op </a:t>
            </a:r>
            <a:r>
              <a:rPr lang="nl-BE" u="sng">
                <a:solidFill>
                  <a:schemeClr val="hlink"/>
                </a:solidFill>
                <a:hlinkClick r:id="rId3"/>
              </a:rPr>
              <a:t>www.prodiagnostiek.be</a:t>
            </a:r>
            <a:r>
              <a:rPr lang="nl-BE"/>
              <a:t> en welke bronnen aanvullend zinvol zijn</a:t>
            </a:r>
            <a:endParaRPr/>
          </a:p>
          <a:p>
            <a:pPr marL="514350" lvl="0" indent="-336550" algn="l" rtl="0">
              <a:lnSpc>
                <a:spcPct val="90000"/>
              </a:lnSpc>
              <a:spcBef>
                <a:spcPts val="1000"/>
              </a:spcBef>
              <a:spcAft>
                <a:spcPts val="0"/>
              </a:spcAft>
              <a:buClr>
                <a:srgbClr val="016666"/>
              </a:buClr>
              <a:buSzPts val="2800"/>
              <a:buFont typeface="Calibri"/>
              <a:buNone/>
            </a:pPr>
            <a:endParaRPr/>
          </a:p>
          <a:p>
            <a:pPr marL="514350" lvl="0" indent="-336550" algn="l" rtl="0">
              <a:lnSpc>
                <a:spcPct val="90000"/>
              </a:lnSpc>
              <a:spcBef>
                <a:spcPts val="1000"/>
              </a:spcBef>
              <a:spcAft>
                <a:spcPts val="0"/>
              </a:spcAft>
              <a:buClr>
                <a:srgbClr val="016666"/>
              </a:buClr>
              <a:buSzPts val="2800"/>
              <a:buFont typeface="Calibri"/>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20</a:t>
            </a:fld>
            <a:endParaRPr sz="1200" b="0" i="0" u="none" strike="noStrike" cap="none">
              <a:solidFill>
                <a:srgbClr val="049999"/>
              </a:solidFill>
              <a:latin typeface="Open Sans"/>
              <a:ea typeface="Open Sans"/>
              <a:cs typeface="Open Sans"/>
              <a:sym typeface="Open Sans"/>
            </a:endParaRPr>
          </a:p>
        </p:txBody>
      </p:sp>
      <p:pic>
        <p:nvPicPr>
          <p:cNvPr id="240" name="Google Shape;240;p20"/>
          <p:cNvPicPr preferRelativeResize="0"/>
          <p:nvPr/>
        </p:nvPicPr>
        <p:blipFill rotWithShape="1">
          <a:blip r:embed="rId3">
            <a:alphaModFix/>
          </a:blip>
          <a:srcRect/>
          <a:stretch/>
        </p:blipFill>
        <p:spPr>
          <a:xfrm>
            <a:off x="660430" y="480035"/>
            <a:ext cx="6313967" cy="5996150"/>
          </a:xfrm>
          <a:prstGeom prst="rect">
            <a:avLst/>
          </a:prstGeom>
          <a:noFill/>
          <a:ln>
            <a:noFill/>
          </a:ln>
        </p:spPr>
      </p:pic>
      <p:pic>
        <p:nvPicPr>
          <p:cNvPr id="241" name="Google Shape;241;p20"/>
          <p:cNvPicPr preferRelativeResize="0"/>
          <p:nvPr/>
        </p:nvPicPr>
        <p:blipFill rotWithShape="1">
          <a:blip r:embed="rId4">
            <a:alphaModFix/>
          </a:blip>
          <a:srcRect/>
          <a:stretch/>
        </p:blipFill>
        <p:spPr>
          <a:xfrm>
            <a:off x="660429" y="480035"/>
            <a:ext cx="6313967" cy="5996150"/>
          </a:xfrm>
          <a:prstGeom prst="rect">
            <a:avLst/>
          </a:prstGeom>
          <a:noFill/>
          <a:ln>
            <a:noFill/>
          </a:ln>
        </p:spPr>
      </p:pic>
      <p:pic>
        <p:nvPicPr>
          <p:cNvPr id="242" name="Google Shape;242;p20" descr="Afbeelding met fles, zitten, tafel, telefoon&#10;&#10;Automatisch gegenereerde beschrijving"/>
          <p:cNvPicPr preferRelativeResize="0"/>
          <p:nvPr/>
        </p:nvPicPr>
        <p:blipFill rotWithShape="1">
          <a:blip r:embed="rId5">
            <a:alphaModFix/>
          </a:blip>
          <a:srcRect/>
          <a:stretch/>
        </p:blipFill>
        <p:spPr>
          <a:xfrm>
            <a:off x="399288" y="381815"/>
            <a:ext cx="8479755" cy="6266952"/>
          </a:xfrm>
          <a:prstGeom prst="rect">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BCV’s binnen informatieverwerkingsmodel</a:t>
            </a:r>
            <a:endParaRPr/>
          </a:p>
        </p:txBody>
      </p:sp>
      <p:sp>
        <p:nvSpPr>
          <p:cNvPr id="249" name="Google Shape;249;p21"/>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21</a:t>
            </a:fld>
            <a:endParaRPr sz="1200" b="0" i="0" u="none" strike="noStrike" cap="none">
              <a:solidFill>
                <a:srgbClr val="049999"/>
              </a:solidFill>
              <a:latin typeface="Open Sans"/>
              <a:ea typeface="Open Sans"/>
              <a:cs typeface="Open Sans"/>
              <a:sym typeface="Open Sans"/>
            </a:endParaRPr>
          </a:p>
        </p:txBody>
      </p:sp>
      <p:pic>
        <p:nvPicPr>
          <p:cNvPr id="250" name="Google Shape;250;p21" descr="Afbeelding met schermafbeelding, zitten, groen, zwart&#10;&#10;Automatisch gegenereerde beschrijving"/>
          <p:cNvPicPr preferRelativeResize="0"/>
          <p:nvPr/>
        </p:nvPicPr>
        <p:blipFill rotWithShape="1">
          <a:blip r:embed="rId3">
            <a:alphaModFix/>
          </a:blip>
          <a:srcRect/>
          <a:stretch/>
        </p:blipFill>
        <p:spPr>
          <a:xfrm>
            <a:off x="441811" y="1520687"/>
            <a:ext cx="11750189" cy="51380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838200" y="1825625"/>
            <a:ext cx="10515600" cy="2746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6666"/>
              </a:buClr>
              <a:buSzPts val="3200"/>
              <a:buNone/>
            </a:pPr>
            <a:r>
              <a:rPr lang="nl-BE" sz="3200"/>
              <a:t>Niet vermeld in protocollen cognitief functioneren</a:t>
            </a:r>
            <a:endParaRPr/>
          </a:p>
          <a:p>
            <a:pPr marL="685800" lvl="1" indent="-228600" algn="l" rtl="0">
              <a:lnSpc>
                <a:spcPct val="90000"/>
              </a:lnSpc>
              <a:spcBef>
                <a:spcPts val="500"/>
              </a:spcBef>
              <a:spcAft>
                <a:spcPts val="0"/>
              </a:spcAft>
              <a:buClr>
                <a:srgbClr val="02AAB4"/>
              </a:buClr>
              <a:buSzPts val="2800"/>
              <a:buChar char="•"/>
            </a:pPr>
            <a:r>
              <a:rPr lang="nl-BE" sz="2800"/>
              <a:t>Theorievorming niet zo eenduidig</a:t>
            </a:r>
            <a:endParaRPr/>
          </a:p>
          <a:p>
            <a:pPr marL="685800" lvl="1" indent="-228600" algn="l" rtl="0">
              <a:lnSpc>
                <a:spcPct val="90000"/>
              </a:lnSpc>
              <a:spcBef>
                <a:spcPts val="500"/>
              </a:spcBef>
              <a:spcAft>
                <a:spcPts val="0"/>
              </a:spcAft>
              <a:buClr>
                <a:srgbClr val="02AAB4"/>
              </a:buClr>
              <a:buSzPts val="2800"/>
              <a:buChar char="•"/>
            </a:pPr>
            <a:r>
              <a:rPr lang="nl-BE" sz="2800"/>
              <a:t>Bij vragen rond cognitief functioneren indicerende meerwaarde beperkt t.o.v. profiel brede cognitieve vaardigheden</a:t>
            </a:r>
            <a:endParaRPr/>
          </a:p>
          <a:p>
            <a:pPr marL="685800" lvl="1" indent="-228600" algn="l" rtl="0">
              <a:lnSpc>
                <a:spcPct val="90000"/>
              </a:lnSpc>
              <a:spcBef>
                <a:spcPts val="500"/>
              </a:spcBef>
              <a:spcAft>
                <a:spcPts val="0"/>
              </a:spcAft>
              <a:buClr>
                <a:srgbClr val="02AAB4"/>
              </a:buClr>
              <a:buSzPts val="2800"/>
              <a:buChar char="•"/>
            </a:pPr>
            <a:r>
              <a:rPr lang="nl-BE" sz="2800"/>
              <a:t>Enige zuinigheid in modellen</a:t>
            </a:r>
            <a:endParaRPr/>
          </a:p>
        </p:txBody>
      </p:sp>
      <p:sp>
        <p:nvSpPr>
          <p:cNvPr id="257" name="Google Shape;257;p2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22</a:t>
            </a:fld>
            <a:endParaRPr/>
          </a:p>
        </p:txBody>
      </p:sp>
      <p:pic>
        <p:nvPicPr>
          <p:cNvPr id="258" name="Google Shape;258;p22" descr="Afbeeldingsresultaat voor waar?"/>
          <p:cNvPicPr preferRelativeResize="0"/>
          <p:nvPr/>
        </p:nvPicPr>
        <p:blipFill rotWithShape="1">
          <a:blip r:embed="rId3">
            <a:alphaModFix/>
          </a:blip>
          <a:srcRect l="11274" r="11814"/>
          <a:stretch/>
        </p:blipFill>
        <p:spPr>
          <a:xfrm>
            <a:off x="9597277" y="5107558"/>
            <a:ext cx="2594723" cy="1661264"/>
          </a:xfrm>
          <a:prstGeom prst="rect">
            <a:avLst/>
          </a:prstGeom>
          <a:noFill/>
          <a:ln>
            <a:noFill/>
          </a:ln>
        </p:spPr>
      </p:pic>
      <p:sp>
        <p:nvSpPr>
          <p:cNvPr id="259" name="Google Shape;259;p22"/>
          <p:cNvSpPr txBox="1"/>
          <p:nvPr/>
        </p:nvSpPr>
        <p:spPr>
          <a:xfrm>
            <a:off x="838200" y="514064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rgbClr val="016666"/>
              </a:buClr>
              <a:buSzPts val="3600"/>
              <a:buFont typeface="Open Sans"/>
              <a:buNone/>
            </a:pPr>
            <a:br>
              <a:rPr lang="nl-BE" sz="3600" b="0" i="0" u="none" strike="noStrike" cap="none">
                <a:solidFill>
                  <a:srgbClr val="016666"/>
                </a:solidFill>
                <a:latin typeface="Open Sans"/>
                <a:ea typeface="Open Sans"/>
                <a:cs typeface="Open Sans"/>
                <a:sym typeface="Open Sans"/>
              </a:rPr>
            </a:br>
            <a:r>
              <a:rPr lang="nl-BE" sz="3600" b="0" i="0" u="sng" strike="noStrike" cap="none">
                <a:solidFill>
                  <a:srgbClr val="016666"/>
                </a:solidFill>
                <a:latin typeface="Open Sans"/>
                <a:ea typeface="Open Sans"/>
                <a:cs typeface="Open Sans"/>
                <a:sym typeface="Open Sans"/>
                <a:hlinkClick r:id="rId4"/>
              </a:rPr>
              <a:t>Bijlage 8</a:t>
            </a:r>
            <a:r>
              <a:rPr lang="nl-BE" sz="3600" b="0" i="0" u="none" strike="noStrike" cap="none">
                <a:solidFill>
                  <a:srgbClr val="016666"/>
                </a:solidFill>
                <a:latin typeface="Open Sans"/>
                <a:ea typeface="Open Sans"/>
                <a:cs typeface="Open Sans"/>
                <a:sym typeface="Open Sans"/>
              </a:rPr>
              <a:t> </a:t>
            </a:r>
            <a:r>
              <a:rPr lang="nl-BE" sz="3600" b="0" i="0" u="none" strike="noStrike" cap="none">
                <a:solidFill>
                  <a:srgbClr val="C00000"/>
                </a:solidFill>
                <a:latin typeface="Open Sans"/>
                <a:ea typeface="Open Sans"/>
                <a:cs typeface="Open Sans"/>
                <a:sym typeface="Open Sans"/>
              </a:rPr>
              <a:t>in Protocol Gedrag&amp;Emotie</a:t>
            </a:r>
            <a:br>
              <a:rPr lang="nl-BE" sz="3600" b="0" i="0" u="none" strike="noStrike" cap="none">
                <a:solidFill>
                  <a:srgbClr val="016666"/>
                </a:solidFill>
                <a:latin typeface="Open Sans"/>
                <a:ea typeface="Open Sans"/>
                <a:cs typeface="Open Sans"/>
                <a:sym typeface="Open Sans"/>
              </a:rPr>
            </a:br>
            <a:endParaRPr sz="3600" b="0" i="0" u="none" strike="noStrike" cap="none">
              <a:solidFill>
                <a:srgbClr val="016666"/>
              </a:solidFill>
              <a:latin typeface="Open Sans"/>
              <a:ea typeface="Open Sans"/>
              <a:cs typeface="Open Sans"/>
              <a:sym typeface="Open Sans"/>
            </a:endParaRPr>
          </a:p>
        </p:txBody>
      </p:sp>
      <p:sp>
        <p:nvSpPr>
          <p:cNvPr id="260" name="Google Shape;260;p22"/>
          <p:cNvSpPr txBox="1"/>
          <p:nvPr/>
        </p:nvSpPr>
        <p:spPr>
          <a:xfrm>
            <a:off x="838200" y="391796"/>
            <a:ext cx="8605603" cy="1074326"/>
          </a:xfrm>
          <a:prstGeom prst="rect">
            <a:avLst/>
          </a:prstGeom>
          <a:solidFill>
            <a:srgbClr val="016666"/>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D0EAF1"/>
              </a:buClr>
              <a:buSzPts val="4000"/>
              <a:buFont typeface="Open Sans"/>
              <a:buNone/>
            </a:pPr>
            <a:r>
              <a:rPr lang="nl-BE" sz="4000" b="0" i="1" u="none" strike="noStrike" cap="none">
                <a:solidFill>
                  <a:srgbClr val="D0EAF1"/>
                </a:solidFill>
                <a:latin typeface="Open Sans"/>
                <a:ea typeface="Open Sans"/>
                <a:cs typeface="Open Sans"/>
                <a:sym typeface="Open Sans"/>
              </a:rPr>
              <a:t>En wat met executieve functies?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Er was eens in het HGD-traject</a:t>
            </a:r>
            <a:endParaRPr/>
          </a:p>
        </p:txBody>
      </p:sp>
      <p:sp>
        <p:nvSpPr>
          <p:cNvPr id="267" name="Google Shape;26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2800"/>
              <a:buChar char="•"/>
            </a:pPr>
            <a:r>
              <a:rPr lang="nl-BE" b="1" i="1"/>
              <a:t>Onderkennende hypothese</a:t>
            </a:r>
            <a:r>
              <a:rPr lang="nl-BE"/>
              <a:t>: Amélie heeft een gemiddelde Gf maar valt uit op Gc, Gsm en Gs. </a:t>
            </a:r>
            <a:endParaRPr/>
          </a:p>
          <a:p>
            <a:pPr marL="228600" lvl="0" indent="-228600" algn="l" rtl="0">
              <a:lnSpc>
                <a:spcPct val="90000"/>
              </a:lnSpc>
              <a:spcBef>
                <a:spcPts val="1000"/>
              </a:spcBef>
              <a:spcAft>
                <a:spcPts val="0"/>
              </a:spcAft>
              <a:buClr>
                <a:srgbClr val="016666"/>
              </a:buClr>
              <a:buSzPts val="2800"/>
              <a:buChar char="•"/>
            </a:pPr>
            <a:r>
              <a:rPr lang="nl-BE" b="1" i="1"/>
              <a:t>Verklarende hypothese: </a:t>
            </a:r>
            <a:r>
              <a:rPr lang="nl-BE"/>
              <a:t>Stefanie heeft een traag werktempo omdat</a:t>
            </a:r>
            <a:endParaRPr/>
          </a:p>
          <a:p>
            <a:pPr marL="685800" lvl="1" indent="-228600" algn="l" rtl="0">
              <a:lnSpc>
                <a:spcPct val="90000"/>
              </a:lnSpc>
              <a:spcBef>
                <a:spcPts val="500"/>
              </a:spcBef>
              <a:spcAft>
                <a:spcPts val="0"/>
              </a:spcAft>
              <a:buClr>
                <a:srgbClr val="016666"/>
              </a:buClr>
              <a:buSzPts val="2800"/>
              <a:buChar char="•"/>
            </a:pPr>
            <a:r>
              <a:rPr lang="nl-BE" sz="2800">
                <a:solidFill>
                  <a:srgbClr val="016666"/>
                </a:solidFill>
              </a:rPr>
              <a:t>ze een lage Gs heeft.</a:t>
            </a:r>
            <a:endParaRPr/>
          </a:p>
          <a:p>
            <a:pPr marL="685800" lvl="1" indent="-228600" algn="l" rtl="0">
              <a:lnSpc>
                <a:spcPct val="90000"/>
              </a:lnSpc>
              <a:spcBef>
                <a:spcPts val="500"/>
              </a:spcBef>
              <a:spcAft>
                <a:spcPts val="0"/>
              </a:spcAft>
              <a:buClr>
                <a:srgbClr val="016666"/>
              </a:buClr>
              <a:buSzPts val="2800"/>
              <a:buChar char="•"/>
            </a:pPr>
            <a:r>
              <a:rPr lang="nl-BE" sz="2800">
                <a:solidFill>
                  <a:srgbClr val="016666"/>
                </a:solidFill>
              </a:rPr>
              <a:t>de leerstof haar niet boeit en ze daarom snel afgeleid is.</a:t>
            </a:r>
            <a:endParaRPr/>
          </a:p>
          <a:p>
            <a:pPr marL="228600" lvl="0" indent="-228600" algn="l" rtl="0">
              <a:lnSpc>
                <a:spcPct val="90000"/>
              </a:lnSpc>
              <a:spcBef>
                <a:spcPts val="1000"/>
              </a:spcBef>
              <a:spcAft>
                <a:spcPts val="0"/>
              </a:spcAft>
              <a:buClr>
                <a:srgbClr val="016666"/>
              </a:buClr>
              <a:buSzPts val="2800"/>
              <a:buChar char="•"/>
            </a:pPr>
            <a:r>
              <a:rPr lang="nl-BE" b="1" i="1"/>
              <a:t>Indicerende hypothese</a:t>
            </a:r>
            <a:r>
              <a:rPr lang="nl-BE"/>
              <a:t>: De gemiddelde Gs van Dean kan worden ingezet om zijn zwakke Gsm te compenseren.</a:t>
            </a:r>
            <a:endParaRPr/>
          </a:p>
        </p:txBody>
      </p:sp>
      <p:sp>
        <p:nvSpPr>
          <p:cNvPr id="268" name="Google Shape;268;p2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Er was eens in het HGD-traject</a:t>
            </a:r>
            <a:endParaRPr/>
          </a:p>
        </p:txBody>
      </p:sp>
      <p:sp>
        <p:nvSpPr>
          <p:cNvPr id="275" name="Google Shape;275;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2800"/>
              <a:buChar char="•"/>
            </a:pPr>
            <a:r>
              <a:rPr lang="nl-BE" b="1" i="1"/>
              <a:t>Onderkennende hypothese: </a:t>
            </a:r>
            <a:r>
              <a:rPr lang="nl-BE"/>
              <a:t>Sarina beschikt over zeer sterke cognitieve vaardigheden. </a:t>
            </a:r>
            <a:endParaRPr/>
          </a:p>
          <a:p>
            <a:pPr marL="228600" lvl="0" indent="-228600" algn="l" rtl="0">
              <a:lnSpc>
                <a:spcPct val="90000"/>
              </a:lnSpc>
              <a:spcBef>
                <a:spcPts val="1000"/>
              </a:spcBef>
              <a:spcAft>
                <a:spcPts val="0"/>
              </a:spcAft>
              <a:buClr>
                <a:srgbClr val="016666"/>
              </a:buClr>
              <a:buSzPts val="2800"/>
              <a:buChar char="•"/>
            </a:pPr>
            <a:r>
              <a:rPr lang="nl-BE" b="1" i="1"/>
              <a:t>Verklarende hypothese: </a:t>
            </a:r>
            <a:r>
              <a:rPr lang="nl-BE"/>
              <a:t>De combinatie van een lage Ga, maar hoge Gv, naast hoge Gc en Gf verklaart waarom Marjan moeite heeft met het aanleren van nieuwe Engelse woordenschat, terwijl ze goede resultaten haalt voor wiskunde, wetenschappen en Nederlands. </a:t>
            </a:r>
            <a:endParaRPr/>
          </a:p>
          <a:p>
            <a:pPr marL="228600" lvl="0" indent="-228600" algn="l" rtl="0">
              <a:lnSpc>
                <a:spcPct val="90000"/>
              </a:lnSpc>
              <a:spcBef>
                <a:spcPts val="1000"/>
              </a:spcBef>
              <a:spcAft>
                <a:spcPts val="0"/>
              </a:spcAft>
              <a:buClr>
                <a:srgbClr val="016666"/>
              </a:buClr>
              <a:buSzPts val="2800"/>
              <a:buChar char="•"/>
            </a:pPr>
            <a:r>
              <a:rPr lang="nl-BE" b="1" i="1"/>
              <a:t>Indicerende hypothese: </a:t>
            </a:r>
            <a:r>
              <a:rPr lang="nl-BE"/>
              <a:t>Celia komt in aanmerking voor een verslag Type 2. </a:t>
            </a:r>
            <a:endParaRPr/>
          </a:p>
          <a:p>
            <a:pPr marL="0" lvl="0" indent="0" algn="l" rtl="0">
              <a:lnSpc>
                <a:spcPct val="90000"/>
              </a:lnSpc>
              <a:spcBef>
                <a:spcPts val="1000"/>
              </a:spcBef>
              <a:spcAft>
                <a:spcPts val="0"/>
              </a:spcAft>
              <a:buClr>
                <a:srgbClr val="016666"/>
              </a:buClr>
              <a:buSzPts val="2800"/>
              <a:buNone/>
            </a:pPr>
            <a:endParaRPr/>
          </a:p>
        </p:txBody>
      </p:sp>
      <p:sp>
        <p:nvSpPr>
          <p:cNvPr id="276" name="Google Shape;276;p2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txBox="1">
            <a:spLocks noGrp="1"/>
          </p:cNvSpPr>
          <p:nvPr>
            <p:ph type="body" idx="1"/>
          </p:nvPr>
        </p:nvSpPr>
        <p:spPr>
          <a:xfrm>
            <a:off x="949124" y="1690688"/>
            <a:ext cx="10515600" cy="43860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6666"/>
              </a:buClr>
              <a:buSzPts val="2800"/>
              <a:buNone/>
            </a:pPr>
            <a:r>
              <a:rPr lang="nl-BE" b="1" i="1"/>
              <a:t>Onderkennende hypothese</a:t>
            </a:r>
            <a:r>
              <a:rPr lang="nl-BE"/>
              <a:t>: Amélie heeft een gemiddelde Gf maar valt uit op Gc, Gsm en Gs. </a:t>
            </a:r>
            <a:endParaRPr/>
          </a:p>
          <a:p>
            <a:pPr marL="228600" lvl="0" indent="-228600" algn="l" rtl="0">
              <a:lnSpc>
                <a:spcPct val="90000"/>
              </a:lnSpc>
              <a:spcBef>
                <a:spcPts val="1000"/>
              </a:spcBef>
              <a:spcAft>
                <a:spcPts val="0"/>
              </a:spcAft>
              <a:buClr>
                <a:srgbClr val="016666"/>
              </a:buClr>
              <a:buSzPts val="2800"/>
              <a:buChar char="•"/>
            </a:pPr>
            <a:r>
              <a:rPr lang="nl-BE" b="1"/>
              <a:t>Onderzoeksvraag</a:t>
            </a:r>
            <a:r>
              <a:rPr lang="nl-BE"/>
              <a:t>: Hoe ziet het profiel van brede cognitieve vaardigheden van Amélie eruit?</a:t>
            </a:r>
            <a:endParaRPr/>
          </a:p>
          <a:p>
            <a:pPr marL="228600" lvl="0" indent="-228600" algn="l" rtl="0">
              <a:lnSpc>
                <a:spcPct val="90000"/>
              </a:lnSpc>
              <a:spcBef>
                <a:spcPts val="1000"/>
              </a:spcBef>
              <a:spcAft>
                <a:spcPts val="0"/>
              </a:spcAft>
              <a:buClr>
                <a:srgbClr val="016666"/>
              </a:buClr>
              <a:buSzPts val="2800"/>
              <a:buChar char="•"/>
            </a:pPr>
            <a:r>
              <a:rPr lang="nl-BE" b="1"/>
              <a:t>Onderzoeksvraag</a:t>
            </a:r>
            <a:r>
              <a:rPr lang="nl-BE"/>
              <a:t>: Haalt Amélie bij intelligentieonderzoek een gemiddelde Gf-index (90-109) en scoort ze laag (70-79) voor Gc, Gsm en Gs?</a:t>
            </a:r>
            <a:endParaRPr/>
          </a:p>
          <a:p>
            <a:pPr marL="685800" lvl="1" indent="-228600" algn="l" rtl="0">
              <a:lnSpc>
                <a:spcPct val="90000"/>
              </a:lnSpc>
              <a:spcBef>
                <a:spcPts val="1000"/>
              </a:spcBef>
              <a:spcAft>
                <a:spcPts val="0"/>
              </a:spcAft>
              <a:buClr>
                <a:srgbClr val="02AAB4"/>
              </a:buClr>
              <a:buSzPts val="2800"/>
              <a:buFont typeface="Open Sans"/>
              <a:buChar char="-"/>
            </a:pPr>
            <a:r>
              <a:rPr lang="nl-BE" sz="2800"/>
              <a:t>Als … dan …: Als Amélie een gemiddelde Gf heeft, maar uitvalt op Gc, Gsm en Gs, dan zetten we in op maatregelen die Gf optimaal benutten, Gsm ondersteunen en Gc en Gs compenseren.</a:t>
            </a:r>
            <a:endParaRPr/>
          </a:p>
        </p:txBody>
      </p:sp>
      <p:sp>
        <p:nvSpPr>
          <p:cNvPr id="283" name="Google Shape;283;p2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25</a:t>
            </a:fld>
            <a:endParaRPr/>
          </a:p>
        </p:txBody>
      </p:sp>
      <p:sp>
        <p:nvSpPr>
          <p:cNvPr id="284" name="Google Shape;28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Er was eens in het HGD-traject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6"/>
          <p:cNvSpPr txBox="1">
            <a:spLocks noGrp="1"/>
          </p:cNvSpPr>
          <p:nvPr>
            <p:ph type="title"/>
          </p:nvPr>
        </p:nvSpPr>
        <p:spPr>
          <a:xfrm>
            <a:off x="866172"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Er was eens in het HGD-traject</a:t>
            </a:r>
            <a:br>
              <a:rPr lang="nl-BE">
                <a:solidFill>
                  <a:srgbClr val="02AAB4"/>
                </a:solidFill>
              </a:rPr>
            </a:br>
            <a:r>
              <a:rPr lang="nl-BE">
                <a:solidFill>
                  <a:srgbClr val="02AAB4"/>
                </a:solidFill>
              </a:rPr>
              <a:t>IQ</a:t>
            </a:r>
            <a:r>
              <a:rPr lang="nl-BE" baseline="-25000">
                <a:solidFill>
                  <a:srgbClr val="02AAB4"/>
                </a:solidFill>
              </a:rPr>
              <a:t>CHC</a:t>
            </a:r>
            <a:r>
              <a:rPr lang="nl-BE">
                <a:solidFill>
                  <a:srgbClr val="02AAB4"/>
                </a:solidFill>
              </a:rPr>
              <a:t> en BCV-indexen</a:t>
            </a:r>
            <a:endParaRPr/>
          </a:p>
        </p:txBody>
      </p:sp>
      <p:sp>
        <p:nvSpPr>
          <p:cNvPr id="291" name="Google Shape;291;p26"/>
          <p:cNvSpPr txBox="1">
            <a:spLocks noGrp="1"/>
          </p:cNvSpPr>
          <p:nvPr>
            <p:ph type="body" idx="1"/>
          </p:nvPr>
        </p:nvSpPr>
        <p:spPr>
          <a:xfrm>
            <a:off x="838200" y="1562582"/>
            <a:ext cx="10515600" cy="461438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016666"/>
              </a:buClr>
              <a:buSzPts val="2800"/>
              <a:buNone/>
            </a:pPr>
            <a:endParaRPr/>
          </a:p>
          <a:p>
            <a:pPr marL="228600" lvl="0" indent="-50800" algn="l" rtl="0">
              <a:lnSpc>
                <a:spcPct val="90000"/>
              </a:lnSpc>
              <a:spcBef>
                <a:spcPts val="1000"/>
              </a:spcBef>
              <a:spcAft>
                <a:spcPts val="0"/>
              </a:spcAft>
              <a:buClr>
                <a:srgbClr val="016666"/>
              </a:buClr>
              <a:buSzPts val="2800"/>
              <a:buNone/>
            </a:pPr>
            <a:endParaRPr/>
          </a:p>
        </p:txBody>
      </p:sp>
      <p:sp>
        <p:nvSpPr>
          <p:cNvPr id="292" name="Google Shape;292;p2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26</a:t>
            </a:fld>
            <a:endParaRPr sz="1200" b="0" i="0" u="none" strike="noStrike" cap="none">
              <a:solidFill>
                <a:srgbClr val="049999"/>
              </a:solidFill>
              <a:latin typeface="Open Sans"/>
              <a:ea typeface="Open Sans"/>
              <a:cs typeface="Open Sans"/>
              <a:sym typeface="Open Sans"/>
            </a:endParaRPr>
          </a:p>
        </p:txBody>
      </p:sp>
      <p:graphicFrame>
        <p:nvGraphicFramePr>
          <p:cNvPr id="293" name="Google Shape;293;p26"/>
          <p:cNvGraphicFramePr/>
          <p:nvPr/>
        </p:nvGraphicFramePr>
        <p:xfrm>
          <a:off x="559630" y="1978913"/>
          <a:ext cx="11325825" cy="4729480"/>
        </p:xfrm>
        <a:graphic>
          <a:graphicData uri="http://schemas.openxmlformats.org/drawingml/2006/table">
            <a:tbl>
              <a:tblPr>
                <a:noFill/>
                <a:tableStyleId>{435E75D0-10EA-4460-B46F-B71B968DF8BA}</a:tableStyleId>
              </a:tblPr>
              <a:tblGrid>
                <a:gridCol w="3775275">
                  <a:extLst>
                    <a:ext uri="{9D8B030D-6E8A-4147-A177-3AD203B41FA5}">
                      <a16:colId xmlns:a16="http://schemas.microsoft.com/office/drawing/2014/main" val="20000"/>
                    </a:ext>
                  </a:extLst>
                </a:gridCol>
                <a:gridCol w="3775275">
                  <a:extLst>
                    <a:ext uri="{9D8B030D-6E8A-4147-A177-3AD203B41FA5}">
                      <a16:colId xmlns:a16="http://schemas.microsoft.com/office/drawing/2014/main" val="20001"/>
                    </a:ext>
                  </a:extLst>
                </a:gridCol>
                <a:gridCol w="3775275">
                  <a:extLst>
                    <a:ext uri="{9D8B030D-6E8A-4147-A177-3AD203B41FA5}">
                      <a16:colId xmlns:a16="http://schemas.microsoft.com/office/drawing/2014/main" val="20002"/>
                    </a:ext>
                  </a:extLst>
                </a:gridCol>
              </a:tblGrid>
              <a:tr h="457200">
                <a:tc>
                  <a:txBody>
                    <a:bodyPr/>
                    <a:lstStyle/>
                    <a:p>
                      <a:pPr marL="0" marR="0" lvl="0" indent="0" algn="ctr" rtl="0">
                        <a:lnSpc>
                          <a:spcPct val="115000"/>
                        </a:lnSpc>
                        <a:spcBef>
                          <a:spcPts val="0"/>
                        </a:spcBef>
                        <a:spcAft>
                          <a:spcPts val="0"/>
                        </a:spcAft>
                        <a:buNone/>
                      </a:pPr>
                      <a:r>
                        <a:rPr lang="nl-BE" sz="3600" b="1" u="none" strike="noStrike" cap="none">
                          <a:solidFill>
                            <a:srgbClr val="FFFFFF"/>
                          </a:solidFill>
                          <a:latin typeface="Open Sans"/>
                          <a:ea typeface="Open Sans"/>
                          <a:cs typeface="Open Sans"/>
                          <a:sym typeface="Open Sans"/>
                        </a:rPr>
                        <a:t>Percentielen</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2AAB4"/>
                    </a:solidFill>
                  </a:tcPr>
                </a:tc>
                <a:tc>
                  <a:txBody>
                    <a:bodyPr/>
                    <a:lstStyle/>
                    <a:p>
                      <a:pPr marL="0" marR="0" lvl="0" indent="0" algn="ctr" rtl="0">
                        <a:lnSpc>
                          <a:spcPct val="115000"/>
                        </a:lnSpc>
                        <a:spcBef>
                          <a:spcPts val="0"/>
                        </a:spcBef>
                        <a:spcAft>
                          <a:spcPts val="0"/>
                        </a:spcAft>
                        <a:buNone/>
                      </a:pPr>
                      <a:r>
                        <a:rPr lang="nl-BE" sz="3600" b="1" u="none" strike="noStrike" cap="none">
                          <a:solidFill>
                            <a:srgbClr val="FFFFFF"/>
                          </a:solidFill>
                          <a:latin typeface="Open Sans"/>
                          <a:ea typeface="Open Sans"/>
                          <a:cs typeface="Open Sans"/>
                          <a:sym typeface="Open Sans"/>
                        </a:rPr>
                        <a:t>Indexscore</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2AAB4"/>
                    </a:solidFill>
                  </a:tcPr>
                </a:tc>
                <a:tc>
                  <a:txBody>
                    <a:bodyPr/>
                    <a:lstStyle/>
                    <a:p>
                      <a:pPr marL="0" marR="0" lvl="0" indent="0" algn="ctr" rtl="0">
                        <a:lnSpc>
                          <a:spcPct val="115000"/>
                        </a:lnSpc>
                        <a:spcBef>
                          <a:spcPts val="0"/>
                        </a:spcBef>
                        <a:spcAft>
                          <a:spcPts val="0"/>
                        </a:spcAft>
                        <a:buNone/>
                      </a:pPr>
                      <a:r>
                        <a:rPr lang="nl-BE" sz="3600" b="1" u="none" strike="noStrike" cap="none">
                          <a:solidFill>
                            <a:srgbClr val="FFFFFF"/>
                          </a:solidFill>
                          <a:latin typeface="Open Sans"/>
                          <a:ea typeface="Open Sans"/>
                          <a:cs typeface="Open Sans"/>
                          <a:sym typeface="Open Sans"/>
                        </a:rPr>
                        <a:t>Interpretatie</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2AAB4"/>
                    </a:solidFill>
                  </a:tcPr>
                </a:tc>
                <a:extLst>
                  <a:ext uri="{0D108BD9-81ED-4DB2-BD59-A6C34878D82A}">
                    <a16:rowId xmlns:a16="http://schemas.microsoft.com/office/drawing/2014/main" val="10000"/>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98</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≥130</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Zeer hoog</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91-97</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120-129</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Hoog</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extLst>
                  <a:ext uri="{0D108BD9-81ED-4DB2-BD59-A6C34878D82A}">
                    <a16:rowId xmlns:a16="http://schemas.microsoft.com/office/drawing/2014/main" val="10002"/>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75-90</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110-119</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Hoog gemiddeld</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25-74</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90-109</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Gemiddeld</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extLst>
                  <a:ext uri="{0D108BD9-81ED-4DB2-BD59-A6C34878D82A}">
                    <a16:rowId xmlns:a16="http://schemas.microsoft.com/office/drawing/2014/main" val="10004"/>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9-24</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80-89</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Laag gemiddeld</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2-8</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70-79</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Laag</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AF1"/>
                    </a:solidFill>
                  </a:tcPr>
                </a:tc>
                <a:extLst>
                  <a:ext uri="{0D108BD9-81ED-4DB2-BD59-A6C34878D82A}">
                    <a16:rowId xmlns:a16="http://schemas.microsoft.com/office/drawing/2014/main" val="10006"/>
                  </a:ext>
                </a:extLst>
              </a:tr>
              <a:tr h="457200">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&lt;2</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&lt;70</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nl-BE" sz="3600" u="none" strike="noStrike" cap="none">
                          <a:solidFill>
                            <a:srgbClr val="1D1B11"/>
                          </a:solidFill>
                          <a:latin typeface="Open Sans"/>
                          <a:ea typeface="Open Sans"/>
                          <a:cs typeface="Open Sans"/>
                          <a:sym typeface="Open Sans"/>
                        </a:rPr>
                        <a:t>Zeer laag</a:t>
                      </a:r>
                      <a:endParaRPr sz="3600" u="none" strike="noStrike" cap="none">
                        <a:solidFill>
                          <a:srgbClr val="1D1B11"/>
                        </a:solidFill>
                        <a:latin typeface="Open Sans"/>
                        <a:ea typeface="Open Sans"/>
                        <a:cs typeface="Open Sans"/>
                        <a:sym typeface="Open Sa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27</a:t>
            </a:fld>
            <a:endParaRPr/>
          </a:p>
        </p:txBody>
      </p:sp>
      <p:grpSp>
        <p:nvGrpSpPr>
          <p:cNvPr id="300" name="Google Shape;300;p27"/>
          <p:cNvGrpSpPr/>
          <p:nvPr/>
        </p:nvGrpSpPr>
        <p:grpSpPr>
          <a:xfrm>
            <a:off x="720290" y="1763218"/>
            <a:ext cx="10794599" cy="1037942"/>
            <a:chOff x="6550" y="886918"/>
            <a:chExt cx="10794599" cy="1037942"/>
          </a:xfrm>
        </p:grpSpPr>
        <p:sp>
          <p:nvSpPr>
            <p:cNvPr id="301" name="Google Shape;301;p27"/>
            <p:cNvSpPr/>
            <p:nvPr/>
          </p:nvSpPr>
          <p:spPr>
            <a:xfrm>
              <a:off x="6550" y="886918"/>
              <a:ext cx="2075884" cy="1037942"/>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txBox="1"/>
            <p:nvPr/>
          </p:nvSpPr>
          <p:spPr>
            <a:xfrm>
              <a:off x="36950" y="917318"/>
              <a:ext cx="2015084" cy="97714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nl-BE" sz="3100" b="0" i="0" u="none" strike="noStrike" cap="none">
                  <a:solidFill>
                    <a:schemeClr val="lt1"/>
                  </a:solidFill>
                  <a:latin typeface="Calibri"/>
                  <a:ea typeface="Calibri"/>
                  <a:cs typeface="Calibri"/>
                  <a:sym typeface="Calibri"/>
                </a:rPr>
                <a:t>Hulpvraag</a:t>
              </a:r>
              <a:endParaRPr/>
            </a:p>
          </p:txBody>
        </p:sp>
        <p:sp>
          <p:nvSpPr>
            <p:cNvPr id="303" name="Google Shape;303;p27"/>
            <p:cNvSpPr/>
            <p:nvPr/>
          </p:nvSpPr>
          <p:spPr>
            <a:xfrm>
              <a:off x="2082434" y="1372667"/>
              <a:ext cx="830353" cy="66445"/>
            </a:xfrm>
            <a:custGeom>
              <a:avLst/>
              <a:gdLst/>
              <a:ahLst/>
              <a:cxnLst/>
              <a:rect l="l" t="t" r="r" b="b"/>
              <a:pathLst>
                <a:path w="120000" h="120000" extrusionOk="0">
                  <a:moveTo>
                    <a:pt x="0" y="59999"/>
                  </a:moveTo>
                  <a:lnTo>
                    <a:pt x="120000" y="59999"/>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txBox="1"/>
            <p:nvPr/>
          </p:nvSpPr>
          <p:spPr>
            <a:xfrm>
              <a:off x="2476852" y="1385131"/>
              <a:ext cx="41517" cy="415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05" name="Google Shape;305;p27"/>
            <p:cNvSpPr/>
            <p:nvPr/>
          </p:nvSpPr>
          <p:spPr>
            <a:xfrm>
              <a:off x="2912788" y="886918"/>
              <a:ext cx="2075884" cy="1037942"/>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txBox="1"/>
            <p:nvPr/>
          </p:nvSpPr>
          <p:spPr>
            <a:xfrm>
              <a:off x="2943188" y="917318"/>
              <a:ext cx="2015084" cy="97714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nl-BE" sz="3100" b="0" i="0" u="none" strike="noStrike" cap="none">
                  <a:solidFill>
                    <a:schemeClr val="lt1"/>
                  </a:solidFill>
                  <a:latin typeface="Calibri"/>
                  <a:ea typeface="Calibri"/>
                  <a:cs typeface="Calibri"/>
                  <a:sym typeface="Calibri"/>
                </a:rPr>
                <a:t>Doel</a:t>
              </a:r>
              <a:endParaRPr/>
            </a:p>
          </p:txBody>
        </p:sp>
        <p:sp>
          <p:nvSpPr>
            <p:cNvPr id="307" name="Google Shape;307;p27"/>
            <p:cNvSpPr/>
            <p:nvPr/>
          </p:nvSpPr>
          <p:spPr>
            <a:xfrm>
              <a:off x="4988673" y="1372667"/>
              <a:ext cx="830353" cy="66445"/>
            </a:xfrm>
            <a:custGeom>
              <a:avLst/>
              <a:gdLst/>
              <a:ahLst/>
              <a:cxnLst/>
              <a:rect l="l" t="t" r="r" b="b"/>
              <a:pathLst>
                <a:path w="120000" h="120000" extrusionOk="0">
                  <a:moveTo>
                    <a:pt x="0" y="59999"/>
                  </a:moveTo>
                  <a:lnTo>
                    <a:pt x="120000" y="59999"/>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txBox="1"/>
            <p:nvPr/>
          </p:nvSpPr>
          <p:spPr>
            <a:xfrm>
              <a:off x="5383091" y="1385131"/>
              <a:ext cx="41517" cy="415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09" name="Google Shape;309;p27"/>
            <p:cNvSpPr/>
            <p:nvPr/>
          </p:nvSpPr>
          <p:spPr>
            <a:xfrm>
              <a:off x="5819026" y="886918"/>
              <a:ext cx="2075884" cy="1037942"/>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txBox="1"/>
            <p:nvPr/>
          </p:nvSpPr>
          <p:spPr>
            <a:xfrm>
              <a:off x="5849426" y="917318"/>
              <a:ext cx="2015084" cy="97714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nl-BE" sz="3100" b="0" i="0" u="none" strike="noStrike" cap="none">
                  <a:solidFill>
                    <a:schemeClr val="lt1"/>
                  </a:solidFill>
                  <a:latin typeface="Calibri"/>
                  <a:ea typeface="Calibri"/>
                  <a:cs typeface="Calibri"/>
                  <a:sym typeface="Calibri"/>
                </a:rPr>
                <a:t>Behoefte</a:t>
              </a:r>
              <a:endParaRPr/>
            </a:p>
          </p:txBody>
        </p:sp>
        <p:sp>
          <p:nvSpPr>
            <p:cNvPr id="311" name="Google Shape;311;p27"/>
            <p:cNvSpPr/>
            <p:nvPr/>
          </p:nvSpPr>
          <p:spPr>
            <a:xfrm>
              <a:off x="7894911" y="1372667"/>
              <a:ext cx="830353" cy="66445"/>
            </a:xfrm>
            <a:custGeom>
              <a:avLst/>
              <a:gdLst/>
              <a:ahLst/>
              <a:cxnLst/>
              <a:rect l="l" t="t" r="r" b="b"/>
              <a:pathLst>
                <a:path w="120000" h="120000" extrusionOk="0">
                  <a:moveTo>
                    <a:pt x="0" y="59999"/>
                  </a:moveTo>
                  <a:lnTo>
                    <a:pt x="120000" y="59999"/>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txBox="1"/>
            <p:nvPr/>
          </p:nvSpPr>
          <p:spPr>
            <a:xfrm>
              <a:off x="8289329" y="1385131"/>
              <a:ext cx="41517" cy="415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13" name="Google Shape;313;p27"/>
            <p:cNvSpPr/>
            <p:nvPr/>
          </p:nvSpPr>
          <p:spPr>
            <a:xfrm>
              <a:off x="8725265" y="886918"/>
              <a:ext cx="2075884" cy="1037942"/>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txBox="1"/>
            <p:nvPr/>
          </p:nvSpPr>
          <p:spPr>
            <a:xfrm>
              <a:off x="8755665" y="917318"/>
              <a:ext cx="2015084" cy="977142"/>
            </a:xfrm>
            <a:prstGeom prst="rect">
              <a:avLst/>
            </a:prstGeom>
            <a:noFill/>
            <a:ln>
              <a:noFill/>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nl-BE" sz="3100" b="0" i="0" u="none" strike="noStrike" cap="none">
                  <a:solidFill>
                    <a:schemeClr val="lt1"/>
                  </a:solidFill>
                  <a:latin typeface="Calibri"/>
                  <a:ea typeface="Calibri"/>
                  <a:cs typeface="Calibri"/>
                  <a:sym typeface="Calibri"/>
                </a:rPr>
                <a:t>Aanbeveling </a:t>
              </a:r>
              <a:endParaRPr/>
            </a:p>
          </p:txBody>
        </p:sp>
      </p:grpSp>
      <p:grpSp>
        <p:nvGrpSpPr>
          <p:cNvPr id="315" name="Google Shape;315;p27"/>
          <p:cNvGrpSpPr/>
          <p:nvPr/>
        </p:nvGrpSpPr>
        <p:grpSpPr>
          <a:xfrm>
            <a:off x="735220" y="3698903"/>
            <a:ext cx="10764738" cy="2807338"/>
            <a:chOff x="21480" y="2220"/>
            <a:chExt cx="10764738" cy="2807338"/>
          </a:xfrm>
        </p:grpSpPr>
        <p:sp>
          <p:nvSpPr>
            <p:cNvPr id="316" name="Google Shape;316;p27"/>
            <p:cNvSpPr/>
            <p:nvPr/>
          </p:nvSpPr>
          <p:spPr>
            <a:xfrm>
              <a:off x="21480" y="674593"/>
              <a:ext cx="2088797" cy="1462593"/>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txBox="1"/>
            <p:nvPr/>
          </p:nvSpPr>
          <p:spPr>
            <a:xfrm>
              <a:off x="64318" y="717431"/>
              <a:ext cx="2003121" cy="1376917"/>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nl-BE" sz="2800" b="0" i="0" u="none" strike="noStrike" cap="none">
                  <a:solidFill>
                    <a:schemeClr val="lt1"/>
                  </a:solidFill>
                  <a:latin typeface="Calibri"/>
                  <a:ea typeface="Calibri"/>
                  <a:cs typeface="Calibri"/>
                  <a:sym typeface="Calibri"/>
                </a:rPr>
                <a:t>Hoe Gc Amélie stimuleren? </a:t>
              </a:r>
              <a:endParaRPr/>
            </a:p>
          </p:txBody>
        </p:sp>
        <p:sp>
          <p:nvSpPr>
            <p:cNvPr id="318" name="Google Shape;318;p27"/>
            <p:cNvSpPr/>
            <p:nvPr/>
          </p:nvSpPr>
          <p:spPr>
            <a:xfrm>
              <a:off x="2110278" y="1378143"/>
              <a:ext cx="693480" cy="55492"/>
            </a:xfrm>
            <a:custGeom>
              <a:avLst/>
              <a:gdLst/>
              <a:ahLst/>
              <a:cxnLst/>
              <a:rect l="l" t="t" r="r" b="b"/>
              <a:pathLst>
                <a:path w="120000" h="120000" extrusionOk="0">
                  <a:moveTo>
                    <a:pt x="0" y="60000"/>
                  </a:moveTo>
                  <a:lnTo>
                    <a:pt x="120000" y="60000"/>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txBox="1"/>
            <p:nvPr/>
          </p:nvSpPr>
          <p:spPr>
            <a:xfrm>
              <a:off x="2439681" y="1388552"/>
              <a:ext cx="34674" cy="346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20" name="Google Shape;320;p27"/>
            <p:cNvSpPr/>
            <p:nvPr/>
          </p:nvSpPr>
          <p:spPr>
            <a:xfrm>
              <a:off x="2803758" y="658712"/>
              <a:ext cx="2294483" cy="1494354"/>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txBox="1"/>
            <p:nvPr/>
          </p:nvSpPr>
          <p:spPr>
            <a:xfrm>
              <a:off x="2847526" y="702480"/>
              <a:ext cx="2206947" cy="140681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nl-BE" sz="2800" b="0" i="0" u="none" strike="noStrike" cap="none">
                  <a:solidFill>
                    <a:schemeClr val="lt1"/>
                  </a:solidFill>
                  <a:latin typeface="Calibri"/>
                  <a:ea typeface="Calibri"/>
                  <a:cs typeface="Calibri"/>
                  <a:sym typeface="Calibri"/>
                </a:rPr>
                <a:t>Geheugen-strategieën gebruiken</a:t>
              </a:r>
              <a:endParaRPr/>
            </a:p>
          </p:txBody>
        </p:sp>
        <p:sp>
          <p:nvSpPr>
            <p:cNvPr id="322" name="Google Shape;322;p27"/>
            <p:cNvSpPr/>
            <p:nvPr/>
          </p:nvSpPr>
          <p:spPr>
            <a:xfrm>
              <a:off x="5098241" y="1378143"/>
              <a:ext cx="693480" cy="55492"/>
            </a:xfrm>
            <a:custGeom>
              <a:avLst/>
              <a:gdLst/>
              <a:ahLst/>
              <a:cxnLst/>
              <a:rect l="l" t="t" r="r" b="b"/>
              <a:pathLst>
                <a:path w="120000" h="120000" extrusionOk="0">
                  <a:moveTo>
                    <a:pt x="0" y="60000"/>
                  </a:moveTo>
                  <a:lnTo>
                    <a:pt x="120000" y="60000"/>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txBox="1"/>
            <p:nvPr/>
          </p:nvSpPr>
          <p:spPr>
            <a:xfrm>
              <a:off x="5427645" y="1388552"/>
              <a:ext cx="34674" cy="346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24" name="Google Shape;324;p27"/>
            <p:cNvSpPr/>
            <p:nvPr/>
          </p:nvSpPr>
          <p:spPr>
            <a:xfrm>
              <a:off x="5791722" y="2220"/>
              <a:ext cx="2373523" cy="2807338"/>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txBox="1"/>
            <p:nvPr/>
          </p:nvSpPr>
          <p:spPr>
            <a:xfrm>
              <a:off x="5861240" y="71738"/>
              <a:ext cx="2234487" cy="266830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nl-BE" sz="2800" b="0" i="0" u="none" strike="noStrike" cap="none">
                  <a:solidFill>
                    <a:schemeClr val="lt1"/>
                  </a:solidFill>
                  <a:latin typeface="Calibri"/>
                  <a:ea typeface="Calibri"/>
                  <a:cs typeface="Calibri"/>
                  <a:sym typeface="Calibri"/>
                </a:rPr>
                <a:t>Omgeving die aangepaste geheugen-strategieën aanleert en gebruik stimuleert</a:t>
              </a:r>
              <a:endParaRPr/>
            </a:p>
          </p:txBody>
        </p:sp>
        <p:sp>
          <p:nvSpPr>
            <p:cNvPr id="326" name="Google Shape;326;p27"/>
            <p:cNvSpPr/>
            <p:nvPr/>
          </p:nvSpPr>
          <p:spPr>
            <a:xfrm>
              <a:off x="8165245" y="1378143"/>
              <a:ext cx="693480" cy="55492"/>
            </a:xfrm>
            <a:custGeom>
              <a:avLst/>
              <a:gdLst/>
              <a:ahLst/>
              <a:cxnLst/>
              <a:rect l="l" t="t" r="r" b="b"/>
              <a:pathLst>
                <a:path w="120000" h="120000" extrusionOk="0">
                  <a:moveTo>
                    <a:pt x="0" y="60000"/>
                  </a:moveTo>
                  <a:lnTo>
                    <a:pt x="120000" y="60000"/>
                  </a:lnTo>
                </a:path>
              </a:pathLst>
            </a:custGeom>
            <a:noFill/>
            <a:ln w="12700" cap="flat" cmpd="sng">
              <a:solidFill>
                <a:srgbClr val="0499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txBox="1"/>
            <p:nvPr/>
          </p:nvSpPr>
          <p:spPr>
            <a:xfrm>
              <a:off x="8494648" y="1388552"/>
              <a:ext cx="34674" cy="346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28" name="Google Shape;328;p27"/>
            <p:cNvSpPr/>
            <p:nvPr/>
          </p:nvSpPr>
          <p:spPr>
            <a:xfrm>
              <a:off x="8858725" y="747612"/>
              <a:ext cx="1927493" cy="1316555"/>
            </a:xfrm>
            <a:prstGeom prst="roundRect">
              <a:avLst>
                <a:gd name="adj" fmla="val 10000"/>
              </a:avLst>
            </a:prstGeom>
            <a:solidFill>
              <a:srgbClr val="02AAB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txBox="1"/>
            <p:nvPr/>
          </p:nvSpPr>
          <p:spPr>
            <a:xfrm>
              <a:off x="8897286" y="786173"/>
              <a:ext cx="1850371" cy="123943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nl-BE" sz="2800" b="0" i="0" u="none" strike="noStrike" cap="none">
                  <a:solidFill>
                    <a:schemeClr val="lt1"/>
                  </a:solidFill>
                  <a:latin typeface="Calibri"/>
                  <a:ea typeface="Calibri"/>
                  <a:cs typeface="Calibri"/>
                  <a:sym typeface="Calibri"/>
                </a:rPr>
                <a:t>Onthoud-kaarten in tweevoud</a:t>
              </a:r>
              <a:endParaRPr/>
            </a:p>
          </p:txBody>
        </p:sp>
      </p:grpSp>
      <p:sp>
        <p:nvSpPr>
          <p:cNvPr id="330" name="Google Shape;3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Er was eens in het HGD-traject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in het protocol en op de site?</a:t>
            </a:r>
            <a:br>
              <a:rPr lang="nl-BE"/>
            </a:br>
            <a:endParaRPr/>
          </a:p>
        </p:txBody>
      </p:sp>
      <p:sp>
        <p:nvSpPr>
          <p:cNvPr id="339" name="Google Shape;339;p28"/>
          <p:cNvSpPr txBox="1">
            <a:spLocks noGrp="1"/>
          </p:cNvSpPr>
          <p:nvPr>
            <p:ph type="body" idx="1"/>
          </p:nvPr>
        </p:nvSpPr>
        <p:spPr>
          <a:xfrm>
            <a:off x="838200" y="1690688"/>
            <a:ext cx="10515600" cy="48021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a:t>Voorbeelden over brede cognitieve vaardigheden doorheen HGD-traject</a:t>
            </a:r>
            <a:endParaRPr/>
          </a:p>
          <a:p>
            <a:pPr marL="228600" lvl="0" indent="-228600" algn="l" rtl="0">
              <a:lnSpc>
                <a:spcPct val="90000"/>
              </a:lnSpc>
              <a:spcBef>
                <a:spcPts val="1000"/>
              </a:spcBef>
              <a:spcAft>
                <a:spcPts val="0"/>
              </a:spcAft>
              <a:buClr>
                <a:srgbClr val="016666"/>
              </a:buClr>
              <a:buSzPts val="2800"/>
              <a:buChar char="•"/>
            </a:pPr>
            <a:r>
              <a:rPr lang="nl-BE"/>
              <a:t>Tabel Wat en hoe onderzoeken bij </a:t>
            </a:r>
            <a:r>
              <a:rPr lang="nl-BE" u="sng">
                <a:solidFill>
                  <a:schemeClr val="hlink"/>
                </a:solidFill>
                <a:hlinkClick r:id="rId3"/>
              </a:rPr>
              <a:t>Cognitief zwak functioneren </a:t>
            </a:r>
            <a:r>
              <a:rPr lang="nl-BE"/>
              <a:t>en </a:t>
            </a:r>
            <a:r>
              <a:rPr lang="nl-BE" u="sng">
                <a:solidFill>
                  <a:schemeClr val="hlink"/>
                </a:solidFill>
                <a:hlinkClick r:id="rId4"/>
              </a:rPr>
              <a:t>Cognitief sterk functioneren</a:t>
            </a:r>
            <a:endParaRPr/>
          </a:p>
          <a:p>
            <a:pPr marL="228600" lvl="0" indent="-228600" algn="l" rtl="0">
              <a:lnSpc>
                <a:spcPct val="90000"/>
              </a:lnSpc>
              <a:spcBef>
                <a:spcPts val="1000"/>
              </a:spcBef>
              <a:spcAft>
                <a:spcPts val="0"/>
              </a:spcAft>
              <a:buClr>
                <a:srgbClr val="016666"/>
              </a:buClr>
              <a:buSzPts val="2800"/>
              <a:buChar char="•"/>
            </a:pPr>
            <a:r>
              <a:rPr lang="nl-BE"/>
              <a:t>Overzicht diagnostisch materiaal </a:t>
            </a:r>
            <a:r>
              <a:rPr lang="nl-BE" u="sng">
                <a:solidFill>
                  <a:schemeClr val="hlink"/>
                </a:solidFill>
                <a:hlinkClick r:id="rId5"/>
              </a:rPr>
              <a:t>Cognitief zwak functioneren</a:t>
            </a:r>
            <a:r>
              <a:rPr lang="nl-BE"/>
              <a:t> en </a:t>
            </a:r>
            <a:r>
              <a:rPr lang="nl-BE" u="sng">
                <a:solidFill>
                  <a:schemeClr val="hlink"/>
                </a:solidFill>
                <a:hlinkClick r:id="rId6"/>
              </a:rPr>
              <a:t>Cognitief sterk functioneren</a:t>
            </a:r>
            <a:r>
              <a:rPr lang="nl-BE"/>
              <a:t> en bijhorende diagnostische fiches</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7"/>
              </a:rPr>
              <a:t>Bijlage Het CHC-model</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8"/>
              </a:rPr>
              <a:t>Bijlage Faire diagnostiek van cognitief functioneren</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9"/>
              </a:rPr>
              <a:t>Bijlage Bepaling IQ</a:t>
            </a:r>
            <a:r>
              <a:rPr lang="nl-BE" u="sng" baseline="-25000">
                <a:solidFill>
                  <a:schemeClr val="hlink"/>
                </a:solidFill>
                <a:hlinkClick r:id="rId9"/>
              </a:rPr>
              <a:t>CHC</a:t>
            </a:r>
            <a:r>
              <a:rPr lang="nl-BE" u="sng">
                <a:solidFill>
                  <a:schemeClr val="hlink"/>
                </a:solidFill>
                <a:hlinkClick r:id="rId9"/>
              </a:rPr>
              <a:t> bij leerlingen met (vermoeden van) een bijkomende problematiek</a:t>
            </a:r>
            <a:endParaRPr/>
          </a:p>
        </p:txBody>
      </p:sp>
      <p:sp>
        <p:nvSpPr>
          <p:cNvPr id="340" name="Google Shape;340;p2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28</a:t>
            </a:fld>
            <a:endParaRPr sz="1200" b="0" i="0" u="none" strike="noStrike" cap="none">
              <a:solidFill>
                <a:srgbClr val="049999"/>
              </a:solidFill>
              <a:latin typeface="Open Sans"/>
              <a:ea typeface="Open Sans"/>
              <a:cs typeface="Open Sans"/>
              <a:sym typeface="Open Sans"/>
            </a:endParaRPr>
          </a:p>
        </p:txBody>
      </p:sp>
      <p:pic>
        <p:nvPicPr>
          <p:cNvPr id="341" name="Google Shape;341;p28" descr="Afbeeldingsresultaat voor waar?"/>
          <p:cNvPicPr preferRelativeResize="0"/>
          <p:nvPr/>
        </p:nvPicPr>
        <p:blipFill rotWithShape="1">
          <a:blip r:embed="rId10">
            <a:alphaModFix/>
          </a:blip>
          <a:srcRect l="11274" r="11814"/>
          <a:stretch/>
        </p:blipFill>
        <p:spPr>
          <a:xfrm>
            <a:off x="9404463" y="104018"/>
            <a:ext cx="2594723" cy="16612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bijkomende informatie?</a:t>
            </a:r>
            <a:br>
              <a:rPr lang="nl-BE"/>
            </a:br>
            <a:endParaRPr/>
          </a:p>
        </p:txBody>
      </p:sp>
      <p:sp>
        <p:nvSpPr>
          <p:cNvPr id="350" name="Google Shape;350;p29"/>
          <p:cNvSpPr txBox="1">
            <a:spLocks noGrp="1"/>
          </p:cNvSpPr>
          <p:nvPr>
            <p:ph type="body" idx="1"/>
          </p:nvPr>
        </p:nvSpPr>
        <p:spPr>
          <a:xfrm>
            <a:off x="838200" y="1118121"/>
            <a:ext cx="10768781" cy="553064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u="sng">
                <a:solidFill>
                  <a:schemeClr val="hlink"/>
                </a:solidFill>
                <a:hlinkClick r:id="rId3"/>
              </a:rPr>
              <a:t>CHC-platform </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4"/>
              </a:rPr>
              <a:t>Sjablonen verslaggeving</a:t>
            </a:r>
            <a:r>
              <a:rPr lang="nl-BE"/>
              <a:t> (na inloggen)</a:t>
            </a:r>
            <a:endParaRPr/>
          </a:p>
          <a:p>
            <a:pPr marL="228600" lvl="0" indent="-228600" algn="l" rtl="0">
              <a:lnSpc>
                <a:spcPct val="90000"/>
              </a:lnSpc>
              <a:spcBef>
                <a:spcPts val="1000"/>
              </a:spcBef>
              <a:spcAft>
                <a:spcPts val="0"/>
              </a:spcAft>
              <a:buClr>
                <a:srgbClr val="016666"/>
              </a:buClr>
              <a:buSzPts val="2800"/>
              <a:buChar char="•"/>
            </a:pPr>
            <a:r>
              <a:rPr lang="nl-BE"/>
              <a:t>Caleidoscoop</a:t>
            </a:r>
            <a:endParaRPr/>
          </a:p>
          <a:p>
            <a:pPr marL="685800" lvl="1" indent="-228600" algn="l" rtl="0">
              <a:lnSpc>
                <a:spcPct val="90000"/>
              </a:lnSpc>
              <a:spcBef>
                <a:spcPts val="500"/>
              </a:spcBef>
              <a:spcAft>
                <a:spcPts val="0"/>
              </a:spcAft>
              <a:buClr>
                <a:srgbClr val="02AAB4"/>
              </a:buClr>
              <a:buSzPts val="2800"/>
              <a:buChar char="•"/>
            </a:pPr>
            <a:r>
              <a:rPr lang="nl-BE" sz="2800"/>
              <a:t>Magez, W. (2009). </a:t>
            </a:r>
            <a:r>
              <a:rPr lang="nl-BE" sz="2800" u="sng">
                <a:solidFill>
                  <a:schemeClr val="hlink"/>
                </a:solidFill>
                <a:hlinkClick r:id="rId5"/>
              </a:rPr>
              <a:t>De I van IQ. IQ for “slimmies”. </a:t>
            </a:r>
            <a:endParaRPr sz="2800"/>
          </a:p>
          <a:p>
            <a:pPr marL="685800" lvl="1" indent="-228600" algn="l" rtl="0">
              <a:lnSpc>
                <a:spcPct val="90000"/>
              </a:lnSpc>
              <a:spcBef>
                <a:spcPts val="500"/>
              </a:spcBef>
              <a:spcAft>
                <a:spcPts val="0"/>
              </a:spcAft>
              <a:buClr>
                <a:srgbClr val="02AAB4"/>
              </a:buClr>
              <a:buSzPts val="2800"/>
              <a:buChar char="•"/>
            </a:pPr>
            <a:r>
              <a:rPr lang="nl-BE" sz="2800"/>
              <a:t>Rauws, G. &amp; Geerinck, K. (2016). </a:t>
            </a:r>
            <a:r>
              <a:rPr lang="nl-BE" sz="2800" u="sng">
                <a:solidFill>
                  <a:schemeClr val="hlink"/>
                </a:solidFill>
                <a:hlinkClick r:id="rId6"/>
              </a:rPr>
              <a:t>Van IQ-cijfers naar handelen. Het HGD-traject en cognitieve psychologie als kapstok</a:t>
            </a:r>
            <a:r>
              <a:rPr lang="nl-BE" sz="2800"/>
              <a:t>.</a:t>
            </a:r>
            <a:endParaRPr/>
          </a:p>
          <a:p>
            <a:pPr marL="228600" lvl="0" indent="-228600" algn="l" rtl="0">
              <a:lnSpc>
                <a:spcPct val="90000"/>
              </a:lnSpc>
              <a:spcBef>
                <a:spcPts val="1000"/>
              </a:spcBef>
              <a:spcAft>
                <a:spcPts val="0"/>
              </a:spcAft>
              <a:buClr>
                <a:srgbClr val="016666"/>
              </a:buClr>
              <a:buSzPts val="2800"/>
              <a:buChar char="•"/>
            </a:pPr>
            <a:r>
              <a:rPr lang="nl-BE"/>
              <a:t>Uitwerking casussen (CHC binnen HGD) in netgebonden nascholingen rond WISC-V</a:t>
            </a:r>
            <a:endParaRPr/>
          </a:p>
          <a:p>
            <a:pPr marL="228600" lvl="0" indent="-228600" algn="l" rtl="0">
              <a:lnSpc>
                <a:spcPct val="90000"/>
              </a:lnSpc>
              <a:spcBef>
                <a:spcPts val="1000"/>
              </a:spcBef>
              <a:spcAft>
                <a:spcPts val="0"/>
              </a:spcAft>
              <a:buClr>
                <a:srgbClr val="016666"/>
              </a:buClr>
              <a:buSzPts val="2800"/>
              <a:buChar char="•"/>
            </a:pPr>
            <a:r>
              <a:rPr lang="nl-BE"/>
              <a:t>Uitgewerkte casussen en achtergrond in TOKK</a:t>
            </a:r>
            <a:endParaRPr/>
          </a:p>
          <a:p>
            <a:pPr marL="685800" lvl="1" indent="-228600" algn="l" rtl="0">
              <a:lnSpc>
                <a:spcPct val="90000"/>
              </a:lnSpc>
              <a:spcBef>
                <a:spcPts val="500"/>
              </a:spcBef>
              <a:spcAft>
                <a:spcPts val="0"/>
              </a:spcAft>
              <a:buClr>
                <a:srgbClr val="02AAB4"/>
              </a:buClr>
              <a:buSzPts val="2400"/>
              <a:buChar char="•"/>
            </a:pPr>
            <a:r>
              <a:rPr lang="nl-BE"/>
              <a:t>2016 (3-4): themanummer rond CHC</a:t>
            </a:r>
            <a:endParaRPr/>
          </a:p>
          <a:p>
            <a:pPr marL="685800" lvl="1" indent="-228600" algn="l" rtl="0">
              <a:lnSpc>
                <a:spcPct val="90000"/>
              </a:lnSpc>
              <a:spcBef>
                <a:spcPts val="500"/>
              </a:spcBef>
              <a:spcAft>
                <a:spcPts val="0"/>
              </a:spcAft>
              <a:buClr>
                <a:srgbClr val="02AAB4"/>
              </a:buClr>
              <a:buSzPts val="2400"/>
              <a:buChar char="•"/>
            </a:pPr>
            <a:r>
              <a:rPr lang="nl-BE"/>
              <a:t>2018 (3-4): casus Syrisch vluchtelingenmeisje, artikel van Dejonghe et al. (overgenomen door Caleidoscoop, april 2019)</a:t>
            </a:r>
            <a:endParaRPr/>
          </a:p>
        </p:txBody>
      </p:sp>
      <p:sp>
        <p:nvSpPr>
          <p:cNvPr id="351" name="Google Shape;351;p2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29</a:t>
            </a:fld>
            <a:endParaRPr sz="1200" b="0" i="0" u="none" strike="noStrike" cap="none">
              <a:solidFill>
                <a:srgbClr val="049999"/>
              </a:solidFill>
              <a:latin typeface="Open Sans"/>
              <a:ea typeface="Open Sans"/>
              <a:cs typeface="Open Sans"/>
              <a:sym typeface="Open Sans"/>
            </a:endParaRPr>
          </a:p>
        </p:txBody>
      </p:sp>
      <p:pic>
        <p:nvPicPr>
          <p:cNvPr id="352" name="Google Shape;352;p29" descr="Afbeeldingsresultaat voor waar?"/>
          <p:cNvPicPr preferRelativeResize="0"/>
          <p:nvPr/>
        </p:nvPicPr>
        <p:blipFill rotWithShape="1">
          <a:blip r:embed="rId7">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body" idx="1"/>
          </p:nvPr>
        </p:nvSpPr>
        <p:spPr>
          <a:xfrm>
            <a:off x="838200" y="1420522"/>
            <a:ext cx="10515600" cy="543747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rgbClr val="016666"/>
              </a:buClr>
              <a:buSzPts val="2800"/>
              <a:buChar char="•"/>
            </a:pPr>
            <a:r>
              <a:rPr lang="nl-BE"/>
              <a:t>Cognitief functioneren =</a:t>
            </a:r>
            <a:endParaRPr/>
          </a:p>
          <a:p>
            <a:pPr marL="685800" lvl="1" indent="-228600" algn="l" rtl="0">
              <a:lnSpc>
                <a:spcPct val="80000"/>
              </a:lnSpc>
              <a:spcBef>
                <a:spcPts val="500"/>
              </a:spcBef>
              <a:spcAft>
                <a:spcPts val="0"/>
              </a:spcAft>
              <a:buClr>
                <a:srgbClr val="02AAB4"/>
              </a:buClr>
              <a:buSzPts val="2800"/>
              <a:buChar char="•"/>
            </a:pPr>
            <a:r>
              <a:rPr lang="nl-BE" sz="2800"/>
              <a:t>intellectueel functioneren</a:t>
            </a:r>
            <a:endParaRPr/>
          </a:p>
          <a:p>
            <a:pPr marL="685800" lvl="1" indent="-228600" algn="l" rtl="0">
              <a:lnSpc>
                <a:spcPct val="80000"/>
              </a:lnSpc>
              <a:spcBef>
                <a:spcPts val="500"/>
              </a:spcBef>
              <a:spcAft>
                <a:spcPts val="0"/>
              </a:spcAft>
              <a:buClr>
                <a:srgbClr val="02AAB4"/>
              </a:buClr>
              <a:buSzPts val="2800"/>
              <a:buChar char="•"/>
            </a:pPr>
            <a:r>
              <a:rPr lang="nl-BE" sz="2800"/>
              <a:t>schoolse prestaties (CSF) of conceptuele vaardigheden (CZF)</a:t>
            </a:r>
            <a:endParaRPr/>
          </a:p>
          <a:p>
            <a:pPr marL="228600" lvl="0" indent="-228600" algn="l" rtl="0">
              <a:lnSpc>
                <a:spcPct val="80000"/>
              </a:lnSpc>
              <a:spcBef>
                <a:spcPts val="1000"/>
              </a:spcBef>
              <a:spcAft>
                <a:spcPts val="0"/>
              </a:spcAft>
              <a:buClr>
                <a:srgbClr val="016666"/>
              </a:buClr>
              <a:buSzPts val="2800"/>
              <a:buChar char="•"/>
            </a:pPr>
            <a:r>
              <a:rPr lang="nl-BE"/>
              <a:t>Link met ICF-CY</a:t>
            </a:r>
            <a:endParaRPr/>
          </a:p>
          <a:p>
            <a:pPr marL="685800" lvl="1" indent="-228600" algn="l" rtl="0">
              <a:lnSpc>
                <a:spcPct val="80000"/>
              </a:lnSpc>
              <a:spcBef>
                <a:spcPts val="500"/>
              </a:spcBef>
              <a:spcAft>
                <a:spcPts val="0"/>
              </a:spcAft>
              <a:buClr>
                <a:srgbClr val="02AAB4"/>
              </a:buClr>
              <a:buSzPts val="2800"/>
              <a:buChar char="•"/>
            </a:pPr>
            <a:r>
              <a:rPr lang="nl-BE" sz="2800"/>
              <a:t>functies</a:t>
            </a:r>
            <a:endParaRPr/>
          </a:p>
          <a:p>
            <a:pPr marL="685800" lvl="1" indent="-228600" algn="l" rtl="0">
              <a:lnSpc>
                <a:spcPct val="80000"/>
              </a:lnSpc>
              <a:spcBef>
                <a:spcPts val="500"/>
              </a:spcBef>
              <a:spcAft>
                <a:spcPts val="0"/>
              </a:spcAft>
              <a:buClr>
                <a:srgbClr val="02AAB4"/>
              </a:buClr>
              <a:buSzPts val="2800"/>
              <a:buChar char="•"/>
            </a:pPr>
            <a:r>
              <a:rPr lang="nl-BE" sz="2800"/>
              <a:t>activiteiten (met invloed op participatie)</a:t>
            </a:r>
            <a:endParaRPr/>
          </a:p>
          <a:p>
            <a:pPr marL="228600" lvl="0" indent="-228600" algn="l" rtl="0">
              <a:lnSpc>
                <a:spcPct val="80000"/>
              </a:lnSpc>
              <a:spcBef>
                <a:spcPts val="1000"/>
              </a:spcBef>
              <a:spcAft>
                <a:spcPts val="0"/>
              </a:spcAft>
              <a:buClr>
                <a:srgbClr val="016666"/>
              </a:buClr>
              <a:buSzPts val="2800"/>
              <a:buChar char="•"/>
            </a:pPr>
            <a:r>
              <a:rPr lang="nl-BE"/>
              <a:t>Invloed van omgeving/ondersteuning!</a:t>
            </a:r>
            <a:endParaRPr/>
          </a:p>
          <a:p>
            <a:pPr marL="228600" lvl="0" indent="-50800" algn="l" rtl="0">
              <a:lnSpc>
                <a:spcPct val="80000"/>
              </a:lnSpc>
              <a:spcBef>
                <a:spcPts val="1000"/>
              </a:spcBef>
              <a:spcAft>
                <a:spcPts val="0"/>
              </a:spcAft>
              <a:buClr>
                <a:srgbClr val="016666"/>
              </a:buClr>
              <a:buSzPts val="2800"/>
              <a:buNone/>
            </a:pPr>
            <a:endParaRPr/>
          </a:p>
          <a:p>
            <a:pPr marL="228600" lvl="0" indent="-228600" algn="l" rtl="0">
              <a:lnSpc>
                <a:spcPct val="80000"/>
              </a:lnSpc>
              <a:spcBef>
                <a:spcPts val="1000"/>
              </a:spcBef>
              <a:spcAft>
                <a:spcPts val="0"/>
              </a:spcAft>
              <a:buClr>
                <a:srgbClr val="016666"/>
              </a:buClr>
              <a:buSzPts val="2800"/>
              <a:buChar char="•"/>
            </a:pPr>
            <a:r>
              <a:rPr lang="nl-BE"/>
              <a:t>Nadruk op cognitief functioneren omwille van</a:t>
            </a:r>
            <a:endParaRPr/>
          </a:p>
          <a:p>
            <a:pPr marL="685800" lvl="1" indent="-228600" algn="l" rtl="0">
              <a:lnSpc>
                <a:spcPct val="80000"/>
              </a:lnSpc>
              <a:spcBef>
                <a:spcPts val="500"/>
              </a:spcBef>
              <a:spcAft>
                <a:spcPts val="0"/>
              </a:spcAft>
              <a:buClr>
                <a:srgbClr val="02AAB4"/>
              </a:buClr>
              <a:buSzPts val="2800"/>
              <a:buChar char="•"/>
            </a:pPr>
            <a:r>
              <a:rPr lang="nl-BE" sz="2800"/>
              <a:t> impact op schools leren</a:t>
            </a:r>
            <a:endParaRPr/>
          </a:p>
          <a:p>
            <a:pPr marL="609600" lvl="1" indent="0" algn="l" rtl="0">
              <a:lnSpc>
                <a:spcPct val="80000"/>
              </a:lnSpc>
              <a:spcBef>
                <a:spcPts val="500"/>
              </a:spcBef>
              <a:spcAft>
                <a:spcPts val="0"/>
              </a:spcAft>
              <a:buClr>
                <a:srgbClr val="02AAB4"/>
              </a:buClr>
              <a:buSzPts val="2800"/>
              <a:buNone/>
            </a:pPr>
            <a:r>
              <a:rPr lang="nl-BE" sz="2800"/>
              <a:t>	→ focus in onderwijs en leerlingenbegeleiding</a:t>
            </a:r>
            <a:endParaRPr/>
          </a:p>
          <a:p>
            <a:pPr marL="685800" lvl="1" indent="-228600" algn="l" rtl="0">
              <a:lnSpc>
                <a:spcPct val="80000"/>
              </a:lnSpc>
              <a:spcBef>
                <a:spcPts val="500"/>
              </a:spcBef>
              <a:spcAft>
                <a:spcPts val="0"/>
              </a:spcAft>
              <a:buClr>
                <a:srgbClr val="02AAB4"/>
              </a:buClr>
              <a:buSzPts val="2800"/>
              <a:buChar char="•"/>
            </a:pPr>
            <a:r>
              <a:rPr lang="nl-BE" sz="2800"/>
              <a:t> meest valide meting</a:t>
            </a:r>
            <a:endParaRPr/>
          </a:p>
          <a:p>
            <a:pPr marL="228600" lvl="0" indent="-25400" algn="l" rtl="0">
              <a:lnSpc>
                <a:spcPct val="80000"/>
              </a:lnSpc>
              <a:spcBef>
                <a:spcPts val="1000"/>
              </a:spcBef>
              <a:spcAft>
                <a:spcPts val="0"/>
              </a:spcAft>
              <a:buClr>
                <a:srgbClr val="016666"/>
              </a:buClr>
              <a:buSzPts val="3200"/>
              <a:buNone/>
            </a:pPr>
            <a:endParaRPr sz="3200"/>
          </a:p>
        </p:txBody>
      </p:sp>
      <p:sp>
        <p:nvSpPr>
          <p:cNvPr id="85" name="Google Shape;85;p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3</a:t>
            </a:fld>
            <a:endParaRPr sz="1200" b="0" i="0" u="none" strike="noStrike" cap="none">
              <a:solidFill>
                <a:srgbClr val="049999"/>
              </a:solidFill>
              <a:latin typeface="Open Sans"/>
              <a:ea typeface="Open Sans"/>
              <a:cs typeface="Open Sans"/>
              <a:sym typeface="Open Sans"/>
            </a:endParaRPr>
          </a:p>
        </p:txBody>
      </p:sp>
      <p:sp>
        <p:nvSpPr>
          <p:cNvPr id="86" name="Google Shape;86;p3"/>
          <p:cNvSpPr txBox="1">
            <a:spLocks noGrp="1"/>
          </p:cNvSpPr>
          <p:nvPr>
            <p:ph type="title"/>
          </p:nvPr>
        </p:nvSpPr>
        <p:spPr>
          <a:xfrm>
            <a:off x="838199" y="94959"/>
            <a:ext cx="109658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Eigenheid protocollen cognitief functioneren?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30</a:t>
            </a:fld>
            <a:endParaRPr sz="1200" b="0" i="0" u="none" strike="noStrike" cap="none">
              <a:solidFill>
                <a:srgbClr val="049999"/>
              </a:solidFill>
              <a:latin typeface="Open Sans"/>
              <a:ea typeface="Open Sans"/>
              <a:cs typeface="Open Sans"/>
              <a:sym typeface="Open Sans"/>
            </a:endParaRPr>
          </a:p>
        </p:txBody>
      </p:sp>
      <p:pic>
        <p:nvPicPr>
          <p:cNvPr id="359" name="Google Shape;359;p30"/>
          <p:cNvPicPr preferRelativeResize="0"/>
          <p:nvPr/>
        </p:nvPicPr>
        <p:blipFill rotWithShape="1">
          <a:blip r:embed="rId3">
            <a:alphaModFix/>
          </a:blip>
          <a:srcRect b="3105"/>
          <a:stretch/>
        </p:blipFill>
        <p:spPr>
          <a:xfrm>
            <a:off x="-7632" y="0"/>
            <a:ext cx="12006818" cy="6858000"/>
          </a:xfrm>
          <a:prstGeom prst="rect">
            <a:avLst/>
          </a:prstGeom>
          <a:noFill/>
          <a:ln>
            <a:noFill/>
          </a:ln>
        </p:spPr>
      </p:pic>
      <p:sp>
        <p:nvSpPr>
          <p:cNvPr id="360" name="Google Shape;360;p30"/>
          <p:cNvSpPr txBox="1">
            <a:spLocks noGrp="1"/>
          </p:cNvSpPr>
          <p:nvPr>
            <p:ph type="body" idx="1"/>
          </p:nvPr>
        </p:nvSpPr>
        <p:spPr>
          <a:xfrm>
            <a:off x="5807289" y="32084"/>
            <a:ext cx="6375991" cy="7745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BE" sz="2400" u="sng">
                <a:solidFill>
                  <a:schemeClr val="dk1"/>
                </a:solidFill>
                <a:highlight>
                  <a:srgbClr val="FFFF00"/>
                </a:highlight>
                <a:hlinkClick r:id="rId4"/>
              </a:rPr>
              <a:t>expertisetoegepastepsychologie.be/subpages/chc-platform/</a:t>
            </a:r>
            <a:endParaRPr sz="2400">
              <a:solidFill>
                <a:schemeClr val="dk1"/>
              </a:solidFill>
              <a:highlight>
                <a:srgbClr val="FFFF00"/>
              </a:highlight>
            </a:endParaRPr>
          </a:p>
        </p:txBody>
      </p:sp>
      <p:sp>
        <p:nvSpPr>
          <p:cNvPr id="361" name="Google Shape;361;p30"/>
          <p:cNvSpPr/>
          <p:nvPr/>
        </p:nvSpPr>
        <p:spPr>
          <a:xfrm rot="2092619">
            <a:off x="2262812" y="3039717"/>
            <a:ext cx="836254" cy="1333643"/>
          </a:xfrm>
          <a:prstGeom prst="downArrow">
            <a:avLst>
              <a:gd name="adj1" fmla="val 29386"/>
              <a:gd name="adj2" fmla="val 49374"/>
            </a:avLst>
          </a:prstGeom>
          <a:solidFill>
            <a:srgbClr val="FFC0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2" name="Google Shape;362;p30"/>
          <p:cNvPicPr preferRelativeResize="0"/>
          <p:nvPr/>
        </p:nvPicPr>
        <p:blipFill rotWithShape="1">
          <a:blip r:embed="rId5">
            <a:alphaModFix/>
          </a:blip>
          <a:srcRect/>
          <a:stretch/>
        </p:blipFill>
        <p:spPr>
          <a:xfrm>
            <a:off x="-7632" y="4268090"/>
            <a:ext cx="7177506" cy="774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txBox="1">
            <a:spLocks noGrp="1"/>
          </p:cNvSpPr>
          <p:nvPr>
            <p:ph type="body" idx="1"/>
          </p:nvPr>
        </p:nvSpPr>
        <p:spPr>
          <a:xfrm>
            <a:off x="593602" y="1539176"/>
            <a:ext cx="11382498" cy="48164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Font typeface="Noto Sans Symbols"/>
              <a:buChar char="✔"/>
            </a:pPr>
            <a:r>
              <a:rPr lang="nl-BE"/>
              <a:t>Relevante handelingsgerichte informatie opnemen in HGD-verslag</a:t>
            </a:r>
            <a:endParaRPr/>
          </a:p>
          <a:p>
            <a:pPr marL="685800" lvl="1" indent="-228600" algn="l" rtl="0">
              <a:lnSpc>
                <a:spcPct val="90000"/>
              </a:lnSpc>
              <a:spcBef>
                <a:spcPts val="500"/>
              </a:spcBef>
              <a:spcAft>
                <a:spcPts val="0"/>
              </a:spcAft>
              <a:buClr>
                <a:srgbClr val="02AAB4"/>
              </a:buClr>
              <a:buSzPts val="2800"/>
              <a:buFont typeface="Courier New"/>
              <a:buChar char="o"/>
            </a:pPr>
            <a:r>
              <a:rPr lang="nl-BE" sz="2800"/>
              <a:t>Sjabloon ‘HGD-verslag’ en schrijfwijzer uitgewerkt door netoverstijgende WG Psychodiagnostische instrumenten    </a:t>
            </a:r>
            <a:endParaRPr/>
          </a:p>
          <a:p>
            <a:pPr marL="685800" lvl="1" indent="-228600" algn="l" rtl="0">
              <a:lnSpc>
                <a:spcPct val="90000"/>
              </a:lnSpc>
              <a:spcBef>
                <a:spcPts val="500"/>
              </a:spcBef>
              <a:spcAft>
                <a:spcPts val="0"/>
              </a:spcAft>
              <a:buClr>
                <a:srgbClr val="02AAB4"/>
              </a:buClr>
              <a:buSzPts val="2800"/>
              <a:buFont typeface="Courier New"/>
              <a:buChar char="o"/>
            </a:pPr>
            <a:r>
              <a:rPr lang="nl-BE" sz="2800"/>
              <a:t>Sjabloon ‘Onderzoek cognitieve vaardigheden’ invoegen in HGD-verslag als bijlage </a:t>
            </a:r>
            <a:endParaRPr/>
          </a:p>
          <a:p>
            <a:pPr marL="685800" lvl="1" indent="-228600" algn="l" rtl="0">
              <a:lnSpc>
                <a:spcPct val="90000"/>
              </a:lnSpc>
              <a:spcBef>
                <a:spcPts val="500"/>
              </a:spcBef>
              <a:spcAft>
                <a:spcPts val="0"/>
              </a:spcAft>
              <a:buClr>
                <a:srgbClr val="02AAB4"/>
              </a:buClr>
              <a:buSzPts val="2800"/>
              <a:buFont typeface="Courier New"/>
              <a:buChar char="o"/>
            </a:pPr>
            <a:r>
              <a:rPr lang="nl-BE" sz="2800"/>
              <a:t>Bekijk ook FAQ’s!</a:t>
            </a:r>
            <a:endParaRPr/>
          </a:p>
          <a:p>
            <a:pPr marL="457200" lvl="1" indent="0" algn="l" rtl="0">
              <a:lnSpc>
                <a:spcPct val="90000"/>
              </a:lnSpc>
              <a:spcBef>
                <a:spcPts val="500"/>
              </a:spcBef>
              <a:spcAft>
                <a:spcPts val="0"/>
              </a:spcAft>
              <a:buClr>
                <a:srgbClr val="02AAB4"/>
              </a:buClr>
              <a:buSzPts val="2800"/>
              <a:buNone/>
            </a:pPr>
            <a:r>
              <a:rPr lang="nl-BE" sz="2800"/>
              <a:t>Zie </a:t>
            </a:r>
            <a:r>
              <a:rPr lang="nl-BE" sz="2800" u="sng">
                <a:solidFill>
                  <a:schemeClr val="hlink"/>
                </a:solidFill>
                <a:hlinkClick r:id="rId3"/>
              </a:rPr>
              <a:t>https://intranet.vrijclb.be/professionals/diagnostiek/sjablonen</a:t>
            </a:r>
            <a:r>
              <a:rPr lang="nl-BE" sz="2800"/>
              <a:t> (met login)</a:t>
            </a:r>
            <a:endParaRPr/>
          </a:p>
          <a:p>
            <a:pPr marL="457200" lvl="1" indent="0" algn="l" rtl="0">
              <a:lnSpc>
                <a:spcPct val="90000"/>
              </a:lnSpc>
              <a:spcBef>
                <a:spcPts val="500"/>
              </a:spcBef>
              <a:spcAft>
                <a:spcPts val="0"/>
              </a:spcAft>
              <a:buClr>
                <a:srgbClr val="02AAB4"/>
              </a:buClr>
              <a:buSzPts val="2800"/>
              <a:buNone/>
            </a:pPr>
            <a:endParaRPr sz="2800"/>
          </a:p>
          <a:p>
            <a:pPr marL="228600" lvl="0" indent="-228600" algn="l" rtl="0">
              <a:lnSpc>
                <a:spcPct val="90000"/>
              </a:lnSpc>
              <a:spcBef>
                <a:spcPts val="1000"/>
              </a:spcBef>
              <a:spcAft>
                <a:spcPts val="0"/>
              </a:spcAft>
              <a:buClr>
                <a:srgbClr val="016666"/>
              </a:buClr>
              <a:buSzPts val="2800"/>
              <a:buFont typeface="Noto Sans Symbols"/>
              <a:buChar char="✔"/>
            </a:pPr>
            <a:r>
              <a:rPr lang="nl-BE"/>
              <a:t>In (gemotiveerd) verslag: relevante informatie noteren bij functies</a:t>
            </a:r>
            <a:endParaRPr/>
          </a:p>
          <a:p>
            <a:pPr marL="265113" lvl="2" indent="0" algn="l" rtl="0">
              <a:lnSpc>
                <a:spcPct val="90000"/>
              </a:lnSpc>
              <a:spcBef>
                <a:spcPts val="500"/>
              </a:spcBef>
              <a:spcAft>
                <a:spcPts val="0"/>
              </a:spcAft>
              <a:buClr>
                <a:srgbClr val="016666"/>
              </a:buClr>
              <a:buSzPts val="2800"/>
              <a:buNone/>
            </a:pPr>
            <a:r>
              <a:rPr lang="nl-BE" sz="2800"/>
              <a:t>Zie </a:t>
            </a:r>
            <a:r>
              <a:rPr lang="nl-BE" sz="2800" u="sng">
                <a:solidFill>
                  <a:schemeClr val="hlink"/>
                </a:solidFill>
                <a:hlinkClick r:id="rId4"/>
              </a:rPr>
              <a:t>ISC-richtlijnen M-decreet en ondersteuningsmodel</a:t>
            </a:r>
            <a:r>
              <a:rPr lang="nl-BE" sz="2800"/>
              <a:t> met schrijfwijzers </a:t>
            </a:r>
            <a:r>
              <a:rPr lang="nl-BE" sz="2800" u="sng">
                <a:solidFill>
                  <a:schemeClr val="hlink"/>
                </a:solidFill>
                <a:hlinkClick r:id="rId5"/>
              </a:rPr>
              <a:t>Gemotiveerd verslag</a:t>
            </a:r>
            <a:r>
              <a:rPr lang="nl-BE" sz="2800"/>
              <a:t> en </a:t>
            </a:r>
            <a:r>
              <a:rPr lang="nl-BE" sz="2800" u="sng">
                <a:solidFill>
                  <a:schemeClr val="hlink"/>
                </a:solidFill>
                <a:hlinkClick r:id="rId6"/>
              </a:rPr>
              <a:t>Verslag</a:t>
            </a:r>
            <a:endParaRPr sz="2800"/>
          </a:p>
        </p:txBody>
      </p:sp>
      <p:sp>
        <p:nvSpPr>
          <p:cNvPr id="369" name="Google Shape;369;p31"/>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31</a:t>
            </a:fld>
            <a:endParaRPr sz="1200" b="0" i="0" u="none" strike="noStrike" cap="none">
              <a:solidFill>
                <a:srgbClr val="049999"/>
              </a:solidFill>
              <a:latin typeface="Open Sans"/>
              <a:ea typeface="Open Sans"/>
              <a:cs typeface="Open Sans"/>
              <a:sym typeface="Open Sans"/>
            </a:endParaRPr>
          </a:p>
        </p:txBody>
      </p:sp>
      <p:sp>
        <p:nvSpPr>
          <p:cNvPr id="370" name="Google Shape;370;p31"/>
          <p:cNvSpPr txBox="1"/>
          <p:nvPr/>
        </p:nvSpPr>
        <p:spPr>
          <a:xfrm>
            <a:off x="616688" y="335946"/>
            <a:ext cx="8605603" cy="1074326"/>
          </a:xfrm>
          <a:prstGeom prst="rect">
            <a:avLst/>
          </a:prstGeom>
          <a:solidFill>
            <a:srgbClr val="016666"/>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D0EAF1"/>
              </a:buClr>
              <a:buSzPts val="4000"/>
              <a:buFont typeface="Open Sans"/>
              <a:buNone/>
            </a:pPr>
            <a:r>
              <a:rPr lang="nl-BE" sz="4000" b="0" i="1" u="none" strike="noStrike" cap="none">
                <a:solidFill>
                  <a:srgbClr val="D0EAF1"/>
                </a:solidFill>
                <a:latin typeface="Open Sans"/>
                <a:ea typeface="Open Sans"/>
                <a:cs typeface="Open Sans"/>
                <a:sym typeface="Open Sans"/>
              </a:rPr>
              <a:t>Verslaggeving BCV’s en IQ</a:t>
            </a:r>
            <a:r>
              <a:rPr lang="nl-BE" sz="4000" b="0" i="1" u="none" strike="noStrike" cap="none" baseline="-25000">
                <a:solidFill>
                  <a:srgbClr val="D0EAF1"/>
                </a:solidFill>
                <a:latin typeface="Open Sans"/>
                <a:ea typeface="Open Sans"/>
                <a:cs typeface="Open Sans"/>
                <a:sym typeface="Open Sans"/>
              </a:rPr>
              <a:t>CHC </a:t>
            </a:r>
            <a:r>
              <a:rPr lang="nl-BE" sz="4000" b="0" i="1" u="none" strike="noStrike" cap="none">
                <a:solidFill>
                  <a:srgbClr val="D0EAF1"/>
                </a:solidFill>
                <a:latin typeface="Open Sans"/>
                <a:ea typeface="Open Sans"/>
                <a:cs typeface="Open Sans"/>
                <a:sym typeface="Open Sans"/>
              </a:rPr>
              <a:t>?</a:t>
            </a:r>
            <a:endParaRPr/>
          </a:p>
        </p:txBody>
      </p:sp>
      <p:pic>
        <p:nvPicPr>
          <p:cNvPr id="371" name="Google Shape;371;p31"/>
          <p:cNvPicPr preferRelativeResize="0"/>
          <p:nvPr/>
        </p:nvPicPr>
        <p:blipFill rotWithShape="1">
          <a:blip r:embed="rId7">
            <a:alphaModFix/>
          </a:blip>
          <a:srcRect/>
          <a:stretch/>
        </p:blipFill>
        <p:spPr>
          <a:xfrm>
            <a:off x="11488738" y="6154738"/>
            <a:ext cx="487362" cy="4873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16666"/>
              </a:buClr>
              <a:buSzPts val="2800"/>
              <a:buFont typeface="Noto Sans Symbols"/>
              <a:buChar char="⇒"/>
            </a:pPr>
            <a:r>
              <a:rPr lang="nl-BE"/>
              <a:t>Relevantie voor handelen?</a:t>
            </a:r>
            <a:endParaRPr/>
          </a:p>
          <a:p>
            <a:pPr marL="685800" lvl="1" indent="-228600" algn="l" rtl="0">
              <a:lnSpc>
                <a:spcPct val="90000"/>
              </a:lnSpc>
              <a:spcBef>
                <a:spcPts val="500"/>
              </a:spcBef>
              <a:spcAft>
                <a:spcPts val="0"/>
              </a:spcAft>
              <a:buClr>
                <a:srgbClr val="02AAB4"/>
              </a:buClr>
              <a:buSzPts val="2800"/>
              <a:buFont typeface="Open Sans"/>
              <a:buChar char="-"/>
            </a:pPr>
            <a:r>
              <a:rPr lang="nl-BE" sz="2800"/>
              <a:t>Verschilt inschatting van functioneren van gekende profiel van BCV-indexen en IQ</a:t>
            </a:r>
            <a:r>
              <a:rPr lang="nl-BE" sz="2800" baseline="-25000"/>
              <a:t>CHC</a:t>
            </a:r>
            <a:r>
              <a:rPr lang="nl-BE" sz="2800"/>
              <a:t>?</a:t>
            </a:r>
            <a:endParaRPr/>
          </a:p>
          <a:p>
            <a:pPr marL="685800" lvl="1" indent="-228600" algn="l" rtl="0">
              <a:lnSpc>
                <a:spcPct val="90000"/>
              </a:lnSpc>
              <a:spcBef>
                <a:spcPts val="500"/>
              </a:spcBef>
              <a:spcAft>
                <a:spcPts val="0"/>
              </a:spcAft>
              <a:buClr>
                <a:srgbClr val="02AAB4"/>
              </a:buClr>
              <a:buSzPts val="2800"/>
              <a:buFont typeface="Open Sans"/>
              <a:buChar char="-"/>
            </a:pPr>
            <a:r>
              <a:rPr lang="nl-BE" sz="2800"/>
              <a:t>Heb je enkel  algemene score (IQ</a:t>
            </a:r>
            <a:r>
              <a:rPr lang="nl-BE" sz="2800" baseline="-25000"/>
              <a:t>CHC</a:t>
            </a:r>
            <a:r>
              <a:rPr lang="nl-BE" sz="2800"/>
              <a:t>) en mis je informatie over profiel om handelen op af te stemmen?</a:t>
            </a:r>
            <a:endParaRPr/>
          </a:p>
          <a:p>
            <a:pPr marL="685800" lvl="1" indent="-228600" algn="l" rtl="0">
              <a:lnSpc>
                <a:spcPct val="90000"/>
              </a:lnSpc>
              <a:spcBef>
                <a:spcPts val="500"/>
              </a:spcBef>
              <a:spcAft>
                <a:spcPts val="0"/>
              </a:spcAft>
              <a:buClr>
                <a:srgbClr val="02AAB4"/>
              </a:buClr>
              <a:buSzPts val="2800"/>
              <a:buFont typeface="Open Sans"/>
              <a:buChar char="-"/>
            </a:pPr>
            <a:r>
              <a:rPr lang="nl-BE" sz="2800"/>
              <a:t>Is diagnose verstandelijke beperking nodig? Of, als diagnose gesteld, nog steeds voldoende zeker van diagnose? </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t>Jonger dan 5 jaar, na 2 jaar of bij scharniermoment?</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t>Literatuur: minimuminterval ergens tussen 9 maand en 2 jaar …</a:t>
            </a:r>
            <a:endParaRPr/>
          </a:p>
        </p:txBody>
      </p:sp>
      <p:sp>
        <p:nvSpPr>
          <p:cNvPr id="378" name="Google Shape;378;p3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32</a:t>
            </a:fld>
            <a:endParaRPr/>
          </a:p>
        </p:txBody>
      </p:sp>
      <p:sp>
        <p:nvSpPr>
          <p:cNvPr id="379" name="Google Shape;379;p32"/>
          <p:cNvSpPr txBox="1"/>
          <p:nvPr/>
        </p:nvSpPr>
        <p:spPr>
          <a:xfrm>
            <a:off x="838200" y="416942"/>
            <a:ext cx="8605603" cy="1074326"/>
          </a:xfrm>
          <a:prstGeom prst="rect">
            <a:avLst/>
          </a:prstGeom>
          <a:solidFill>
            <a:srgbClr val="016666"/>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D0EAF1"/>
              </a:buClr>
              <a:buSzPts val="4000"/>
              <a:buFont typeface="Open Sans"/>
              <a:buNone/>
            </a:pPr>
            <a:r>
              <a:rPr lang="nl-BE" sz="4000" b="0" i="1" u="none" strike="noStrike" cap="none">
                <a:solidFill>
                  <a:srgbClr val="D0EAF1"/>
                </a:solidFill>
                <a:latin typeface="Open Sans"/>
                <a:ea typeface="Open Sans"/>
                <a:cs typeface="Open Sans"/>
                <a:sym typeface="Open Sans"/>
              </a:rPr>
              <a:t>Wanneer hertesten IQ</a:t>
            </a:r>
            <a:r>
              <a:rPr lang="nl-BE" sz="4000" b="0" i="1" u="none" strike="noStrike" cap="none" baseline="-25000">
                <a:solidFill>
                  <a:srgbClr val="D0EAF1"/>
                </a:solidFill>
                <a:latin typeface="Open Sans"/>
                <a:ea typeface="Open Sans"/>
                <a:cs typeface="Open Sans"/>
                <a:sym typeface="Open Sans"/>
              </a:rPr>
              <a:t>CHC </a:t>
            </a:r>
            <a:r>
              <a:rPr lang="nl-BE" sz="4000" b="0" i="1" u="none" strike="noStrike" cap="none">
                <a:solidFill>
                  <a:srgbClr val="D0EAF1"/>
                </a:solidFill>
                <a:latin typeface="Open Sans"/>
                <a:ea typeface="Open Sans"/>
                <a:cs typeface="Open Sans"/>
                <a:sym typeface="Open Sans"/>
              </a:rPr>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6000"/>
              <a:buFont typeface="Open Sans"/>
              <a:buNone/>
            </a:pPr>
            <a:r>
              <a:rPr lang="nl-BE"/>
              <a:t>Bijlage </a:t>
            </a:r>
            <a:r>
              <a:rPr lang="nl-BE" u="sng">
                <a:solidFill>
                  <a:schemeClr val="hlink"/>
                </a:solidFill>
                <a:hlinkClick r:id="rId3"/>
              </a:rPr>
              <a:t>Faire diagnostiek van cognitief functioneren</a:t>
            </a:r>
            <a:endParaRPr/>
          </a:p>
        </p:txBody>
      </p:sp>
      <p:sp>
        <p:nvSpPr>
          <p:cNvPr id="386" name="Google Shape;386;p3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33</a:t>
            </a:fld>
            <a:endParaRPr/>
          </a:p>
        </p:txBody>
      </p:sp>
      <p:pic>
        <p:nvPicPr>
          <p:cNvPr id="387" name="Google Shape;387;p33" descr="Afbeeldingsresultaat voor waar?"/>
          <p:cNvPicPr preferRelativeResize="0"/>
          <p:nvPr/>
        </p:nvPicPr>
        <p:blipFill rotWithShape="1">
          <a:blip r:embed="rId4">
            <a:alphaModFix/>
          </a:blip>
          <a:srcRect l="11274" r="11814"/>
          <a:stretch/>
        </p:blipFill>
        <p:spPr>
          <a:xfrm>
            <a:off x="9404463" y="152786"/>
            <a:ext cx="2594723" cy="1661264"/>
          </a:xfrm>
          <a:prstGeom prst="rect">
            <a:avLst/>
          </a:prstGeom>
          <a:noFill/>
          <a:ln>
            <a:noFill/>
          </a:ln>
        </p:spPr>
      </p:pic>
      <p:pic>
        <p:nvPicPr>
          <p:cNvPr id="388" name="Google Shape;388;p33" descr="http://www.vclb-koepel.be/library/galleryphotos/logo_fairediagnostiek.png"/>
          <p:cNvPicPr preferRelativeResize="0"/>
          <p:nvPr/>
        </p:nvPicPr>
        <p:blipFill rotWithShape="1">
          <a:blip r:embed="rId5">
            <a:alphaModFix/>
          </a:blip>
          <a:srcRect r="68752"/>
          <a:stretch/>
        </p:blipFill>
        <p:spPr>
          <a:xfrm>
            <a:off x="1026922" y="418531"/>
            <a:ext cx="1359358" cy="112977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4"/>
          <p:cNvSpPr txBox="1">
            <a:spLocks noGrp="1"/>
          </p:cNvSpPr>
          <p:nvPr>
            <p:ph type="title"/>
          </p:nvPr>
        </p:nvSpPr>
        <p:spPr>
          <a:xfrm>
            <a:off x="838200"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Aandacht voor Faire diagnostiek	 </a:t>
            </a:r>
            <a:endParaRPr/>
          </a:p>
        </p:txBody>
      </p:sp>
      <p:sp>
        <p:nvSpPr>
          <p:cNvPr id="395" name="Google Shape;395;p34"/>
          <p:cNvSpPr txBox="1">
            <a:spLocks noGrp="1"/>
          </p:cNvSpPr>
          <p:nvPr>
            <p:ph type="body" idx="1"/>
          </p:nvPr>
        </p:nvSpPr>
        <p:spPr>
          <a:xfrm>
            <a:off x="838200" y="1129773"/>
            <a:ext cx="10968789" cy="51538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16666"/>
              </a:buClr>
              <a:buSzPts val="2800"/>
              <a:buNone/>
            </a:pPr>
            <a:r>
              <a:rPr lang="nl-BE" sz="2400" dirty="0"/>
              <a:t>Mogelijke vertekening scores door …</a:t>
            </a:r>
            <a:endParaRPr sz="2400" dirty="0"/>
          </a:p>
          <a:p>
            <a:pPr marL="228600" lvl="0" indent="-228600" algn="l" rtl="0">
              <a:lnSpc>
                <a:spcPct val="100000"/>
              </a:lnSpc>
              <a:spcBef>
                <a:spcPts val="1000"/>
              </a:spcBef>
              <a:spcAft>
                <a:spcPts val="0"/>
              </a:spcAft>
              <a:buClr>
                <a:srgbClr val="016666"/>
              </a:buClr>
              <a:buSzPts val="2800"/>
              <a:buFont typeface="Open Sans"/>
              <a:buChar char="-"/>
            </a:pPr>
            <a:r>
              <a:rPr lang="nl-BE" sz="2400" dirty="0"/>
              <a:t>mindere vertrouwdheid met taal en cultuur (en </a:t>
            </a:r>
            <a:r>
              <a:rPr lang="nl-BE" sz="2400" dirty="0" err="1"/>
              <a:t>testing</a:t>
            </a:r>
            <a:r>
              <a:rPr lang="nl-BE" sz="2400" dirty="0"/>
              <a:t>)?</a:t>
            </a:r>
            <a:endParaRPr sz="2400" dirty="0"/>
          </a:p>
          <a:p>
            <a:pPr marL="228600" lvl="0" indent="-228600" algn="l" rtl="0">
              <a:lnSpc>
                <a:spcPct val="100000"/>
              </a:lnSpc>
              <a:spcBef>
                <a:spcPts val="1000"/>
              </a:spcBef>
              <a:spcAft>
                <a:spcPts val="0"/>
              </a:spcAft>
              <a:buClr>
                <a:srgbClr val="016666"/>
              </a:buClr>
              <a:buSzPts val="2800"/>
              <a:buFont typeface="Open Sans"/>
              <a:buChar char="-"/>
            </a:pPr>
            <a:r>
              <a:rPr lang="nl-BE" sz="2400" dirty="0"/>
              <a:t>verschil gezinscultuur en schoolcultuur? </a:t>
            </a:r>
            <a:endParaRPr sz="2400" dirty="0"/>
          </a:p>
          <a:p>
            <a:pPr marL="228600" lvl="0" indent="-228600" algn="l" rtl="0">
              <a:lnSpc>
                <a:spcPct val="100000"/>
              </a:lnSpc>
              <a:spcBef>
                <a:spcPts val="1000"/>
              </a:spcBef>
              <a:spcAft>
                <a:spcPts val="0"/>
              </a:spcAft>
              <a:buClr>
                <a:srgbClr val="016666"/>
              </a:buClr>
              <a:buSzPts val="2800"/>
              <a:buFont typeface="Noto Sans Symbols"/>
              <a:buChar char="✔"/>
            </a:pPr>
            <a:r>
              <a:rPr lang="nl-BE" sz="2400" dirty="0"/>
              <a:t>Mate van acculturatie van een gezin? </a:t>
            </a:r>
            <a:endParaRPr sz="2400" dirty="0"/>
          </a:p>
          <a:p>
            <a:pPr marL="685800" lvl="1" indent="-228600" algn="l" rtl="0">
              <a:lnSpc>
                <a:spcPct val="100000"/>
              </a:lnSpc>
              <a:spcBef>
                <a:spcPts val="500"/>
              </a:spcBef>
              <a:spcAft>
                <a:spcPts val="0"/>
              </a:spcAft>
              <a:buClr>
                <a:srgbClr val="02AAB4"/>
              </a:buClr>
              <a:buSzPts val="2800"/>
              <a:buFont typeface="Noto Sans Symbols"/>
              <a:buChar char="✔"/>
            </a:pPr>
            <a:r>
              <a:rPr lang="nl-BE" dirty="0"/>
              <a:t>Voorbeeldvragen Intakefase </a:t>
            </a:r>
            <a:r>
              <a:rPr lang="nl-BE" u="sng" dirty="0">
                <a:solidFill>
                  <a:schemeClr val="hlink"/>
                </a:solidFill>
                <a:hlinkClick r:id="rId3"/>
              </a:rPr>
              <a:t>Bijlage Faire diagnostiek van adaptief gedrag</a:t>
            </a:r>
            <a:endParaRPr u="sng" dirty="0">
              <a:solidFill>
                <a:schemeClr val="hlink"/>
              </a:solidFill>
              <a:hlinkClick r:id="rId4"/>
            </a:endParaRPr>
          </a:p>
          <a:p>
            <a:pPr marL="685800" lvl="1" indent="-228600" algn="l" rtl="0">
              <a:lnSpc>
                <a:spcPct val="100000"/>
              </a:lnSpc>
              <a:spcBef>
                <a:spcPts val="500"/>
              </a:spcBef>
              <a:spcAft>
                <a:spcPts val="0"/>
              </a:spcAft>
              <a:buClr>
                <a:srgbClr val="02AAB4"/>
              </a:buClr>
              <a:buSzPts val="2800"/>
              <a:buFont typeface="Noto Sans Symbols"/>
              <a:buChar char="✔"/>
            </a:pPr>
            <a:r>
              <a:rPr lang="nl-BE" u="sng" dirty="0">
                <a:solidFill>
                  <a:schemeClr val="hlink"/>
                </a:solidFill>
                <a:hlinkClick r:id="rId4"/>
              </a:rPr>
              <a:t>Gentse Acculturatieschaal </a:t>
            </a:r>
            <a:r>
              <a:rPr lang="nl-BE" dirty="0"/>
              <a:t>(Turkse en Marokkaanse leerlingen)</a:t>
            </a:r>
            <a:endParaRPr dirty="0"/>
          </a:p>
          <a:p>
            <a:pPr marL="685800" lvl="1" indent="-228600" algn="l" rtl="0">
              <a:lnSpc>
                <a:spcPct val="100000"/>
              </a:lnSpc>
              <a:spcBef>
                <a:spcPts val="500"/>
              </a:spcBef>
              <a:spcAft>
                <a:spcPts val="0"/>
              </a:spcAft>
              <a:buClr>
                <a:srgbClr val="02AAB4"/>
              </a:buClr>
              <a:buSzPts val="2800"/>
              <a:buFont typeface="Noto Sans Symbols"/>
              <a:buChar char="✔"/>
            </a:pPr>
            <a:r>
              <a:rPr lang="nl-BE" u="sng" dirty="0" err="1">
                <a:solidFill>
                  <a:schemeClr val="hlink"/>
                </a:solidFill>
                <a:hlinkClick r:id="rId5"/>
              </a:rPr>
              <a:t>Cultural</a:t>
            </a:r>
            <a:r>
              <a:rPr lang="nl-BE" u="sng" dirty="0">
                <a:solidFill>
                  <a:schemeClr val="hlink"/>
                </a:solidFill>
                <a:hlinkClick r:id="rId5"/>
              </a:rPr>
              <a:t> </a:t>
            </a:r>
            <a:r>
              <a:rPr lang="nl-BE" u="sng" dirty="0" err="1">
                <a:solidFill>
                  <a:schemeClr val="hlink"/>
                </a:solidFill>
                <a:hlinkClick r:id="rId5"/>
              </a:rPr>
              <a:t>Formulation</a:t>
            </a:r>
            <a:r>
              <a:rPr lang="nl-BE" u="sng" dirty="0">
                <a:solidFill>
                  <a:schemeClr val="hlink"/>
                </a:solidFill>
                <a:hlinkClick r:id="rId5"/>
              </a:rPr>
              <a:t> Interview</a:t>
            </a:r>
            <a:r>
              <a:rPr lang="nl-BE" dirty="0"/>
              <a:t> DSM-5 (gericht op volwassenen)</a:t>
            </a:r>
            <a:endParaRPr dirty="0"/>
          </a:p>
          <a:p>
            <a:pPr marL="685800" lvl="1" indent="-228600" algn="l" rtl="0">
              <a:lnSpc>
                <a:spcPct val="100000"/>
              </a:lnSpc>
              <a:spcBef>
                <a:spcPts val="500"/>
              </a:spcBef>
              <a:spcAft>
                <a:spcPts val="0"/>
              </a:spcAft>
              <a:buClr>
                <a:srgbClr val="02AAB4"/>
              </a:buClr>
              <a:buSzPts val="2800"/>
              <a:buFont typeface="Noto Sans Symbols"/>
              <a:buChar char="✔"/>
            </a:pPr>
            <a:r>
              <a:rPr lang="nl-BE" u="sng" dirty="0">
                <a:solidFill>
                  <a:schemeClr val="hlink"/>
                </a:solidFill>
                <a:hlinkClick r:id="rId6"/>
              </a:rPr>
              <a:t>Het Culturele Interview </a:t>
            </a:r>
            <a:r>
              <a:rPr lang="nl-BE" dirty="0" err="1"/>
              <a:t>Pharos</a:t>
            </a:r>
            <a:r>
              <a:rPr lang="nl-BE" dirty="0"/>
              <a:t> (gericht op volwassenen)</a:t>
            </a:r>
            <a:endParaRPr dirty="0"/>
          </a:p>
          <a:p>
            <a:pPr marL="228600" lvl="0" indent="-228600" algn="l" rtl="0">
              <a:lnSpc>
                <a:spcPct val="100000"/>
              </a:lnSpc>
              <a:spcBef>
                <a:spcPts val="1000"/>
              </a:spcBef>
              <a:spcAft>
                <a:spcPts val="0"/>
              </a:spcAft>
              <a:buClr>
                <a:srgbClr val="016666"/>
              </a:buClr>
              <a:buSzPts val="2800"/>
              <a:buFont typeface="Noto Sans Symbols"/>
              <a:buChar char="✔"/>
            </a:pPr>
            <a:r>
              <a:rPr lang="nl-BE" sz="2400" dirty="0"/>
              <a:t>Attitudes binnen gezin rond cognitieve vaardigheden, prestaties, schoolse motivatie, schoolloopbaan?</a:t>
            </a:r>
            <a:endParaRPr sz="2400" dirty="0"/>
          </a:p>
        </p:txBody>
      </p:sp>
      <p:sp>
        <p:nvSpPr>
          <p:cNvPr id="396" name="Google Shape;396;p3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34</a:t>
            </a:fld>
            <a:endParaRPr/>
          </a:p>
        </p:txBody>
      </p:sp>
      <p:pic>
        <p:nvPicPr>
          <p:cNvPr id="397" name="Google Shape;397;p34" descr="http://www.vclb-koepel.be/library/galleryphotos/logo_fairediagnostiek.png"/>
          <p:cNvPicPr preferRelativeResize="0"/>
          <p:nvPr/>
        </p:nvPicPr>
        <p:blipFill rotWithShape="1">
          <a:blip r:embed="rId7">
            <a:alphaModFix/>
          </a:blip>
          <a:srcRect r="68752"/>
          <a:stretch/>
        </p:blipFill>
        <p:spPr>
          <a:xfrm>
            <a:off x="10674121" y="365125"/>
            <a:ext cx="1359358" cy="112977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body" idx="1"/>
          </p:nvPr>
        </p:nvSpPr>
        <p:spPr>
          <a:xfrm>
            <a:off x="838200" y="1494898"/>
            <a:ext cx="10885714" cy="499797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Font typeface="Noto Sans Symbols"/>
              <a:buChar char="✔"/>
            </a:pPr>
            <a:r>
              <a:rPr lang="nl-BE" u="sng" dirty="0">
                <a:solidFill>
                  <a:schemeClr val="hlink"/>
                </a:solidFill>
                <a:hlinkClick r:id="rId3"/>
              </a:rPr>
              <a:t>Bijlage Protocol </a:t>
            </a:r>
            <a:r>
              <a:rPr lang="nl-BE" u="sng" dirty="0" err="1">
                <a:solidFill>
                  <a:schemeClr val="hlink"/>
                </a:solidFill>
                <a:hlinkClick r:id="rId3"/>
              </a:rPr>
              <a:t>Spraak&amp;Taal</a:t>
            </a:r>
            <a:r>
              <a:rPr lang="nl-BE" u="sng" dirty="0">
                <a:solidFill>
                  <a:schemeClr val="hlink"/>
                </a:solidFill>
                <a:hlinkClick r:id="rId3"/>
              </a:rPr>
              <a:t>: Checklist signalen bij meertalige leerlingen </a:t>
            </a:r>
            <a:endParaRPr dirty="0"/>
          </a:p>
          <a:p>
            <a:pPr marL="228600" lvl="0" indent="-228600" algn="l" rtl="0">
              <a:lnSpc>
                <a:spcPct val="90000"/>
              </a:lnSpc>
              <a:spcBef>
                <a:spcPts val="1000"/>
              </a:spcBef>
              <a:spcAft>
                <a:spcPts val="0"/>
              </a:spcAft>
              <a:buClr>
                <a:srgbClr val="016666"/>
              </a:buClr>
              <a:buSzPts val="2800"/>
              <a:buFont typeface="Noto Sans Symbols"/>
              <a:buChar char="✔"/>
            </a:pPr>
            <a:r>
              <a:rPr lang="nl-BE" dirty="0"/>
              <a:t>Anamnese Meertalige Kinderen (</a:t>
            </a:r>
            <a:r>
              <a:rPr lang="nl-BE" u="sng" dirty="0">
                <a:solidFill>
                  <a:schemeClr val="hlink"/>
                </a:solidFill>
                <a:hlinkClick r:id="rId4"/>
              </a:rPr>
              <a:t>http://www.sig-net.be/nl/publicaties/anamnesemeertalige-kinderen-amk_74.aspx</a:t>
            </a:r>
            <a:endParaRPr dirty="0"/>
          </a:p>
          <a:p>
            <a:pPr marL="228600" lvl="0" indent="-228600" algn="l" rtl="0">
              <a:lnSpc>
                <a:spcPct val="90000"/>
              </a:lnSpc>
              <a:spcBef>
                <a:spcPts val="1000"/>
              </a:spcBef>
              <a:spcAft>
                <a:spcPts val="0"/>
              </a:spcAft>
              <a:buClr>
                <a:srgbClr val="016666"/>
              </a:buClr>
              <a:buSzPts val="2800"/>
              <a:buFont typeface="Noto Sans Symbols"/>
              <a:buChar char="✔"/>
            </a:pPr>
            <a:r>
              <a:rPr lang="nl-BE" dirty="0"/>
              <a:t> Anamnese Meertaligheid (</a:t>
            </a:r>
            <a:r>
              <a:rPr lang="nl-BE" u="sng" dirty="0">
                <a:solidFill>
                  <a:schemeClr val="hlink"/>
                </a:solidFill>
                <a:hlinkClick r:id="rId5"/>
              </a:rPr>
              <a:t>http://www.simea.nl/dossiers/passend-onderwijs/toolkit/handreikingen/</a:t>
            </a:r>
            <a:r>
              <a:rPr lang="nl-BE" dirty="0"/>
              <a:t>) </a:t>
            </a:r>
            <a:endParaRPr dirty="0"/>
          </a:p>
          <a:p>
            <a:pPr marL="0" lvl="0" indent="0" algn="just" rtl="0">
              <a:lnSpc>
                <a:spcPct val="90000"/>
              </a:lnSpc>
              <a:spcBef>
                <a:spcPts val="1000"/>
              </a:spcBef>
              <a:spcAft>
                <a:spcPts val="0"/>
              </a:spcAft>
              <a:buClr>
                <a:srgbClr val="016666"/>
              </a:buClr>
              <a:buSzPts val="3200"/>
              <a:buNone/>
            </a:pPr>
            <a:r>
              <a:rPr lang="nl-BE" i="1" dirty="0"/>
              <a:t>Bij anderstalige nieuwkomers of kleuters die minder dan 2 jaar in onze cultuur verbleven GEEN uitspraak over algemene intelligentie met oog op beslissingen over onderwijsloopbaan leerling. Storende factoren zijn te sterk!</a:t>
            </a:r>
            <a:endParaRPr dirty="0"/>
          </a:p>
          <a:p>
            <a:pPr marL="171450" lvl="0" indent="0" algn="l" rtl="0">
              <a:lnSpc>
                <a:spcPct val="90000"/>
              </a:lnSpc>
              <a:spcBef>
                <a:spcPts val="1000"/>
              </a:spcBef>
              <a:spcAft>
                <a:spcPts val="0"/>
              </a:spcAft>
              <a:buClr>
                <a:srgbClr val="016666"/>
              </a:buClr>
              <a:buSzPts val="3200"/>
              <a:buFont typeface="Open Sans"/>
              <a:buNone/>
            </a:pPr>
            <a:endParaRPr sz="3200" dirty="0"/>
          </a:p>
        </p:txBody>
      </p:sp>
      <p:sp>
        <p:nvSpPr>
          <p:cNvPr id="404" name="Google Shape;404;p3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35</a:t>
            </a:fld>
            <a:endParaRPr/>
          </a:p>
        </p:txBody>
      </p:sp>
      <p:sp>
        <p:nvSpPr>
          <p:cNvPr id="405" name="Google Shape;40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3600"/>
              <a:buFont typeface="Open Sans"/>
              <a:buNone/>
            </a:pPr>
            <a:r>
              <a:rPr lang="nl-BE" sz="3600" i="1">
                <a:solidFill>
                  <a:srgbClr val="02AAB4"/>
                </a:solidFill>
              </a:rPr>
              <a:t>Taalvaardigheid mogelijk storende factor?</a:t>
            </a:r>
            <a:endParaRPr sz="2800"/>
          </a:p>
        </p:txBody>
      </p:sp>
      <p:pic>
        <p:nvPicPr>
          <p:cNvPr id="406" name="Google Shape;406;p35" descr="http://www.vclb-koepel.be/library/galleryphotos/logo_fairediagnostiek.png"/>
          <p:cNvPicPr preferRelativeResize="0"/>
          <p:nvPr/>
        </p:nvPicPr>
        <p:blipFill rotWithShape="1">
          <a:blip r:embed="rId6">
            <a:alphaModFix/>
          </a:blip>
          <a:srcRect r="68752"/>
          <a:stretch/>
        </p:blipFill>
        <p:spPr>
          <a:xfrm>
            <a:off x="10674121" y="365125"/>
            <a:ext cx="1359358" cy="11297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3600"/>
              <a:buFont typeface="Open Sans"/>
              <a:buNone/>
            </a:pPr>
            <a:r>
              <a:rPr lang="nl-BE" sz="3600" i="1">
                <a:solidFill>
                  <a:srgbClr val="02AAB4"/>
                </a:solidFill>
              </a:rPr>
              <a:t>Inschatting BCV’s bij anderstalige leerlingen</a:t>
            </a:r>
            <a:endParaRPr/>
          </a:p>
        </p:txBody>
      </p:sp>
      <p:sp>
        <p:nvSpPr>
          <p:cNvPr id="413" name="Google Shape;41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016666"/>
              </a:buClr>
              <a:buSzPts val="3200"/>
              <a:buChar char="•"/>
            </a:pPr>
            <a:r>
              <a:rPr lang="nl-BE" sz="3200" dirty="0"/>
              <a:t>Inschatten cognitieve vaardigheden via opdrachten die zo weinig mogelijk taal bevatten</a:t>
            </a:r>
            <a:endParaRPr dirty="0"/>
          </a:p>
          <a:p>
            <a:pPr marL="685800" lvl="1" indent="-228600" algn="l" rtl="0">
              <a:lnSpc>
                <a:spcPct val="80000"/>
              </a:lnSpc>
              <a:spcBef>
                <a:spcPts val="500"/>
              </a:spcBef>
              <a:spcAft>
                <a:spcPts val="0"/>
              </a:spcAft>
              <a:buClr>
                <a:srgbClr val="02AAB4"/>
              </a:buClr>
              <a:buSzPts val="2800"/>
              <a:buFont typeface="Noto Sans Symbols"/>
              <a:buChar char="✔"/>
            </a:pPr>
            <a:r>
              <a:rPr lang="nl-BE" sz="2800" dirty="0" err="1">
                <a:solidFill>
                  <a:srgbClr val="02AAB4"/>
                </a:solidFill>
              </a:rPr>
              <a:t>Gf</a:t>
            </a:r>
            <a:r>
              <a:rPr lang="nl-BE" sz="2800" dirty="0">
                <a:solidFill>
                  <a:srgbClr val="02AAB4"/>
                </a:solidFill>
              </a:rPr>
              <a:t>, Gsm, </a:t>
            </a:r>
            <a:r>
              <a:rPr lang="nl-BE" sz="2800" dirty="0" err="1">
                <a:solidFill>
                  <a:srgbClr val="02AAB4"/>
                </a:solidFill>
              </a:rPr>
              <a:t>Gv</a:t>
            </a:r>
            <a:r>
              <a:rPr lang="nl-BE" sz="2800" dirty="0">
                <a:solidFill>
                  <a:srgbClr val="02AAB4"/>
                </a:solidFill>
              </a:rPr>
              <a:t>, </a:t>
            </a:r>
            <a:r>
              <a:rPr lang="nl-BE" sz="2800" dirty="0" err="1">
                <a:solidFill>
                  <a:srgbClr val="02AAB4"/>
                </a:solidFill>
              </a:rPr>
              <a:t>Gs</a:t>
            </a:r>
            <a:r>
              <a:rPr lang="nl-BE" sz="2800" dirty="0">
                <a:solidFill>
                  <a:srgbClr val="02AAB4"/>
                </a:solidFill>
              </a:rPr>
              <a:t> (uitwerking </a:t>
            </a:r>
            <a:r>
              <a:rPr lang="nl-BE" sz="2800" u="sng" dirty="0" err="1">
                <a:solidFill>
                  <a:srgbClr val="02AAB4"/>
                </a:solidFill>
                <a:hlinkClick r:id="rId3"/>
              </a:rPr>
              <a:t>NiTa</a:t>
            </a:r>
            <a:r>
              <a:rPr lang="nl-BE" sz="2800" u="sng" dirty="0" err="1">
                <a:solidFill>
                  <a:schemeClr val="hlink"/>
                </a:solidFill>
                <a:hlinkClick r:id="rId3"/>
              </a:rPr>
              <a:t>l</a:t>
            </a:r>
            <a:r>
              <a:rPr lang="nl-BE" sz="2800" u="sng" dirty="0">
                <a:solidFill>
                  <a:schemeClr val="hlink"/>
                </a:solidFill>
                <a:hlinkClick r:id="rId3"/>
              </a:rPr>
              <a:t>-Index</a:t>
            </a:r>
            <a:r>
              <a:rPr lang="nl-BE" sz="2800" dirty="0"/>
              <a:t> door </a:t>
            </a:r>
            <a:r>
              <a:rPr lang="nl-BE" sz="2800" dirty="0" err="1"/>
              <a:t>CAPvzw</a:t>
            </a:r>
            <a:r>
              <a:rPr lang="nl-BE" sz="2800" dirty="0"/>
              <a:t>)</a:t>
            </a:r>
            <a:endParaRPr sz="2800" dirty="0">
              <a:solidFill>
                <a:srgbClr val="02AAB4"/>
              </a:solidFill>
            </a:endParaRPr>
          </a:p>
          <a:p>
            <a:pPr marL="685800" lvl="1" indent="-228600" algn="l" rtl="0">
              <a:lnSpc>
                <a:spcPct val="80000"/>
              </a:lnSpc>
              <a:spcBef>
                <a:spcPts val="500"/>
              </a:spcBef>
              <a:spcAft>
                <a:spcPts val="0"/>
              </a:spcAft>
              <a:buClr>
                <a:srgbClr val="02AAB4"/>
              </a:buClr>
              <a:buSzPts val="2800"/>
              <a:buFont typeface="Noto Sans Symbols"/>
              <a:buChar char="✔"/>
            </a:pPr>
            <a:r>
              <a:rPr lang="nl-BE" sz="2800" dirty="0" err="1"/>
              <a:t>CoVaT</a:t>
            </a:r>
            <a:r>
              <a:rPr lang="nl-BE" sz="2800" dirty="0"/>
              <a:t>-CHC-Basisversie: </a:t>
            </a:r>
            <a:r>
              <a:rPr lang="nl-BE" sz="2800" dirty="0" err="1"/>
              <a:t>NiTal</a:t>
            </a:r>
            <a:r>
              <a:rPr lang="nl-BE" sz="2800" dirty="0"/>
              <a:t>-index</a:t>
            </a:r>
            <a:endParaRPr dirty="0"/>
          </a:p>
          <a:p>
            <a:pPr marL="685800" lvl="1" indent="-228600" algn="l" rtl="0">
              <a:lnSpc>
                <a:spcPct val="80000"/>
              </a:lnSpc>
              <a:spcBef>
                <a:spcPts val="500"/>
              </a:spcBef>
              <a:spcAft>
                <a:spcPts val="0"/>
              </a:spcAft>
              <a:buClr>
                <a:srgbClr val="02AAB4"/>
              </a:buClr>
              <a:buSzPts val="2800"/>
              <a:buFont typeface="Noto Sans Symbols"/>
              <a:buChar char="✔"/>
            </a:pPr>
            <a:r>
              <a:rPr lang="nl-BE" sz="2800" dirty="0" err="1"/>
              <a:t>Wisc</a:t>
            </a:r>
            <a:r>
              <a:rPr lang="nl-BE" sz="2800" dirty="0"/>
              <a:t>-V: </a:t>
            </a:r>
            <a:r>
              <a:rPr lang="nl-BE" sz="2800" dirty="0">
                <a:solidFill>
                  <a:srgbClr val="02AAB4"/>
                </a:solidFill>
              </a:rPr>
              <a:t>Non-Verbale Index (NVI</a:t>
            </a:r>
            <a:r>
              <a:rPr lang="nl-BE" sz="2800" dirty="0"/>
              <a:t>)</a:t>
            </a:r>
            <a:endParaRPr sz="2800" dirty="0">
              <a:solidFill>
                <a:srgbClr val="02AAB4"/>
              </a:solidFill>
            </a:endParaRPr>
          </a:p>
          <a:p>
            <a:pPr marL="685800" lvl="1" indent="-228600" algn="l" rtl="0">
              <a:lnSpc>
                <a:spcPct val="80000"/>
              </a:lnSpc>
              <a:spcBef>
                <a:spcPts val="500"/>
              </a:spcBef>
              <a:spcAft>
                <a:spcPts val="0"/>
              </a:spcAft>
              <a:buClr>
                <a:srgbClr val="02AAB4"/>
              </a:buClr>
              <a:buSzPts val="2800"/>
              <a:buFont typeface="Noto Sans Symbols"/>
              <a:buChar char="✔"/>
            </a:pPr>
            <a:r>
              <a:rPr lang="nl-BE" sz="2800" dirty="0">
                <a:solidFill>
                  <a:srgbClr val="02AAB4"/>
                </a:solidFill>
              </a:rPr>
              <a:t>WNV: slechts 1 </a:t>
            </a:r>
            <a:r>
              <a:rPr lang="nl-BE" sz="2800" dirty="0" err="1">
                <a:solidFill>
                  <a:srgbClr val="02AAB4"/>
                </a:solidFill>
              </a:rPr>
              <a:t>subtest</a:t>
            </a:r>
            <a:r>
              <a:rPr lang="nl-BE" sz="2800" dirty="0">
                <a:solidFill>
                  <a:srgbClr val="02AAB4"/>
                </a:solidFill>
              </a:rPr>
              <a:t> per BCV</a:t>
            </a:r>
            <a:endParaRPr dirty="0"/>
          </a:p>
          <a:p>
            <a:pPr marL="0" lvl="0" indent="0" algn="l" rtl="0">
              <a:lnSpc>
                <a:spcPct val="80000"/>
              </a:lnSpc>
              <a:spcBef>
                <a:spcPts val="1000"/>
              </a:spcBef>
              <a:spcAft>
                <a:spcPts val="0"/>
              </a:spcAft>
              <a:buClr>
                <a:srgbClr val="016666"/>
              </a:buClr>
              <a:buSzPts val="3600"/>
              <a:buNone/>
            </a:pPr>
            <a:r>
              <a:rPr lang="nl-BE" sz="3600" dirty="0"/>
              <a:t>Hulpmiddel maar…</a:t>
            </a:r>
            <a:endParaRPr sz="3600" dirty="0">
              <a:solidFill>
                <a:srgbClr val="02AAB4"/>
              </a:solidFill>
            </a:endParaRPr>
          </a:p>
          <a:p>
            <a:pPr marL="685800" lvl="1" indent="-228600" algn="l" rtl="0">
              <a:lnSpc>
                <a:spcPct val="80000"/>
              </a:lnSpc>
              <a:spcBef>
                <a:spcPts val="500"/>
              </a:spcBef>
              <a:spcAft>
                <a:spcPts val="0"/>
              </a:spcAft>
              <a:buClr>
                <a:srgbClr val="02AAB4"/>
              </a:buClr>
              <a:buSzPts val="2800"/>
              <a:buFont typeface="Noto Sans Symbols"/>
              <a:buChar char="✔"/>
            </a:pPr>
            <a:r>
              <a:rPr lang="nl-BE" sz="2800" dirty="0"/>
              <a:t>Ook info over </a:t>
            </a:r>
            <a:r>
              <a:rPr lang="nl-BE" sz="2800" dirty="0" err="1"/>
              <a:t>Gc</a:t>
            </a:r>
            <a:r>
              <a:rPr lang="nl-BE" sz="2800" dirty="0"/>
              <a:t> en talige Gsm (via test, observatie, gesprek, uitproberen van aanpak)</a:t>
            </a:r>
            <a:endParaRPr dirty="0"/>
          </a:p>
          <a:p>
            <a:pPr marL="685800" lvl="1" indent="-228600" algn="l" rtl="0">
              <a:lnSpc>
                <a:spcPct val="80000"/>
              </a:lnSpc>
              <a:spcBef>
                <a:spcPts val="500"/>
              </a:spcBef>
              <a:spcAft>
                <a:spcPts val="0"/>
              </a:spcAft>
              <a:buClr>
                <a:srgbClr val="02AAB4"/>
              </a:buClr>
              <a:buSzPts val="2800"/>
              <a:buFont typeface="Noto Sans Symbols"/>
              <a:buChar char="✔"/>
            </a:pPr>
            <a:r>
              <a:rPr lang="nl-BE" sz="2800" dirty="0"/>
              <a:t>Invloed van cultuurverschillen?</a:t>
            </a:r>
            <a:endParaRPr dirty="0"/>
          </a:p>
        </p:txBody>
      </p:sp>
      <p:sp>
        <p:nvSpPr>
          <p:cNvPr id="414" name="Google Shape;414;p3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36</a:t>
            </a:fld>
            <a:endParaRPr/>
          </a:p>
        </p:txBody>
      </p:sp>
      <p:pic>
        <p:nvPicPr>
          <p:cNvPr id="415" name="Google Shape;415;p36" descr="http://www.vclb-koepel.be/library/galleryphotos/logo_fairediagnostiek.png"/>
          <p:cNvPicPr preferRelativeResize="0"/>
          <p:nvPr/>
        </p:nvPicPr>
        <p:blipFill rotWithShape="1">
          <a:blip r:embed="rId4">
            <a:alphaModFix/>
          </a:blip>
          <a:srcRect r="68752"/>
          <a:stretch/>
        </p:blipFill>
        <p:spPr>
          <a:xfrm>
            <a:off x="10674121" y="365125"/>
            <a:ext cx="1359358" cy="11297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i="1">
                <a:solidFill>
                  <a:srgbClr val="02AAB4"/>
                </a:solidFill>
              </a:rPr>
              <a:t>Fair gebruik diagnostische instrumenten</a:t>
            </a:r>
            <a:br>
              <a:rPr lang="nl-BE" i="1">
                <a:solidFill>
                  <a:srgbClr val="02AAB4"/>
                </a:solidFill>
              </a:rPr>
            </a:br>
            <a:r>
              <a:rPr lang="nl-BE" i="1">
                <a:solidFill>
                  <a:srgbClr val="02AAB4"/>
                </a:solidFill>
              </a:rPr>
              <a:t>Wat als ... ?</a:t>
            </a:r>
            <a:endParaRPr/>
          </a:p>
        </p:txBody>
      </p:sp>
      <p:sp>
        <p:nvSpPr>
          <p:cNvPr id="424" name="Google Shape;424;p37"/>
          <p:cNvSpPr txBox="1">
            <a:spLocks noGrp="1"/>
          </p:cNvSpPr>
          <p:nvPr>
            <p:ph type="body" idx="1"/>
          </p:nvPr>
        </p:nvSpPr>
        <p:spPr>
          <a:xfrm>
            <a:off x="838887" y="1852519"/>
            <a:ext cx="10514230" cy="4351338"/>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0"/>
              </a:spcBef>
              <a:spcAft>
                <a:spcPts val="0"/>
              </a:spcAft>
              <a:buClr>
                <a:srgbClr val="016666"/>
              </a:buClr>
              <a:buSzPts val="3200"/>
              <a:buNone/>
            </a:pPr>
            <a:r>
              <a:rPr lang="nl-BE" sz="3200" b="1" dirty="0">
                <a:solidFill>
                  <a:srgbClr val="016666"/>
                </a:solidFill>
              </a:rPr>
              <a:t>Als</a:t>
            </a:r>
            <a:r>
              <a:rPr lang="nl-BE" sz="3200" dirty="0">
                <a:solidFill>
                  <a:srgbClr val="016666"/>
                </a:solidFill>
              </a:rPr>
              <a:t> normen (helemaal) niet bruikbaar zijn …</a:t>
            </a:r>
            <a:endParaRPr dirty="0"/>
          </a:p>
          <a:p>
            <a:pPr marL="152400" lvl="0" indent="0" algn="l" rtl="0">
              <a:lnSpc>
                <a:spcPct val="90000"/>
              </a:lnSpc>
              <a:spcBef>
                <a:spcPts val="1000"/>
              </a:spcBef>
              <a:spcAft>
                <a:spcPts val="0"/>
              </a:spcAft>
              <a:buClr>
                <a:srgbClr val="016666"/>
              </a:buClr>
              <a:buSzPts val="3200"/>
              <a:buNone/>
            </a:pPr>
            <a:r>
              <a:rPr lang="nl-BE" sz="3200" b="1" dirty="0">
                <a:solidFill>
                  <a:srgbClr val="016666"/>
                </a:solidFill>
              </a:rPr>
              <a:t>Als</a:t>
            </a:r>
            <a:r>
              <a:rPr lang="nl-BE" sz="3200" dirty="0">
                <a:solidFill>
                  <a:srgbClr val="016666"/>
                </a:solidFill>
              </a:rPr>
              <a:t> instrument onvoldoende valide info oplevert bv. te sterk afwijkt van andere info …</a:t>
            </a:r>
            <a:endParaRPr dirty="0"/>
          </a:p>
          <a:p>
            <a:pPr marL="152400" lvl="0" indent="0" algn="l" rtl="0">
              <a:lnSpc>
                <a:spcPct val="90000"/>
              </a:lnSpc>
              <a:spcBef>
                <a:spcPts val="1000"/>
              </a:spcBef>
              <a:spcAft>
                <a:spcPts val="0"/>
              </a:spcAft>
              <a:buClr>
                <a:srgbClr val="016666"/>
              </a:buClr>
              <a:buSzPts val="3200"/>
              <a:buNone/>
            </a:pPr>
            <a:endParaRPr sz="3200" dirty="0">
              <a:solidFill>
                <a:srgbClr val="016666"/>
              </a:solidFill>
            </a:endParaRPr>
          </a:p>
          <a:p>
            <a:pPr marL="152400" lvl="0" indent="0" algn="l" rtl="0">
              <a:lnSpc>
                <a:spcPct val="90000"/>
              </a:lnSpc>
              <a:spcBef>
                <a:spcPts val="1000"/>
              </a:spcBef>
              <a:spcAft>
                <a:spcPts val="0"/>
              </a:spcAft>
              <a:buClr>
                <a:srgbClr val="016666"/>
              </a:buClr>
              <a:buSzPts val="3200"/>
              <a:buNone/>
            </a:pPr>
            <a:r>
              <a:rPr lang="nl-BE" sz="3200" b="1" dirty="0">
                <a:solidFill>
                  <a:srgbClr val="016666"/>
                </a:solidFill>
              </a:rPr>
              <a:t>Dan</a:t>
            </a:r>
            <a:r>
              <a:rPr lang="nl-BE" sz="3200" dirty="0">
                <a:solidFill>
                  <a:srgbClr val="016666"/>
                </a:solidFill>
              </a:rPr>
              <a:t> …</a:t>
            </a:r>
            <a:endParaRPr dirty="0"/>
          </a:p>
          <a:p>
            <a:pPr marL="228600" lvl="0" indent="-228600" algn="l" rtl="0">
              <a:lnSpc>
                <a:spcPct val="90000"/>
              </a:lnSpc>
              <a:spcBef>
                <a:spcPts val="1000"/>
              </a:spcBef>
              <a:spcAft>
                <a:spcPts val="0"/>
              </a:spcAft>
              <a:buClr>
                <a:srgbClr val="016666"/>
              </a:buClr>
              <a:buSzPts val="3200"/>
              <a:buFont typeface="Noto Sans Symbols"/>
              <a:buChar char="✔"/>
            </a:pPr>
            <a:r>
              <a:rPr lang="nl-BE" sz="3200" dirty="0">
                <a:solidFill>
                  <a:srgbClr val="016666"/>
                </a:solidFill>
              </a:rPr>
              <a:t> Overweeg of niveaubepaling (nu al?) (echt?) nodig is</a:t>
            </a:r>
            <a:endParaRPr dirty="0"/>
          </a:p>
          <a:p>
            <a:pPr marL="228600" lvl="0" indent="-228600" algn="l" rtl="0">
              <a:lnSpc>
                <a:spcPct val="90000"/>
              </a:lnSpc>
              <a:spcBef>
                <a:spcPts val="1000"/>
              </a:spcBef>
              <a:spcAft>
                <a:spcPts val="0"/>
              </a:spcAft>
              <a:buClr>
                <a:srgbClr val="016666"/>
              </a:buClr>
              <a:buSzPts val="3200"/>
              <a:buFont typeface="Noto Sans Symbols"/>
              <a:buChar char="✔"/>
            </a:pPr>
            <a:r>
              <a:rPr lang="nl-BE" sz="3200" dirty="0">
                <a:solidFill>
                  <a:srgbClr val="016666"/>
                </a:solidFill>
              </a:rPr>
              <a:t> Verzamel extra info en zet in op klinisch oordeel</a:t>
            </a:r>
            <a:endParaRPr dirty="0"/>
          </a:p>
          <a:p>
            <a:pPr marL="228600" lvl="0" indent="-228600" algn="l" rtl="0">
              <a:lnSpc>
                <a:spcPct val="90000"/>
              </a:lnSpc>
              <a:spcBef>
                <a:spcPts val="1000"/>
              </a:spcBef>
              <a:spcAft>
                <a:spcPts val="0"/>
              </a:spcAft>
              <a:buClr>
                <a:srgbClr val="016666"/>
              </a:buClr>
              <a:buSzPts val="3200"/>
              <a:buFont typeface="Noto Sans Symbols"/>
              <a:buChar char="✔"/>
            </a:pPr>
            <a:r>
              <a:rPr lang="nl-BE" sz="3200" dirty="0">
                <a:solidFill>
                  <a:srgbClr val="016666"/>
                </a:solidFill>
              </a:rPr>
              <a:t> Neem overwegingen op in verslaggeving</a:t>
            </a:r>
            <a:endParaRPr dirty="0"/>
          </a:p>
        </p:txBody>
      </p:sp>
      <p:pic>
        <p:nvPicPr>
          <p:cNvPr id="425" name="Google Shape;425;p37" descr="http://www.vclb-koepel.be/library/galleryphotos/logo_fairediagnostiek.png"/>
          <p:cNvPicPr preferRelativeResize="0"/>
          <p:nvPr/>
        </p:nvPicPr>
        <p:blipFill rotWithShape="1">
          <a:blip r:embed="rId3">
            <a:alphaModFix/>
          </a:blip>
          <a:srcRect r="68752"/>
          <a:stretch/>
        </p:blipFill>
        <p:spPr>
          <a:xfrm>
            <a:off x="10674121" y="365125"/>
            <a:ext cx="1359358" cy="112977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5400"/>
              <a:buFont typeface="Open Sans"/>
              <a:buNone/>
            </a:pPr>
            <a:r>
              <a:rPr lang="nl-BE" sz="5400"/>
              <a:t>Bijlage </a:t>
            </a:r>
            <a:r>
              <a:rPr lang="nl-BE" sz="5400" u="sng">
                <a:solidFill>
                  <a:schemeClr val="hlink"/>
                </a:solidFill>
                <a:hlinkClick r:id="rId3"/>
              </a:rPr>
              <a:t>Bepaling IQ</a:t>
            </a:r>
            <a:r>
              <a:rPr lang="nl-BE" sz="5400" u="sng" baseline="-25000">
                <a:solidFill>
                  <a:schemeClr val="hlink"/>
                </a:solidFill>
                <a:hlinkClick r:id="rId3"/>
              </a:rPr>
              <a:t>CHC</a:t>
            </a:r>
            <a:r>
              <a:rPr lang="nl-BE" sz="5400" u="sng">
                <a:solidFill>
                  <a:schemeClr val="hlink"/>
                </a:solidFill>
                <a:hlinkClick r:id="rId3"/>
              </a:rPr>
              <a:t> bij leerlingen met (vermoeden van) een bijkomende problematiek</a:t>
            </a:r>
            <a:endParaRPr sz="5400"/>
          </a:p>
        </p:txBody>
      </p:sp>
      <p:sp>
        <p:nvSpPr>
          <p:cNvPr id="432" name="Google Shape;432;p3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38</a:t>
            </a:fld>
            <a:endParaRPr/>
          </a:p>
        </p:txBody>
      </p:sp>
      <p:pic>
        <p:nvPicPr>
          <p:cNvPr id="433" name="Google Shape;433;p38" descr="Afbeeldingsresultaat voor waar?"/>
          <p:cNvPicPr preferRelativeResize="0"/>
          <p:nvPr/>
        </p:nvPicPr>
        <p:blipFill rotWithShape="1">
          <a:blip r:embed="rId4">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3600"/>
              <a:buFont typeface="Open Sans"/>
              <a:buNone/>
            </a:pPr>
            <a:r>
              <a:rPr lang="nl-BE" sz="3600"/>
              <a:t>Bijlage Bepaling IQ</a:t>
            </a:r>
            <a:r>
              <a:rPr lang="nl-BE" sz="3600" baseline="-25000"/>
              <a:t>CHC</a:t>
            </a:r>
            <a:r>
              <a:rPr lang="nl-BE" sz="3600"/>
              <a:t> bij leerlingen met (vermoeden van) een bijkomende problematiek</a:t>
            </a:r>
            <a:endParaRPr/>
          </a:p>
        </p:txBody>
      </p:sp>
      <p:sp>
        <p:nvSpPr>
          <p:cNvPr id="440" name="Google Shape;440;p39"/>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016666"/>
              </a:buClr>
              <a:buSzPts val="2800"/>
              <a:buFont typeface="Noto Sans Symbols"/>
              <a:buChar char="✔"/>
            </a:pPr>
            <a:r>
              <a:rPr lang="nl-BE"/>
              <a:t>Vermijd onderschatting cognitieve vaardigheden door</a:t>
            </a:r>
            <a:endParaRPr/>
          </a:p>
          <a:p>
            <a:pPr marL="685800" lvl="1" indent="-228600" algn="l" rtl="0">
              <a:lnSpc>
                <a:spcPct val="80000"/>
              </a:lnSpc>
              <a:spcBef>
                <a:spcPts val="500"/>
              </a:spcBef>
              <a:spcAft>
                <a:spcPts val="0"/>
              </a:spcAft>
              <a:buClr>
                <a:srgbClr val="02AAB4"/>
              </a:buClr>
              <a:buSzPts val="2800"/>
              <a:buChar char="•"/>
            </a:pPr>
            <a:r>
              <a:rPr lang="nl-BE" sz="2800"/>
              <a:t>Afname van minder breed dekkende testbatterij</a:t>
            </a:r>
            <a:endParaRPr/>
          </a:p>
          <a:p>
            <a:pPr marL="685800" lvl="1" indent="-228600" algn="l" rtl="0">
              <a:lnSpc>
                <a:spcPct val="80000"/>
              </a:lnSpc>
              <a:spcBef>
                <a:spcPts val="500"/>
              </a:spcBef>
              <a:spcAft>
                <a:spcPts val="0"/>
              </a:spcAft>
              <a:buClr>
                <a:srgbClr val="02AAB4"/>
              </a:buClr>
              <a:buSzPts val="2800"/>
              <a:buChar char="•"/>
            </a:pPr>
            <a:r>
              <a:rPr lang="nl-BE" sz="2800">
                <a:solidFill>
                  <a:srgbClr val="02AAB4"/>
                </a:solidFill>
              </a:rPr>
              <a:t>Aanpassingen bij afname (vermeld in handleidin</a:t>
            </a:r>
            <a:r>
              <a:rPr lang="nl-BE" sz="2800"/>
              <a:t>g of </a:t>
            </a:r>
            <a:r>
              <a:rPr lang="nl-BE" sz="2800">
                <a:solidFill>
                  <a:srgbClr val="02AAB4"/>
                </a:solidFill>
              </a:rPr>
              <a:t>aan specifieke problemen leerling)</a:t>
            </a:r>
            <a:endParaRPr/>
          </a:p>
          <a:p>
            <a:pPr marL="685800" lvl="1" indent="-228600" algn="l" rtl="0">
              <a:lnSpc>
                <a:spcPct val="80000"/>
              </a:lnSpc>
              <a:spcBef>
                <a:spcPts val="500"/>
              </a:spcBef>
              <a:spcAft>
                <a:spcPts val="0"/>
              </a:spcAft>
              <a:buClr>
                <a:srgbClr val="02AAB4"/>
              </a:buClr>
              <a:buSzPts val="2800"/>
              <a:buChar char="•"/>
            </a:pPr>
            <a:r>
              <a:rPr lang="nl-BE" sz="2800"/>
              <a:t>Interpretatie van profiel aan vaardigheden</a:t>
            </a:r>
            <a:endParaRPr/>
          </a:p>
          <a:p>
            <a:pPr marL="685800" lvl="1" indent="-228600" algn="l" rtl="0">
              <a:lnSpc>
                <a:spcPct val="80000"/>
              </a:lnSpc>
              <a:spcBef>
                <a:spcPts val="500"/>
              </a:spcBef>
              <a:spcAft>
                <a:spcPts val="0"/>
              </a:spcAft>
              <a:buClr>
                <a:srgbClr val="02AAB4"/>
              </a:buClr>
              <a:buSzPts val="2800"/>
              <a:buChar char="•"/>
            </a:pPr>
            <a:r>
              <a:rPr lang="nl-BE" sz="2800"/>
              <a:t>Observaties mee te nemen in de interpretatie van het profiel van vaardigheden</a:t>
            </a:r>
            <a:endParaRPr/>
          </a:p>
          <a:p>
            <a:pPr marL="228600" lvl="0" indent="-228600" algn="l" rtl="0">
              <a:lnSpc>
                <a:spcPct val="80000"/>
              </a:lnSpc>
              <a:spcBef>
                <a:spcPts val="1000"/>
              </a:spcBef>
              <a:spcAft>
                <a:spcPts val="0"/>
              </a:spcAft>
              <a:buClr>
                <a:srgbClr val="016666"/>
              </a:buClr>
              <a:buSzPts val="2800"/>
              <a:buFont typeface="Noto Sans Symbols"/>
              <a:buChar char="✔"/>
            </a:pPr>
            <a:r>
              <a:rPr lang="nl-BE"/>
              <a:t>Vermeld in verslaggeving:</a:t>
            </a:r>
            <a:endParaRPr/>
          </a:p>
          <a:p>
            <a:pPr marL="685800" lvl="1" indent="-228600" algn="l" rtl="0">
              <a:lnSpc>
                <a:spcPct val="80000"/>
              </a:lnSpc>
              <a:spcBef>
                <a:spcPts val="500"/>
              </a:spcBef>
              <a:spcAft>
                <a:spcPts val="0"/>
              </a:spcAft>
              <a:buClr>
                <a:srgbClr val="02AAB4"/>
              </a:buClr>
              <a:buSzPts val="2800"/>
              <a:buChar char="•"/>
            </a:pPr>
            <a:r>
              <a:rPr lang="nl-BE" sz="2800"/>
              <a:t>Motivatie voor keuze BCV’s</a:t>
            </a:r>
            <a:endParaRPr sz="2800"/>
          </a:p>
          <a:p>
            <a:pPr marL="685800" lvl="1" indent="-228600" algn="l" rtl="0">
              <a:lnSpc>
                <a:spcPct val="80000"/>
              </a:lnSpc>
              <a:spcBef>
                <a:spcPts val="500"/>
              </a:spcBef>
              <a:spcAft>
                <a:spcPts val="0"/>
              </a:spcAft>
              <a:buClr>
                <a:srgbClr val="02AAB4"/>
              </a:buClr>
              <a:buSzPts val="2800"/>
              <a:buChar char="•"/>
            </a:pPr>
            <a:r>
              <a:rPr lang="nl-BE" sz="2800"/>
              <a:t>Toegepaste aanpassingen </a:t>
            </a:r>
            <a:endParaRPr/>
          </a:p>
          <a:p>
            <a:pPr marL="685800" lvl="1" indent="-228600" algn="l" rtl="0">
              <a:lnSpc>
                <a:spcPct val="80000"/>
              </a:lnSpc>
              <a:spcBef>
                <a:spcPts val="500"/>
              </a:spcBef>
              <a:spcAft>
                <a:spcPts val="0"/>
              </a:spcAft>
              <a:buClr>
                <a:srgbClr val="02AAB4"/>
              </a:buClr>
              <a:buSzPts val="2800"/>
              <a:buChar char="•"/>
            </a:pPr>
            <a:r>
              <a:rPr lang="nl-BE" sz="2800"/>
              <a:t>Inschatting impact van bijkomende problemen</a:t>
            </a:r>
            <a:endParaRPr/>
          </a:p>
        </p:txBody>
      </p:sp>
      <p:sp>
        <p:nvSpPr>
          <p:cNvPr id="441" name="Google Shape;441;p3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title"/>
          </p:nvPr>
        </p:nvSpPr>
        <p:spPr>
          <a:xfrm>
            <a:off x="838200"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Spectrum aan cognitieve vaardigheden</a:t>
            </a:r>
            <a:endParaRPr/>
          </a:p>
        </p:txBody>
      </p:sp>
      <p:sp>
        <p:nvSpPr>
          <p:cNvPr id="93" name="Google Shape;93;p4"/>
          <p:cNvSpPr txBox="1">
            <a:spLocks noGrp="1"/>
          </p:cNvSpPr>
          <p:nvPr>
            <p:ph type="body" idx="2"/>
          </p:nvPr>
        </p:nvSpPr>
        <p:spPr>
          <a:xfrm>
            <a:off x="5425440" y="1337120"/>
            <a:ext cx="5928360" cy="543356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16666"/>
              </a:buClr>
              <a:buSzPts val="2800"/>
              <a:buChar char="•"/>
            </a:pPr>
            <a:r>
              <a:rPr lang="nl-BE"/>
              <a:t>Populatieniveau: normale verdeling</a:t>
            </a:r>
            <a:endParaRPr/>
          </a:p>
          <a:p>
            <a:pPr marL="228600" lvl="0" indent="-228600" algn="l" rtl="0">
              <a:lnSpc>
                <a:spcPct val="90000"/>
              </a:lnSpc>
              <a:spcBef>
                <a:spcPts val="1000"/>
              </a:spcBef>
              <a:spcAft>
                <a:spcPts val="0"/>
              </a:spcAft>
              <a:buClr>
                <a:srgbClr val="016666"/>
              </a:buClr>
              <a:buSzPts val="2800"/>
              <a:buChar char="•"/>
            </a:pPr>
            <a:r>
              <a:rPr lang="nl-BE"/>
              <a:t>Klas- of schoolniveau:</a:t>
            </a:r>
            <a:endParaRPr/>
          </a:p>
          <a:p>
            <a:pPr marL="685800" lvl="1" indent="-228600" algn="l" rtl="0">
              <a:lnSpc>
                <a:spcPct val="90000"/>
              </a:lnSpc>
              <a:spcBef>
                <a:spcPts val="500"/>
              </a:spcBef>
              <a:spcAft>
                <a:spcPts val="0"/>
              </a:spcAft>
              <a:buClr>
                <a:srgbClr val="02AAB4"/>
              </a:buClr>
              <a:buSzPts val="2800"/>
              <a:buChar char="•"/>
            </a:pPr>
            <a:r>
              <a:rPr lang="nl-BE" sz="2800"/>
              <a:t>verschillende soorten verdelingen</a:t>
            </a:r>
            <a:endParaRPr/>
          </a:p>
          <a:p>
            <a:pPr marL="685800" lvl="1" indent="-228600" algn="l" rtl="0">
              <a:lnSpc>
                <a:spcPct val="90000"/>
              </a:lnSpc>
              <a:spcBef>
                <a:spcPts val="500"/>
              </a:spcBef>
              <a:spcAft>
                <a:spcPts val="0"/>
              </a:spcAft>
              <a:buClr>
                <a:srgbClr val="02AAB4"/>
              </a:buClr>
              <a:buSzPts val="2800"/>
              <a:buChar char="•"/>
            </a:pPr>
            <a:r>
              <a:rPr lang="nl-BE" sz="2800"/>
              <a:t>interindividuele verschillen in cognitieve ontwikkeling en schoolse vaardigheden</a:t>
            </a:r>
            <a:endParaRPr/>
          </a:p>
          <a:p>
            <a:pPr marL="685800" lvl="1" indent="-228600" algn="l" rtl="0">
              <a:lnSpc>
                <a:spcPct val="90000"/>
              </a:lnSpc>
              <a:spcBef>
                <a:spcPts val="500"/>
              </a:spcBef>
              <a:spcAft>
                <a:spcPts val="0"/>
              </a:spcAft>
              <a:buClr>
                <a:srgbClr val="02AAB4"/>
              </a:buClr>
              <a:buSzPts val="2800"/>
              <a:buChar char="•"/>
            </a:pPr>
            <a:r>
              <a:rPr lang="nl-BE" sz="2800"/>
              <a:t>intra-individuele verschillen in BCV’s en/of schoolse vaardigheden</a:t>
            </a:r>
            <a:endParaRPr/>
          </a:p>
          <a:p>
            <a:pPr marL="685800" lvl="1" indent="-50800" algn="l" rtl="0">
              <a:lnSpc>
                <a:spcPct val="90000"/>
              </a:lnSpc>
              <a:spcBef>
                <a:spcPts val="500"/>
              </a:spcBef>
              <a:spcAft>
                <a:spcPts val="0"/>
              </a:spcAft>
              <a:buClr>
                <a:srgbClr val="02AAB4"/>
              </a:buClr>
              <a:buSzPts val="2800"/>
              <a:buNone/>
            </a:pPr>
            <a:endParaRPr sz="2800"/>
          </a:p>
          <a:p>
            <a:pPr marL="228600" lvl="0" indent="-228600" algn="l" rtl="0">
              <a:lnSpc>
                <a:spcPct val="90000"/>
              </a:lnSpc>
              <a:spcBef>
                <a:spcPts val="1000"/>
              </a:spcBef>
              <a:spcAft>
                <a:spcPts val="0"/>
              </a:spcAft>
              <a:buClr>
                <a:srgbClr val="016666"/>
              </a:buClr>
              <a:buSzPts val="2800"/>
              <a:buChar char="•"/>
            </a:pPr>
            <a:r>
              <a:rPr lang="nl-BE"/>
              <a:t>Ook leerkrachten verschillen sterk</a:t>
            </a:r>
            <a:endParaRPr/>
          </a:p>
        </p:txBody>
      </p:sp>
      <p:sp>
        <p:nvSpPr>
          <p:cNvPr id="94" name="Google Shape;94;p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a:t>
            </a:fld>
            <a:endParaRPr/>
          </a:p>
        </p:txBody>
      </p:sp>
      <p:sp>
        <p:nvSpPr>
          <p:cNvPr id="95" name="Google Shape;95;p4"/>
          <p:cNvSpPr/>
          <p:nvPr/>
        </p:nvSpPr>
        <p:spPr>
          <a:xfrm>
            <a:off x="1179576" y="1537717"/>
            <a:ext cx="3063240" cy="1905952"/>
          </a:xfrm>
          <a:prstGeom prst="roundRect">
            <a:avLst>
              <a:gd name="adj" fmla="val 16667"/>
            </a:avLst>
          </a:prstGeom>
          <a:solidFill>
            <a:srgbClr val="0166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200" b="1" i="0" u="none" strike="noStrike" cap="none">
                <a:solidFill>
                  <a:schemeClr val="lt1"/>
                </a:solidFill>
                <a:latin typeface="Calibri"/>
                <a:ea typeface="Calibri"/>
                <a:cs typeface="Calibri"/>
                <a:sym typeface="Calibri"/>
              </a:rPr>
              <a:t>Van moeizaam </a:t>
            </a:r>
            <a:endParaRPr/>
          </a:p>
          <a:p>
            <a:pPr marL="0" marR="0" lvl="0" indent="0" algn="ctr" rtl="0">
              <a:spcBef>
                <a:spcPts val="0"/>
              </a:spcBef>
              <a:spcAft>
                <a:spcPts val="0"/>
              </a:spcAft>
              <a:buNone/>
            </a:pPr>
            <a:r>
              <a:rPr lang="nl-BE" sz="3200" b="1" i="0" u="none" strike="noStrike" cap="none">
                <a:solidFill>
                  <a:schemeClr val="lt1"/>
                </a:solidFill>
                <a:latin typeface="Calibri"/>
                <a:ea typeface="Calibri"/>
                <a:cs typeface="Calibri"/>
                <a:sym typeface="Calibri"/>
              </a:rPr>
              <a:t>tot makkelijk</a:t>
            </a:r>
            <a:endParaRPr/>
          </a:p>
        </p:txBody>
      </p:sp>
      <p:sp>
        <p:nvSpPr>
          <p:cNvPr id="96" name="Google Shape;96;p4"/>
          <p:cNvSpPr/>
          <p:nvPr/>
        </p:nvSpPr>
        <p:spPr>
          <a:xfrm>
            <a:off x="1179576" y="4377690"/>
            <a:ext cx="3063240" cy="1905952"/>
          </a:xfrm>
          <a:prstGeom prst="roundRect">
            <a:avLst>
              <a:gd name="adj" fmla="val 16667"/>
            </a:avLst>
          </a:prstGeom>
          <a:solidFill>
            <a:srgbClr val="0166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BE" sz="3200" b="1" i="0" u="none" strike="noStrike" cap="none">
                <a:solidFill>
                  <a:schemeClr val="lt1"/>
                </a:solidFill>
                <a:latin typeface="Calibri"/>
                <a:ea typeface="Calibri"/>
                <a:cs typeface="Calibri"/>
                <a:sym typeface="Calibri"/>
              </a:rPr>
              <a:t>Diversiteit aan vaardigheden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6000"/>
              <a:buFont typeface="Open Sans"/>
              <a:buNone/>
            </a:pPr>
            <a:r>
              <a:rPr lang="nl-BE"/>
              <a:t>Leerlingen met IQ</a:t>
            </a:r>
            <a:r>
              <a:rPr lang="nl-BE" baseline="-25000"/>
              <a:t>CHC </a:t>
            </a:r>
            <a:r>
              <a:rPr lang="nl-BE"/>
              <a:t>&lt;55</a:t>
            </a:r>
            <a:endParaRPr/>
          </a:p>
        </p:txBody>
      </p:sp>
      <p:sp>
        <p:nvSpPr>
          <p:cNvPr id="448" name="Google Shape;448;p4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Leerlingen met IQ</a:t>
            </a:r>
            <a:r>
              <a:rPr lang="nl-BE" baseline="-25000"/>
              <a:t>CHC </a:t>
            </a:r>
            <a:r>
              <a:rPr lang="nl-BE"/>
              <a:t>&lt;55</a:t>
            </a:r>
            <a:endParaRPr/>
          </a:p>
        </p:txBody>
      </p:sp>
      <p:sp>
        <p:nvSpPr>
          <p:cNvPr id="457" name="Google Shape;457;p41"/>
          <p:cNvSpPr txBox="1">
            <a:spLocks noGrp="1"/>
          </p:cNvSpPr>
          <p:nvPr>
            <p:ph type="body" idx="1"/>
          </p:nvPr>
        </p:nvSpPr>
        <p:spPr>
          <a:xfrm>
            <a:off x="806514" y="1690687"/>
            <a:ext cx="10514230" cy="4802188"/>
          </a:xfrm>
          <a:prstGeom prst="rect">
            <a:avLst/>
          </a:prstGeom>
          <a:blipFill rotWithShape="1">
            <a:blip r:embed="rId3">
              <a:alphaModFix/>
            </a:blip>
            <a:stretch>
              <a:fillRect l="-1041" t="-2156" r="-56"/>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nl-BE"/>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2"/>
          <p:cNvSpPr txBox="1">
            <a:spLocks noGrp="1"/>
          </p:cNvSpPr>
          <p:nvPr>
            <p:ph type="title"/>
          </p:nvPr>
        </p:nvSpPr>
        <p:spPr>
          <a:xfrm>
            <a:off x="838200" y="365125"/>
            <a:ext cx="104972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49999"/>
              </a:buClr>
              <a:buSzPts val="4000"/>
              <a:buFont typeface="Open Sans"/>
              <a:buNone/>
            </a:pPr>
            <a:r>
              <a:rPr lang="nl-BE" i="1">
                <a:solidFill>
                  <a:srgbClr val="049999"/>
                </a:solidFill>
              </a:rPr>
              <a:t>Hogere prevalentie (zeer) ernstige verstandelijke beperking </a:t>
            </a:r>
            <a:endParaRPr/>
          </a:p>
        </p:txBody>
      </p:sp>
      <p:sp>
        <p:nvSpPr>
          <p:cNvPr id="464" name="Google Shape;464;p4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42</a:t>
            </a:fld>
            <a:endParaRPr/>
          </a:p>
        </p:txBody>
      </p:sp>
      <p:pic>
        <p:nvPicPr>
          <p:cNvPr id="465" name="Google Shape;465;p42"/>
          <p:cNvPicPr preferRelativeResize="0">
            <a:picLocks noGrp="1"/>
          </p:cNvPicPr>
          <p:nvPr>
            <p:ph type="body" idx="1"/>
          </p:nvPr>
        </p:nvPicPr>
        <p:blipFill rotWithShape="1">
          <a:blip r:embed="rId3">
            <a:alphaModFix/>
          </a:blip>
          <a:srcRect l="10805" r="14341"/>
          <a:stretch/>
        </p:blipFill>
        <p:spPr>
          <a:xfrm>
            <a:off x="731520" y="2056396"/>
            <a:ext cx="6355080" cy="4573640"/>
          </a:xfrm>
          <a:prstGeom prst="rect">
            <a:avLst/>
          </a:prstGeom>
          <a:noFill/>
          <a:ln>
            <a:noFill/>
          </a:ln>
        </p:spPr>
      </p:pic>
      <p:sp>
        <p:nvSpPr>
          <p:cNvPr id="466" name="Google Shape;466;p42"/>
          <p:cNvSpPr txBox="1"/>
          <p:nvPr/>
        </p:nvSpPr>
        <p:spPr>
          <a:xfrm>
            <a:off x="7589520" y="5448438"/>
            <a:ext cx="47244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BE" sz="1800" b="0" i="0" u="none" strike="noStrike" cap="none">
                <a:solidFill>
                  <a:schemeClr val="dk1"/>
                </a:solidFill>
                <a:latin typeface="Calibri"/>
                <a:ea typeface="Calibri"/>
                <a:cs typeface="Calibri"/>
                <a:sym typeface="Calibri"/>
              </a:rPr>
              <a:t>Bron: Hodapp, R. M., Burack, J. A., &amp; Zigler, E. (Eds.) (1990). </a:t>
            </a:r>
            <a:r>
              <a:rPr lang="nl-BE" sz="1800" b="0" i="1" u="none" strike="noStrike" cap="none">
                <a:solidFill>
                  <a:schemeClr val="dk1"/>
                </a:solidFill>
                <a:latin typeface="Calibri"/>
                <a:ea typeface="Calibri"/>
                <a:cs typeface="Calibri"/>
                <a:sym typeface="Calibri"/>
              </a:rPr>
              <a:t>Issues in the developmental approach to mental retardation.</a:t>
            </a:r>
            <a:r>
              <a:rPr lang="nl-BE" sz="1800" b="0" i="0" u="none" strike="noStrike" cap="none">
                <a:solidFill>
                  <a:schemeClr val="dk1"/>
                </a:solidFill>
                <a:latin typeface="Calibri"/>
                <a:ea typeface="Calibri"/>
                <a:cs typeface="Calibri"/>
                <a:sym typeface="Calibri"/>
              </a:rPr>
              <a:t> Cambridge: Cambridge University Press.</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3"/>
          <p:cNvSpPr txBox="1">
            <a:spLocks noGrp="1"/>
          </p:cNvSpPr>
          <p:nvPr>
            <p:ph type="title"/>
          </p:nvPr>
        </p:nvSpPr>
        <p:spPr>
          <a:xfrm>
            <a:off x="838200" y="365125"/>
            <a:ext cx="10515600" cy="21660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6666"/>
              </a:buClr>
              <a:buSzPts val="3600"/>
              <a:buFont typeface="Open Sans"/>
              <a:buNone/>
            </a:pPr>
            <a:r>
              <a:rPr lang="nl-BE" sz="3600"/>
              <a:t>Leerlingen met IQ</a:t>
            </a:r>
            <a:r>
              <a:rPr lang="nl-BE" sz="3600" baseline="-25000"/>
              <a:t>CHC </a:t>
            </a:r>
            <a:r>
              <a:rPr lang="nl-BE" sz="3600"/>
              <a:t>&lt;55</a:t>
            </a:r>
            <a:br>
              <a:rPr lang="nl-BE" sz="3600" b="1"/>
            </a:br>
            <a:r>
              <a:rPr lang="nl-BE" sz="3600"/>
              <a:t>Hoe toch zo goed mogelijk kwantitatief beeld van profiel BCV’s?</a:t>
            </a:r>
            <a:endParaRPr sz="3600" b="1"/>
          </a:p>
        </p:txBody>
      </p:sp>
      <p:sp>
        <p:nvSpPr>
          <p:cNvPr id="475" name="Google Shape;475;p43"/>
          <p:cNvSpPr txBox="1">
            <a:spLocks noGrp="1"/>
          </p:cNvSpPr>
          <p:nvPr>
            <p:ph type="body" idx="1"/>
          </p:nvPr>
        </p:nvSpPr>
        <p:spPr>
          <a:xfrm>
            <a:off x="838200" y="2643700"/>
            <a:ext cx="8759077" cy="3366303"/>
          </a:xfrm>
          <a:prstGeom prst="rect">
            <a:avLst/>
          </a:prstGeom>
          <a:noFill/>
          <a:ln>
            <a:noFill/>
          </a:ln>
        </p:spPr>
        <p:txBody>
          <a:bodyPr spcFirstLastPara="1" wrap="square" lIns="91425" tIns="45700" rIns="91425" bIns="45700" anchor="t" anchorCtr="0">
            <a:normAutofit/>
          </a:bodyPr>
          <a:lstStyle/>
          <a:p>
            <a:pPr marL="230400" lvl="0" indent="-230400" algn="l" rtl="0">
              <a:lnSpc>
                <a:spcPct val="90000"/>
              </a:lnSpc>
              <a:spcBef>
                <a:spcPts val="0"/>
              </a:spcBef>
              <a:spcAft>
                <a:spcPts val="0"/>
              </a:spcAft>
              <a:buClr>
                <a:srgbClr val="016666"/>
              </a:buClr>
              <a:buSzPts val="2800"/>
              <a:buChar char="•"/>
            </a:pPr>
            <a:r>
              <a:rPr lang="nl-BE"/>
              <a:t>Magez, W., &amp; De Jonghe, E. (2015). </a:t>
            </a:r>
            <a:r>
              <a:rPr lang="nl-BE" i="1"/>
              <a:t>Het zeer lage IQ. Deel I: Een schoolpsychologische benadering in de psychodiagnostische praktijk.</a:t>
            </a:r>
            <a:r>
              <a:rPr lang="nl-BE"/>
              <a:t> Brussel: VCLB Service. en De Jonghe, E. &amp; Magez, W. (2015). </a:t>
            </a:r>
            <a:r>
              <a:rPr lang="nl-BE" i="1"/>
              <a:t> Het zeer lage IQ. Deel II: Werkwijzer. </a:t>
            </a:r>
            <a:r>
              <a:rPr lang="nl-BE"/>
              <a:t>Brussel: VCLB Service. </a:t>
            </a:r>
            <a:endParaRPr/>
          </a:p>
          <a:p>
            <a:pPr marL="228600" lvl="0" indent="-228600" algn="l" rtl="0">
              <a:lnSpc>
                <a:spcPct val="90000"/>
              </a:lnSpc>
              <a:spcBef>
                <a:spcPts val="1000"/>
              </a:spcBef>
              <a:spcAft>
                <a:spcPts val="0"/>
              </a:spcAft>
              <a:buClr>
                <a:srgbClr val="016666"/>
              </a:buClr>
              <a:buSzPts val="2800"/>
              <a:buChar char="•"/>
            </a:pPr>
            <a:r>
              <a:rPr lang="nl-BE"/>
              <a:t>De Jonghe, E. (2016). </a:t>
            </a:r>
            <a:r>
              <a:rPr lang="nl-BE" u="sng">
                <a:solidFill>
                  <a:schemeClr val="hlink"/>
                </a:solidFill>
                <a:hlinkClick r:id="rId3"/>
              </a:rPr>
              <a:t>IQ lager dan 50? Vastlopen op de ondergrens van intelligentietests is verleden tijd. </a:t>
            </a:r>
            <a:r>
              <a:rPr lang="nl-BE" i="1"/>
              <a:t>Caleidoscoop</a:t>
            </a:r>
            <a:r>
              <a:rPr lang="nl-BE"/>
              <a:t>, 25(5), 26 - 33.</a:t>
            </a:r>
            <a:endParaRPr/>
          </a:p>
        </p:txBody>
      </p:sp>
      <p:pic>
        <p:nvPicPr>
          <p:cNvPr id="476" name="Google Shape;476;p43" descr="Afbeeldingsresultaat voor waar?"/>
          <p:cNvPicPr preferRelativeResize="0"/>
          <p:nvPr/>
        </p:nvPicPr>
        <p:blipFill rotWithShape="1">
          <a:blip r:embed="rId4">
            <a:alphaModFix/>
          </a:blip>
          <a:srcRect l="11274" r="11814"/>
          <a:stretch/>
        </p:blipFill>
        <p:spPr>
          <a:xfrm>
            <a:off x="9455388" y="5196736"/>
            <a:ext cx="2594723" cy="16612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4"/>
          <p:cNvSpPr txBox="1">
            <a:spLocks noGrp="1"/>
          </p:cNvSpPr>
          <p:nvPr>
            <p:ph type="body" idx="1"/>
          </p:nvPr>
        </p:nvSpPr>
        <p:spPr>
          <a:xfrm>
            <a:off x="806514" y="2645663"/>
            <a:ext cx="10514230" cy="4023151"/>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rgbClr val="016666"/>
              </a:buClr>
              <a:buSzPts val="2800"/>
              <a:buNone/>
            </a:pPr>
            <a:r>
              <a:rPr lang="nl-BE" strike="sngStrike">
                <a:latin typeface="Open Sans"/>
                <a:ea typeface="Open Sans"/>
                <a:cs typeface="Open Sans"/>
                <a:sym typeface="Open Sans"/>
              </a:rPr>
              <a:t>Deviatie-IQ</a:t>
            </a:r>
            <a:r>
              <a:rPr lang="nl-BE" strike="sngStrike" baseline="-25000">
                <a:latin typeface="Open Sans"/>
                <a:ea typeface="Open Sans"/>
                <a:cs typeface="Open Sans"/>
                <a:sym typeface="Open Sans"/>
              </a:rPr>
              <a:t>CHC</a:t>
            </a:r>
            <a:r>
              <a:rPr lang="nl-BE" strike="sngStrike">
                <a:latin typeface="Open Sans"/>
                <a:ea typeface="Open Sans"/>
                <a:cs typeface="Open Sans"/>
                <a:sym typeface="Open Sans"/>
              </a:rPr>
              <a:t> en indexscores </a:t>
            </a:r>
            <a:endParaRPr/>
          </a:p>
          <a:p>
            <a:pPr marL="228600" lvl="0" indent="-228600" algn="l" rtl="0">
              <a:lnSpc>
                <a:spcPct val="90000"/>
              </a:lnSpc>
              <a:spcBef>
                <a:spcPts val="1000"/>
              </a:spcBef>
              <a:spcAft>
                <a:spcPts val="0"/>
              </a:spcAft>
              <a:buClr>
                <a:srgbClr val="016666"/>
              </a:buClr>
              <a:buSzPts val="2800"/>
              <a:buChar char="•"/>
            </a:pPr>
            <a:r>
              <a:rPr lang="nl-BE">
                <a:latin typeface="Open Sans"/>
                <a:ea typeface="Open Sans"/>
                <a:cs typeface="Open Sans"/>
                <a:sym typeface="Open Sans"/>
              </a:rPr>
              <a:t> IQ-formule Terman: (mentale leeftijd x 100) / chronologische leeftijd</a:t>
            </a:r>
            <a:endParaRPr/>
          </a:p>
          <a:p>
            <a:pPr marL="685800" lvl="1" indent="-228600" algn="l" rtl="0">
              <a:lnSpc>
                <a:spcPct val="90000"/>
              </a:lnSpc>
              <a:spcBef>
                <a:spcPts val="500"/>
              </a:spcBef>
              <a:spcAft>
                <a:spcPts val="0"/>
              </a:spcAft>
              <a:buClr>
                <a:srgbClr val="016666"/>
              </a:buClr>
              <a:buSzPts val="2800"/>
              <a:buChar char="•"/>
            </a:pPr>
            <a:r>
              <a:rPr lang="nl-BE" sz="2800">
                <a:solidFill>
                  <a:srgbClr val="016666"/>
                </a:solidFill>
                <a:latin typeface="Open Sans"/>
                <a:ea typeface="Open Sans"/>
                <a:cs typeface="Open Sans"/>
                <a:sym typeface="Open Sans"/>
              </a:rPr>
              <a:t> ML gebaseerd op omzetting ruwe score naar gemiddelde leeftijd (in maanden)</a:t>
            </a:r>
            <a:endParaRPr/>
          </a:p>
          <a:p>
            <a:pPr marL="685800" lvl="1" indent="-228600" algn="l" rtl="0">
              <a:lnSpc>
                <a:spcPct val="90000"/>
              </a:lnSpc>
              <a:spcBef>
                <a:spcPts val="500"/>
              </a:spcBef>
              <a:spcAft>
                <a:spcPts val="0"/>
              </a:spcAft>
              <a:buClr>
                <a:srgbClr val="016666"/>
              </a:buClr>
              <a:buSzPts val="2800"/>
              <a:buChar char="•"/>
            </a:pPr>
            <a:r>
              <a:rPr lang="nl-BE" sz="2800">
                <a:solidFill>
                  <a:srgbClr val="016666"/>
                </a:solidFill>
                <a:latin typeface="Open Sans"/>
                <a:ea typeface="Open Sans"/>
                <a:cs typeface="Open Sans"/>
                <a:sym typeface="Open Sans"/>
              </a:rPr>
              <a:t> CL &gt;13jaar met correctie</a:t>
            </a:r>
            <a:endParaRPr sz="2800">
              <a:solidFill>
                <a:srgbClr val="016666"/>
              </a:solidFill>
              <a:latin typeface="Open Sans"/>
              <a:ea typeface="Open Sans"/>
              <a:cs typeface="Open Sans"/>
              <a:sym typeface="Open Sans"/>
            </a:endParaRPr>
          </a:p>
          <a:p>
            <a:pPr marL="228600" lvl="0" indent="-228600" algn="l" rtl="0">
              <a:lnSpc>
                <a:spcPct val="90000"/>
              </a:lnSpc>
              <a:spcBef>
                <a:spcPts val="1000"/>
              </a:spcBef>
              <a:spcAft>
                <a:spcPts val="0"/>
              </a:spcAft>
              <a:buClr>
                <a:srgbClr val="016666"/>
              </a:buClr>
              <a:buSzPts val="2800"/>
              <a:buChar char="•"/>
            </a:pPr>
            <a:r>
              <a:rPr lang="nl-BE">
                <a:latin typeface="Open Sans"/>
                <a:ea typeface="Open Sans"/>
                <a:cs typeface="Open Sans"/>
                <a:sym typeface="Open Sans"/>
              </a:rPr>
              <a:t> Betrouwbaarheidsinterval voor BCV-indexen een totaal-IQ</a:t>
            </a:r>
            <a:endParaRPr/>
          </a:p>
          <a:p>
            <a:pPr marL="457200" lvl="0" indent="-279400" algn="l" rtl="0">
              <a:lnSpc>
                <a:spcPct val="100000"/>
              </a:lnSpc>
              <a:spcBef>
                <a:spcPts val="0"/>
              </a:spcBef>
              <a:spcAft>
                <a:spcPts val="0"/>
              </a:spcAft>
              <a:buClr>
                <a:srgbClr val="016666"/>
              </a:buClr>
              <a:buSzPts val="2800"/>
              <a:buFont typeface="Noto Sans Symbols"/>
              <a:buNone/>
            </a:pPr>
            <a:endParaRPr>
              <a:solidFill>
                <a:srgbClr val="000000"/>
              </a:solidFill>
              <a:latin typeface="Open Sans"/>
              <a:ea typeface="Open Sans"/>
              <a:cs typeface="Open Sans"/>
              <a:sym typeface="Open Sans"/>
            </a:endParaRPr>
          </a:p>
          <a:p>
            <a:pPr marL="228600" lvl="0" indent="-50800" algn="l" rtl="0">
              <a:lnSpc>
                <a:spcPct val="90000"/>
              </a:lnSpc>
              <a:spcBef>
                <a:spcPts val="1000"/>
              </a:spcBef>
              <a:spcAft>
                <a:spcPts val="0"/>
              </a:spcAft>
              <a:buClr>
                <a:srgbClr val="016666"/>
              </a:buClr>
              <a:buSzPts val="2800"/>
              <a:buNone/>
            </a:pPr>
            <a:endParaRPr>
              <a:latin typeface="Open Sans"/>
              <a:ea typeface="Open Sans"/>
              <a:cs typeface="Open Sans"/>
              <a:sym typeface="Open Sans"/>
            </a:endParaRPr>
          </a:p>
        </p:txBody>
      </p:sp>
      <p:sp>
        <p:nvSpPr>
          <p:cNvPr id="485" name="Google Shape;485;p44"/>
          <p:cNvSpPr txBox="1">
            <a:spLocks noGrp="1"/>
          </p:cNvSpPr>
          <p:nvPr>
            <p:ph type="title"/>
          </p:nvPr>
        </p:nvSpPr>
        <p:spPr>
          <a:xfrm>
            <a:off x="838200" y="506177"/>
            <a:ext cx="10515600" cy="18294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6666"/>
              </a:buClr>
              <a:buSzPts val="3600"/>
              <a:buFont typeface="Open Sans"/>
              <a:buNone/>
            </a:pPr>
            <a:r>
              <a:rPr lang="nl-BE" sz="3600"/>
              <a:t>Leerlingen met IQ</a:t>
            </a:r>
            <a:r>
              <a:rPr lang="nl-BE" sz="3600" baseline="-25000"/>
              <a:t>CHC </a:t>
            </a:r>
            <a:r>
              <a:rPr lang="nl-BE" sz="3600"/>
              <a:t>&lt;55</a:t>
            </a:r>
            <a:br>
              <a:rPr lang="nl-BE" sz="3600" b="1"/>
            </a:br>
            <a:r>
              <a:rPr lang="nl-BE" sz="3600"/>
              <a:t>Hoe toch zo goed mogelijk kwantitatief beeld van profiel BCV’s?</a:t>
            </a:r>
            <a:endParaRPr sz="36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7800" lvl="0" indent="0" algn="l" rtl="0">
              <a:lnSpc>
                <a:spcPct val="90000"/>
              </a:lnSpc>
              <a:spcBef>
                <a:spcPts val="0"/>
              </a:spcBef>
              <a:spcAft>
                <a:spcPts val="0"/>
              </a:spcAft>
              <a:buClr>
                <a:srgbClr val="02AAB4"/>
              </a:buClr>
              <a:buSzPts val="3200"/>
              <a:buFont typeface="Open Sans"/>
              <a:buNone/>
            </a:pPr>
            <a:r>
              <a:rPr lang="nl-BE" sz="3200" i="1">
                <a:solidFill>
                  <a:srgbClr val="02AAB4"/>
                </a:solidFill>
              </a:rPr>
              <a:t>Voorzichtig zijn met mentale leeftijden</a:t>
            </a:r>
            <a:endParaRPr/>
          </a:p>
        </p:txBody>
      </p:sp>
      <p:sp>
        <p:nvSpPr>
          <p:cNvPr id="494" name="Google Shape;494;p45"/>
          <p:cNvSpPr txBox="1">
            <a:spLocks noGrp="1"/>
          </p:cNvSpPr>
          <p:nvPr>
            <p:ph type="body" idx="1"/>
          </p:nvPr>
        </p:nvSpPr>
        <p:spPr>
          <a:xfrm>
            <a:off x="806514" y="1268761"/>
            <a:ext cx="10514230" cy="5224115"/>
          </a:xfrm>
          <a:prstGeom prst="rect">
            <a:avLst/>
          </a:prstGeom>
          <a:noFill/>
          <a:ln>
            <a:noFill/>
          </a:ln>
        </p:spPr>
        <p:txBody>
          <a:bodyPr spcFirstLastPara="1" wrap="square" lIns="91425" tIns="45700" rIns="91425" bIns="45700" anchor="t" anchorCtr="0">
            <a:normAutofit/>
          </a:bodyPr>
          <a:lstStyle/>
          <a:p>
            <a:pPr marL="228600" lvl="0" indent="-50800" algn="l" rtl="0">
              <a:lnSpc>
                <a:spcPct val="100000"/>
              </a:lnSpc>
              <a:spcBef>
                <a:spcPts val="0"/>
              </a:spcBef>
              <a:spcAft>
                <a:spcPts val="0"/>
              </a:spcAft>
              <a:buClr>
                <a:srgbClr val="016666"/>
              </a:buClr>
              <a:buSzPts val="2800"/>
              <a:buNone/>
            </a:pPr>
            <a:endParaRPr>
              <a:solidFill>
                <a:srgbClr val="000000"/>
              </a:solidFill>
              <a:latin typeface="Calibri"/>
              <a:ea typeface="Calibri"/>
              <a:cs typeface="Calibri"/>
              <a:sym typeface="Calibri"/>
            </a:endParaRPr>
          </a:p>
          <a:p>
            <a:pPr marL="228600" lvl="0" indent="-228600" algn="l" rtl="0">
              <a:lnSpc>
                <a:spcPct val="100000"/>
              </a:lnSpc>
              <a:spcBef>
                <a:spcPts val="1000"/>
              </a:spcBef>
              <a:spcAft>
                <a:spcPts val="0"/>
              </a:spcAft>
              <a:buClr>
                <a:srgbClr val="02AAB4"/>
              </a:buClr>
              <a:buSzPts val="2800"/>
              <a:buChar char="•"/>
            </a:pPr>
            <a:r>
              <a:rPr lang="nl-BE">
                <a:solidFill>
                  <a:srgbClr val="02AAB4"/>
                </a:solidFill>
                <a:latin typeface="Open Sans"/>
                <a:ea typeface="Open Sans"/>
                <a:cs typeface="Open Sans"/>
                <a:sym typeface="Open Sans"/>
              </a:rPr>
              <a:t>Range aan gemiddelde standaardscores bij bepaalde chronologische leeftijd (AU 8-12= 50%, AU 7-13= ± 1SD)</a:t>
            </a:r>
            <a:endParaRPr/>
          </a:p>
          <a:p>
            <a:pPr marL="228600" lvl="0" indent="-228600" algn="l" rtl="0">
              <a:lnSpc>
                <a:spcPct val="100000"/>
              </a:lnSpc>
              <a:spcBef>
                <a:spcPts val="1000"/>
              </a:spcBef>
              <a:spcAft>
                <a:spcPts val="0"/>
              </a:spcAft>
              <a:buClr>
                <a:srgbClr val="02AAB4"/>
              </a:buClr>
              <a:buSzPts val="2800"/>
              <a:buChar char="•"/>
            </a:pPr>
            <a:r>
              <a:rPr lang="nl-BE">
                <a:solidFill>
                  <a:srgbClr val="02AAB4"/>
                </a:solidFill>
                <a:latin typeface="Open Sans"/>
                <a:ea typeface="Open Sans"/>
                <a:cs typeface="Open Sans"/>
                <a:sym typeface="Open Sans"/>
              </a:rPr>
              <a:t>Voor verschillende subtests zijn mentale leeftijden niet vergelijkbaar (percentielen kunnen verschillen bij eenzelfde ML, ruwe scores hebben geen gelijke intervallen)</a:t>
            </a:r>
            <a:endParaRPr/>
          </a:p>
          <a:p>
            <a:pPr marL="228600" lvl="0" indent="-228600" algn="l" rtl="0">
              <a:lnSpc>
                <a:spcPct val="100000"/>
              </a:lnSpc>
              <a:spcBef>
                <a:spcPts val="1000"/>
              </a:spcBef>
              <a:spcAft>
                <a:spcPts val="0"/>
              </a:spcAft>
              <a:buClr>
                <a:srgbClr val="02AAB4"/>
              </a:buClr>
              <a:buSzPts val="2800"/>
              <a:buChar char="•"/>
            </a:pPr>
            <a:r>
              <a:rPr lang="nl-BE">
                <a:solidFill>
                  <a:srgbClr val="02AAB4"/>
                </a:solidFill>
                <a:latin typeface="Open Sans"/>
                <a:ea typeface="Open Sans"/>
                <a:cs typeface="Open Sans"/>
                <a:sym typeface="Open Sans"/>
              </a:rPr>
              <a:t>Geen info over functioneren in verhouding tot leeftijdsgenoten, geen info over groeimoeilijkheden, soms flatterend beeld tov leeftijdsadequate tests, houden geen rekening met levenservaring, lichamelijke ontwikkeling …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46" descr="Afbeelding met zitten, tafel&#10;&#10;Automatisch gegenereerde beschrijving"/>
          <p:cNvPicPr preferRelativeResize="0"/>
          <p:nvPr/>
        </p:nvPicPr>
        <p:blipFill rotWithShape="1">
          <a:blip r:embed="rId3">
            <a:alphaModFix/>
          </a:blip>
          <a:srcRect t="5071" b="7551"/>
          <a:stretch/>
        </p:blipFill>
        <p:spPr>
          <a:xfrm>
            <a:off x="2985507" y="73405"/>
            <a:ext cx="9206493" cy="6711190"/>
          </a:xfrm>
          <a:prstGeom prst="rect">
            <a:avLst/>
          </a:prstGeom>
          <a:noFill/>
          <a:ln>
            <a:noFill/>
          </a:ln>
        </p:spPr>
      </p:pic>
      <p:sp>
        <p:nvSpPr>
          <p:cNvPr id="501" name="Google Shape;501;p46"/>
          <p:cNvSpPr txBox="1">
            <a:spLocks noGrp="1"/>
          </p:cNvSpPr>
          <p:nvPr>
            <p:ph type="title"/>
          </p:nvPr>
        </p:nvSpPr>
        <p:spPr>
          <a:xfrm>
            <a:off x="329582" y="1626360"/>
            <a:ext cx="3280721" cy="40807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2AAB4"/>
              </a:buClr>
              <a:buSzPts val="2800"/>
              <a:buFont typeface="Open Sans"/>
              <a:buNone/>
            </a:pPr>
            <a:r>
              <a:rPr lang="nl-BE" sz="2800" i="1">
                <a:solidFill>
                  <a:srgbClr val="02AAB4"/>
                </a:solidFill>
              </a:rPr>
              <a:t>Waarom chronologische leeftijd</a:t>
            </a:r>
            <a:br>
              <a:rPr lang="nl-BE" sz="2800" i="1">
                <a:solidFill>
                  <a:srgbClr val="02AAB4"/>
                </a:solidFill>
              </a:rPr>
            </a:br>
            <a:r>
              <a:rPr lang="nl-BE" sz="2800" i="1">
                <a:solidFill>
                  <a:srgbClr val="02AAB4"/>
                </a:solidFill>
              </a:rPr>
              <a:t>corrigeren?</a:t>
            </a:r>
            <a:br>
              <a:rPr lang="nl-BE" sz="2800" i="1">
                <a:solidFill>
                  <a:srgbClr val="02AAB4"/>
                </a:solidFill>
              </a:rPr>
            </a:br>
            <a:br>
              <a:rPr lang="nl-BE" sz="2800" i="1">
                <a:solidFill>
                  <a:srgbClr val="02AAB4"/>
                </a:solidFill>
              </a:rPr>
            </a:br>
            <a:br>
              <a:rPr lang="nl-BE" sz="2800" i="1">
                <a:solidFill>
                  <a:srgbClr val="02AAB4"/>
                </a:solidFill>
              </a:rPr>
            </a:br>
            <a:br>
              <a:rPr lang="nl-BE" sz="2800" i="1">
                <a:solidFill>
                  <a:srgbClr val="02AAB4"/>
                </a:solidFill>
              </a:rPr>
            </a:br>
            <a:r>
              <a:rPr lang="nl-BE" sz="2800" i="1">
                <a:solidFill>
                  <a:srgbClr val="02AAB4"/>
                </a:solidFill>
              </a:rPr>
              <a:t>Bron: CoVaT-CHC</a:t>
            </a:r>
            <a:br>
              <a:rPr lang="nl-BE" sz="2800" i="1">
                <a:solidFill>
                  <a:srgbClr val="02AAB4"/>
                </a:solidFill>
              </a:rPr>
            </a:br>
            <a:r>
              <a:rPr lang="nl-BE" sz="2800" i="1" u="sng">
                <a:solidFill>
                  <a:srgbClr val="02AAB4"/>
                </a:solidFill>
                <a:hlinkClick r:id="rId4"/>
              </a:rPr>
              <a:t>Validiteit</a:t>
            </a:r>
            <a:endParaRPr sz="2800" i="1">
              <a:solidFill>
                <a:srgbClr val="02AAB4"/>
              </a:solidFill>
            </a:endParaRPr>
          </a:p>
        </p:txBody>
      </p:sp>
      <p:sp>
        <p:nvSpPr>
          <p:cNvPr id="502" name="Google Shape;502;p4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46</a:t>
            </a:fld>
            <a:endParaRPr/>
          </a:p>
        </p:txBody>
      </p:sp>
      <p:cxnSp>
        <p:nvCxnSpPr>
          <p:cNvPr id="503" name="Google Shape;503;p46"/>
          <p:cNvCxnSpPr/>
          <p:nvPr/>
        </p:nvCxnSpPr>
        <p:spPr>
          <a:xfrm rot="10800000" flipH="1">
            <a:off x="5387340" y="1501140"/>
            <a:ext cx="2796540" cy="1836420"/>
          </a:xfrm>
          <a:prstGeom prst="straightConnector1">
            <a:avLst/>
          </a:prstGeom>
          <a:noFill/>
          <a:ln w="76200" cap="flat" cmpd="sng">
            <a:solidFill>
              <a:schemeClr val="accent1"/>
            </a:solidFill>
            <a:prstDash val="solid"/>
            <a:miter lim="800000"/>
            <a:headEnd type="none" w="sm" len="sm"/>
            <a:tailEnd type="none" w="sm" len="sm"/>
          </a:ln>
        </p:spPr>
      </p:cxnSp>
      <p:cxnSp>
        <p:nvCxnSpPr>
          <p:cNvPr id="504" name="Google Shape;504;p46"/>
          <p:cNvCxnSpPr/>
          <p:nvPr/>
        </p:nvCxnSpPr>
        <p:spPr>
          <a:xfrm rot="10800000" flipH="1">
            <a:off x="5318760" y="3611880"/>
            <a:ext cx="2804160" cy="1242060"/>
          </a:xfrm>
          <a:prstGeom prst="straightConnector1">
            <a:avLst/>
          </a:prstGeom>
          <a:noFill/>
          <a:ln w="76200" cap="flat" cmpd="sng">
            <a:solidFill>
              <a:schemeClr val="accent1"/>
            </a:solidFill>
            <a:prstDash val="solid"/>
            <a:miter lim="800000"/>
            <a:headEnd type="none" w="sm" len="sm"/>
            <a:tailEnd type="none" w="sm" len="sm"/>
          </a:ln>
        </p:spPr>
      </p:cxnSp>
      <p:cxnSp>
        <p:nvCxnSpPr>
          <p:cNvPr id="505" name="Google Shape;505;p46"/>
          <p:cNvCxnSpPr/>
          <p:nvPr/>
        </p:nvCxnSpPr>
        <p:spPr>
          <a:xfrm rot="10800000" flipH="1">
            <a:off x="8298180" y="2926081"/>
            <a:ext cx="2766060" cy="632459"/>
          </a:xfrm>
          <a:prstGeom prst="straightConnector1">
            <a:avLst/>
          </a:prstGeom>
          <a:noFill/>
          <a:ln w="76200" cap="flat" cmpd="sng">
            <a:solidFill>
              <a:schemeClr val="accent1"/>
            </a:solidFill>
            <a:prstDash val="solid"/>
            <a:miter lim="800000"/>
            <a:headEnd type="none" w="sm" len="sm"/>
            <a:tailEnd type="none" w="sm" len="sm"/>
          </a:ln>
        </p:spPr>
      </p:cxnSp>
      <p:cxnSp>
        <p:nvCxnSpPr>
          <p:cNvPr id="506" name="Google Shape;506;p46"/>
          <p:cNvCxnSpPr/>
          <p:nvPr/>
        </p:nvCxnSpPr>
        <p:spPr>
          <a:xfrm rot="10800000" flipH="1">
            <a:off x="8183880" y="822960"/>
            <a:ext cx="1409700" cy="676783"/>
          </a:xfrm>
          <a:prstGeom prst="straightConnector1">
            <a:avLst/>
          </a:prstGeom>
          <a:noFill/>
          <a:ln w="76200" cap="flat" cmpd="sng">
            <a:solidFill>
              <a:schemeClr val="accent1"/>
            </a:solidFill>
            <a:prstDash val="solid"/>
            <a:miter lim="800000"/>
            <a:headEnd type="none" w="sm" len="sm"/>
            <a:tailEnd type="none" w="sm" len="sm"/>
          </a:ln>
        </p:spPr>
      </p:cxnSp>
      <p:cxnSp>
        <p:nvCxnSpPr>
          <p:cNvPr id="507" name="Google Shape;507;p46"/>
          <p:cNvCxnSpPr/>
          <p:nvPr/>
        </p:nvCxnSpPr>
        <p:spPr>
          <a:xfrm rot="10800000" flipH="1">
            <a:off x="9685020" y="365760"/>
            <a:ext cx="1409700" cy="434341"/>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7"/>
          <p:cNvSpPr txBox="1">
            <a:spLocks noGrp="1"/>
          </p:cNvSpPr>
          <p:nvPr>
            <p:ph type="sldNum" idx="4294967295"/>
          </p:nvPr>
        </p:nvSpPr>
        <p:spPr>
          <a:xfrm>
            <a:off x="11404600" y="6283325"/>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47</a:t>
            </a:fld>
            <a:endParaRPr/>
          </a:p>
        </p:txBody>
      </p:sp>
      <p:pic>
        <p:nvPicPr>
          <p:cNvPr id="514" name="Google Shape;514;p47" descr="Afbeelding met fornuis&#10;&#10;Automatisch gegenereerde beschrijving"/>
          <p:cNvPicPr preferRelativeResize="0"/>
          <p:nvPr/>
        </p:nvPicPr>
        <p:blipFill rotWithShape="1">
          <a:blip r:embed="rId3">
            <a:alphaModFix/>
          </a:blip>
          <a:srcRect l="23399" t="14683" b="11293"/>
          <a:stretch/>
        </p:blipFill>
        <p:spPr>
          <a:xfrm>
            <a:off x="1849128" y="1606269"/>
            <a:ext cx="5388426" cy="3645462"/>
          </a:xfrm>
          <a:prstGeom prst="rect">
            <a:avLst/>
          </a:prstGeom>
          <a:noFill/>
          <a:ln>
            <a:noFill/>
          </a:ln>
        </p:spPr>
      </p:pic>
      <p:pic>
        <p:nvPicPr>
          <p:cNvPr id="515" name="Google Shape;515;p47" descr="Afbeelding met fornuis, teken&#10;&#10;Automatisch gegenereerde beschrijving"/>
          <p:cNvPicPr preferRelativeResize="0"/>
          <p:nvPr/>
        </p:nvPicPr>
        <p:blipFill rotWithShape="1">
          <a:blip r:embed="rId4">
            <a:alphaModFix/>
          </a:blip>
          <a:srcRect l="22999" t="16514" r="13371"/>
          <a:stretch/>
        </p:blipFill>
        <p:spPr>
          <a:xfrm>
            <a:off x="7383858" y="1606269"/>
            <a:ext cx="4548554" cy="41781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16666"/>
              </a:buClr>
              <a:buSzPts val="5400"/>
              <a:buFont typeface="Open Sans"/>
              <a:buNone/>
            </a:pPr>
            <a:r>
              <a:rPr lang="nl-BE" sz="5400" b="1"/>
              <a:t>Cognitief functioneren </a:t>
            </a:r>
            <a:endParaRPr/>
          </a:p>
        </p:txBody>
      </p:sp>
      <p:sp>
        <p:nvSpPr>
          <p:cNvPr id="522" name="Google Shape;522;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16666"/>
              </a:buClr>
              <a:buSzPts val="3600"/>
              <a:buNone/>
            </a:pPr>
            <a:r>
              <a:rPr lang="nl-BE" sz="3600"/>
              <a:t>Cognitief zwak functioneren</a:t>
            </a:r>
            <a:endParaRPr/>
          </a:p>
          <a:p>
            <a:pPr marL="228600" lvl="0" indent="-228600" algn="l" rtl="0">
              <a:lnSpc>
                <a:spcPct val="80000"/>
              </a:lnSpc>
              <a:spcBef>
                <a:spcPts val="1000"/>
              </a:spcBef>
              <a:spcAft>
                <a:spcPts val="0"/>
              </a:spcAft>
              <a:buClr>
                <a:srgbClr val="016666"/>
              </a:buClr>
              <a:buSzPts val="3600"/>
              <a:buChar char="•"/>
            </a:pPr>
            <a:r>
              <a:rPr lang="nl-BE" sz="3600"/>
              <a:t>Brede cognitieve vaardigheden </a:t>
            </a:r>
            <a:endParaRPr/>
          </a:p>
          <a:p>
            <a:pPr marL="228600" lvl="0" indent="-228600" algn="l" rtl="0">
              <a:lnSpc>
                <a:spcPct val="80000"/>
              </a:lnSpc>
              <a:spcBef>
                <a:spcPts val="1000"/>
              </a:spcBef>
              <a:spcAft>
                <a:spcPts val="0"/>
              </a:spcAft>
              <a:buClr>
                <a:srgbClr val="016666"/>
              </a:buClr>
              <a:buSzPts val="3600"/>
              <a:buChar char="•"/>
            </a:pPr>
            <a:r>
              <a:rPr lang="nl-BE" sz="3600"/>
              <a:t>Adaptief gedrag (conceptuele/schoolse vaardigheden)</a:t>
            </a:r>
            <a:endParaRPr/>
          </a:p>
          <a:p>
            <a:pPr marL="228600" lvl="0" indent="-228600" algn="l" rtl="0">
              <a:lnSpc>
                <a:spcPct val="80000"/>
              </a:lnSpc>
              <a:spcBef>
                <a:spcPts val="1000"/>
              </a:spcBef>
              <a:spcAft>
                <a:spcPts val="0"/>
              </a:spcAft>
              <a:buClr>
                <a:srgbClr val="016666"/>
              </a:buClr>
              <a:buSzPts val="3600"/>
              <a:buChar char="•"/>
            </a:pPr>
            <a:r>
              <a:rPr lang="nl-BE" sz="3600"/>
              <a:t>…</a:t>
            </a:r>
            <a:endParaRPr/>
          </a:p>
          <a:p>
            <a:pPr marL="228600" lvl="0" indent="-50800" algn="l" rtl="0">
              <a:lnSpc>
                <a:spcPct val="80000"/>
              </a:lnSpc>
              <a:spcBef>
                <a:spcPts val="1000"/>
              </a:spcBef>
              <a:spcAft>
                <a:spcPts val="0"/>
              </a:spcAft>
              <a:buClr>
                <a:srgbClr val="016666"/>
              </a:buClr>
              <a:buSzPts val="2800"/>
              <a:buNone/>
            </a:pPr>
            <a:endParaRPr/>
          </a:p>
        </p:txBody>
      </p:sp>
      <p:sp>
        <p:nvSpPr>
          <p:cNvPr id="523" name="Google Shape;523;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16666"/>
              </a:buClr>
              <a:buSzPts val="3600"/>
              <a:buNone/>
            </a:pPr>
            <a:r>
              <a:rPr lang="nl-BE" sz="3600"/>
              <a:t>Cognitief sterk functioneren</a:t>
            </a:r>
            <a:endParaRPr/>
          </a:p>
          <a:p>
            <a:pPr marL="228600" lvl="0" indent="-228600" algn="l" rtl="0">
              <a:lnSpc>
                <a:spcPct val="80000"/>
              </a:lnSpc>
              <a:spcBef>
                <a:spcPts val="1000"/>
              </a:spcBef>
              <a:spcAft>
                <a:spcPts val="0"/>
              </a:spcAft>
              <a:buClr>
                <a:srgbClr val="016666"/>
              </a:buClr>
              <a:buSzPts val="3600"/>
              <a:buChar char="•"/>
            </a:pPr>
            <a:r>
              <a:rPr lang="nl-BE" sz="3600"/>
              <a:t>Brede cognitieve vaardigheden </a:t>
            </a:r>
            <a:endParaRPr/>
          </a:p>
          <a:p>
            <a:pPr marL="228600" lvl="0" indent="-228600" algn="l" rtl="0">
              <a:lnSpc>
                <a:spcPct val="80000"/>
              </a:lnSpc>
              <a:spcBef>
                <a:spcPts val="1000"/>
              </a:spcBef>
              <a:spcAft>
                <a:spcPts val="0"/>
              </a:spcAft>
              <a:buClr>
                <a:srgbClr val="016666"/>
              </a:buClr>
              <a:buSzPts val="3600"/>
              <a:buChar char="•"/>
            </a:pPr>
            <a:r>
              <a:rPr lang="nl-BE" sz="3600"/>
              <a:t>Schoolse vaardigheden</a:t>
            </a:r>
            <a:endParaRPr/>
          </a:p>
          <a:p>
            <a:pPr marL="228600" lvl="0" indent="-228600" algn="l" rtl="0">
              <a:lnSpc>
                <a:spcPct val="80000"/>
              </a:lnSpc>
              <a:spcBef>
                <a:spcPts val="1000"/>
              </a:spcBef>
              <a:spcAft>
                <a:spcPts val="0"/>
              </a:spcAft>
              <a:buClr>
                <a:srgbClr val="016666"/>
              </a:buClr>
              <a:buSzPts val="3600"/>
              <a:buChar char="•"/>
            </a:pPr>
            <a:r>
              <a:rPr lang="nl-BE" sz="3600"/>
              <a:t>…</a:t>
            </a:r>
            <a:endParaRPr/>
          </a:p>
          <a:p>
            <a:pPr marL="228600" lvl="0" indent="-50800" algn="l" rtl="0">
              <a:lnSpc>
                <a:spcPct val="80000"/>
              </a:lnSpc>
              <a:spcBef>
                <a:spcPts val="1000"/>
              </a:spcBef>
              <a:spcAft>
                <a:spcPts val="0"/>
              </a:spcAft>
              <a:buClr>
                <a:srgbClr val="016666"/>
              </a:buClr>
              <a:buSzPts val="2800"/>
              <a:buNone/>
            </a:pPr>
            <a:endParaRPr/>
          </a:p>
        </p:txBody>
      </p:sp>
      <p:sp>
        <p:nvSpPr>
          <p:cNvPr id="524" name="Google Shape;524;p4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9"/>
          <p:cNvSpPr txBox="1">
            <a:spLocks noGrp="1"/>
          </p:cNvSpPr>
          <p:nvPr>
            <p:ph type="title"/>
          </p:nvPr>
        </p:nvSpPr>
        <p:spPr>
          <a:xfrm>
            <a:off x="6998208" y="1516122"/>
            <a:ext cx="4349242" cy="4032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6000"/>
              <a:buFont typeface="Open Sans"/>
              <a:buNone/>
            </a:pPr>
            <a:r>
              <a:rPr lang="nl-BE"/>
              <a:t>BCV’s</a:t>
            </a:r>
            <a:br>
              <a:rPr lang="nl-BE"/>
            </a:br>
            <a:r>
              <a:rPr lang="nl-BE"/>
              <a:t>en </a:t>
            </a:r>
            <a:br>
              <a:rPr lang="nl-BE"/>
            </a:br>
            <a:r>
              <a:rPr lang="nl-BE"/>
              <a:t>Adaptief gedrag</a:t>
            </a:r>
            <a:endParaRPr/>
          </a:p>
        </p:txBody>
      </p:sp>
      <p:sp>
        <p:nvSpPr>
          <p:cNvPr id="531" name="Google Shape;531;p4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49</a:t>
            </a:fld>
            <a:endParaRPr/>
          </a:p>
        </p:txBody>
      </p:sp>
      <p:pic>
        <p:nvPicPr>
          <p:cNvPr id="532" name="Google Shape;532;p49" descr="Afbeelding met fornuis&#10;&#10;Automatisch gegenereerde beschrijving"/>
          <p:cNvPicPr preferRelativeResize="0"/>
          <p:nvPr/>
        </p:nvPicPr>
        <p:blipFill rotWithShape="1">
          <a:blip r:embed="rId3">
            <a:alphaModFix/>
          </a:blip>
          <a:srcRect l="23399" t="14683" b="11293"/>
          <a:stretch/>
        </p:blipFill>
        <p:spPr>
          <a:xfrm>
            <a:off x="844550" y="1709738"/>
            <a:ext cx="5388426" cy="3645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16666"/>
              </a:buClr>
              <a:buSzPts val="6000"/>
              <a:buFont typeface="Open Sans"/>
              <a:buNone/>
            </a:pPr>
            <a:r>
              <a:rPr lang="nl-BE"/>
              <a:t>Bijlage </a:t>
            </a:r>
            <a:r>
              <a:rPr lang="nl-BE" u="sng">
                <a:solidFill>
                  <a:schemeClr val="hlink"/>
                </a:solidFill>
                <a:hlinkClick r:id="rId3"/>
              </a:rPr>
              <a:t>Cognitieve ontwikkelingstheorieën</a:t>
            </a:r>
            <a:endParaRPr/>
          </a:p>
        </p:txBody>
      </p:sp>
      <p:sp>
        <p:nvSpPr>
          <p:cNvPr id="102" name="Google Shape;102;p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5</a:t>
            </a:fld>
            <a:endParaRPr/>
          </a:p>
        </p:txBody>
      </p:sp>
      <p:pic>
        <p:nvPicPr>
          <p:cNvPr id="103" name="Google Shape;103;p5" descr="Afbeeldingsresultaat voor waar?"/>
          <p:cNvPicPr preferRelativeResize="0"/>
          <p:nvPr/>
        </p:nvPicPr>
        <p:blipFill rotWithShape="1">
          <a:blip r:embed="rId4">
            <a:alphaModFix/>
          </a:blip>
          <a:srcRect l="11274" r="11814"/>
          <a:stretch/>
        </p:blipFill>
        <p:spPr>
          <a:xfrm>
            <a:off x="9404463" y="152786"/>
            <a:ext cx="2594723" cy="166126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WAT? – Adaptief gedrag</a:t>
            </a:r>
            <a:endParaRPr/>
          </a:p>
        </p:txBody>
      </p:sp>
      <p:sp>
        <p:nvSpPr>
          <p:cNvPr id="541" name="Google Shape;541;p50"/>
          <p:cNvSpPr txBox="1">
            <a:spLocks noGrp="1"/>
          </p:cNvSpPr>
          <p:nvPr>
            <p:ph type="body" idx="1"/>
          </p:nvPr>
        </p:nvSpPr>
        <p:spPr>
          <a:xfrm>
            <a:off x="838885" y="1690688"/>
            <a:ext cx="10514230" cy="4351338"/>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rgbClr val="02AAB4"/>
              </a:buClr>
              <a:buSzPts val="3200"/>
              <a:buNone/>
            </a:pPr>
            <a:r>
              <a:rPr lang="nl-BE" sz="3200">
                <a:solidFill>
                  <a:srgbClr val="02AAB4"/>
                </a:solidFill>
              </a:rPr>
              <a:t>Effectiviteit en mate </a:t>
            </a:r>
            <a:r>
              <a:rPr lang="nl-BE" sz="3200">
                <a:solidFill>
                  <a:schemeClr val="dk1"/>
                </a:solidFill>
              </a:rPr>
              <a:t>waarin iemand beantwoordt</a:t>
            </a:r>
            <a:r>
              <a:rPr lang="nl-BE" sz="3200">
                <a:solidFill>
                  <a:srgbClr val="02AAB4"/>
                </a:solidFill>
              </a:rPr>
              <a:t> </a:t>
            </a:r>
            <a:r>
              <a:rPr lang="nl-BE" sz="3200">
                <a:solidFill>
                  <a:schemeClr val="dk1"/>
                </a:solidFill>
              </a:rPr>
              <a:t>aan de eisen van </a:t>
            </a:r>
            <a:r>
              <a:rPr lang="nl-BE" sz="3200">
                <a:solidFill>
                  <a:srgbClr val="02AAB4"/>
                </a:solidFill>
              </a:rPr>
              <a:t>persoonlijke onafhankelijkheid en sociale verantwoordelijkheid</a:t>
            </a:r>
            <a:r>
              <a:rPr lang="nl-BE" sz="3200">
                <a:solidFill>
                  <a:schemeClr val="dk1"/>
                </a:solidFill>
              </a:rPr>
              <a:t>, verwacht van zijn leeftijd en cultuur (AAIDD)</a:t>
            </a:r>
            <a:endParaRPr/>
          </a:p>
          <a:p>
            <a:pPr marL="177800" lvl="0" indent="0" algn="l" rtl="0">
              <a:lnSpc>
                <a:spcPct val="90000"/>
              </a:lnSpc>
              <a:spcBef>
                <a:spcPts val="1000"/>
              </a:spcBef>
              <a:spcAft>
                <a:spcPts val="0"/>
              </a:spcAft>
              <a:buClr>
                <a:srgbClr val="016666"/>
              </a:buClr>
              <a:buSzPts val="3200"/>
              <a:buNone/>
            </a:pPr>
            <a:endParaRPr sz="3200">
              <a:solidFill>
                <a:schemeClr val="dk1"/>
              </a:solidFill>
            </a:endParaRPr>
          </a:p>
          <a:p>
            <a:pPr marL="177800" lvl="0" indent="0" algn="l" rtl="0">
              <a:lnSpc>
                <a:spcPct val="90000"/>
              </a:lnSpc>
              <a:spcBef>
                <a:spcPts val="1000"/>
              </a:spcBef>
              <a:spcAft>
                <a:spcPts val="0"/>
              </a:spcAft>
              <a:buClr>
                <a:srgbClr val="016666"/>
              </a:buClr>
              <a:buSzPts val="3200"/>
              <a:buNone/>
            </a:pPr>
            <a:r>
              <a:rPr lang="nl-BE" sz="3200"/>
              <a:t>= Wat </a:t>
            </a:r>
            <a:r>
              <a:rPr lang="nl-BE" sz="3200" i="1"/>
              <a:t>kan én doet </a:t>
            </a:r>
            <a:r>
              <a:rPr lang="nl-BE" sz="3200"/>
              <a:t>iemand in dagelijkse activiteiten?</a:t>
            </a:r>
            <a:endParaRPr/>
          </a:p>
          <a:p>
            <a:pPr marL="177800" lvl="0" indent="0" algn="l" rtl="0">
              <a:lnSpc>
                <a:spcPct val="90000"/>
              </a:lnSpc>
              <a:spcBef>
                <a:spcPts val="1000"/>
              </a:spcBef>
              <a:spcAft>
                <a:spcPts val="0"/>
              </a:spcAft>
              <a:buClr>
                <a:srgbClr val="016666"/>
              </a:buClr>
              <a:buSzPts val="3200"/>
              <a:buNone/>
            </a:pPr>
            <a:r>
              <a:rPr lang="nl-BE" sz="3200"/>
              <a:t>≠ Maladaptief of probleemgedrag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WAT? – Adaptief gedrag</a:t>
            </a:r>
            <a:endParaRPr/>
          </a:p>
        </p:txBody>
      </p:sp>
      <p:sp>
        <p:nvSpPr>
          <p:cNvPr id="550" name="Google Shape;550;p51"/>
          <p:cNvSpPr txBox="1">
            <a:spLocks noGrp="1"/>
          </p:cNvSpPr>
          <p:nvPr>
            <p:ph type="body" idx="1"/>
          </p:nvPr>
        </p:nvSpPr>
        <p:spPr>
          <a:xfrm>
            <a:off x="838885" y="1726196"/>
            <a:ext cx="10514230" cy="4351338"/>
          </a:xfrm>
          <a:prstGeom prst="rect">
            <a:avLst/>
          </a:prstGeom>
          <a:blipFill rotWithShape="1">
            <a:blip r:embed="rId3">
              <a:alphaModFix/>
            </a:blip>
            <a:stretch>
              <a:fillRect l="-1333" t="-4061" r="-1158"/>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nl-BE"/>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2"/>
          <p:cNvSpPr txBox="1">
            <a:spLocks noGrp="1"/>
          </p:cNvSpPr>
          <p:nvPr>
            <p:ph type="title"/>
          </p:nvPr>
        </p:nvSpPr>
        <p:spPr>
          <a:xfrm>
            <a:off x="838200" y="3304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WAT? – Adaptief gedrag</a:t>
            </a:r>
            <a:endParaRPr/>
          </a:p>
        </p:txBody>
      </p:sp>
      <p:sp>
        <p:nvSpPr>
          <p:cNvPr id="559" name="Google Shape;559;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3200"/>
              <a:buNone/>
            </a:pPr>
            <a:r>
              <a:rPr lang="nl-BE" sz="3200">
                <a:solidFill>
                  <a:schemeClr val="dk1"/>
                </a:solidFill>
              </a:rPr>
              <a:t>Effectiviteit en mate waarin iemand beantwoordt aan de eisen van persoonlijke onafhankelijkheid en sociale verantwoordelijkheid, </a:t>
            </a:r>
            <a:r>
              <a:rPr lang="nl-BE" sz="3200">
                <a:solidFill>
                  <a:srgbClr val="02AAB4"/>
                </a:solidFill>
              </a:rPr>
              <a:t>verwacht van zijn leeftijd en cultuur </a:t>
            </a:r>
            <a:r>
              <a:rPr lang="nl-BE" sz="3200">
                <a:solidFill>
                  <a:schemeClr val="dk1"/>
                </a:solidFill>
              </a:rPr>
              <a:t>(AAIDD)</a:t>
            </a:r>
            <a:endParaRPr/>
          </a:p>
          <a:p>
            <a:pPr marL="228600" lvl="0" indent="-25400" algn="l" rtl="0">
              <a:lnSpc>
                <a:spcPct val="90000"/>
              </a:lnSpc>
              <a:spcBef>
                <a:spcPts val="1000"/>
              </a:spcBef>
              <a:spcAft>
                <a:spcPts val="0"/>
              </a:spcAft>
              <a:buClr>
                <a:srgbClr val="016666"/>
              </a:buClr>
              <a:buSzPts val="3200"/>
              <a:buNone/>
            </a:pPr>
            <a:endParaRPr sz="3200">
              <a:solidFill>
                <a:schemeClr val="dk1"/>
              </a:solidFill>
            </a:endParaRPr>
          </a:p>
          <a:p>
            <a:pPr marL="228600" lvl="0" indent="-228600" algn="l" rtl="0">
              <a:lnSpc>
                <a:spcPct val="90000"/>
              </a:lnSpc>
              <a:spcBef>
                <a:spcPts val="1000"/>
              </a:spcBef>
              <a:spcAft>
                <a:spcPts val="0"/>
              </a:spcAft>
              <a:buClr>
                <a:srgbClr val="016666"/>
              </a:buClr>
              <a:buSzPts val="3200"/>
              <a:buFont typeface="Noto Sans Symbols"/>
              <a:buChar char="⇒"/>
            </a:pPr>
            <a:r>
              <a:rPr lang="nl-BE" sz="3200"/>
              <a:t>Beoordelen tegen achtergrond verwachtingen/normen van culturele en maatschappelijke context(en) waarin iemand opgroeit en de geboden kansen en/of gestelde eisen</a:t>
            </a:r>
            <a:endParaRPr/>
          </a:p>
          <a:p>
            <a:pPr marL="177800" lvl="0" indent="0" algn="l" rtl="0">
              <a:lnSpc>
                <a:spcPct val="90000"/>
              </a:lnSpc>
              <a:spcBef>
                <a:spcPts val="1000"/>
              </a:spcBef>
              <a:spcAft>
                <a:spcPts val="0"/>
              </a:spcAft>
              <a:buClr>
                <a:srgbClr val="016666"/>
              </a:buClr>
              <a:buSzPts val="2400"/>
              <a:buNone/>
            </a:pPr>
            <a:endParaRPr sz="2400">
              <a:solidFill>
                <a:schemeClr val="dk1"/>
              </a:solidFill>
            </a:endParaRPr>
          </a:p>
          <a:p>
            <a:pPr marL="228600" lvl="0" indent="-76200" algn="l" rtl="0">
              <a:lnSpc>
                <a:spcPct val="90000"/>
              </a:lnSpc>
              <a:spcBef>
                <a:spcPts val="1000"/>
              </a:spcBef>
              <a:spcAft>
                <a:spcPts val="0"/>
              </a:spcAft>
              <a:buClr>
                <a:srgbClr val="016666"/>
              </a:buClr>
              <a:buSzPts val="2400"/>
              <a:buFont typeface="Noto Sans Symbols"/>
              <a:buNone/>
            </a:pPr>
            <a:endParaRPr sz="2400">
              <a:solidFill>
                <a:schemeClr val="dk1"/>
              </a:solidFill>
            </a:endParaRPr>
          </a:p>
          <a:p>
            <a:pPr marL="228600" lvl="0" indent="-76200" algn="l" rtl="0">
              <a:lnSpc>
                <a:spcPct val="90000"/>
              </a:lnSpc>
              <a:spcBef>
                <a:spcPts val="1000"/>
              </a:spcBef>
              <a:spcAft>
                <a:spcPts val="0"/>
              </a:spcAft>
              <a:buClr>
                <a:srgbClr val="016666"/>
              </a:buClr>
              <a:buSzPts val="2400"/>
              <a:buFont typeface="Noto Sans Symbols"/>
              <a:buNone/>
            </a:pPr>
            <a:endParaRPr sz="2400">
              <a:solidFill>
                <a:schemeClr val="dk1"/>
              </a:solidFill>
            </a:endParaRPr>
          </a:p>
          <a:p>
            <a:pPr marL="228600" lvl="0" indent="-76200" algn="l" rtl="0">
              <a:lnSpc>
                <a:spcPct val="90000"/>
              </a:lnSpc>
              <a:spcBef>
                <a:spcPts val="1000"/>
              </a:spcBef>
              <a:spcAft>
                <a:spcPts val="0"/>
              </a:spcAft>
              <a:buClr>
                <a:srgbClr val="016666"/>
              </a:buClr>
              <a:buSzPts val="2400"/>
              <a:buNone/>
            </a:pPr>
            <a:endParaRPr sz="2400">
              <a:solidFill>
                <a:schemeClr val="dk1"/>
              </a:solidFill>
            </a:endParaRPr>
          </a:p>
          <a:p>
            <a:pPr marL="177800" lvl="0" indent="0" algn="l" rtl="0">
              <a:lnSpc>
                <a:spcPct val="90000"/>
              </a:lnSpc>
              <a:spcBef>
                <a:spcPts val="1000"/>
              </a:spcBef>
              <a:spcAft>
                <a:spcPts val="0"/>
              </a:spcAft>
              <a:buClr>
                <a:srgbClr val="016666"/>
              </a:buClr>
              <a:buSzPts val="2400"/>
              <a:buNone/>
            </a:pPr>
            <a:endParaRPr sz="2400"/>
          </a:p>
          <a:p>
            <a:pPr marL="177800" lvl="0" indent="0" algn="l" rtl="0">
              <a:lnSpc>
                <a:spcPct val="90000"/>
              </a:lnSpc>
              <a:spcBef>
                <a:spcPts val="1000"/>
              </a:spcBef>
              <a:spcAft>
                <a:spcPts val="0"/>
              </a:spcAft>
              <a:buClr>
                <a:srgbClr val="016666"/>
              </a:buClr>
              <a:buSzPts val="2400"/>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3200"/>
              <a:buFont typeface="Open Sans"/>
              <a:buNone/>
            </a:pPr>
            <a:r>
              <a:rPr lang="nl-BE" sz="3200" i="1">
                <a:solidFill>
                  <a:srgbClr val="02AAB4"/>
                </a:solidFill>
              </a:rPr>
              <a:t>Adaptief gedrag – aanpassing aan welke cultuur?</a:t>
            </a:r>
            <a:endParaRPr/>
          </a:p>
        </p:txBody>
      </p:sp>
      <p:sp>
        <p:nvSpPr>
          <p:cNvPr id="568" name="Google Shape;568;p53"/>
          <p:cNvSpPr txBox="1">
            <a:spLocks noGrp="1"/>
          </p:cNvSpPr>
          <p:nvPr>
            <p:ph type="body" idx="1"/>
          </p:nvPr>
        </p:nvSpPr>
        <p:spPr>
          <a:xfrm>
            <a:off x="838885" y="1718756"/>
            <a:ext cx="10514230" cy="4351338"/>
          </a:xfrm>
          <a:prstGeom prst="rect">
            <a:avLst/>
          </a:prstGeom>
          <a:noFill/>
          <a:ln>
            <a:noFill/>
          </a:ln>
        </p:spPr>
        <p:txBody>
          <a:bodyPr spcFirstLastPara="1" wrap="square" lIns="91425" tIns="45700" rIns="91425" bIns="45700" anchor="t" anchorCtr="0">
            <a:noAutofit/>
          </a:bodyPr>
          <a:lstStyle/>
          <a:p>
            <a:pPr marL="635000" lvl="0" indent="-457200" algn="l" rtl="0">
              <a:lnSpc>
                <a:spcPct val="90000"/>
              </a:lnSpc>
              <a:spcBef>
                <a:spcPts val="0"/>
              </a:spcBef>
              <a:spcAft>
                <a:spcPts val="0"/>
              </a:spcAft>
              <a:buClr>
                <a:srgbClr val="016666"/>
              </a:buClr>
              <a:buSzPts val="2800"/>
              <a:buChar char="•"/>
            </a:pPr>
            <a:r>
              <a:rPr lang="nl-BE"/>
              <a:t>Aan herkomstcultuur of gastcultuur?</a:t>
            </a:r>
            <a:endParaRPr/>
          </a:p>
          <a:p>
            <a:pPr marL="609600" lvl="1" indent="0" algn="l" rtl="0">
              <a:lnSpc>
                <a:spcPct val="90000"/>
              </a:lnSpc>
              <a:spcBef>
                <a:spcPts val="500"/>
              </a:spcBef>
              <a:spcAft>
                <a:spcPts val="0"/>
              </a:spcAft>
              <a:buClr>
                <a:srgbClr val="016666"/>
              </a:buClr>
              <a:buSzPts val="2800"/>
              <a:buNone/>
            </a:pPr>
            <a:r>
              <a:rPr lang="nl-BE" sz="2800">
                <a:solidFill>
                  <a:srgbClr val="016666"/>
                </a:solidFill>
              </a:rPr>
              <a:t>Bv. Overleven in natuur of op school? Verplaatsen te voet, met fiets, met openbaar vervoer … ?</a:t>
            </a:r>
            <a:endParaRPr/>
          </a:p>
          <a:p>
            <a:pPr marL="609600" lvl="1" indent="0" algn="l" rtl="0">
              <a:lnSpc>
                <a:spcPct val="90000"/>
              </a:lnSpc>
              <a:spcBef>
                <a:spcPts val="500"/>
              </a:spcBef>
              <a:spcAft>
                <a:spcPts val="0"/>
              </a:spcAft>
              <a:buClr>
                <a:srgbClr val="02AAB4"/>
              </a:buClr>
              <a:buSzPts val="2800"/>
              <a:buNone/>
            </a:pPr>
            <a:endParaRPr sz="2800">
              <a:solidFill>
                <a:srgbClr val="016666"/>
              </a:solidFill>
            </a:endParaRPr>
          </a:p>
          <a:p>
            <a:pPr marL="635000" lvl="0" indent="-457200" algn="l" rtl="0">
              <a:lnSpc>
                <a:spcPct val="90000"/>
              </a:lnSpc>
              <a:spcBef>
                <a:spcPts val="1000"/>
              </a:spcBef>
              <a:spcAft>
                <a:spcPts val="0"/>
              </a:spcAft>
              <a:buClr>
                <a:srgbClr val="016666"/>
              </a:buClr>
              <a:buSzPts val="2800"/>
              <a:buChar char="•"/>
            </a:pPr>
            <a:r>
              <a:rPr lang="nl-BE"/>
              <a:t>Cultuur middenklasse West-Europa kleurt instrumenten adaptief gedrag en beschrijving in DSM-5</a:t>
            </a:r>
            <a:endParaRPr/>
          </a:p>
          <a:p>
            <a:pPr marL="635000" lvl="1" indent="0" algn="l" rtl="0">
              <a:lnSpc>
                <a:spcPct val="90000"/>
              </a:lnSpc>
              <a:spcBef>
                <a:spcPts val="500"/>
              </a:spcBef>
              <a:spcAft>
                <a:spcPts val="0"/>
              </a:spcAft>
              <a:buClr>
                <a:srgbClr val="016666"/>
              </a:buClr>
              <a:buSzPts val="2800"/>
              <a:buNone/>
            </a:pPr>
            <a:r>
              <a:rPr lang="nl-BE" sz="2800">
                <a:solidFill>
                  <a:srgbClr val="016666"/>
                </a:solidFill>
              </a:rPr>
              <a:t>Bv. Vrijetijdsactiviteiten in DSM-5 (luisteren naar muziek, films kijken, een wandeling maken of deelnemen aan wateractiviteiten) </a:t>
            </a:r>
            <a:endParaRPr/>
          </a:p>
        </p:txBody>
      </p:sp>
      <p:pic>
        <p:nvPicPr>
          <p:cNvPr id="569" name="Google Shape;569;p53" descr="http://www.vclb-koepel.be/library/galleryphotos/logo_fairediagnostiek.png"/>
          <p:cNvPicPr preferRelativeResize="0"/>
          <p:nvPr/>
        </p:nvPicPr>
        <p:blipFill rotWithShape="1">
          <a:blip r:embed="rId3">
            <a:alphaModFix/>
          </a:blip>
          <a:srcRect r="68752"/>
          <a:stretch/>
        </p:blipFill>
        <p:spPr>
          <a:xfrm>
            <a:off x="10271892" y="280947"/>
            <a:ext cx="1359358" cy="112977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HOE onderzoeken? – Adaptief gedrag</a:t>
            </a:r>
            <a:endParaRPr/>
          </a:p>
        </p:txBody>
      </p:sp>
      <p:sp>
        <p:nvSpPr>
          <p:cNvPr id="578" name="Google Shape;578;p54"/>
          <p:cNvSpPr txBox="1">
            <a:spLocks noGrp="1"/>
          </p:cNvSpPr>
          <p:nvPr>
            <p:ph type="body" idx="1"/>
          </p:nvPr>
        </p:nvSpPr>
        <p:spPr>
          <a:xfrm>
            <a:off x="838885" y="1460501"/>
            <a:ext cx="10514230" cy="51281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16666"/>
              </a:buClr>
              <a:buSzPts val="2800"/>
              <a:buNone/>
            </a:pPr>
            <a:r>
              <a:rPr lang="nl-BE"/>
              <a:t>Wat moet je nog weten om hulpvraag te beantwoorden? </a:t>
            </a:r>
            <a:endParaRPr/>
          </a:p>
          <a:p>
            <a:pPr marL="0" lvl="0" indent="0" algn="l" rtl="0">
              <a:lnSpc>
                <a:spcPct val="90000"/>
              </a:lnSpc>
              <a:spcBef>
                <a:spcPts val="1000"/>
              </a:spcBef>
              <a:spcAft>
                <a:spcPts val="0"/>
              </a:spcAft>
              <a:buClr>
                <a:srgbClr val="016666"/>
              </a:buClr>
              <a:buSzPts val="2800"/>
              <a:buNone/>
            </a:pPr>
            <a:r>
              <a:rPr lang="nl-BE"/>
              <a:t>Hoe best verzamelen?</a:t>
            </a:r>
            <a:endParaRPr/>
          </a:p>
          <a:p>
            <a:pPr marL="228600" lvl="0" indent="-228600" algn="l" rtl="0">
              <a:lnSpc>
                <a:spcPct val="90000"/>
              </a:lnSpc>
              <a:spcBef>
                <a:spcPts val="1000"/>
              </a:spcBef>
              <a:spcAft>
                <a:spcPts val="0"/>
              </a:spcAft>
              <a:buClr>
                <a:srgbClr val="016666"/>
              </a:buClr>
              <a:buSzPts val="2800"/>
              <a:buChar char="•"/>
            </a:pPr>
            <a:r>
              <a:rPr lang="nl-BE"/>
              <a:t>Informatie om </a:t>
            </a:r>
            <a:r>
              <a:rPr lang="nl-BE" b="1"/>
              <a:t>handelen</a:t>
            </a:r>
            <a:r>
              <a:rPr lang="nl-BE"/>
              <a:t> beter af te stemmen op wat een leerling nodig heeft?</a:t>
            </a:r>
            <a:endParaRPr/>
          </a:p>
          <a:p>
            <a:pPr marL="685800" lvl="1" indent="-228600" algn="l" rtl="0">
              <a:lnSpc>
                <a:spcPct val="90000"/>
              </a:lnSpc>
              <a:spcBef>
                <a:spcPts val="500"/>
              </a:spcBef>
              <a:spcAft>
                <a:spcPts val="0"/>
              </a:spcAft>
              <a:buClr>
                <a:srgbClr val="02AAB4"/>
              </a:buClr>
              <a:buSzPts val="2800"/>
              <a:buFont typeface="Noto Sans Symbols"/>
              <a:buChar char="⇒"/>
            </a:pPr>
            <a:r>
              <a:rPr lang="nl-BE" sz="2800"/>
              <a:t>Contextrijke, kwalitatieve informatie over de adaptieve vaardigheden in verschillende socio-culturele contexten</a:t>
            </a:r>
            <a:endParaRPr/>
          </a:p>
          <a:p>
            <a:pPr marL="685800" lvl="1" indent="-228600" algn="l" rtl="0">
              <a:lnSpc>
                <a:spcPct val="90000"/>
              </a:lnSpc>
              <a:spcBef>
                <a:spcPts val="500"/>
              </a:spcBef>
              <a:spcAft>
                <a:spcPts val="0"/>
              </a:spcAft>
              <a:buClr>
                <a:srgbClr val="02AAB4"/>
              </a:buClr>
              <a:buSzPts val="2800"/>
              <a:buFont typeface="Noto Sans Symbols"/>
              <a:buChar char="⇒"/>
            </a:pPr>
            <a:r>
              <a:rPr lang="nl-BE" sz="2800"/>
              <a:t>Gesprek, observatie, aanpak uitproberen </a:t>
            </a:r>
            <a:endParaRPr/>
          </a:p>
          <a:p>
            <a:pPr marL="228600" lvl="0" indent="-228600" algn="l" rtl="0">
              <a:lnSpc>
                <a:spcPct val="90000"/>
              </a:lnSpc>
              <a:spcBef>
                <a:spcPts val="1000"/>
              </a:spcBef>
              <a:spcAft>
                <a:spcPts val="0"/>
              </a:spcAft>
              <a:buClr>
                <a:srgbClr val="016666"/>
              </a:buClr>
              <a:buSzPts val="2800"/>
              <a:buChar char="•"/>
            </a:pPr>
            <a:r>
              <a:rPr lang="nl-BE"/>
              <a:t>Inschatting </a:t>
            </a:r>
            <a:r>
              <a:rPr lang="nl-BE" b="1"/>
              <a:t>niveau</a:t>
            </a:r>
            <a:r>
              <a:rPr lang="nl-BE"/>
              <a:t> van vaardigheden binnen onze culturele context op dit moment? </a:t>
            </a:r>
            <a:endParaRPr/>
          </a:p>
          <a:p>
            <a:pPr marL="685800" lvl="1" indent="-228600" algn="l" rtl="0">
              <a:lnSpc>
                <a:spcPct val="90000"/>
              </a:lnSpc>
              <a:spcBef>
                <a:spcPts val="500"/>
              </a:spcBef>
              <a:spcAft>
                <a:spcPts val="0"/>
              </a:spcAft>
              <a:buClr>
                <a:srgbClr val="02AAB4"/>
              </a:buClr>
              <a:buSzPts val="2800"/>
              <a:buFont typeface="Noto Sans Symbols"/>
              <a:buChar char="⇒"/>
            </a:pPr>
            <a:r>
              <a:rPr lang="nl-BE" sz="2800"/>
              <a:t>Score(s) van zo gestandaardiseerd mogelijk afgenomen instrument adaptief gedrag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HOE onderzoeken? – Adaptief gedrag</a:t>
            </a:r>
            <a:endParaRPr/>
          </a:p>
        </p:txBody>
      </p:sp>
      <p:sp>
        <p:nvSpPr>
          <p:cNvPr id="587" name="Google Shape;587;p55"/>
          <p:cNvSpPr txBox="1">
            <a:spLocks noGrp="1"/>
          </p:cNvSpPr>
          <p:nvPr>
            <p:ph type="body" idx="1"/>
          </p:nvPr>
        </p:nvSpPr>
        <p:spPr>
          <a:xfrm>
            <a:off x="838887" y="1825625"/>
            <a:ext cx="1051423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16666"/>
              </a:buClr>
              <a:buSzPts val="3200"/>
              <a:buNone/>
            </a:pPr>
            <a:r>
              <a:rPr lang="nl-BE" sz="3200"/>
              <a:t>Genormeerd diagnostisch materiaal</a:t>
            </a:r>
            <a:endParaRPr/>
          </a:p>
          <a:p>
            <a:pPr marL="228600" lvl="0" indent="-228600" algn="l" rtl="0">
              <a:lnSpc>
                <a:spcPct val="90000"/>
              </a:lnSpc>
              <a:spcBef>
                <a:spcPts val="1000"/>
              </a:spcBef>
              <a:spcAft>
                <a:spcPts val="0"/>
              </a:spcAft>
              <a:buClr>
                <a:srgbClr val="016666"/>
              </a:buClr>
              <a:buSzPts val="3200"/>
              <a:buChar char="•"/>
            </a:pPr>
            <a:r>
              <a:rPr lang="nl-BE" sz="3200"/>
              <a:t>PEDI-NL</a:t>
            </a:r>
            <a:endParaRPr/>
          </a:p>
          <a:p>
            <a:pPr marL="228600" lvl="0" indent="-228600" algn="l" rtl="0">
              <a:lnSpc>
                <a:spcPct val="80000"/>
              </a:lnSpc>
              <a:spcBef>
                <a:spcPts val="1000"/>
              </a:spcBef>
              <a:spcAft>
                <a:spcPts val="0"/>
              </a:spcAft>
              <a:buClr>
                <a:srgbClr val="016666"/>
              </a:buClr>
              <a:buSzPts val="3200"/>
              <a:buChar char="•"/>
            </a:pPr>
            <a:r>
              <a:rPr lang="nl-BE" sz="3200"/>
              <a:t>SRZ-i</a:t>
            </a:r>
            <a:endParaRPr/>
          </a:p>
          <a:p>
            <a:pPr marL="228600" lvl="0" indent="-228600" algn="l" rtl="0">
              <a:lnSpc>
                <a:spcPct val="80000"/>
              </a:lnSpc>
              <a:spcBef>
                <a:spcPts val="1000"/>
              </a:spcBef>
              <a:spcAft>
                <a:spcPts val="0"/>
              </a:spcAft>
              <a:buClr>
                <a:srgbClr val="016666"/>
              </a:buClr>
              <a:buSzPts val="3200"/>
              <a:buChar char="•"/>
            </a:pPr>
            <a:r>
              <a:rPr lang="nl-BE" sz="3200"/>
              <a:t>Vineland-Z</a:t>
            </a:r>
            <a:endParaRPr/>
          </a:p>
          <a:p>
            <a:pPr marL="177800" lvl="0" indent="0" algn="l" rtl="0">
              <a:lnSpc>
                <a:spcPct val="80000"/>
              </a:lnSpc>
              <a:spcBef>
                <a:spcPts val="1000"/>
              </a:spcBef>
              <a:spcAft>
                <a:spcPts val="0"/>
              </a:spcAft>
              <a:buClr>
                <a:srgbClr val="016666"/>
              </a:buClr>
              <a:buSzPts val="2800"/>
              <a:buNone/>
            </a:pPr>
            <a:r>
              <a:rPr lang="nl-BE"/>
              <a:t>MAAR voorlopig 2</a:t>
            </a:r>
            <a:r>
              <a:rPr lang="nl-BE" baseline="30000"/>
              <a:t>de</a:t>
            </a:r>
            <a:r>
              <a:rPr lang="nl-BE"/>
              <a:t> keuze (in afwachting van Abas-3-NL), enkel als score noodzakelijk voor diagnose verstandelijke beperking, anders hoogstens indicerende waarde</a:t>
            </a:r>
            <a:endParaRPr/>
          </a:p>
          <a:p>
            <a:pPr marL="177800" lvl="0" indent="0" algn="l" rtl="0">
              <a:lnSpc>
                <a:spcPct val="80000"/>
              </a:lnSpc>
              <a:spcBef>
                <a:spcPts val="1000"/>
              </a:spcBef>
              <a:spcAft>
                <a:spcPts val="0"/>
              </a:spcAft>
              <a:buClr>
                <a:srgbClr val="016666"/>
              </a:buClr>
              <a:buSzPts val="2800"/>
              <a:buNone/>
            </a:pPr>
            <a:endParaRPr/>
          </a:p>
          <a:p>
            <a:pPr marL="228600" lvl="0" indent="-228600" algn="l" rtl="0">
              <a:lnSpc>
                <a:spcPct val="80000"/>
              </a:lnSpc>
              <a:spcBef>
                <a:spcPts val="1000"/>
              </a:spcBef>
              <a:spcAft>
                <a:spcPts val="0"/>
              </a:spcAft>
              <a:buClr>
                <a:srgbClr val="016666"/>
              </a:buClr>
              <a:buSzPts val="2800"/>
              <a:buFont typeface="Noto Sans Symbols"/>
              <a:buChar char="⇒"/>
            </a:pPr>
            <a:r>
              <a:rPr lang="nl-BE"/>
              <a:t>Zie </a:t>
            </a:r>
            <a:r>
              <a:rPr lang="nl-BE" u="sng">
                <a:solidFill>
                  <a:schemeClr val="hlink"/>
                </a:solidFill>
                <a:hlinkClick r:id="rId3"/>
              </a:rPr>
              <a:t>Bijlage Operationalisering criterium adaptief gedrag</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HOE onderzoeken? – Adaptief gedrag</a:t>
            </a:r>
            <a:endParaRPr/>
          </a:p>
        </p:txBody>
      </p:sp>
      <p:sp>
        <p:nvSpPr>
          <p:cNvPr id="596" name="Google Shape;596;p56"/>
          <p:cNvSpPr txBox="1">
            <a:spLocks noGrp="1"/>
          </p:cNvSpPr>
          <p:nvPr>
            <p:ph type="body" idx="1"/>
          </p:nvPr>
        </p:nvSpPr>
        <p:spPr>
          <a:xfrm>
            <a:off x="838885" y="1690688"/>
            <a:ext cx="10514230" cy="49059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a:t>Abas-3-NL (ontwikkeling in eindfase – nog geen beoordeling)</a:t>
            </a:r>
            <a:endParaRPr/>
          </a:p>
          <a:p>
            <a:pPr marL="685800" lvl="1" indent="-228600" algn="l" rtl="0">
              <a:lnSpc>
                <a:spcPct val="90000"/>
              </a:lnSpc>
              <a:spcBef>
                <a:spcPts val="500"/>
              </a:spcBef>
              <a:spcAft>
                <a:spcPts val="0"/>
              </a:spcAft>
              <a:buClr>
                <a:srgbClr val="02AAB4"/>
              </a:buClr>
              <a:buSzPts val="2800"/>
              <a:buChar char="•"/>
            </a:pPr>
            <a:r>
              <a:rPr lang="nl-BE" sz="2800"/>
              <a:t>Vragenlijsten naargelang leeftijd en informant</a:t>
            </a:r>
            <a:endParaRPr/>
          </a:p>
          <a:p>
            <a:pPr marL="1143000" lvl="2" indent="-228600" algn="l" rtl="0">
              <a:lnSpc>
                <a:spcPct val="90000"/>
              </a:lnSpc>
              <a:spcBef>
                <a:spcPts val="500"/>
              </a:spcBef>
              <a:spcAft>
                <a:spcPts val="0"/>
              </a:spcAft>
              <a:buClr>
                <a:srgbClr val="016666"/>
              </a:buClr>
              <a:buSzPts val="2800"/>
              <a:buChar char="•"/>
            </a:pPr>
            <a:r>
              <a:rPr lang="nl-BE" sz="2800"/>
              <a:t>Ouder/verzorger 0-5 jaar (241 items) </a:t>
            </a:r>
            <a:endParaRPr/>
          </a:p>
          <a:p>
            <a:pPr marL="1143000" lvl="2" indent="-228600" algn="l" rtl="0">
              <a:lnSpc>
                <a:spcPct val="90000"/>
              </a:lnSpc>
              <a:spcBef>
                <a:spcPts val="500"/>
              </a:spcBef>
              <a:spcAft>
                <a:spcPts val="0"/>
              </a:spcAft>
              <a:buClr>
                <a:srgbClr val="016666"/>
              </a:buClr>
              <a:buSzPts val="2800"/>
              <a:buChar char="•"/>
            </a:pPr>
            <a:r>
              <a:rPr lang="nl-BE" sz="2800"/>
              <a:t>Ouder/verzorger 5-21 jaar (232 items) </a:t>
            </a:r>
            <a:endParaRPr/>
          </a:p>
          <a:p>
            <a:pPr marL="1143000" lvl="2" indent="-228600" algn="l" rtl="0">
              <a:lnSpc>
                <a:spcPct val="90000"/>
              </a:lnSpc>
              <a:spcBef>
                <a:spcPts val="500"/>
              </a:spcBef>
              <a:spcAft>
                <a:spcPts val="0"/>
              </a:spcAft>
              <a:buClr>
                <a:srgbClr val="016666"/>
              </a:buClr>
              <a:buSzPts val="2800"/>
              <a:buChar char="•"/>
            </a:pPr>
            <a:r>
              <a:rPr lang="nl-BE" sz="2800"/>
              <a:t>Leerkracht/begeleider 2-5 jaar (216 items) </a:t>
            </a:r>
            <a:endParaRPr/>
          </a:p>
          <a:p>
            <a:pPr marL="1143000" lvl="2" indent="-228600" algn="l" rtl="0">
              <a:lnSpc>
                <a:spcPct val="90000"/>
              </a:lnSpc>
              <a:spcBef>
                <a:spcPts val="500"/>
              </a:spcBef>
              <a:spcAft>
                <a:spcPts val="0"/>
              </a:spcAft>
              <a:buClr>
                <a:srgbClr val="016666"/>
              </a:buClr>
              <a:buSzPts val="2800"/>
              <a:buChar char="•"/>
            </a:pPr>
            <a:r>
              <a:rPr lang="nl-BE" sz="2800"/>
              <a:t>Leerkracht/begeleider 5-21 jaar (193 items)</a:t>
            </a:r>
            <a:endParaRPr/>
          </a:p>
          <a:p>
            <a:pPr marL="685800" lvl="1" indent="-228600" algn="l" rtl="0">
              <a:lnSpc>
                <a:spcPct val="90000"/>
              </a:lnSpc>
              <a:spcBef>
                <a:spcPts val="500"/>
              </a:spcBef>
              <a:spcAft>
                <a:spcPts val="0"/>
              </a:spcAft>
              <a:buClr>
                <a:srgbClr val="02AAB4"/>
              </a:buClr>
              <a:buSzPts val="2800"/>
              <a:buChar char="•"/>
            </a:pPr>
            <a:r>
              <a:rPr lang="nl-BE" sz="2800"/>
              <a:t>Ingevuld in ± 35 minuten.</a:t>
            </a:r>
            <a:endParaRPr/>
          </a:p>
          <a:p>
            <a:pPr marL="685800" lvl="1" indent="-228600" algn="l" rtl="0">
              <a:lnSpc>
                <a:spcPct val="90000"/>
              </a:lnSpc>
              <a:spcBef>
                <a:spcPts val="500"/>
              </a:spcBef>
              <a:spcAft>
                <a:spcPts val="0"/>
              </a:spcAft>
              <a:buClr>
                <a:srgbClr val="02AAB4"/>
              </a:buClr>
              <a:buSzPts val="2800"/>
              <a:buChar char="•"/>
            </a:pPr>
            <a:r>
              <a:rPr lang="nl-BE" sz="2800"/>
              <a:t>1 totaalscore</a:t>
            </a:r>
            <a:endParaRPr/>
          </a:p>
          <a:p>
            <a:pPr marL="685800" lvl="1" indent="-228600" algn="l" rtl="0">
              <a:lnSpc>
                <a:spcPct val="90000"/>
              </a:lnSpc>
              <a:spcBef>
                <a:spcPts val="500"/>
              </a:spcBef>
              <a:spcAft>
                <a:spcPts val="0"/>
              </a:spcAft>
              <a:buClr>
                <a:srgbClr val="02AAB4"/>
              </a:buClr>
              <a:buSzPts val="2800"/>
              <a:buChar char="•"/>
            </a:pPr>
            <a:r>
              <a:rPr lang="nl-BE" sz="2800"/>
              <a:t>3 domeinscores: Conceptueel, Sociaal en Praktisch</a:t>
            </a:r>
            <a:endParaRPr/>
          </a:p>
          <a:p>
            <a:pPr marL="685800" lvl="1" indent="-228600" algn="l" rtl="0">
              <a:lnSpc>
                <a:spcPct val="90000"/>
              </a:lnSpc>
              <a:spcBef>
                <a:spcPts val="500"/>
              </a:spcBef>
              <a:spcAft>
                <a:spcPts val="0"/>
              </a:spcAft>
              <a:buClr>
                <a:srgbClr val="02AAB4"/>
              </a:buClr>
              <a:buSzPts val="2800"/>
              <a:buChar char="•"/>
            </a:pPr>
            <a:r>
              <a:rPr lang="nl-BE" sz="2800"/>
              <a:t>10 scores voor vaardigheidsgebieden</a:t>
            </a:r>
            <a:endParaRPr/>
          </a:p>
        </p:txBody>
      </p:sp>
      <p:pic>
        <p:nvPicPr>
          <p:cNvPr id="597" name="Google Shape;597;p56"/>
          <p:cNvPicPr preferRelativeResize="0"/>
          <p:nvPr/>
        </p:nvPicPr>
        <p:blipFill rotWithShape="1">
          <a:blip r:embed="rId3">
            <a:alphaModFix/>
          </a:blip>
          <a:srcRect/>
          <a:stretch/>
        </p:blipFill>
        <p:spPr>
          <a:xfrm>
            <a:off x="9273914" y="6070560"/>
            <a:ext cx="2695575" cy="6572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HOE onderzoeken? – Adaptief gedrag</a:t>
            </a:r>
            <a:endParaRPr/>
          </a:p>
        </p:txBody>
      </p:sp>
      <p:sp>
        <p:nvSpPr>
          <p:cNvPr id="606" name="Google Shape;606;p57"/>
          <p:cNvSpPr txBox="1">
            <a:spLocks noGrp="1"/>
          </p:cNvSpPr>
          <p:nvPr>
            <p:ph type="body" idx="1"/>
          </p:nvPr>
        </p:nvSpPr>
        <p:spPr>
          <a:xfrm>
            <a:off x="839570" y="1690688"/>
            <a:ext cx="10514230" cy="49059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a:t>Abas-3-NL (ontwikkeling in eindfase – nog geen beoordeling)</a:t>
            </a:r>
            <a:endParaRPr/>
          </a:p>
          <a:p>
            <a:pPr marL="685800" lvl="1" indent="-228600" algn="l" rtl="0">
              <a:lnSpc>
                <a:spcPct val="90000"/>
              </a:lnSpc>
              <a:spcBef>
                <a:spcPts val="500"/>
              </a:spcBef>
              <a:spcAft>
                <a:spcPts val="0"/>
              </a:spcAft>
              <a:buClr>
                <a:srgbClr val="02AAB4"/>
              </a:buClr>
              <a:buSzPts val="2800"/>
              <a:buChar char="•"/>
            </a:pPr>
            <a:r>
              <a:rPr lang="nl-BE" sz="2800"/>
              <a:t>10 scores voor de vaardigheidsgebieden: </a:t>
            </a:r>
            <a:endParaRPr/>
          </a:p>
          <a:p>
            <a:pPr marL="1143000" lvl="2" indent="-228600" algn="l" rtl="0">
              <a:lnSpc>
                <a:spcPct val="90000"/>
              </a:lnSpc>
              <a:spcBef>
                <a:spcPts val="0"/>
              </a:spcBef>
              <a:spcAft>
                <a:spcPts val="0"/>
              </a:spcAft>
              <a:buClr>
                <a:srgbClr val="016666"/>
              </a:buClr>
              <a:buSzPts val="2800"/>
              <a:buChar char="•"/>
            </a:pPr>
            <a:r>
              <a:rPr lang="nl-BE" sz="2800"/>
              <a:t>Communicatie</a:t>
            </a:r>
            <a:endParaRPr/>
          </a:p>
          <a:p>
            <a:pPr marL="1143000" lvl="2" indent="-228600" algn="l" rtl="0">
              <a:lnSpc>
                <a:spcPct val="90000"/>
              </a:lnSpc>
              <a:spcBef>
                <a:spcPts val="0"/>
              </a:spcBef>
              <a:spcAft>
                <a:spcPts val="0"/>
              </a:spcAft>
              <a:buClr>
                <a:srgbClr val="016666"/>
              </a:buClr>
              <a:buSzPts val="2800"/>
              <a:buChar char="•"/>
            </a:pPr>
            <a:r>
              <a:rPr lang="nl-BE" sz="2800"/>
              <a:t>Functionele (voor)schoolse vaardigheden</a:t>
            </a:r>
            <a:endParaRPr/>
          </a:p>
          <a:p>
            <a:pPr marL="1143000" lvl="2" indent="-228600" algn="l" rtl="0">
              <a:lnSpc>
                <a:spcPct val="90000"/>
              </a:lnSpc>
              <a:spcBef>
                <a:spcPts val="0"/>
              </a:spcBef>
              <a:spcAft>
                <a:spcPts val="0"/>
              </a:spcAft>
              <a:buClr>
                <a:srgbClr val="016666"/>
              </a:buClr>
              <a:buSzPts val="2800"/>
              <a:buChar char="•"/>
            </a:pPr>
            <a:r>
              <a:rPr lang="nl-BE" sz="2800"/>
              <a:t>Zelfsturing</a:t>
            </a:r>
            <a:endParaRPr/>
          </a:p>
          <a:p>
            <a:pPr marL="1143000" lvl="2" indent="-228600" algn="l" rtl="0">
              <a:lnSpc>
                <a:spcPct val="90000"/>
              </a:lnSpc>
              <a:spcBef>
                <a:spcPts val="0"/>
              </a:spcBef>
              <a:spcAft>
                <a:spcPts val="0"/>
              </a:spcAft>
              <a:buClr>
                <a:srgbClr val="016666"/>
              </a:buClr>
              <a:buSzPts val="2800"/>
              <a:buChar char="•"/>
            </a:pPr>
            <a:r>
              <a:rPr lang="nl-BE" sz="2800"/>
              <a:t>Spel en vrije tijd</a:t>
            </a:r>
            <a:endParaRPr/>
          </a:p>
          <a:p>
            <a:pPr marL="1143000" lvl="2" indent="-228600" algn="l" rtl="0">
              <a:lnSpc>
                <a:spcPct val="90000"/>
              </a:lnSpc>
              <a:spcBef>
                <a:spcPts val="0"/>
              </a:spcBef>
              <a:spcAft>
                <a:spcPts val="0"/>
              </a:spcAft>
              <a:buClr>
                <a:srgbClr val="016666"/>
              </a:buClr>
              <a:buSzPts val="2800"/>
              <a:buChar char="•"/>
            </a:pPr>
            <a:r>
              <a:rPr lang="nl-BE" sz="2800"/>
              <a:t>Sociale vaardigheden</a:t>
            </a:r>
            <a:endParaRPr/>
          </a:p>
          <a:p>
            <a:pPr marL="1143000" lvl="2" indent="-228600" algn="l" rtl="0">
              <a:lnSpc>
                <a:spcPct val="90000"/>
              </a:lnSpc>
              <a:spcBef>
                <a:spcPts val="0"/>
              </a:spcBef>
              <a:spcAft>
                <a:spcPts val="0"/>
              </a:spcAft>
              <a:buClr>
                <a:srgbClr val="016666"/>
              </a:buClr>
              <a:buSzPts val="2800"/>
              <a:buChar char="•"/>
            </a:pPr>
            <a:r>
              <a:rPr lang="nl-BE" sz="2800"/>
              <a:t>Maatschappelijke vaardigheden</a:t>
            </a:r>
            <a:endParaRPr/>
          </a:p>
          <a:p>
            <a:pPr marL="1143000" lvl="2" indent="-228600" algn="l" rtl="0">
              <a:lnSpc>
                <a:spcPct val="90000"/>
              </a:lnSpc>
              <a:spcBef>
                <a:spcPts val="0"/>
              </a:spcBef>
              <a:spcAft>
                <a:spcPts val="0"/>
              </a:spcAft>
              <a:buClr>
                <a:srgbClr val="016666"/>
              </a:buClr>
              <a:buSzPts val="2800"/>
              <a:buChar char="•"/>
            </a:pPr>
            <a:r>
              <a:rPr lang="nl-BE" sz="2800"/>
              <a:t>Gezondheid en veiligheid</a:t>
            </a:r>
            <a:endParaRPr/>
          </a:p>
          <a:p>
            <a:pPr marL="1143000" lvl="2" indent="-228600" algn="l" rtl="0">
              <a:lnSpc>
                <a:spcPct val="90000"/>
              </a:lnSpc>
              <a:spcBef>
                <a:spcPts val="0"/>
              </a:spcBef>
              <a:spcAft>
                <a:spcPts val="0"/>
              </a:spcAft>
              <a:buClr>
                <a:srgbClr val="016666"/>
              </a:buClr>
              <a:buSzPts val="2800"/>
              <a:buChar char="•"/>
            </a:pPr>
            <a:r>
              <a:rPr lang="nl-BE" sz="2800"/>
              <a:t>Huishoudelijke/schoolse activiteiten</a:t>
            </a:r>
            <a:endParaRPr/>
          </a:p>
          <a:p>
            <a:pPr marL="1143000" lvl="2" indent="-228600" algn="l" rtl="0">
              <a:lnSpc>
                <a:spcPct val="90000"/>
              </a:lnSpc>
              <a:spcBef>
                <a:spcPts val="0"/>
              </a:spcBef>
              <a:spcAft>
                <a:spcPts val="0"/>
              </a:spcAft>
              <a:buClr>
                <a:srgbClr val="016666"/>
              </a:buClr>
              <a:buSzPts val="2800"/>
              <a:buChar char="•"/>
            </a:pPr>
            <a:r>
              <a:rPr lang="nl-BE" sz="2800"/>
              <a:t>Zelfverzorging</a:t>
            </a:r>
            <a:endParaRPr/>
          </a:p>
          <a:p>
            <a:pPr marL="1143000" lvl="2" indent="-228600" algn="l" rtl="0">
              <a:lnSpc>
                <a:spcPct val="90000"/>
              </a:lnSpc>
              <a:spcBef>
                <a:spcPts val="0"/>
              </a:spcBef>
              <a:spcAft>
                <a:spcPts val="0"/>
              </a:spcAft>
              <a:buClr>
                <a:srgbClr val="016666"/>
              </a:buClr>
              <a:buSzPts val="2800"/>
              <a:buChar char="•"/>
            </a:pPr>
            <a:r>
              <a:rPr lang="nl-BE" sz="2800"/>
              <a:t>Motoriek/werk</a:t>
            </a:r>
            <a:endParaRPr/>
          </a:p>
        </p:txBody>
      </p:sp>
      <p:pic>
        <p:nvPicPr>
          <p:cNvPr id="607" name="Google Shape;607;p57"/>
          <p:cNvPicPr preferRelativeResize="0"/>
          <p:nvPr/>
        </p:nvPicPr>
        <p:blipFill rotWithShape="1">
          <a:blip r:embed="rId3">
            <a:alphaModFix/>
          </a:blip>
          <a:srcRect/>
          <a:stretch/>
        </p:blipFill>
        <p:spPr>
          <a:xfrm>
            <a:off x="9273914" y="6070560"/>
            <a:ext cx="2695575" cy="6572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b="1"/>
              <a:t>HOE onderzoeken? – Adaptief gedrag</a:t>
            </a:r>
            <a:endParaRPr/>
          </a:p>
        </p:txBody>
      </p:sp>
      <p:sp>
        <p:nvSpPr>
          <p:cNvPr id="616" name="Google Shape;616;p58"/>
          <p:cNvSpPr txBox="1">
            <a:spLocks noGrp="1"/>
          </p:cNvSpPr>
          <p:nvPr>
            <p:ph type="body" idx="1"/>
          </p:nvPr>
        </p:nvSpPr>
        <p:spPr>
          <a:xfrm>
            <a:off x="838200" y="1481428"/>
            <a:ext cx="11089761" cy="51521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2800"/>
              <a:buChar char="•"/>
            </a:pPr>
            <a:r>
              <a:rPr lang="nl-BE">
                <a:latin typeface="Open Sans"/>
                <a:ea typeface="Open Sans"/>
                <a:cs typeface="Open Sans"/>
                <a:sym typeface="Open Sans"/>
              </a:rPr>
              <a:t>Ouders (of wie leerling goed kent in dagelijkse activiteiten) bron voor adaptief gedrag </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latin typeface="Open Sans"/>
                <a:ea typeface="Open Sans"/>
                <a:cs typeface="Open Sans"/>
                <a:sym typeface="Open Sans"/>
              </a:rPr>
              <a:t>Mogelijke vertekening door bv. mindere Nederlandse taalvaardigheid, meer sociaal wenselijk gedrag, altijd eens zijn met vragen (of verwachtingen tov leerling uit kansengroepen)</a:t>
            </a:r>
            <a:endParaRPr/>
          </a:p>
          <a:p>
            <a:pPr marL="228600" lvl="0" indent="-50800" algn="l" rtl="0">
              <a:lnSpc>
                <a:spcPct val="90000"/>
              </a:lnSpc>
              <a:spcBef>
                <a:spcPts val="1000"/>
              </a:spcBef>
              <a:spcAft>
                <a:spcPts val="0"/>
              </a:spcAft>
              <a:buClr>
                <a:srgbClr val="016666"/>
              </a:buClr>
              <a:buSzPts val="2800"/>
              <a:buFont typeface="Noto Sans Symbols"/>
              <a:buNone/>
            </a:pPr>
            <a:endParaRPr>
              <a:latin typeface="Open Sans"/>
              <a:ea typeface="Open Sans"/>
              <a:cs typeface="Open Sans"/>
              <a:sym typeface="Open Sans"/>
            </a:endParaRPr>
          </a:p>
          <a:p>
            <a:pPr marL="228600" lvl="0" indent="-228600" algn="l" rtl="0">
              <a:lnSpc>
                <a:spcPct val="90000"/>
              </a:lnSpc>
              <a:spcBef>
                <a:spcPts val="1000"/>
              </a:spcBef>
              <a:spcAft>
                <a:spcPts val="0"/>
              </a:spcAft>
              <a:buClr>
                <a:srgbClr val="016666"/>
              </a:buClr>
              <a:buSzPts val="2800"/>
              <a:buFont typeface="Noto Sans Symbols"/>
              <a:buChar char="✔"/>
            </a:pPr>
            <a:r>
              <a:rPr lang="nl-BE">
                <a:latin typeface="Open Sans"/>
                <a:ea typeface="Open Sans"/>
                <a:cs typeface="Open Sans"/>
                <a:sym typeface="Open Sans"/>
              </a:rPr>
              <a:t> Zorgvuldig inleiden van doel van afname, gevolgen, wie waarover wordt geïnformeerd</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latin typeface="Open Sans"/>
                <a:ea typeface="Open Sans"/>
                <a:cs typeface="Open Sans"/>
                <a:sym typeface="Open Sans"/>
              </a:rPr>
              <a:t> Meerdere informanten</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latin typeface="Open Sans"/>
                <a:ea typeface="Open Sans"/>
                <a:cs typeface="Open Sans"/>
                <a:sym typeface="Open Sans"/>
              </a:rPr>
              <a:t> Informatie uit instrument naar andere gegevens leggen</a:t>
            </a:r>
            <a:endParaRPr/>
          </a:p>
          <a:p>
            <a:pPr marL="228600" lvl="0" indent="-228600" algn="l" rtl="0">
              <a:lnSpc>
                <a:spcPct val="90000"/>
              </a:lnSpc>
              <a:spcBef>
                <a:spcPts val="1000"/>
              </a:spcBef>
              <a:spcAft>
                <a:spcPts val="0"/>
              </a:spcAft>
              <a:buClr>
                <a:srgbClr val="016666"/>
              </a:buClr>
              <a:buSzPts val="2800"/>
              <a:buFont typeface="Noto Sans Symbols"/>
              <a:buChar char="✔"/>
            </a:pPr>
            <a:r>
              <a:rPr lang="nl-BE">
                <a:latin typeface="Open Sans"/>
                <a:ea typeface="Open Sans"/>
                <a:cs typeface="Open Sans"/>
                <a:sym typeface="Open Sans"/>
              </a:rPr>
              <a:t> Spreiden over de tijd</a:t>
            </a:r>
            <a:endParaRPr sz="2800"/>
          </a:p>
        </p:txBody>
      </p:sp>
      <p:pic>
        <p:nvPicPr>
          <p:cNvPr id="617" name="Google Shape;617;p58" descr="http://www.vclb-koepel.be/library/galleryphotos/logo_fairediagnostiek.png"/>
          <p:cNvPicPr preferRelativeResize="0"/>
          <p:nvPr/>
        </p:nvPicPr>
        <p:blipFill rotWithShape="1">
          <a:blip r:embed="rId3">
            <a:alphaModFix/>
          </a:blip>
          <a:srcRect r="68752"/>
          <a:stretch/>
        </p:blipFill>
        <p:spPr>
          <a:xfrm>
            <a:off x="10673434" y="210996"/>
            <a:ext cx="1359358" cy="112977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59</a:t>
            </a:fld>
            <a:endParaRPr/>
          </a:p>
        </p:txBody>
      </p:sp>
      <p:graphicFrame>
        <p:nvGraphicFramePr>
          <p:cNvPr id="624" name="Google Shape;624;p59"/>
          <p:cNvGraphicFramePr/>
          <p:nvPr/>
        </p:nvGraphicFramePr>
        <p:xfrm>
          <a:off x="209136" y="2"/>
          <a:ext cx="3000000" cy="3000000"/>
        </p:xfrm>
        <a:graphic>
          <a:graphicData uri="http://schemas.openxmlformats.org/drawingml/2006/table">
            <a:tbl>
              <a:tblPr bandRow="1">
                <a:noFill/>
                <a:tableStyleId>{949094FD-A4C2-4EA8-B95F-F38AC284F3F7}</a:tableStyleId>
              </a:tblPr>
              <a:tblGrid>
                <a:gridCol w="3415800">
                  <a:extLst>
                    <a:ext uri="{9D8B030D-6E8A-4147-A177-3AD203B41FA5}">
                      <a16:colId xmlns:a16="http://schemas.microsoft.com/office/drawing/2014/main" val="20000"/>
                    </a:ext>
                  </a:extLst>
                </a:gridCol>
                <a:gridCol w="4898575">
                  <a:extLst>
                    <a:ext uri="{9D8B030D-6E8A-4147-A177-3AD203B41FA5}">
                      <a16:colId xmlns:a16="http://schemas.microsoft.com/office/drawing/2014/main" val="20001"/>
                    </a:ext>
                  </a:extLst>
                </a:gridCol>
                <a:gridCol w="3668475">
                  <a:extLst>
                    <a:ext uri="{9D8B030D-6E8A-4147-A177-3AD203B41FA5}">
                      <a16:colId xmlns:a16="http://schemas.microsoft.com/office/drawing/2014/main" val="20002"/>
                    </a:ext>
                  </a:extLst>
                </a:gridCol>
              </a:tblGrid>
              <a:tr h="686550">
                <a:tc gridSpan="3">
                  <a:txBody>
                    <a:bodyPr/>
                    <a:lstStyle/>
                    <a:p>
                      <a:pPr marL="0" marR="0" lvl="0" indent="0" algn="just" rtl="0">
                        <a:lnSpc>
                          <a:spcPct val="115000"/>
                        </a:lnSpc>
                        <a:spcBef>
                          <a:spcPts val="0"/>
                        </a:spcBef>
                        <a:spcAft>
                          <a:spcPts val="0"/>
                        </a:spcAft>
                        <a:buClr>
                          <a:srgbClr val="016666"/>
                        </a:buClr>
                        <a:buSzPts val="4000"/>
                        <a:buFont typeface="Arial"/>
                        <a:buNone/>
                      </a:pPr>
                      <a:r>
                        <a:rPr lang="nl-BE" sz="4000" b="1" u="none" strike="noStrike" cap="none">
                          <a:solidFill>
                            <a:srgbClr val="016666"/>
                          </a:solidFill>
                          <a:latin typeface="Arial"/>
                          <a:ea typeface="Arial"/>
                          <a:cs typeface="Arial"/>
                          <a:sym typeface="Arial"/>
                        </a:rPr>
                        <a:t>Cognitief zwak functioneren</a:t>
                      </a:r>
                      <a:endParaRPr/>
                    </a:p>
                  </a:txBody>
                  <a:tcPr marL="61275" marR="61275" marT="0" marB="0">
                    <a:lnB w="38100" cap="flat" cmpd="sng">
                      <a:solidFill>
                        <a:srgbClr val="016666"/>
                      </a:solidFill>
                      <a:prstDash val="solid"/>
                      <a:round/>
                      <a:headEnd type="none" w="sm" len="sm"/>
                      <a:tailEnd type="none" w="sm" len="sm"/>
                    </a:lnB>
                    <a:solidFill>
                      <a:srgbClr val="D0EAF1"/>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80600">
                <a:tc>
                  <a:txBody>
                    <a:bodyPr/>
                    <a:lstStyle/>
                    <a:p>
                      <a:pPr marL="0" marR="0" lvl="0" indent="0" algn="just" rtl="0">
                        <a:lnSpc>
                          <a:spcPct val="115000"/>
                        </a:lnSpc>
                        <a:spcBef>
                          <a:spcPts val="0"/>
                        </a:spcBef>
                        <a:spcAft>
                          <a:spcPts val="0"/>
                        </a:spcAft>
                        <a:buNone/>
                      </a:pPr>
                      <a:r>
                        <a:rPr lang="nl-BE" sz="2800" b="1" u="none" strike="noStrike" cap="none">
                          <a:solidFill>
                            <a:srgbClr val="016666"/>
                          </a:solidFill>
                          <a:latin typeface="Arial"/>
                          <a:ea typeface="Arial"/>
                          <a:cs typeface="Arial"/>
                          <a:sym typeface="Arial"/>
                        </a:rPr>
                        <a:t>WAT?</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15000"/>
                        </a:lnSpc>
                        <a:spcBef>
                          <a:spcPts val="0"/>
                        </a:spcBef>
                        <a:spcAft>
                          <a:spcPts val="0"/>
                        </a:spcAft>
                        <a:buNone/>
                      </a:pPr>
                      <a:r>
                        <a:rPr lang="nl-BE" sz="2800" b="1" i="0" u="none" strike="noStrike" cap="none">
                          <a:solidFill>
                            <a:srgbClr val="016666"/>
                          </a:solidFill>
                          <a:latin typeface="Arial"/>
                          <a:ea typeface="Arial"/>
                          <a:cs typeface="Arial"/>
                          <a:sym typeface="Arial"/>
                        </a:rPr>
                        <a:t>ICF-CY </a:t>
                      </a:r>
                      <a:endParaRPr/>
                    </a:p>
                  </a:txBody>
                  <a:tcPr marL="61275" marR="61275" marT="0" marB="0" anchor="ctr">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15000"/>
                        </a:lnSpc>
                        <a:spcBef>
                          <a:spcPts val="0"/>
                        </a:spcBef>
                        <a:spcAft>
                          <a:spcPts val="0"/>
                        </a:spcAft>
                        <a:buNone/>
                      </a:pPr>
                      <a:r>
                        <a:rPr lang="nl-BE" sz="2800" b="1" i="0" u="none" strike="noStrike" cap="none">
                          <a:solidFill>
                            <a:srgbClr val="016666"/>
                          </a:solidFill>
                          <a:latin typeface="Arial"/>
                          <a:ea typeface="Arial"/>
                          <a:cs typeface="Arial"/>
                          <a:sym typeface="Arial"/>
                        </a:rPr>
                        <a:t>HOE?</a:t>
                      </a:r>
                      <a:endParaRPr/>
                    </a:p>
                  </a:txBody>
                  <a:tcPr marL="61275" marR="61275" marT="0" marB="0" anchor="ctr">
                    <a:lnL w="38100" cap="flat" cmpd="sng">
                      <a:solidFill>
                        <a:srgbClr val="016666"/>
                      </a:solidFill>
                      <a:prstDash val="solid"/>
                      <a:round/>
                      <a:headEnd type="none" w="sm" len="sm"/>
                      <a:tailEnd type="none" w="sm" len="sm"/>
                    </a:lnL>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extLst>
                  <a:ext uri="{0D108BD9-81ED-4DB2-BD59-A6C34878D82A}">
                    <a16:rowId xmlns:a16="http://schemas.microsoft.com/office/drawing/2014/main" val="10001"/>
                  </a:ext>
                </a:extLst>
              </a:tr>
              <a:tr h="1016750">
                <a:tc>
                  <a:txBody>
                    <a:bodyPr/>
                    <a:lstStyle/>
                    <a:p>
                      <a:pPr marL="0" marR="0" lvl="0" indent="0" algn="l" rtl="0">
                        <a:lnSpc>
                          <a:spcPct val="115000"/>
                        </a:lnSpc>
                        <a:spcBef>
                          <a:spcPts val="0"/>
                        </a:spcBef>
                        <a:spcAft>
                          <a:spcPts val="0"/>
                        </a:spcAft>
                        <a:buClr>
                          <a:srgbClr val="016666"/>
                        </a:buClr>
                        <a:buSzPts val="2800"/>
                        <a:buFont typeface="Calibri"/>
                        <a:buNone/>
                      </a:pPr>
                      <a:r>
                        <a:rPr lang="nl-BE" sz="2800" u="none" strike="noStrike" cap="none">
                          <a:solidFill>
                            <a:srgbClr val="016666"/>
                          </a:solidFill>
                        </a:rPr>
                        <a:t>Brede cognitieve vaardigheden</a:t>
                      </a:r>
                      <a:endParaRPr sz="2800" u="none" strike="noStrike" cap="none">
                        <a:solidFill>
                          <a:srgbClr val="016666"/>
                        </a:solidFill>
                        <a:latin typeface="Arial"/>
                        <a:ea typeface="Arial"/>
                        <a:cs typeface="Arial"/>
                        <a:sym typeface="Arial"/>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07000"/>
                        </a:lnSpc>
                        <a:spcBef>
                          <a:spcPts val="0"/>
                        </a:spcBef>
                        <a:spcAft>
                          <a:spcPts val="0"/>
                        </a:spcAft>
                        <a:buNone/>
                      </a:pPr>
                      <a:r>
                        <a:rPr lang="nl-BE" sz="2800" u="none" strike="noStrike" cap="none">
                          <a:solidFill>
                            <a:srgbClr val="016666"/>
                          </a:solidFill>
                          <a:latin typeface="Calibri"/>
                          <a:ea typeface="Calibri"/>
                          <a:cs typeface="Calibri"/>
                          <a:sym typeface="Calibri"/>
                        </a:rPr>
                        <a:t>FUNCTIES</a:t>
                      </a:r>
                      <a:endParaRPr sz="2800" u="none" strike="noStrike" cap="none">
                        <a:solidFill>
                          <a:srgbClr val="016666"/>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rowSpan="6">
                  <a:txBody>
                    <a:bodyPr/>
                    <a:lstStyle/>
                    <a:p>
                      <a:pPr marL="0" marR="0" lvl="0" indent="0" algn="ctr"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Gesprek leerling, ouders, leerkracht, hulpverleners …</a:t>
                      </a:r>
                      <a:endParaRPr/>
                    </a:p>
                    <a:p>
                      <a:pPr marL="0" marR="0" lvl="0" indent="0" algn="l"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Observatie</a:t>
                      </a:r>
                      <a:endParaRPr/>
                    </a:p>
                    <a:p>
                      <a:pPr marL="0" marR="0" lvl="0" indent="0" algn="l"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Analyse van beschikbare gegevens</a:t>
                      </a:r>
                      <a:endParaRPr/>
                    </a:p>
                    <a:p>
                      <a:pPr marL="0" marR="0" lvl="0" indent="0" algn="l"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Aanpak uitproberen en effect nagaan</a:t>
                      </a:r>
                      <a:endParaRPr/>
                    </a:p>
                    <a:p>
                      <a:pPr marL="0" marR="0" lvl="0" indent="0" algn="l"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Gevalideerd diagnostisch materiaal</a:t>
                      </a:r>
                      <a:endParaRPr/>
                    </a:p>
                    <a:p>
                      <a:pPr marL="0" marR="0" lvl="0" indent="0" algn="l" rtl="0">
                        <a:spcBef>
                          <a:spcPts val="0"/>
                        </a:spcBef>
                        <a:spcAft>
                          <a:spcPts val="0"/>
                        </a:spcAft>
                        <a:buNone/>
                      </a:pPr>
                      <a:endParaRPr sz="800" u="none" strike="noStrike" cap="none">
                        <a:solidFill>
                          <a:srgbClr val="016666"/>
                        </a:solidFill>
                        <a:latin typeface="Calibri"/>
                        <a:ea typeface="Calibri"/>
                        <a:cs typeface="Calibri"/>
                        <a:sym typeface="Calibri"/>
                      </a:endParaRPr>
                    </a:p>
                    <a:p>
                      <a:pPr marL="0" marR="0" lvl="0" indent="0" algn="l" rtl="0">
                        <a:spcBef>
                          <a:spcPts val="0"/>
                        </a:spcBef>
                        <a:spcAft>
                          <a:spcPts val="0"/>
                        </a:spcAft>
                        <a:buNone/>
                      </a:pPr>
                      <a:r>
                        <a:rPr lang="nl-BE" sz="2800" u="none" strike="noStrike" cap="none">
                          <a:solidFill>
                            <a:srgbClr val="016666"/>
                          </a:solidFill>
                          <a:latin typeface="Calibri"/>
                          <a:ea typeface="Calibri"/>
                          <a:cs typeface="Calibri"/>
                          <a:sym typeface="Calibri"/>
                        </a:rPr>
                        <a:t>Medisch onderzoek</a:t>
                      </a:r>
                      <a:endParaRPr sz="2800" u="none" strike="noStrike" cap="none">
                        <a:solidFill>
                          <a:srgbClr val="016666"/>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T w="38100" cap="flat" cmpd="sng">
                      <a:solidFill>
                        <a:srgbClr val="016666"/>
                      </a:solidFill>
                      <a:prstDash val="solid"/>
                      <a:round/>
                      <a:headEnd type="none" w="sm" len="sm"/>
                      <a:tailEnd type="none" w="sm" len="sm"/>
                    </a:lnT>
                    <a:solidFill>
                      <a:srgbClr val="D0EAF1"/>
                    </a:solidFill>
                  </a:tcPr>
                </a:tc>
                <a:extLst>
                  <a:ext uri="{0D108BD9-81ED-4DB2-BD59-A6C34878D82A}">
                    <a16:rowId xmlns:a16="http://schemas.microsoft.com/office/drawing/2014/main" val="10002"/>
                  </a:ext>
                </a:extLst>
              </a:tr>
              <a:tr h="913500">
                <a:tc>
                  <a:txBody>
                    <a:bodyPr/>
                    <a:lstStyle/>
                    <a:p>
                      <a:pPr marL="0" marR="0" lvl="0" indent="0" algn="l" rtl="0">
                        <a:spcBef>
                          <a:spcPts val="0"/>
                        </a:spcBef>
                        <a:spcAft>
                          <a:spcPts val="0"/>
                        </a:spcAft>
                        <a:buNone/>
                      </a:pPr>
                      <a:r>
                        <a:rPr lang="nl-BE" sz="2800" u="none" strike="noStrike" cap="none">
                          <a:solidFill>
                            <a:srgbClr val="016666"/>
                          </a:solidFill>
                        </a:rPr>
                        <a:t>Participatie </a:t>
                      </a:r>
                      <a:endParaRPr/>
                    </a:p>
                    <a:p>
                      <a:pPr marL="0" marR="0" lvl="0" indent="0" algn="l" rtl="0">
                        <a:spcBef>
                          <a:spcPts val="0"/>
                        </a:spcBef>
                        <a:spcAft>
                          <a:spcPts val="0"/>
                        </a:spcAft>
                        <a:buNone/>
                      </a:pPr>
                      <a:r>
                        <a:rPr lang="nl-BE" sz="2800">
                          <a:solidFill>
                            <a:srgbClr val="016666"/>
                          </a:solidFill>
                        </a:rPr>
                        <a:t>Adaptief gedrag</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l" rtl="0">
                        <a:lnSpc>
                          <a:spcPct val="107000"/>
                        </a:lnSpc>
                        <a:spcBef>
                          <a:spcPts val="0"/>
                        </a:spcBef>
                        <a:spcAft>
                          <a:spcPts val="0"/>
                        </a:spcAft>
                        <a:buNone/>
                      </a:pPr>
                      <a:r>
                        <a:rPr lang="nl-BE" sz="2800">
                          <a:solidFill>
                            <a:srgbClr val="016666"/>
                          </a:solidFill>
                          <a:latin typeface="Calibri"/>
                          <a:ea typeface="Calibri"/>
                          <a:cs typeface="Calibri"/>
                          <a:sym typeface="Calibri"/>
                        </a:rPr>
                        <a:t>ACTIVITEITEN EN PARTICIPATIE</a:t>
                      </a:r>
                      <a:endParaRPr sz="2800">
                        <a:solidFill>
                          <a:srgbClr val="016666"/>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3"/>
                  </a:ext>
                </a:extLst>
              </a:tr>
              <a:tr h="955700">
                <a:tc>
                  <a:txBody>
                    <a:bodyPr/>
                    <a:lstStyle/>
                    <a:p>
                      <a:pPr marL="0" marR="0" lvl="0" indent="0" algn="l" rtl="0">
                        <a:spcBef>
                          <a:spcPts val="0"/>
                        </a:spcBef>
                        <a:spcAft>
                          <a:spcPts val="0"/>
                        </a:spcAft>
                        <a:buNone/>
                      </a:pPr>
                      <a:r>
                        <a:rPr lang="nl-BE" sz="2800">
                          <a:solidFill>
                            <a:srgbClr val="016666"/>
                          </a:solidFill>
                          <a:latin typeface="Calibri"/>
                          <a:ea typeface="Calibri"/>
                          <a:cs typeface="Calibri"/>
                          <a:sym typeface="Calibri"/>
                        </a:rPr>
                        <a:t>Gezondheid</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l" rtl="0">
                        <a:lnSpc>
                          <a:spcPct val="107000"/>
                        </a:lnSpc>
                        <a:spcBef>
                          <a:spcPts val="0"/>
                        </a:spcBef>
                        <a:spcAft>
                          <a:spcPts val="0"/>
                        </a:spcAft>
                        <a:buNone/>
                      </a:pPr>
                      <a:r>
                        <a:rPr lang="nl-BE" sz="2800">
                          <a:solidFill>
                            <a:srgbClr val="016666"/>
                          </a:solidFill>
                          <a:latin typeface="Calibri"/>
                          <a:ea typeface="Calibri"/>
                          <a:cs typeface="Calibri"/>
                          <a:sym typeface="Calibri"/>
                        </a:rPr>
                        <a:t>FUNCTIES </a:t>
                      </a:r>
                      <a:endParaRPr sz="2800">
                        <a:solidFill>
                          <a:srgbClr val="016666"/>
                        </a:solidFill>
                        <a:latin typeface="Calibri"/>
                        <a:ea typeface="Calibri"/>
                        <a:cs typeface="Calibri"/>
                        <a:sym typeface="Calibri"/>
                      </a:endParaRPr>
                    </a:p>
                    <a:p>
                      <a:pPr marL="0" marR="0" lvl="0" indent="0" algn="l" rtl="0">
                        <a:lnSpc>
                          <a:spcPct val="107000"/>
                        </a:lnSpc>
                        <a:spcBef>
                          <a:spcPts val="0"/>
                        </a:spcBef>
                        <a:spcAft>
                          <a:spcPts val="0"/>
                        </a:spcAft>
                        <a:buNone/>
                      </a:pPr>
                      <a:r>
                        <a:rPr lang="nl-BE" sz="2800">
                          <a:solidFill>
                            <a:srgbClr val="016666"/>
                          </a:solidFill>
                          <a:latin typeface="Calibri"/>
                          <a:ea typeface="Calibri"/>
                          <a:cs typeface="Calibri"/>
                          <a:sym typeface="Calibri"/>
                        </a:rPr>
                        <a:t>ANATOMISCHE EIGENSCHAPPEN </a:t>
                      </a:r>
                      <a:endParaRPr sz="2800">
                        <a:solidFill>
                          <a:srgbClr val="016666"/>
                        </a:solidFill>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4"/>
                  </a:ext>
                </a:extLst>
              </a:tr>
              <a:tr h="955700">
                <a:tc>
                  <a:txBody>
                    <a:bodyPr/>
                    <a:lstStyle/>
                    <a:p>
                      <a:pPr marL="0" marR="0" lvl="0" indent="0" algn="just" rtl="0">
                        <a:lnSpc>
                          <a:spcPct val="115000"/>
                        </a:lnSpc>
                        <a:spcBef>
                          <a:spcPts val="0"/>
                        </a:spcBef>
                        <a:spcAft>
                          <a:spcPts val="0"/>
                        </a:spcAft>
                        <a:buClr>
                          <a:srgbClr val="016666"/>
                        </a:buClr>
                        <a:buSzPts val="2800"/>
                        <a:buFont typeface="Calibri"/>
                        <a:buNone/>
                      </a:pPr>
                      <a:r>
                        <a:rPr lang="nl-BE" sz="2800">
                          <a:solidFill>
                            <a:srgbClr val="016666"/>
                          </a:solidFill>
                        </a:rPr>
                        <a:t>Context</a:t>
                      </a:r>
                      <a:endParaRPr sz="2800">
                        <a:solidFill>
                          <a:srgbClr val="016666"/>
                        </a:solidFill>
                        <a:latin typeface="Arial"/>
                        <a:ea typeface="Arial"/>
                        <a:cs typeface="Arial"/>
                        <a:sym typeface="Arial"/>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07000"/>
                        </a:lnSpc>
                        <a:spcBef>
                          <a:spcPts val="0"/>
                        </a:spcBef>
                        <a:spcAft>
                          <a:spcPts val="0"/>
                        </a:spcAft>
                        <a:buNone/>
                      </a:pPr>
                      <a:r>
                        <a:rPr lang="nl-BE" sz="2800" cap="none">
                          <a:solidFill>
                            <a:srgbClr val="016666"/>
                          </a:solidFill>
                          <a:latin typeface="Calibri"/>
                          <a:ea typeface="Calibri"/>
                          <a:cs typeface="Calibri"/>
                          <a:sym typeface="Calibri"/>
                        </a:rPr>
                        <a:t>EXTERNE FACTOREN</a:t>
                      </a:r>
                      <a:endParaRPr sz="2800">
                        <a:solidFill>
                          <a:srgbClr val="016666"/>
                        </a:solidFill>
                        <a:latin typeface="Calibri"/>
                        <a:ea typeface="Calibri"/>
                        <a:cs typeface="Calibri"/>
                        <a:sym typeface="Calibri"/>
                      </a:endParaRPr>
                    </a:p>
                    <a:p>
                      <a:pPr marL="0" marR="0" lvl="0" indent="0" algn="just" rtl="0">
                        <a:lnSpc>
                          <a:spcPct val="107000"/>
                        </a:lnSpc>
                        <a:spcBef>
                          <a:spcPts val="0"/>
                        </a:spcBef>
                        <a:spcAft>
                          <a:spcPts val="0"/>
                        </a:spcAft>
                        <a:buNone/>
                      </a:pPr>
                      <a:r>
                        <a:rPr lang="nl-BE" sz="2800" cap="none">
                          <a:solidFill>
                            <a:srgbClr val="016666"/>
                          </a:solidFill>
                          <a:latin typeface="Calibri"/>
                          <a:ea typeface="Calibri"/>
                          <a:cs typeface="Calibri"/>
                          <a:sym typeface="Calibri"/>
                        </a:rPr>
                        <a:t>PERSOONLIJKE FACTOREN</a:t>
                      </a:r>
                      <a:endParaRPr sz="2800">
                        <a:solidFill>
                          <a:srgbClr val="016666"/>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5"/>
                  </a:ext>
                </a:extLst>
              </a:tr>
              <a:tr h="944550">
                <a:tc>
                  <a:txBody>
                    <a:bodyPr/>
                    <a:lstStyle/>
                    <a:p>
                      <a:pPr marL="0" marR="0" lvl="0" indent="0" algn="l" rtl="0">
                        <a:spcBef>
                          <a:spcPts val="0"/>
                        </a:spcBef>
                        <a:spcAft>
                          <a:spcPts val="0"/>
                        </a:spcAft>
                        <a:buNone/>
                      </a:pPr>
                      <a:r>
                        <a:rPr lang="nl-BE" sz="2800">
                          <a:solidFill>
                            <a:srgbClr val="016666"/>
                          </a:solidFill>
                        </a:rPr>
                        <a:t>Ondersteuningsnoden</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07000"/>
                        </a:lnSpc>
                        <a:spcBef>
                          <a:spcPts val="0"/>
                        </a:spcBef>
                        <a:spcAft>
                          <a:spcPts val="0"/>
                        </a:spcAft>
                        <a:buClr>
                          <a:srgbClr val="016666"/>
                        </a:buClr>
                        <a:buSzPts val="2800"/>
                        <a:buFont typeface="Calibri"/>
                        <a:buNone/>
                      </a:pPr>
                      <a:r>
                        <a:rPr lang="nl-BE" sz="2800">
                          <a:solidFill>
                            <a:srgbClr val="016666"/>
                          </a:solidFill>
                          <a:latin typeface="Calibri"/>
                          <a:ea typeface="Calibri"/>
                          <a:cs typeface="Calibri"/>
                          <a:sym typeface="Calibri"/>
                        </a:rPr>
                        <a:t>Ondersteuning(snoden) bij</a:t>
                      </a:r>
                      <a:endParaRPr/>
                    </a:p>
                    <a:p>
                      <a:pPr marL="0" marR="0" lvl="0" indent="0" algn="just" rtl="0">
                        <a:lnSpc>
                          <a:spcPct val="107000"/>
                        </a:lnSpc>
                        <a:spcBef>
                          <a:spcPts val="0"/>
                        </a:spcBef>
                        <a:spcAft>
                          <a:spcPts val="0"/>
                        </a:spcAft>
                        <a:buClr>
                          <a:srgbClr val="016666"/>
                        </a:buClr>
                        <a:buSzPts val="2800"/>
                        <a:buFont typeface="Calibri"/>
                        <a:buNone/>
                      </a:pPr>
                      <a:r>
                        <a:rPr lang="nl-BE" sz="2800">
                          <a:solidFill>
                            <a:srgbClr val="016666"/>
                          </a:solidFill>
                          <a:latin typeface="Calibri"/>
                          <a:ea typeface="Calibri"/>
                          <a:cs typeface="Calibri"/>
                          <a:sym typeface="Calibri"/>
                        </a:rPr>
                        <a:t>Part – Act – F – AE – PF – EF</a:t>
                      </a:r>
                      <a:endParaRPr sz="2800">
                        <a:solidFill>
                          <a:srgbClr val="016666"/>
                        </a:solidFill>
                        <a:latin typeface="Calibri"/>
                        <a:ea typeface="Calibri"/>
                        <a:cs typeface="Calibri"/>
                        <a:sym typeface="Calibri"/>
                      </a:endParaRPr>
                    </a:p>
                  </a:txBody>
                  <a:tcPr marL="68575" marR="68575" marT="0" marB="0" anchor="ctr">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6"/>
                  </a:ext>
                </a:extLst>
              </a:tr>
              <a:tr h="904650">
                <a:tc>
                  <a:txBody>
                    <a:bodyPr/>
                    <a:lstStyle/>
                    <a:p>
                      <a:pPr marL="0" marR="0" lvl="0" indent="0" algn="just" rtl="0">
                        <a:lnSpc>
                          <a:spcPct val="115000"/>
                        </a:lnSpc>
                        <a:spcBef>
                          <a:spcPts val="0"/>
                        </a:spcBef>
                        <a:spcAft>
                          <a:spcPts val="0"/>
                        </a:spcAft>
                        <a:buClr>
                          <a:srgbClr val="016666"/>
                        </a:buClr>
                        <a:buSzPts val="2800"/>
                        <a:buFont typeface="Calibri"/>
                        <a:buNone/>
                      </a:pPr>
                      <a:r>
                        <a:rPr lang="nl-BE" sz="2800">
                          <a:solidFill>
                            <a:srgbClr val="016666"/>
                          </a:solidFill>
                        </a:rPr>
                        <a:t>Kwaliteit van leven</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solidFill>
                      <a:srgbClr val="D0EAF1"/>
                    </a:solidFill>
                  </a:tcPr>
                </a:tc>
                <a:tc>
                  <a:txBody>
                    <a:bodyPr/>
                    <a:lstStyle/>
                    <a:p>
                      <a:pPr marL="0" marR="0" lvl="0" indent="0" algn="l" rtl="0">
                        <a:lnSpc>
                          <a:spcPct val="107000"/>
                        </a:lnSpc>
                        <a:spcBef>
                          <a:spcPts val="0"/>
                        </a:spcBef>
                        <a:spcAft>
                          <a:spcPts val="0"/>
                        </a:spcAft>
                        <a:buNone/>
                      </a:pPr>
                      <a:endParaRPr sz="2800">
                        <a:solidFill>
                          <a:srgbClr val="016666"/>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tcPr>
                </a:tc>
                <a:tc vMerge="1">
                  <a:txBody>
                    <a:bodyPr/>
                    <a:lstStyle/>
                    <a:p>
                      <a:endParaRPr lang="nl-BE"/>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838200" y="1183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Cognitieve</a:t>
            </a:r>
            <a:r>
              <a:rPr lang="nl-BE"/>
              <a:t> </a:t>
            </a:r>
            <a:r>
              <a:rPr lang="nl-BE">
                <a:solidFill>
                  <a:srgbClr val="02AAB4"/>
                </a:solidFill>
              </a:rPr>
              <a:t>ontwikkelingstheorie van Piaget</a:t>
            </a:r>
            <a:endParaRPr/>
          </a:p>
        </p:txBody>
      </p:sp>
      <p:sp>
        <p:nvSpPr>
          <p:cNvPr id="110" name="Google Shape;110;p6"/>
          <p:cNvSpPr txBox="1">
            <a:spLocks noGrp="1"/>
          </p:cNvSpPr>
          <p:nvPr>
            <p:ph type="body" idx="1"/>
          </p:nvPr>
        </p:nvSpPr>
        <p:spPr>
          <a:xfrm>
            <a:off x="838200" y="1825625"/>
            <a:ext cx="5181600" cy="501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6666"/>
              </a:buClr>
              <a:buSzPts val="2800"/>
              <a:buNone/>
            </a:pPr>
            <a:r>
              <a:rPr lang="nl-BE"/>
              <a:t>Adaptatie</a:t>
            </a:r>
            <a:endParaRPr/>
          </a:p>
        </p:txBody>
      </p:sp>
      <p:pic>
        <p:nvPicPr>
          <p:cNvPr id="111" name="Google Shape;111;p6" descr="Afbeelding met monitor, scherm, zwart, zitten&#10;&#10;Automatisch gegenereerde beschrijving"/>
          <p:cNvPicPr preferRelativeResize="0">
            <a:picLocks noGrp="1"/>
          </p:cNvPicPr>
          <p:nvPr>
            <p:ph type="body" idx="2"/>
          </p:nvPr>
        </p:nvPicPr>
        <p:blipFill rotWithShape="1">
          <a:blip r:embed="rId3">
            <a:alphaModFix/>
          </a:blip>
          <a:srcRect/>
          <a:stretch/>
        </p:blipFill>
        <p:spPr>
          <a:xfrm>
            <a:off x="7284468" y="997529"/>
            <a:ext cx="4196581" cy="5846790"/>
          </a:xfrm>
          <a:prstGeom prst="rect">
            <a:avLst/>
          </a:prstGeom>
          <a:noFill/>
          <a:ln>
            <a:noFill/>
          </a:ln>
        </p:spPr>
      </p:pic>
      <p:sp>
        <p:nvSpPr>
          <p:cNvPr id="112" name="Google Shape;112;p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6</a:t>
            </a:fld>
            <a:endParaRPr sz="1200" b="0" i="0" u="none" strike="noStrike" cap="none">
              <a:solidFill>
                <a:srgbClr val="049999"/>
              </a:solidFill>
              <a:latin typeface="Open Sans"/>
              <a:ea typeface="Open Sans"/>
              <a:cs typeface="Open Sans"/>
              <a:sym typeface="Open Sans"/>
            </a:endParaRPr>
          </a:p>
        </p:txBody>
      </p:sp>
      <p:pic>
        <p:nvPicPr>
          <p:cNvPr id="113" name="Google Shape;113;p6" descr="Afbeeldingsresultaat voor piaget&quot;"/>
          <p:cNvPicPr preferRelativeResize="0"/>
          <p:nvPr/>
        </p:nvPicPr>
        <p:blipFill rotWithShape="1">
          <a:blip r:embed="rId4">
            <a:alphaModFix/>
          </a:blip>
          <a:srcRect/>
          <a:stretch/>
        </p:blipFill>
        <p:spPr>
          <a:xfrm>
            <a:off x="2303830" y="4529022"/>
            <a:ext cx="2226216" cy="2119745"/>
          </a:xfrm>
          <a:prstGeom prst="rect">
            <a:avLst/>
          </a:prstGeom>
          <a:noFill/>
          <a:ln>
            <a:noFill/>
          </a:ln>
        </p:spPr>
      </p:pic>
      <p:sp>
        <p:nvSpPr>
          <p:cNvPr id="114" name="Google Shape;114;p6"/>
          <p:cNvSpPr txBox="1"/>
          <p:nvPr/>
        </p:nvSpPr>
        <p:spPr>
          <a:xfrm>
            <a:off x="428665" y="2943629"/>
            <a:ext cx="2209885" cy="1101436"/>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16666"/>
              </a:buClr>
              <a:buSzPts val="2805"/>
              <a:buFont typeface="Arial"/>
              <a:buNone/>
            </a:pPr>
            <a:r>
              <a:rPr lang="nl-BE" sz="2800" b="0" i="0" u="none" strike="noStrike" cap="none" dirty="0">
                <a:solidFill>
                  <a:srgbClr val="016666"/>
                </a:solidFill>
                <a:latin typeface="Open Sans"/>
                <a:ea typeface="Open Sans"/>
                <a:cs typeface="Open Sans"/>
                <a:sym typeface="Open Sans"/>
              </a:rPr>
              <a:t>Assimilatie</a:t>
            </a:r>
            <a:endParaRPr lang="nl-BE" sz="2800" dirty="0"/>
          </a:p>
          <a:p>
            <a:pPr marL="0" marR="0" lvl="0" indent="0" algn="l" rtl="0">
              <a:lnSpc>
                <a:spcPct val="80000"/>
              </a:lnSpc>
              <a:spcBef>
                <a:spcPts val="1000"/>
              </a:spcBef>
              <a:spcAft>
                <a:spcPts val="0"/>
              </a:spcAft>
              <a:buClr>
                <a:srgbClr val="02AAB4"/>
              </a:buClr>
              <a:buSzPts val="2805"/>
              <a:buFont typeface="Arial"/>
              <a:buNone/>
            </a:pPr>
            <a:r>
              <a:rPr lang="nl-BE" sz="2800" b="0" i="0" u="none" strike="noStrike" cap="none" dirty="0">
                <a:solidFill>
                  <a:srgbClr val="02AAB4"/>
                </a:solidFill>
                <a:latin typeface="Open Sans"/>
                <a:ea typeface="Open Sans"/>
                <a:cs typeface="Open Sans"/>
                <a:sym typeface="Open Sans"/>
              </a:rPr>
              <a:t>Toepassen</a:t>
            </a:r>
            <a:endParaRPr lang="nl-BE" sz="2800" dirty="0"/>
          </a:p>
        </p:txBody>
      </p:sp>
      <p:cxnSp>
        <p:nvCxnSpPr>
          <p:cNvPr id="115" name="Google Shape;115;p6"/>
          <p:cNvCxnSpPr/>
          <p:nvPr/>
        </p:nvCxnSpPr>
        <p:spPr>
          <a:xfrm flipH="1">
            <a:off x="1955617" y="2290005"/>
            <a:ext cx="1224000" cy="582685"/>
          </a:xfrm>
          <a:prstGeom prst="straightConnector1">
            <a:avLst/>
          </a:prstGeom>
          <a:noFill/>
          <a:ln w="38100" cap="flat" cmpd="sng">
            <a:solidFill>
              <a:srgbClr val="02AAB4"/>
            </a:solidFill>
            <a:prstDash val="solid"/>
            <a:miter lim="800000"/>
            <a:headEnd type="none" w="sm" len="sm"/>
            <a:tailEnd type="triangle" w="med" len="med"/>
          </a:ln>
        </p:spPr>
      </p:cxnSp>
      <p:cxnSp>
        <p:nvCxnSpPr>
          <p:cNvPr id="116" name="Google Shape;116;p6"/>
          <p:cNvCxnSpPr/>
          <p:nvPr/>
        </p:nvCxnSpPr>
        <p:spPr>
          <a:xfrm>
            <a:off x="3179617" y="2299927"/>
            <a:ext cx="1224000" cy="582685"/>
          </a:xfrm>
          <a:prstGeom prst="straightConnector1">
            <a:avLst/>
          </a:prstGeom>
          <a:noFill/>
          <a:ln w="38100" cap="flat" cmpd="sng">
            <a:solidFill>
              <a:srgbClr val="02AAB4"/>
            </a:solidFill>
            <a:prstDash val="solid"/>
            <a:miter lim="800000"/>
            <a:headEnd type="none" w="sm" len="sm"/>
            <a:tailEnd type="triangle" w="med" len="med"/>
          </a:ln>
        </p:spPr>
      </p:cxnSp>
      <p:sp>
        <p:nvSpPr>
          <p:cNvPr id="117" name="Google Shape;117;p6"/>
          <p:cNvSpPr txBox="1"/>
          <p:nvPr/>
        </p:nvSpPr>
        <p:spPr>
          <a:xfrm>
            <a:off x="838200" y="3865034"/>
            <a:ext cx="5181600" cy="501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2AAB4"/>
              </a:buClr>
              <a:buSzPts val="2800"/>
              <a:buFont typeface="Arial"/>
              <a:buNone/>
            </a:pPr>
            <a:r>
              <a:rPr lang="nl-BE" sz="2800" b="0" i="0" u="none" strike="noStrike" cap="none" dirty="0">
                <a:solidFill>
                  <a:srgbClr val="02AAB4"/>
                </a:solidFill>
                <a:latin typeface="Open Sans"/>
                <a:ea typeface="Open Sans"/>
                <a:cs typeface="Open Sans"/>
                <a:sym typeface="Open Sans"/>
              </a:rPr>
              <a:t>(kennis/vaardigheden)</a:t>
            </a:r>
            <a:endParaRPr dirty="0"/>
          </a:p>
        </p:txBody>
      </p:sp>
      <p:cxnSp>
        <p:nvCxnSpPr>
          <p:cNvPr id="118" name="Google Shape;118;p6"/>
          <p:cNvCxnSpPr/>
          <p:nvPr/>
        </p:nvCxnSpPr>
        <p:spPr>
          <a:xfrm>
            <a:off x="2770846" y="3622096"/>
            <a:ext cx="817542" cy="0"/>
          </a:xfrm>
          <a:prstGeom prst="straightConnector1">
            <a:avLst/>
          </a:prstGeom>
          <a:noFill/>
          <a:ln w="38100" cap="flat" cmpd="sng">
            <a:solidFill>
              <a:srgbClr val="02AAB4"/>
            </a:solidFill>
            <a:prstDash val="solid"/>
            <a:miter lim="800000"/>
            <a:headEnd type="none" w="sm" len="sm"/>
            <a:tailEnd type="triangle" w="med" len="med"/>
          </a:ln>
        </p:spPr>
      </p:cxnSp>
      <p:sp>
        <p:nvSpPr>
          <p:cNvPr id="119" name="Google Shape;119;p6"/>
          <p:cNvSpPr/>
          <p:nvPr/>
        </p:nvSpPr>
        <p:spPr>
          <a:xfrm>
            <a:off x="5194570" y="5589687"/>
            <a:ext cx="233700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AAB4"/>
              </a:buClr>
              <a:buSzPts val="2800"/>
              <a:buFont typeface="Open Sans"/>
              <a:buNone/>
            </a:pPr>
            <a:r>
              <a:rPr lang="nl-BE" sz="2800" b="0" i="0" u="none" strike="noStrike" cap="none" dirty="0">
                <a:solidFill>
                  <a:srgbClr val="02AAB4"/>
                </a:solidFill>
                <a:latin typeface="Open Sans"/>
                <a:ea typeface="Open Sans"/>
                <a:cs typeface="Open Sans"/>
                <a:sym typeface="Open Sans"/>
              </a:rPr>
              <a:t>Voorbeeld: </a:t>
            </a:r>
            <a:endParaRPr sz="2800" b="0" i="0" u="none" strike="noStrike" cap="none" dirty="0">
              <a:solidFill>
                <a:srgbClr val="02AAB4"/>
              </a:solidFill>
              <a:latin typeface="Open Sans"/>
              <a:ea typeface="Open Sans"/>
              <a:cs typeface="Open Sans"/>
              <a:sym typeface="Open Sans"/>
            </a:endParaRPr>
          </a:p>
          <a:p>
            <a:pPr marL="0" marR="0" lvl="0" indent="0" algn="l" rtl="0">
              <a:lnSpc>
                <a:spcPct val="100000"/>
              </a:lnSpc>
              <a:spcBef>
                <a:spcPts val="0"/>
              </a:spcBef>
              <a:spcAft>
                <a:spcPts val="0"/>
              </a:spcAft>
              <a:buClr>
                <a:srgbClr val="02AAB4"/>
              </a:buClr>
              <a:buSzPts val="2800"/>
              <a:buFont typeface="Open Sans"/>
              <a:buNone/>
            </a:pPr>
            <a:r>
              <a:rPr lang="nl-BE" sz="2800" b="0" i="0" u="none" strike="noStrike" cap="none" dirty="0">
                <a:solidFill>
                  <a:srgbClr val="02AAB4"/>
                </a:solidFill>
                <a:latin typeface="Open Sans"/>
                <a:ea typeface="Open Sans"/>
                <a:cs typeface="Open Sans"/>
                <a:sym typeface="Open Sans"/>
              </a:rPr>
              <a:t>conservatie</a:t>
            </a:r>
            <a:endParaRPr sz="2800" b="0" i="0" u="none" strike="noStrike" cap="none" dirty="0">
              <a:solidFill>
                <a:srgbClr val="02AAB4"/>
              </a:solidFill>
              <a:latin typeface="Open Sans"/>
              <a:ea typeface="Open Sans"/>
              <a:cs typeface="Open Sans"/>
              <a:sym typeface="Open Sans"/>
            </a:endParaRPr>
          </a:p>
        </p:txBody>
      </p:sp>
      <p:sp>
        <p:nvSpPr>
          <p:cNvPr id="13" name="Google Shape;114;p6">
            <a:extLst>
              <a:ext uri="{FF2B5EF4-FFF2-40B4-BE49-F238E27FC236}">
                <a16:creationId xmlns:a16="http://schemas.microsoft.com/office/drawing/2014/main" id="{226E284A-DF03-453A-A572-433A25D138B7}"/>
              </a:ext>
            </a:extLst>
          </p:cNvPr>
          <p:cNvSpPr txBox="1"/>
          <p:nvPr/>
        </p:nvSpPr>
        <p:spPr>
          <a:xfrm>
            <a:off x="3401878" y="2801454"/>
            <a:ext cx="2821021" cy="1101436"/>
          </a:xfrm>
          <a:prstGeom prst="rect">
            <a:avLst/>
          </a:prstGeom>
          <a:noFill/>
          <a:ln>
            <a:noFill/>
          </a:ln>
        </p:spPr>
        <p:txBody>
          <a:bodyPr spcFirstLastPara="1" wrap="square" lIns="91425" tIns="45700" rIns="91425" bIns="45700" anchor="t" anchorCtr="0">
            <a:normAutofit/>
          </a:bodyPr>
          <a:lstStyle/>
          <a:p>
            <a:pPr marL="0" marR="0" lvl="0" indent="0" algn="r" rtl="0">
              <a:lnSpc>
                <a:spcPct val="80000"/>
              </a:lnSpc>
              <a:spcBef>
                <a:spcPts val="1000"/>
              </a:spcBef>
              <a:spcAft>
                <a:spcPts val="0"/>
              </a:spcAft>
              <a:buClr>
                <a:srgbClr val="016666"/>
              </a:buClr>
              <a:buSzPts val="2805"/>
              <a:buFont typeface="Arial"/>
              <a:buNone/>
            </a:pPr>
            <a:r>
              <a:rPr lang="nl-BE" sz="2800" b="0" i="0" u="none" strike="noStrike" cap="none" dirty="0">
                <a:solidFill>
                  <a:srgbClr val="016666"/>
                </a:solidFill>
                <a:latin typeface="Open Sans"/>
                <a:ea typeface="Open Sans"/>
                <a:cs typeface="Open Sans"/>
                <a:sym typeface="Open Sans"/>
              </a:rPr>
              <a:t>Accommodatie</a:t>
            </a:r>
            <a:endParaRPr sz="2800" dirty="0"/>
          </a:p>
          <a:p>
            <a:pPr marL="0" marR="0" lvl="0" indent="0" algn="r" rtl="0">
              <a:lnSpc>
                <a:spcPct val="80000"/>
              </a:lnSpc>
              <a:spcBef>
                <a:spcPts val="1000"/>
              </a:spcBef>
              <a:spcAft>
                <a:spcPts val="0"/>
              </a:spcAft>
              <a:buClr>
                <a:srgbClr val="02AAB4"/>
              </a:buClr>
              <a:buSzPts val="2805"/>
              <a:buFont typeface="Arial"/>
              <a:buNone/>
            </a:pPr>
            <a:r>
              <a:rPr lang="nl-BE" sz="2800" b="0" i="0" u="none" strike="noStrike" cap="none" dirty="0">
                <a:solidFill>
                  <a:srgbClr val="02AAB4"/>
                </a:solidFill>
                <a:latin typeface="Open Sans"/>
                <a:ea typeface="Open Sans"/>
                <a:cs typeface="Open Sans"/>
                <a:sym typeface="Open Sans"/>
              </a:rPr>
              <a:t>Aanpassen</a:t>
            </a:r>
            <a:endParaRPr sz="2800" dirty="0"/>
          </a:p>
          <a:p>
            <a:pPr marL="685800" marR="0" lvl="1" indent="-99059" algn="l" rtl="0">
              <a:lnSpc>
                <a:spcPct val="80000"/>
              </a:lnSpc>
              <a:spcBef>
                <a:spcPts val="500"/>
              </a:spcBef>
              <a:spcAft>
                <a:spcPts val="0"/>
              </a:spcAft>
              <a:buClr>
                <a:srgbClr val="02AAB4"/>
              </a:buClr>
              <a:buSzPts val="2040"/>
              <a:buFont typeface="Arial"/>
              <a:buNone/>
            </a:pPr>
            <a:endParaRPr sz="2040" b="0" i="0" u="none" strike="noStrike" cap="none" dirty="0">
              <a:solidFill>
                <a:srgbClr val="02AAB4"/>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in het protocol en op de site?</a:t>
            </a:r>
            <a:br>
              <a:rPr lang="nl-BE"/>
            </a:br>
            <a:endParaRPr/>
          </a:p>
        </p:txBody>
      </p:sp>
      <p:sp>
        <p:nvSpPr>
          <p:cNvPr id="633" name="Google Shape;633;p60"/>
          <p:cNvSpPr txBox="1">
            <a:spLocks noGrp="1"/>
          </p:cNvSpPr>
          <p:nvPr>
            <p:ph type="body" idx="1"/>
          </p:nvPr>
        </p:nvSpPr>
        <p:spPr>
          <a:xfrm>
            <a:off x="838200" y="1690688"/>
            <a:ext cx="10515600" cy="48021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a:t>Theoretisch deel: Relevante ontwikkelingsaspecten en verschijningsvorm – Definities en Begrippen</a:t>
            </a:r>
            <a:endParaRPr/>
          </a:p>
          <a:p>
            <a:pPr marL="228600" lvl="0" indent="-228600" algn="l" rtl="0">
              <a:lnSpc>
                <a:spcPct val="90000"/>
              </a:lnSpc>
              <a:spcBef>
                <a:spcPts val="1000"/>
              </a:spcBef>
              <a:spcAft>
                <a:spcPts val="0"/>
              </a:spcAft>
              <a:buClr>
                <a:srgbClr val="016666"/>
              </a:buClr>
              <a:buSzPts val="2800"/>
              <a:buChar char="•"/>
            </a:pPr>
            <a:r>
              <a:rPr lang="nl-BE"/>
              <a:t>Uitbreiding van zorg: voorbeelden doorheen het HGD-traject</a:t>
            </a:r>
            <a:endParaRPr/>
          </a:p>
          <a:p>
            <a:pPr marL="228600" lvl="0" indent="-228600" algn="l" rtl="0">
              <a:lnSpc>
                <a:spcPct val="90000"/>
              </a:lnSpc>
              <a:spcBef>
                <a:spcPts val="1000"/>
              </a:spcBef>
              <a:spcAft>
                <a:spcPts val="0"/>
              </a:spcAft>
              <a:buClr>
                <a:srgbClr val="016666"/>
              </a:buClr>
              <a:buSzPts val="2800"/>
              <a:buChar char="•"/>
            </a:pPr>
            <a:r>
              <a:rPr lang="nl-BE"/>
              <a:t>Tabel Wat en hoe onderzoeken bij </a:t>
            </a:r>
            <a:r>
              <a:rPr lang="nl-BE" u="sng">
                <a:solidFill>
                  <a:schemeClr val="hlink"/>
                </a:solidFill>
                <a:hlinkClick r:id="rId3"/>
              </a:rPr>
              <a:t>Cognitief zwak functioneren</a:t>
            </a:r>
            <a:endParaRPr/>
          </a:p>
          <a:p>
            <a:pPr marL="228600" lvl="0" indent="-228600" algn="l" rtl="0">
              <a:lnSpc>
                <a:spcPct val="90000"/>
              </a:lnSpc>
              <a:spcBef>
                <a:spcPts val="1000"/>
              </a:spcBef>
              <a:spcAft>
                <a:spcPts val="0"/>
              </a:spcAft>
              <a:buClr>
                <a:srgbClr val="016666"/>
              </a:buClr>
              <a:buSzPts val="2800"/>
              <a:buChar char="•"/>
            </a:pPr>
            <a:r>
              <a:rPr lang="nl-BE"/>
              <a:t>Overzicht diagnostisch materiaal </a:t>
            </a:r>
            <a:r>
              <a:rPr lang="nl-BE" u="sng">
                <a:solidFill>
                  <a:schemeClr val="hlink"/>
                </a:solidFill>
                <a:hlinkClick r:id="rId4"/>
              </a:rPr>
              <a:t>Cognitief zwak functioneren</a:t>
            </a:r>
            <a:r>
              <a:rPr lang="nl-BE"/>
              <a:t> en bijhorende diagnostische fiches</a:t>
            </a:r>
            <a:endParaRPr/>
          </a:p>
          <a:p>
            <a:pPr marL="457200" lvl="1" indent="0" algn="l" rtl="0">
              <a:lnSpc>
                <a:spcPct val="90000"/>
              </a:lnSpc>
              <a:spcBef>
                <a:spcPts val="500"/>
              </a:spcBef>
              <a:spcAft>
                <a:spcPts val="0"/>
              </a:spcAft>
              <a:buClr>
                <a:srgbClr val="02AAB4"/>
              </a:buClr>
              <a:buSzPts val="2400"/>
              <a:buNone/>
            </a:pPr>
            <a:r>
              <a:rPr lang="nl-BE"/>
              <a:t>Noot: In overzicht ook verwijzing naar protocollen Lezen &amp; Spellen en  Wiskunde</a:t>
            </a:r>
            <a:endParaRPr/>
          </a:p>
          <a:p>
            <a:pPr marL="228600" lvl="0" indent="-228600" algn="l" rtl="0">
              <a:lnSpc>
                <a:spcPct val="90000"/>
              </a:lnSpc>
              <a:spcBef>
                <a:spcPts val="1000"/>
              </a:spcBef>
              <a:spcAft>
                <a:spcPts val="0"/>
              </a:spcAft>
              <a:buClr>
                <a:srgbClr val="016666"/>
              </a:buClr>
              <a:buSzPts val="2800"/>
              <a:buChar char="•"/>
            </a:pPr>
            <a:r>
              <a:rPr lang="nl-BE"/>
              <a:t>Bijlage </a:t>
            </a:r>
            <a:r>
              <a:rPr lang="nl-BE" u="sng">
                <a:solidFill>
                  <a:schemeClr val="hlink"/>
                </a:solidFill>
                <a:hlinkClick r:id="rId5"/>
              </a:rPr>
              <a:t>Faire diagnostiek van adaptief gedrag</a:t>
            </a:r>
            <a:endParaRPr/>
          </a:p>
          <a:p>
            <a:pPr marL="228600" lvl="0" indent="-228600" algn="l" rtl="0">
              <a:lnSpc>
                <a:spcPct val="90000"/>
              </a:lnSpc>
              <a:spcBef>
                <a:spcPts val="1000"/>
              </a:spcBef>
              <a:spcAft>
                <a:spcPts val="0"/>
              </a:spcAft>
              <a:buClr>
                <a:srgbClr val="016666"/>
              </a:buClr>
              <a:buSzPts val="2800"/>
              <a:buChar char="•"/>
            </a:pPr>
            <a:r>
              <a:rPr lang="nl-BE"/>
              <a:t>Bijlage </a:t>
            </a:r>
            <a:r>
              <a:rPr lang="nl-BE" u="sng">
                <a:solidFill>
                  <a:schemeClr val="hlink"/>
                </a:solidFill>
                <a:hlinkClick r:id="rId6"/>
              </a:rPr>
              <a:t>Operationalisering criterium adaptief gedrag</a:t>
            </a:r>
            <a:r>
              <a:rPr lang="nl-BE"/>
              <a:t> (in afwachting van ABAS-3-NL)</a:t>
            </a:r>
            <a:endParaRPr/>
          </a:p>
          <a:p>
            <a:pPr marL="228600" lvl="0" indent="-50800" algn="l" rtl="0">
              <a:lnSpc>
                <a:spcPct val="90000"/>
              </a:lnSpc>
              <a:spcBef>
                <a:spcPts val="1000"/>
              </a:spcBef>
              <a:spcAft>
                <a:spcPts val="0"/>
              </a:spcAft>
              <a:buClr>
                <a:srgbClr val="016666"/>
              </a:buClr>
              <a:buSzPts val="2800"/>
              <a:buNone/>
            </a:pPr>
            <a:endParaRPr/>
          </a:p>
        </p:txBody>
      </p:sp>
      <p:sp>
        <p:nvSpPr>
          <p:cNvPr id="634" name="Google Shape;634;p60"/>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60</a:t>
            </a:fld>
            <a:endParaRPr sz="1200" b="0" i="0" u="none" strike="noStrike" cap="none">
              <a:solidFill>
                <a:srgbClr val="049999"/>
              </a:solidFill>
              <a:latin typeface="Open Sans"/>
              <a:ea typeface="Open Sans"/>
              <a:cs typeface="Open Sans"/>
              <a:sym typeface="Open Sans"/>
            </a:endParaRPr>
          </a:p>
        </p:txBody>
      </p:sp>
      <p:pic>
        <p:nvPicPr>
          <p:cNvPr id="635" name="Google Shape;635;p60" descr="Afbeeldingsresultaat voor waar?"/>
          <p:cNvPicPr preferRelativeResize="0"/>
          <p:nvPr/>
        </p:nvPicPr>
        <p:blipFill rotWithShape="1">
          <a:blip r:embed="rId7">
            <a:alphaModFix/>
          </a:blip>
          <a:srcRect l="11274" r="11814"/>
          <a:stretch/>
        </p:blipFill>
        <p:spPr>
          <a:xfrm>
            <a:off x="9404463" y="104018"/>
            <a:ext cx="2594723" cy="166126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1"/>
          <p:cNvSpPr txBox="1">
            <a:spLocks noGrp="1"/>
          </p:cNvSpPr>
          <p:nvPr>
            <p:ph type="title"/>
          </p:nvPr>
        </p:nvSpPr>
        <p:spPr>
          <a:xfrm>
            <a:off x="6704302" y="1576673"/>
            <a:ext cx="4901184" cy="370465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6666"/>
              </a:buClr>
              <a:buSzPts val="6000"/>
              <a:buFont typeface="Open Sans"/>
              <a:buNone/>
            </a:pPr>
            <a:r>
              <a:rPr lang="nl-BE"/>
              <a:t>BCV’s </a:t>
            </a:r>
            <a:br>
              <a:rPr lang="nl-BE"/>
            </a:br>
            <a:r>
              <a:rPr lang="nl-BE"/>
              <a:t>en</a:t>
            </a:r>
            <a:br>
              <a:rPr lang="nl-BE"/>
            </a:br>
            <a:r>
              <a:rPr lang="nl-BE"/>
              <a:t>Schoolse vaardigheden</a:t>
            </a:r>
            <a:endParaRPr/>
          </a:p>
        </p:txBody>
      </p:sp>
      <p:sp>
        <p:nvSpPr>
          <p:cNvPr id="642" name="Google Shape;642;p61"/>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61</a:t>
            </a:fld>
            <a:endParaRPr/>
          </a:p>
        </p:txBody>
      </p:sp>
      <p:pic>
        <p:nvPicPr>
          <p:cNvPr id="643" name="Google Shape;643;p61" descr="Afbeelding met fornuis, teken&#10;&#10;Automatisch gegenereerde beschrijving"/>
          <p:cNvPicPr preferRelativeResize="0"/>
          <p:nvPr/>
        </p:nvPicPr>
        <p:blipFill rotWithShape="1">
          <a:blip r:embed="rId3">
            <a:alphaModFix/>
          </a:blip>
          <a:srcRect l="22999" t="16514" r="13371"/>
          <a:stretch/>
        </p:blipFill>
        <p:spPr>
          <a:xfrm>
            <a:off x="919564" y="1097947"/>
            <a:ext cx="5075395" cy="466210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sz="4000">
                <a:latin typeface="Open Sans"/>
                <a:ea typeface="Open Sans"/>
                <a:cs typeface="Open Sans"/>
                <a:sym typeface="Open Sans"/>
              </a:rPr>
              <a:t>Visie van Prodia </a:t>
            </a:r>
            <a:endParaRPr/>
          </a:p>
        </p:txBody>
      </p:sp>
      <p:sp>
        <p:nvSpPr>
          <p:cNvPr id="650" name="Google Shape;650;p62"/>
          <p:cNvSpPr txBox="1">
            <a:spLocks noGrp="1"/>
          </p:cNvSpPr>
          <p:nvPr>
            <p:ph type="body" idx="1"/>
          </p:nvPr>
        </p:nvSpPr>
        <p:spPr>
          <a:xfrm>
            <a:off x="838202" y="1825625"/>
            <a:ext cx="10515599" cy="4667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AAB4"/>
              </a:buClr>
              <a:buSzPts val="3200"/>
              <a:buNone/>
            </a:pPr>
            <a:r>
              <a:rPr lang="nl-BE" sz="3200">
                <a:solidFill>
                  <a:srgbClr val="02AAB4"/>
                </a:solidFill>
              </a:rPr>
              <a:t>cognitief sterk functioneren </a:t>
            </a:r>
            <a:endParaRPr/>
          </a:p>
          <a:p>
            <a:pPr marL="0" lvl="0" indent="0" algn="l" rtl="0">
              <a:lnSpc>
                <a:spcPct val="90000"/>
              </a:lnSpc>
              <a:spcBef>
                <a:spcPts val="1000"/>
              </a:spcBef>
              <a:spcAft>
                <a:spcPts val="0"/>
              </a:spcAft>
              <a:buClr>
                <a:srgbClr val="02AAB4"/>
              </a:buClr>
              <a:buSzPts val="3200"/>
              <a:buNone/>
            </a:pPr>
            <a:r>
              <a:rPr lang="nl-BE" sz="3200">
                <a:solidFill>
                  <a:srgbClr val="02AAB4"/>
                </a:solidFill>
              </a:rPr>
              <a:t>= sterke brede cognitieve vaardigheden </a:t>
            </a:r>
            <a:r>
              <a:rPr lang="nl-BE" sz="3200" b="1">
                <a:solidFill>
                  <a:srgbClr val="02AAB4"/>
                </a:solidFill>
              </a:rPr>
              <a:t>en/of </a:t>
            </a:r>
            <a:r>
              <a:rPr lang="nl-BE" sz="3200">
                <a:solidFill>
                  <a:srgbClr val="02AAB4"/>
                </a:solidFill>
              </a:rPr>
              <a:t>sterke schoolse vaardigheden</a:t>
            </a:r>
            <a:endParaRPr/>
          </a:p>
          <a:p>
            <a:pPr marL="0" lvl="0" indent="0" algn="l" rtl="0">
              <a:lnSpc>
                <a:spcPct val="90000"/>
              </a:lnSpc>
              <a:spcBef>
                <a:spcPts val="1000"/>
              </a:spcBef>
              <a:spcAft>
                <a:spcPts val="0"/>
              </a:spcAft>
              <a:buClr>
                <a:srgbClr val="02AAB4"/>
              </a:buClr>
              <a:buSzPts val="3200"/>
              <a:buNone/>
            </a:pPr>
            <a:r>
              <a:rPr lang="nl-BE" sz="3200">
                <a:solidFill>
                  <a:srgbClr val="02AAB4"/>
                </a:solidFill>
              </a:rPr>
              <a:t>+ invloed van leerling- en omgevingskenmerken</a:t>
            </a:r>
            <a:endParaRPr/>
          </a:p>
          <a:p>
            <a:pPr marL="0" lvl="0" indent="0" algn="l" rtl="0">
              <a:lnSpc>
                <a:spcPct val="90000"/>
              </a:lnSpc>
              <a:spcBef>
                <a:spcPts val="1000"/>
              </a:spcBef>
              <a:spcAft>
                <a:spcPts val="0"/>
              </a:spcAft>
              <a:buClr>
                <a:srgbClr val="016666"/>
              </a:buClr>
              <a:buSzPts val="3200"/>
              <a:buNone/>
            </a:pPr>
            <a:endParaRPr sz="3200">
              <a:solidFill>
                <a:srgbClr val="02AAB4"/>
              </a:solidFill>
            </a:endParaRPr>
          </a:p>
          <a:p>
            <a:pPr marL="0" lvl="0" indent="0" algn="l" rtl="0">
              <a:lnSpc>
                <a:spcPct val="90000"/>
              </a:lnSpc>
              <a:spcBef>
                <a:spcPts val="1000"/>
              </a:spcBef>
              <a:spcAft>
                <a:spcPts val="0"/>
              </a:spcAft>
              <a:buClr>
                <a:srgbClr val="016666"/>
              </a:buClr>
              <a:buSzPts val="3200"/>
              <a:buNone/>
            </a:pPr>
            <a:r>
              <a:rPr lang="nl-BE" sz="3200"/>
              <a:t>≠ enkel (zeer) hoge algemene intelligentie</a:t>
            </a:r>
            <a:endParaRPr/>
          </a:p>
          <a:p>
            <a:pPr marL="0" lvl="0" indent="0" algn="l" rtl="0">
              <a:lnSpc>
                <a:spcPct val="90000"/>
              </a:lnSpc>
              <a:spcBef>
                <a:spcPts val="1000"/>
              </a:spcBef>
              <a:spcAft>
                <a:spcPts val="0"/>
              </a:spcAft>
              <a:buClr>
                <a:srgbClr val="016666"/>
              </a:buClr>
              <a:buSzPts val="3200"/>
              <a:buNone/>
            </a:pPr>
            <a:endParaRPr sz="3200">
              <a:solidFill>
                <a:srgbClr val="02AAB4"/>
              </a:solidFill>
            </a:endParaRPr>
          </a:p>
        </p:txBody>
      </p:sp>
      <p:sp>
        <p:nvSpPr>
          <p:cNvPr id="651" name="Google Shape;651;p62"/>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63" descr="Afbeeldingsresultaat voor waar?"/>
          <p:cNvPicPr preferRelativeResize="0"/>
          <p:nvPr/>
        </p:nvPicPr>
        <p:blipFill rotWithShape="1">
          <a:blip r:embed="rId3">
            <a:alphaModFix/>
          </a:blip>
          <a:srcRect l="11274" r="11814"/>
          <a:stretch/>
        </p:blipFill>
        <p:spPr>
          <a:xfrm>
            <a:off x="9404463" y="104018"/>
            <a:ext cx="2594723" cy="1661264"/>
          </a:xfrm>
          <a:prstGeom prst="rect">
            <a:avLst/>
          </a:prstGeom>
          <a:noFill/>
          <a:ln>
            <a:noFill/>
          </a:ln>
        </p:spPr>
      </p:pic>
      <p:sp>
        <p:nvSpPr>
          <p:cNvPr id="658" name="Google Shape;658;p63"/>
          <p:cNvSpPr txBox="1">
            <a:spLocks noGrp="1"/>
          </p:cNvSpPr>
          <p:nvPr>
            <p:ph type="title"/>
          </p:nvPr>
        </p:nvSpPr>
        <p:spPr>
          <a:xfrm>
            <a:off x="484632" y="1040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Bijlage </a:t>
            </a:r>
            <a:r>
              <a:rPr lang="nl-BE" u="sng">
                <a:solidFill>
                  <a:schemeClr val="hlink"/>
                </a:solidFill>
                <a:hlinkClick r:id="rId4"/>
              </a:rPr>
              <a:t>Geïntegreerd werkmodel CSF</a:t>
            </a:r>
            <a:endParaRPr/>
          </a:p>
        </p:txBody>
      </p:sp>
      <p:sp>
        <p:nvSpPr>
          <p:cNvPr id="659" name="Google Shape;659;p63"/>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63</a:t>
            </a:fld>
            <a:endParaRPr/>
          </a:p>
        </p:txBody>
      </p:sp>
      <p:pic>
        <p:nvPicPr>
          <p:cNvPr id="660" name="Google Shape;660;p63" descr="Afbeelding met schermafbeelding&#10;&#10;Automatisch gegenereerde beschrijving"/>
          <p:cNvPicPr preferRelativeResize="0"/>
          <p:nvPr/>
        </p:nvPicPr>
        <p:blipFill rotWithShape="1">
          <a:blip r:embed="rId5">
            <a:alphaModFix/>
          </a:blip>
          <a:srcRect l="5509" t="9931" r="5513" b="11452"/>
          <a:stretch/>
        </p:blipFill>
        <p:spPr>
          <a:xfrm>
            <a:off x="302542" y="1466482"/>
            <a:ext cx="9814560" cy="539151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4"/>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64</a:t>
            </a:fld>
            <a:endParaRPr/>
          </a:p>
        </p:txBody>
      </p:sp>
      <p:graphicFrame>
        <p:nvGraphicFramePr>
          <p:cNvPr id="667" name="Google Shape;667;p64"/>
          <p:cNvGraphicFramePr/>
          <p:nvPr/>
        </p:nvGraphicFramePr>
        <p:xfrm>
          <a:off x="209136" y="3"/>
          <a:ext cx="3000000" cy="3000000"/>
        </p:xfrm>
        <a:graphic>
          <a:graphicData uri="http://schemas.openxmlformats.org/drawingml/2006/table">
            <a:tbl>
              <a:tblPr bandRow="1">
                <a:noFill/>
                <a:tableStyleId>{949094FD-A4C2-4EA8-B95F-F38AC284F3F7}</a:tableStyleId>
              </a:tblPr>
              <a:tblGrid>
                <a:gridCol w="4091025">
                  <a:extLst>
                    <a:ext uri="{9D8B030D-6E8A-4147-A177-3AD203B41FA5}">
                      <a16:colId xmlns:a16="http://schemas.microsoft.com/office/drawing/2014/main" val="20000"/>
                    </a:ext>
                  </a:extLst>
                </a:gridCol>
                <a:gridCol w="4223375">
                  <a:extLst>
                    <a:ext uri="{9D8B030D-6E8A-4147-A177-3AD203B41FA5}">
                      <a16:colId xmlns:a16="http://schemas.microsoft.com/office/drawing/2014/main" val="20001"/>
                    </a:ext>
                  </a:extLst>
                </a:gridCol>
                <a:gridCol w="3668475">
                  <a:extLst>
                    <a:ext uri="{9D8B030D-6E8A-4147-A177-3AD203B41FA5}">
                      <a16:colId xmlns:a16="http://schemas.microsoft.com/office/drawing/2014/main" val="20002"/>
                    </a:ext>
                  </a:extLst>
                </a:gridCol>
              </a:tblGrid>
              <a:tr h="668125">
                <a:tc gridSpan="3">
                  <a:txBody>
                    <a:bodyPr/>
                    <a:lstStyle/>
                    <a:p>
                      <a:pPr marL="0" marR="0" lvl="0" indent="0" algn="just" rtl="0">
                        <a:lnSpc>
                          <a:spcPct val="115000"/>
                        </a:lnSpc>
                        <a:spcBef>
                          <a:spcPts val="0"/>
                        </a:spcBef>
                        <a:spcAft>
                          <a:spcPts val="0"/>
                        </a:spcAft>
                        <a:buClr>
                          <a:srgbClr val="1D1B11"/>
                        </a:buClr>
                        <a:buSzPts val="4000"/>
                        <a:buFont typeface="Arial"/>
                        <a:buNone/>
                      </a:pPr>
                      <a:r>
                        <a:rPr lang="nl-BE" sz="4000" b="1">
                          <a:solidFill>
                            <a:srgbClr val="1D1B11"/>
                          </a:solidFill>
                          <a:latin typeface="Arial"/>
                          <a:ea typeface="Arial"/>
                          <a:cs typeface="Arial"/>
                          <a:sym typeface="Arial"/>
                        </a:rPr>
                        <a:t>Cognitief sterk functioneren</a:t>
                      </a:r>
                      <a:endParaRPr/>
                    </a:p>
                  </a:txBody>
                  <a:tcPr marL="61275" marR="61275" marT="0" marB="0">
                    <a:lnB w="38100" cap="flat" cmpd="sng">
                      <a:solidFill>
                        <a:srgbClr val="016666"/>
                      </a:solidFill>
                      <a:prstDash val="solid"/>
                      <a:round/>
                      <a:headEnd type="none" w="sm" len="sm"/>
                      <a:tailEnd type="none" w="sm" len="sm"/>
                    </a:lnB>
                    <a:solidFill>
                      <a:srgbClr val="D0EAF1"/>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67700">
                <a:tc>
                  <a:txBody>
                    <a:bodyPr/>
                    <a:lstStyle/>
                    <a:p>
                      <a:pPr marL="0" marR="0" lvl="0" indent="0" algn="just" rtl="0">
                        <a:lnSpc>
                          <a:spcPct val="115000"/>
                        </a:lnSpc>
                        <a:spcBef>
                          <a:spcPts val="0"/>
                        </a:spcBef>
                        <a:spcAft>
                          <a:spcPts val="0"/>
                        </a:spcAft>
                        <a:buNone/>
                      </a:pPr>
                      <a:r>
                        <a:rPr lang="nl-BE" sz="2800" b="1">
                          <a:solidFill>
                            <a:srgbClr val="1D1B11"/>
                          </a:solidFill>
                          <a:latin typeface="Arial"/>
                          <a:ea typeface="Arial"/>
                          <a:cs typeface="Arial"/>
                          <a:sym typeface="Arial"/>
                        </a:rPr>
                        <a:t>WAT?</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15000"/>
                        </a:lnSpc>
                        <a:spcBef>
                          <a:spcPts val="0"/>
                        </a:spcBef>
                        <a:spcAft>
                          <a:spcPts val="0"/>
                        </a:spcAft>
                        <a:buNone/>
                      </a:pPr>
                      <a:r>
                        <a:rPr lang="nl-BE" sz="2800" b="1" i="0">
                          <a:solidFill>
                            <a:srgbClr val="1D1B11"/>
                          </a:solidFill>
                          <a:latin typeface="Arial"/>
                          <a:ea typeface="Arial"/>
                          <a:cs typeface="Arial"/>
                          <a:sym typeface="Arial"/>
                        </a:rPr>
                        <a:t>ICF-CY</a:t>
                      </a:r>
                      <a:endParaRPr/>
                    </a:p>
                  </a:txBody>
                  <a:tcPr marL="61275" marR="61275" marT="0" marB="0" anchor="ctr">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15000"/>
                        </a:lnSpc>
                        <a:spcBef>
                          <a:spcPts val="0"/>
                        </a:spcBef>
                        <a:spcAft>
                          <a:spcPts val="0"/>
                        </a:spcAft>
                        <a:buNone/>
                      </a:pPr>
                      <a:r>
                        <a:rPr lang="nl-BE" sz="2800" b="1" i="0">
                          <a:solidFill>
                            <a:srgbClr val="1D1B11"/>
                          </a:solidFill>
                          <a:latin typeface="Arial"/>
                          <a:ea typeface="Arial"/>
                          <a:cs typeface="Arial"/>
                          <a:sym typeface="Arial"/>
                        </a:rPr>
                        <a:t>HOE?</a:t>
                      </a:r>
                      <a:endParaRPr/>
                    </a:p>
                  </a:txBody>
                  <a:tcPr marL="61275" marR="61275" marT="0" marB="0" anchor="ctr">
                    <a:lnL w="38100" cap="flat" cmpd="sng">
                      <a:solidFill>
                        <a:srgbClr val="016666"/>
                      </a:solidFill>
                      <a:prstDash val="solid"/>
                      <a:round/>
                      <a:headEnd type="none" w="sm" len="sm"/>
                      <a:tailEnd type="none" w="sm" len="sm"/>
                    </a:lnL>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extLst>
                  <a:ext uri="{0D108BD9-81ED-4DB2-BD59-A6C34878D82A}">
                    <a16:rowId xmlns:a16="http://schemas.microsoft.com/office/drawing/2014/main" val="10001"/>
                  </a:ext>
                </a:extLst>
              </a:tr>
              <a:tr h="1090225">
                <a:tc>
                  <a:txBody>
                    <a:bodyPr/>
                    <a:lstStyle/>
                    <a:p>
                      <a:pPr marL="0" marR="0" lvl="0" indent="0" algn="l" rtl="0">
                        <a:lnSpc>
                          <a:spcPct val="115000"/>
                        </a:lnSpc>
                        <a:spcBef>
                          <a:spcPts val="0"/>
                        </a:spcBef>
                        <a:spcAft>
                          <a:spcPts val="0"/>
                        </a:spcAft>
                        <a:buClr>
                          <a:schemeClr val="dk1"/>
                        </a:buClr>
                        <a:buSzPts val="2800"/>
                        <a:buFont typeface="Calibri"/>
                        <a:buNone/>
                      </a:pPr>
                      <a:r>
                        <a:rPr lang="nl-BE" sz="2800">
                          <a:solidFill>
                            <a:schemeClr val="dk1"/>
                          </a:solidFill>
                          <a:latin typeface="Calibri"/>
                          <a:ea typeface="Calibri"/>
                          <a:cs typeface="Calibri"/>
                          <a:sym typeface="Calibri"/>
                        </a:rPr>
                        <a:t>Brede cognitieve vaardigheden</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just" rtl="0">
                        <a:lnSpc>
                          <a:spcPct val="107000"/>
                        </a:lnSpc>
                        <a:spcBef>
                          <a:spcPts val="0"/>
                        </a:spcBef>
                        <a:spcAft>
                          <a:spcPts val="0"/>
                        </a:spcAft>
                        <a:buNone/>
                      </a:pPr>
                      <a:r>
                        <a:rPr lang="nl-BE" sz="2800">
                          <a:latin typeface="Calibri"/>
                          <a:ea typeface="Calibri"/>
                          <a:cs typeface="Calibri"/>
                          <a:sym typeface="Calibri"/>
                        </a:rPr>
                        <a:t>FUNCTIES</a:t>
                      </a:r>
                      <a:endParaRPr sz="2800">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rowSpan="5">
                  <a:txBody>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Gesprek leerling, ouders, leerkracht, hulpverleners …</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Observatie</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Analyse van beschikbare gegevens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Aanpak uitproberen en effect nagaan</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Gevalideerd diagnostisch materiaal</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nl-BE" sz="2800">
                          <a:solidFill>
                            <a:schemeClr val="dk1"/>
                          </a:solidFill>
                          <a:latin typeface="Calibri"/>
                          <a:ea typeface="Calibri"/>
                          <a:cs typeface="Calibri"/>
                          <a:sym typeface="Calibri"/>
                        </a:rPr>
                        <a:t>Medisch onderzoek</a:t>
                      </a:r>
                      <a:endParaRPr sz="2800">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T w="38100" cap="flat" cmpd="sng">
                      <a:solidFill>
                        <a:srgbClr val="016666"/>
                      </a:solidFill>
                      <a:prstDash val="solid"/>
                      <a:round/>
                      <a:headEnd type="none" w="sm" len="sm"/>
                      <a:tailEnd type="none" w="sm" len="sm"/>
                    </a:lnT>
                    <a:solidFill>
                      <a:srgbClr val="D0EAF1"/>
                    </a:solidFill>
                  </a:tcPr>
                </a:tc>
                <a:extLst>
                  <a:ext uri="{0D108BD9-81ED-4DB2-BD59-A6C34878D82A}">
                    <a16:rowId xmlns:a16="http://schemas.microsoft.com/office/drawing/2014/main" val="10002"/>
                  </a:ext>
                </a:extLst>
              </a:tr>
              <a:tr h="1729575">
                <a:tc>
                  <a:txBody>
                    <a:bodyPr/>
                    <a:lstStyle/>
                    <a:p>
                      <a:pPr marL="0" marR="0" lvl="0" indent="0" algn="l" rtl="0">
                        <a:spcBef>
                          <a:spcPts val="0"/>
                        </a:spcBef>
                        <a:spcAft>
                          <a:spcPts val="0"/>
                        </a:spcAft>
                        <a:buNone/>
                      </a:pPr>
                      <a:r>
                        <a:rPr lang="nl-BE" sz="2800"/>
                        <a:t>Schoolse vaardigheden</a:t>
                      </a:r>
                      <a:endParaRPr/>
                    </a:p>
                    <a:p>
                      <a:pPr marL="0" marR="0" lvl="0" indent="0" algn="l" rtl="0">
                        <a:spcBef>
                          <a:spcPts val="0"/>
                        </a:spcBef>
                        <a:spcAft>
                          <a:spcPts val="0"/>
                        </a:spcAft>
                        <a:buNone/>
                      </a:pPr>
                      <a:r>
                        <a:rPr lang="nl-BE" sz="2800"/>
                        <a:t>RIASOC-kenmerken</a:t>
                      </a:r>
                      <a:endParaRPr/>
                    </a:p>
                    <a:p>
                      <a:pPr marL="0" marR="0" lvl="0" indent="0" algn="l" rtl="0">
                        <a:spcBef>
                          <a:spcPts val="0"/>
                        </a:spcBef>
                        <a:spcAft>
                          <a:spcPts val="0"/>
                        </a:spcAft>
                        <a:buNone/>
                      </a:pPr>
                      <a:r>
                        <a:rPr lang="nl-BE" sz="2800"/>
                        <a:t>Motorische vaardigheden</a:t>
                      </a:r>
                      <a:endParaRPr/>
                    </a:p>
                    <a:p>
                      <a:pPr marL="0" marR="0" lvl="0" indent="0" algn="l" rtl="0">
                        <a:spcBef>
                          <a:spcPts val="0"/>
                        </a:spcBef>
                        <a:spcAft>
                          <a:spcPts val="0"/>
                        </a:spcAft>
                        <a:buNone/>
                      </a:pPr>
                      <a:r>
                        <a:rPr lang="nl-BE" sz="2800"/>
                        <a:t>Studeervaardigheden</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l" rtl="0">
                        <a:lnSpc>
                          <a:spcPct val="107000"/>
                        </a:lnSpc>
                        <a:spcBef>
                          <a:spcPts val="0"/>
                        </a:spcBef>
                        <a:spcAft>
                          <a:spcPts val="0"/>
                        </a:spcAft>
                        <a:buNone/>
                      </a:pPr>
                      <a:r>
                        <a:rPr lang="nl-BE" sz="2800">
                          <a:latin typeface="Calibri"/>
                          <a:ea typeface="Calibri"/>
                          <a:cs typeface="Calibri"/>
                          <a:sym typeface="Calibri"/>
                        </a:rPr>
                        <a:t>ACTIVITEITEN/PARTICIPATIE</a:t>
                      </a:r>
                      <a:endParaRPr sz="2800">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3"/>
                  </a:ext>
                </a:extLst>
              </a:tr>
              <a:tr h="630250">
                <a:tc>
                  <a:txBody>
                    <a:bodyPr/>
                    <a:lstStyle/>
                    <a:p>
                      <a:pPr marL="0" marR="0" lvl="0" indent="0" algn="l" rtl="0">
                        <a:spcBef>
                          <a:spcPts val="0"/>
                        </a:spcBef>
                        <a:spcAft>
                          <a:spcPts val="0"/>
                        </a:spcAft>
                        <a:buNone/>
                      </a:pPr>
                      <a:r>
                        <a:rPr lang="nl-BE" sz="2800"/>
                        <a:t>Welbevinden</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l" rtl="0">
                        <a:lnSpc>
                          <a:spcPct val="107000"/>
                        </a:lnSpc>
                        <a:spcBef>
                          <a:spcPts val="0"/>
                        </a:spcBef>
                        <a:spcAft>
                          <a:spcPts val="0"/>
                        </a:spcAft>
                        <a:buNone/>
                      </a:pPr>
                      <a:endParaRPr sz="2800" cap="none">
                        <a:solidFill>
                          <a:schemeClr val="dk1"/>
                        </a:solidFill>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tcPr>
                </a:tc>
                <a:tc vMerge="1">
                  <a:txBody>
                    <a:bodyPr/>
                    <a:lstStyle/>
                    <a:p>
                      <a:endParaRPr lang="nl-BE"/>
                    </a:p>
                  </a:txBody>
                  <a:tcPr/>
                </a:tc>
                <a:extLst>
                  <a:ext uri="{0D108BD9-81ED-4DB2-BD59-A6C34878D82A}">
                    <a16:rowId xmlns:a16="http://schemas.microsoft.com/office/drawing/2014/main" val="10004"/>
                  </a:ext>
                </a:extLst>
              </a:tr>
              <a:tr h="1367375">
                <a:tc>
                  <a:txBody>
                    <a:bodyPr/>
                    <a:lstStyle/>
                    <a:p>
                      <a:pPr marL="0" marR="0" lvl="0" indent="0" algn="l" rtl="0">
                        <a:spcBef>
                          <a:spcPts val="0"/>
                        </a:spcBef>
                        <a:spcAft>
                          <a:spcPts val="0"/>
                        </a:spcAft>
                        <a:buNone/>
                      </a:pPr>
                      <a:r>
                        <a:rPr lang="nl-BE" sz="2800"/>
                        <a:t>Motivatie</a:t>
                      </a:r>
                      <a:endParaRPr/>
                    </a:p>
                    <a:p>
                      <a:pPr marL="0" marR="0" lvl="0" indent="0" algn="l" rtl="0">
                        <a:spcBef>
                          <a:spcPts val="0"/>
                        </a:spcBef>
                        <a:spcAft>
                          <a:spcPts val="0"/>
                        </a:spcAft>
                        <a:buNone/>
                      </a:pPr>
                      <a:r>
                        <a:rPr lang="nl-BE" sz="2800"/>
                        <a:t>Creativiteit</a:t>
                      </a:r>
                      <a:endParaRPr/>
                    </a:p>
                    <a:p>
                      <a:pPr marL="0" marR="0" lvl="0" indent="0" algn="l" rtl="0">
                        <a:spcBef>
                          <a:spcPts val="0"/>
                        </a:spcBef>
                        <a:spcAft>
                          <a:spcPts val="0"/>
                        </a:spcAft>
                        <a:buNone/>
                      </a:pPr>
                      <a:r>
                        <a:rPr lang="nl-BE" sz="2800"/>
                        <a:t>Sociaal-emotionele VH</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a:txBody>
                    <a:bodyPr/>
                    <a:lstStyle/>
                    <a:p>
                      <a:pPr marL="0" marR="0" lvl="0" indent="0" algn="l" rtl="0">
                        <a:lnSpc>
                          <a:spcPct val="107000"/>
                        </a:lnSpc>
                        <a:spcBef>
                          <a:spcPts val="0"/>
                        </a:spcBef>
                        <a:spcAft>
                          <a:spcPts val="0"/>
                        </a:spcAft>
                        <a:buNone/>
                      </a:pPr>
                      <a:r>
                        <a:rPr lang="nl-BE" sz="2800">
                          <a:latin typeface="Calibri"/>
                          <a:ea typeface="Calibri"/>
                          <a:cs typeface="Calibri"/>
                          <a:sym typeface="Calibri"/>
                        </a:rPr>
                        <a:t>FUNCTIES</a:t>
                      </a:r>
                      <a:endParaRPr/>
                    </a:p>
                    <a:p>
                      <a:pPr marL="0" marR="0" lvl="0" indent="0" algn="l" rtl="0">
                        <a:lnSpc>
                          <a:spcPct val="107000"/>
                        </a:lnSpc>
                        <a:spcBef>
                          <a:spcPts val="0"/>
                        </a:spcBef>
                        <a:spcAft>
                          <a:spcPts val="0"/>
                        </a:spcAft>
                        <a:buNone/>
                      </a:pPr>
                      <a:r>
                        <a:rPr lang="nl-BE" sz="2800">
                          <a:latin typeface="Calibri"/>
                          <a:ea typeface="Calibri"/>
                          <a:cs typeface="Calibri"/>
                          <a:sym typeface="Calibri"/>
                        </a:rPr>
                        <a:t>ACTIVITEITEN/PARTICIPATIE</a:t>
                      </a:r>
                      <a:endParaRPr/>
                    </a:p>
                    <a:p>
                      <a:pPr marL="0" marR="0" lvl="0" indent="0" algn="l" rtl="0">
                        <a:lnSpc>
                          <a:spcPct val="107000"/>
                        </a:lnSpc>
                        <a:spcBef>
                          <a:spcPts val="0"/>
                        </a:spcBef>
                        <a:spcAft>
                          <a:spcPts val="0"/>
                        </a:spcAft>
                        <a:buNone/>
                      </a:pPr>
                      <a:r>
                        <a:rPr lang="nl-BE" sz="2800">
                          <a:latin typeface="Calibri"/>
                          <a:ea typeface="Calibri"/>
                          <a:cs typeface="Calibri"/>
                          <a:sym typeface="Calibri"/>
                        </a:rPr>
                        <a:t>PERSOONLIJKE FACTOREN</a:t>
                      </a:r>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lnB w="38100" cap="flat" cmpd="sng">
                      <a:solidFill>
                        <a:srgbClr val="016666"/>
                      </a:solidFill>
                      <a:prstDash val="solid"/>
                      <a:round/>
                      <a:headEnd type="none" w="sm" len="sm"/>
                      <a:tailEnd type="none" w="sm" len="sm"/>
                    </a:lnB>
                    <a:solidFill>
                      <a:srgbClr val="D0EAF1"/>
                    </a:solidFill>
                  </a:tcPr>
                </a:tc>
                <a:tc vMerge="1">
                  <a:txBody>
                    <a:bodyPr/>
                    <a:lstStyle/>
                    <a:p>
                      <a:endParaRPr lang="nl-BE"/>
                    </a:p>
                  </a:txBody>
                  <a:tcPr/>
                </a:tc>
                <a:extLst>
                  <a:ext uri="{0D108BD9-81ED-4DB2-BD59-A6C34878D82A}">
                    <a16:rowId xmlns:a16="http://schemas.microsoft.com/office/drawing/2014/main" val="10005"/>
                  </a:ext>
                </a:extLst>
              </a:tr>
              <a:tr h="904750">
                <a:tc>
                  <a:txBody>
                    <a:bodyPr/>
                    <a:lstStyle/>
                    <a:p>
                      <a:pPr marL="0" marR="0" lvl="0" indent="0" algn="just" rtl="0">
                        <a:lnSpc>
                          <a:spcPct val="115000"/>
                        </a:lnSpc>
                        <a:spcBef>
                          <a:spcPts val="0"/>
                        </a:spcBef>
                        <a:spcAft>
                          <a:spcPts val="0"/>
                        </a:spcAft>
                        <a:buClr>
                          <a:schemeClr val="dk1"/>
                        </a:buClr>
                        <a:buSzPts val="2800"/>
                        <a:buFont typeface="Calibri"/>
                        <a:buNone/>
                      </a:pPr>
                      <a:r>
                        <a:rPr lang="nl-BE" sz="2800"/>
                        <a:t>Context</a:t>
                      </a:r>
                      <a:endParaRPr/>
                    </a:p>
                  </a:txBody>
                  <a:tcPr marL="61275" marR="61275" marT="0" marB="0" anchor="ctr">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solidFill>
                      <a:srgbClr val="D0EAF1"/>
                    </a:solidFill>
                  </a:tcPr>
                </a:tc>
                <a:tc>
                  <a:txBody>
                    <a:bodyPr/>
                    <a:lstStyle/>
                    <a:p>
                      <a:pPr marL="0" marR="0" lvl="0" indent="0" algn="just" rtl="0">
                        <a:lnSpc>
                          <a:spcPct val="107000"/>
                        </a:lnSpc>
                        <a:spcBef>
                          <a:spcPts val="0"/>
                        </a:spcBef>
                        <a:spcAft>
                          <a:spcPts val="0"/>
                        </a:spcAft>
                        <a:buNone/>
                      </a:pPr>
                      <a:r>
                        <a:rPr lang="nl-BE" sz="2800" cap="none">
                          <a:latin typeface="Calibri"/>
                          <a:ea typeface="Calibri"/>
                          <a:cs typeface="Calibri"/>
                          <a:sym typeface="Calibri"/>
                        </a:rPr>
                        <a:t>EXTERNE FACTOREN</a:t>
                      </a:r>
                      <a:endParaRPr sz="2800">
                        <a:latin typeface="Calibri"/>
                        <a:ea typeface="Calibri"/>
                        <a:cs typeface="Calibri"/>
                        <a:sym typeface="Calibri"/>
                      </a:endParaRPr>
                    </a:p>
                    <a:p>
                      <a:pPr marL="0" marR="0" lvl="0" indent="0" algn="just" rtl="0">
                        <a:lnSpc>
                          <a:spcPct val="107000"/>
                        </a:lnSpc>
                        <a:spcBef>
                          <a:spcPts val="0"/>
                        </a:spcBef>
                        <a:spcAft>
                          <a:spcPts val="0"/>
                        </a:spcAft>
                        <a:buNone/>
                      </a:pPr>
                      <a:r>
                        <a:rPr lang="nl-BE" sz="2800" cap="none">
                          <a:latin typeface="Calibri"/>
                          <a:ea typeface="Calibri"/>
                          <a:cs typeface="Calibri"/>
                          <a:sym typeface="Calibri"/>
                        </a:rPr>
                        <a:t>PERSOONLIJKE FACTOREN</a:t>
                      </a:r>
                      <a:endParaRPr sz="2800">
                        <a:latin typeface="Calibri"/>
                        <a:ea typeface="Calibri"/>
                        <a:cs typeface="Calibri"/>
                        <a:sym typeface="Calibri"/>
                      </a:endParaRPr>
                    </a:p>
                  </a:txBody>
                  <a:tcPr marL="68575" marR="68575" marT="0" marB="0">
                    <a:lnL w="38100" cap="flat" cmpd="sng">
                      <a:solidFill>
                        <a:srgbClr val="016666"/>
                      </a:solidFill>
                      <a:prstDash val="solid"/>
                      <a:round/>
                      <a:headEnd type="none" w="sm" len="sm"/>
                      <a:tailEnd type="none" w="sm" len="sm"/>
                    </a:lnL>
                    <a:lnR w="38100" cap="flat" cmpd="sng">
                      <a:solidFill>
                        <a:srgbClr val="016666"/>
                      </a:solidFill>
                      <a:prstDash val="solid"/>
                      <a:round/>
                      <a:headEnd type="none" w="sm" len="sm"/>
                      <a:tailEnd type="none" w="sm" len="sm"/>
                    </a:lnR>
                    <a:lnT w="38100" cap="flat" cmpd="sng">
                      <a:solidFill>
                        <a:srgbClr val="016666"/>
                      </a:solidFill>
                      <a:prstDash val="solid"/>
                      <a:round/>
                      <a:headEnd type="none" w="sm" len="sm"/>
                      <a:tailEnd type="none" w="sm" len="sm"/>
                    </a:lnT>
                    <a:solidFill>
                      <a:srgbClr val="D0EAF1"/>
                    </a:solidFill>
                  </a:tcPr>
                </a:tc>
                <a:tc vMerge="1">
                  <a:txBody>
                    <a:bodyPr/>
                    <a:lstStyle/>
                    <a:p>
                      <a:endParaRPr lang="nl-BE"/>
                    </a:p>
                  </a:txBody>
                  <a:tcPr/>
                </a:tc>
                <a:extLst>
                  <a:ext uri="{0D108BD9-81ED-4DB2-BD59-A6C34878D82A}">
                    <a16:rowId xmlns:a16="http://schemas.microsoft.com/office/drawing/2014/main" val="10006"/>
                  </a:ext>
                </a:extLst>
              </a:tr>
            </a:tbl>
          </a:graphicData>
        </a:graphic>
      </p:graphicFrame>
      <p:sp>
        <p:nvSpPr>
          <p:cNvPr id="668" name="Google Shape;668;p64"/>
          <p:cNvSpPr txBox="1"/>
          <p:nvPr/>
        </p:nvSpPr>
        <p:spPr>
          <a:xfrm>
            <a:off x="11364186" y="6436042"/>
            <a:ext cx="78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nl-BE" sz="1200">
                <a:solidFill>
                  <a:srgbClr val="049999"/>
                </a:solidFill>
                <a:latin typeface="Open Sans"/>
                <a:ea typeface="Open Sans"/>
                <a:cs typeface="Open Sans"/>
                <a:sym typeface="Open Sans"/>
              </a:rPr>
              <a:t>64</a:t>
            </a:fld>
            <a:endParaRPr sz="1200">
              <a:solidFill>
                <a:srgbClr val="049999"/>
              </a:solidFill>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Open Sans"/>
              <a:buNone/>
            </a:pPr>
            <a:r>
              <a:rPr lang="nl-BE">
                <a:solidFill>
                  <a:srgbClr val="C00000"/>
                </a:solidFill>
              </a:rPr>
              <a:t>Waar in het protocol en op de site?</a:t>
            </a:r>
            <a:br>
              <a:rPr lang="nl-BE"/>
            </a:br>
            <a:endParaRPr/>
          </a:p>
        </p:txBody>
      </p:sp>
      <p:sp>
        <p:nvSpPr>
          <p:cNvPr id="677" name="Google Shape;677;p65"/>
          <p:cNvSpPr txBox="1">
            <a:spLocks noGrp="1"/>
          </p:cNvSpPr>
          <p:nvPr>
            <p:ph type="body" idx="1"/>
          </p:nvPr>
        </p:nvSpPr>
        <p:spPr>
          <a:xfrm>
            <a:off x="838200" y="1903027"/>
            <a:ext cx="10515600" cy="45898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16666"/>
              </a:buClr>
              <a:buSzPts val="2800"/>
              <a:buChar char="•"/>
            </a:pPr>
            <a:r>
              <a:rPr lang="nl-BE"/>
              <a:t>Theoretisch deel: Relevante ontwikkelingsaspecten en verschijningsvorm – Classificatie</a:t>
            </a:r>
            <a:endParaRPr/>
          </a:p>
          <a:p>
            <a:pPr marL="228600" lvl="0" indent="-228600" algn="l" rtl="0">
              <a:lnSpc>
                <a:spcPct val="90000"/>
              </a:lnSpc>
              <a:spcBef>
                <a:spcPts val="1000"/>
              </a:spcBef>
              <a:spcAft>
                <a:spcPts val="0"/>
              </a:spcAft>
              <a:buClr>
                <a:srgbClr val="016666"/>
              </a:buClr>
              <a:buSzPts val="2800"/>
              <a:buChar char="•"/>
            </a:pPr>
            <a:r>
              <a:rPr lang="nl-BE"/>
              <a:t>Uitbreiding van zorg: voorbeelden doorheen het HGD-traject</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3"/>
              </a:rPr>
              <a:t>Tabel Wat en hoe onderzoeken bij Cognitief sterk functioneren</a:t>
            </a:r>
            <a:endParaRPr/>
          </a:p>
          <a:p>
            <a:pPr marL="228600" lvl="0" indent="-228600" algn="l" rtl="0">
              <a:lnSpc>
                <a:spcPct val="90000"/>
              </a:lnSpc>
              <a:spcBef>
                <a:spcPts val="1000"/>
              </a:spcBef>
              <a:spcAft>
                <a:spcPts val="0"/>
              </a:spcAft>
              <a:buClr>
                <a:srgbClr val="016666"/>
              </a:buClr>
              <a:buSzPts val="2800"/>
              <a:buChar char="•"/>
            </a:pPr>
            <a:r>
              <a:rPr lang="nl-BE" u="sng">
                <a:solidFill>
                  <a:schemeClr val="hlink"/>
                </a:solidFill>
                <a:hlinkClick r:id="rId4"/>
              </a:rPr>
              <a:t>Overzicht diagnostisch materiaal Cognitief sterk functioneren</a:t>
            </a:r>
            <a:r>
              <a:rPr lang="nl-BE"/>
              <a:t> en bijhorende diagnostische fiches. </a:t>
            </a:r>
            <a:endParaRPr/>
          </a:p>
          <a:p>
            <a:pPr marL="457200" lvl="1" indent="0" algn="l" rtl="0">
              <a:lnSpc>
                <a:spcPct val="90000"/>
              </a:lnSpc>
              <a:spcBef>
                <a:spcPts val="500"/>
              </a:spcBef>
              <a:spcAft>
                <a:spcPts val="0"/>
              </a:spcAft>
              <a:buClr>
                <a:srgbClr val="02AAB4"/>
              </a:buClr>
              <a:buSzPts val="2800"/>
              <a:buNone/>
            </a:pPr>
            <a:r>
              <a:rPr lang="nl-BE" sz="2800"/>
              <a:t>Noot: In overzicht ook verwijzing naar protocollen Lezen &amp; Spellen, Wiskunde en Spraak &amp; taal</a:t>
            </a:r>
            <a:endParaRPr/>
          </a:p>
          <a:p>
            <a:pPr marL="228600" lvl="0" indent="-50800" algn="l" rtl="0">
              <a:lnSpc>
                <a:spcPct val="90000"/>
              </a:lnSpc>
              <a:spcBef>
                <a:spcPts val="1000"/>
              </a:spcBef>
              <a:spcAft>
                <a:spcPts val="0"/>
              </a:spcAft>
              <a:buClr>
                <a:srgbClr val="016666"/>
              </a:buClr>
              <a:buSzPts val="2800"/>
              <a:buNone/>
            </a:pPr>
            <a:endParaRPr/>
          </a:p>
        </p:txBody>
      </p:sp>
      <p:sp>
        <p:nvSpPr>
          <p:cNvPr id="678" name="Google Shape;678;p65"/>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65</a:t>
            </a:fld>
            <a:endParaRPr sz="1200" b="0" i="0" u="none" strike="noStrike" cap="none">
              <a:solidFill>
                <a:srgbClr val="049999"/>
              </a:solidFill>
              <a:latin typeface="Open Sans"/>
              <a:ea typeface="Open Sans"/>
              <a:cs typeface="Open Sans"/>
              <a:sym typeface="Open Sans"/>
            </a:endParaRPr>
          </a:p>
        </p:txBody>
      </p:sp>
      <p:pic>
        <p:nvPicPr>
          <p:cNvPr id="679" name="Google Shape;679;p65" descr="Afbeeldingsresultaat voor waar?"/>
          <p:cNvPicPr preferRelativeResize="0"/>
          <p:nvPr/>
        </p:nvPicPr>
        <p:blipFill rotWithShape="1">
          <a:blip r:embed="rId5">
            <a:alphaModFix/>
          </a:blip>
          <a:srcRect l="11274" r="11814"/>
          <a:stretch/>
        </p:blipFill>
        <p:spPr>
          <a:xfrm>
            <a:off x="9404463" y="104018"/>
            <a:ext cx="2594723" cy="1661264"/>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6"/>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66</a:t>
            </a:fld>
            <a:endParaRPr/>
          </a:p>
        </p:txBody>
      </p:sp>
      <p:pic>
        <p:nvPicPr>
          <p:cNvPr id="688" name="Google Shape;688;p66"/>
          <p:cNvPicPr preferRelativeResize="0"/>
          <p:nvPr/>
        </p:nvPicPr>
        <p:blipFill rotWithShape="1">
          <a:blip r:embed="rId3">
            <a:alphaModFix/>
          </a:blip>
          <a:srcRect/>
          <a:stretch/>
        </p:blipFill>
        <p:spPr>
          <a:xfrm>
            <a:off x="6096000" y="1011131"/>
            <a:ext cx="6043392" cy="5846869"/>
          </a:xfrm>
          <a:prstGeom prst="rect">
            <a:avLst/>
          </a:prstGeom>
          <a:noFill/>
          <a:ln>
            <a:noFill/>
          </a:ln>
        </p:spPr>
      </p:pic>
      <p:pic>
        <p:nvPicPr>
          <p:cNvPr id="689" name="Google Shape;689;p66" descr="Afbeeldingsresultaat voor this is not the end"/>
          <p:cNvPicPr preferRelativeResize="0"/>
          <p:nvPr/>
        </p:nvPicPr>
        <p:blipFill rotWithShape="1">
          <a:blip r:embed="rId4">
            <a:alphaModFix/>
          </a:blip>
          <a:srcRect l="39722" t="3523" r="3273" b="26753"/>
          <a:stretch/>
        </p:blipFill>
        <p:spPr>
          <a:xfrm>
            <a:off x="1019950" y="617057"/>
            <a:ext cx="3745379" cy="3543469"/>
          </a:xfrm>
          <a:prstGeom prst="rect">
            <a:avLst/>
          </a:prstGeom>
          <a:noFill/>
          <a:ln>
            <a:noFill/>
          </a:ln>
        </p:spPr>
      </p:pic>
      <p:sp>
        <p:nvSpPr>
          <p:cNvPr id="690" name="Google Shape;690;p66"/>
          <p:cNvSpPr txBox="1">
            <a:spLocks noGrp="1"/>
          </p:cNvSpPr>
          <p:nvPr>
            <p:ph type="title"/>
          </p:nvPr>
        </p:nvSpPr>
        <p:spPr>
          <a:xfrm>
            <a:off x="838200" y="485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u="sng">
                <a:solidFill>
                  <a:schemeClr val="hlink"/>
                </a:solidFill>
                <a:hlinkClick r:id="rId5"/>
              </a:rPr>
              <a:t>info@prodiagnostiek.be</a:t>
            </a:r>
            <a:r>
              <a:rPr lang="nl-BE"/>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Informatieverwerkingstheorie</a:t>
            </a:r>
            <a:endParaRPr/>
          </a:p>
        </p:txBody>
      </p:sp>
      <p:sp>
        <p:nvSpPr>
          <p:cNvPr id="126" name="Google Shape;126;p7"/>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7</a:t>
            </a:fld>
            <a:endParaRPr sz="1200" b="0" i="0" u="none" strike="noStrike" cap="none">
              <a:solidFill>
                <a:srgbClr val="049999"/>
              </a:solidFill>
              <a:latin typeface="Open Sans"/>
              <a:ea typeface="Open Sans"/>
              <a:cs typeface="Open Sans"/>
              <a:sym typeface="Open Sans"/>
            </a:endParaRPr>
          </a:p>
        </p:txBody>
      </p:sp>
      <p:pic>
        <p:nvPicPr>
          <p:cNvPr id="127" name="Google Shape;127;p7" descr="Afbeelding met zitten, teken, wit, staand&#10;&#10;Automatisch gegenereerde beschrijving"/>
          <p:cNvPicPr preferRelativeResize="0"/>
          <p:nvPr/>
        </p:nvPicPr>
        <p:blipFill rotWithShape="1">
          <a:blip r:embed="rId3">
            <a:alphaModFix/>
          </a:blip>
          <a:srcRect/>
          <a:stretch/>
        </p:blipFill>
        <p:spPr>
          <a:xfrm>
            <a:off x="838200" y="1690688"/>
            <a:ext cx="9993580" cy="41238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2AAB4"/>
              </a:buClr>
              <a:buSzPts val="4000"/>
              <a:buFont typeface="Open Sans"/>
              <a:buNone/>
            </a:pPr>
            <a:r>
              <a:rPr lang="nl-BE">
                <a:solidFill>
                  <a:srgbClr val="02AAB4"/>
                </a:solidFill>
              </a:rPr>
              <a:t>Socioculturele theorie van Vygotsky</a:t>
            </a:r>
            <a:endParaRPr>
              <a:solidFill>
                <a:srgbClr val="02AAB4"/>
              </a:solidFill>
            </a:endParaRPr>
          </a:p>
        </p:txBody>
      </p:sp>
      <p:sp>
        <p:nvSpPr>
          <p:cNvPr id="134" name="Google Shape;134;p8"/>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49999"/>
              </a:buClr>
              <a:buSzPts val="1200"/>
              <a:buFont typeface="Open Sans"/>
              <a:buNone/>
            </a:pPr>
            <a:fld id="{00000000-1234-1234-1234-123412341234}" type="slidenum">
              <a:rPr lang="nl-BE" sz="1200" b="0" i="0" u="none" strike="noStrike" cap="none">
                <a:solidFill>
                  <a:srgbClr val="049999"/>
                </a:solidFill>
                <a:latin typeface="Open Sans"/>
                <a:ea typeface="Open Sans"/>
                <a:cs typeface="Open Sans"/>
                <a:sym typeface="Open Sans"/>
              </a:rPr>
              <a:t>8</a:t>
            </a:fld>
            <a:endParaRPr sz="1200" b="0" i="0" u="none" strike="noStrike" cap="none">
              <a:solidFill>
                <a:srgbClr val="049999"/>
              </a:solidFill>
              <a:latin typeface="Open Sans"/>
              <a:ea typeface="Open Sans"/>
              <a:cs typeface="Open Sans"/>
              <a:sym typeface="Open Sans"/>
            </a:endParaRPr>
          </a:p>
        </p:txBody>
      </p:sp>
      <p:pic>
        <p:nvPicPr>
          <p:cNvPr id="135" name="Google Shape;135;p8" descr="Afbeeldingsresultaat voor vygotsky"/>
          <p:cNvPicPr preferRelativeResize="0"/>
          <p:nvPr/>
        </p:nvPicPr>
        <p:blipFill rotWithShape="1">
          <a:blip r:embed="rId3">
            <a:alphaModFix/>
          </a:blip>
          <a:srcRect/>
          <a:stretch/>
        </p:blipFill>
        <p:spPr>
          <a:xfrm>
            <a:off x="9881461" y="368103"/>
            <a:ext cx="1724025" cy="2381250"/>
          </a:xfrm>
          <a:prstGeom prst="rect">
            <a:avLst/>
          </a:prstGeom>
          <a:noFill/>
          <a:ln>
            <a:noFill/>
          </a:ln>
        </p:spPr>
      </p:pic>
      <p:pic>
        <p:nvPicPr>
          <p:cNvPr id="136" name="Google Shape;136;p8"/>
          <p:cNvPicPr preferRelativeResize="0"/>
          <p:nvPr/>
        </p:nvPicPr>
        <p:blipFill rotWithShape="1">
          <a:blip r:embed="rId4">
            <a:alphaModFix/>
          </a:blip>
          <a:srcRect/>
          <a:stretch/>
        </p:blipFill>
        <p:spPr>
          <a:xfrm>
            <a:off x="1624176" y="1419093"/>
            <a:ext cx="8005599" cy="5229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6666"/>
              </a:buClr>
              <a:buSzPts val="4000"/>
              <a:buFont typeface="Open Sans"/>
              <a:buNone/>
            </a:pPr>
            <a:r>
              <a:rPr lang="nl-BE"/>
              <a:t>Bijlage </a:t>
            </a:r>
            <a:r>
              <a:rPr lang="nl-BE" u="sng">
                <a:solidFill>
                  <a:schemeClr val="hlink"/>
                </a:solidFill>
                <a:hlinkClick r:id="rId3"/>
              </a:rPr>
              <a:t>Mindset</a:t>
            </a:r>
            <a:endParaRPr/>
          </a:p>
        </p:txBody>
      </p:sp>
      <p:sp>
        <p:nvSpPr>
          <p:cNvPr id="143" name="Google Shape;143;p9"/>
          <p:cNvSpPr txBox="1">
            <a:spLocks noGrp="1"/>
          </p:cNvSpPr>
          <p:nvPr>
            <p:ph type="sldNum" idx="12"/>
          </p:nvPr>
        </p:nvSpPr>
        <p:spPr>
          <a:xfrm>
            <a:off x="11211786" y="6283642"/>
            <a:ext cx="78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BE"/>
              <a:t>9</a:t>
            </a:fld>
            <a:endParaRPr/>
          </a:p>
        </p:txBody>
      </p:sp>
      <p:sp>
        <p:nvSpPr>
          <p:cNvPr id="144" name="Google Shape;14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16666"/>
              </a:buClr>
              <a:buSzPts val="2800"/>
              <a:buChar char="•"/>
            </a:pPr>
            <a:r>
              <a:rPr lang="nl-BE" dirty="0" err="1"/>
              <a:t>Fixed</a:t>
            </a:r>
            <a:r>
              <a:rPr lang="nl-BE" dirty="0"/>
              <a:t> versus growth mindset (besproken in </a:t>
            </a:r>
            <a:r>
              <a:rPr lang="nl-BE" u="sng" dirty="0">
                <a:solidFill>
                  <a:schemeClr val="hlink"/>
                </a:solidFill>
                <a:hlinkClick r:id="rId4"/>
              </a:rPr>
              <a:t>filmpje</a:t>
            </a:r>
            <a:r>
              <a:rPr lang="nl-BE" dirty="0"/>
              <a:t>)</a:t>
            </a:r>
            <a:endParaRPr dirty="0"/>
          </a:p>
          <a:p>
            <a:pPr marL="228600" lvl="0" indent="-228600" algn="l" rtl="0">
              <a:lnSpc>
                <a:spcPct val="90000"/>
              </a:lnSpc>
              <a:spcBef>
                <a:spcPts val="1000"/>
              </a:spcBef>
              <a:spcAft>
                <a:spcPts val="0"/>
              </a:spcAft>
              <a:buClr>
                <a:srgbClr val="016666"/>
              </a:buClr>
              <a:buSzPts val="2800"/>
              <a:buChar char="•"/>
            </a:pPr>
            <a:r>
              <a:rPr lang="nl-BE" dirty="0"/>
              <a:t>Mogelijk andere mindset voor verschillende domeinen</a:t>
            </a:r>
            <a:endParaRPr dirty="0"/>
          </a:p>
          <a:p>
            <a:pPr marL="228600" lvl="0" indent="-228600" algn="l" rtl="0">
              <a:lnSpc>
                <a:spcPct val="90000"/>
              </a:lnSpc>
              <a:spcBef>
                <a:spcPts val="1000"/>
              </a:spcBef>
              <a:spcAft>
                <a:spcPts val="0"/>
              </a:spcAft>
              <a:buClr>
                <a:srgbClr val="016666"/>
              </a:buClr>
              <a:buSzPts val="2800"/>
              <a:buChar char="•"/>
            </a:pPr>
            <a:r>
              <a:rPr lang="nl-BE" dirty="0"/>
              <a:t>In feite eerder continuüm van </a:t>
            </a:r>
            <a:r>
              <a:rPr lang="nl-BE" dirty="0" err="1"/>
              <a:t>fixed</a:t>
            </a:r>
            <a:r>
              <a:rPr lang="nl-BE" dirty="0"/>
              <a:t> naar growth mindset: hoe verder naar een uiteinde, hoe meer/minder open voor het leren van nieuwe dingen</a:t>
            </a:r>
            <a:endParaRPr dirty="0"/>
          </a:p>
          <a:p>
            <a:pPr marL="228600" lvl="0" indent="-228600" algn="l" rtl="0">
              <a:lnSpc>
                <a:spcPct val="90000"/>
              </a:lnSpc>
              <a:spcBef>
                <a:spcPts val="1000"/>
              </a:spcBef>
              <a:spcAft>
                <a:spcPts val="0"/>
              </a:spcAft>
              <a:buClr>
                <a:srgbClr val="016666"/>
              </a:buClr>
              <a:buSzPts val="2800"/>
              <a:buChar char="•"/>
            </a:pPr>
            <a:r>
              <a:rPr lang="nl-BE" dirty="0"/>
              <a:t>Growth mindset stimuleren?!</a:t>
            </a:r>
            <a:endParaRPr dirty="0"/>
          </a:p>
          <a:p>
            <a:pPr marL="685800" lvl="1" indent="-228600" algn="l" rtl="0">
              <a:lnSpc>
                <a:spcPct val="90000"/>
              </a:lnSpc>
              <a:spcBef>
                <a:spcPts val="500"/>
              </a:spcBef>
              <a:spcAft>
                <a:spcPts val="0"/>
              </a:spcAft>
              <a:buClr>
                <a:srgbClr val="02AAB4"/>
              </a:buClr>
              <a:buSzPts val="2400"/>
              <a:buChar char="•"/>
            </a:pPr>
            <a:r>
              <a:rPr lang="nl-BE" dirty="0"/>
              <a:t>feedback</a:t>
            </a:r>
            <a:endParaRPr dirty="0"/>
          </a:p>
          <a:p>
            <a:pPr marL="685800" lvl="1" indent="-228600" algn="l" rtl="0">
              <a:lnSpc>
                <a:spcPct val="90000"/>
              </a:lnSpc>
              <a:spcBef>
                <a:spcPts val="500"/>
              </a:spcBef>
              <a:spcAft>
                <a:spcPts val="0"/>
              </a:spcAft>
              <a:buClr>
                <a:srgbClr val="02AAB4"/>
              </a:buClr>
              <a:buSzPts val="2400"/>
              <a:buChar char="•"/>
            </a:pPr>
            <a:r>
              <a:rPr lang="nl-BE" dirty="0"/>
              <a:t>rolmodel/voorbeeld</a:t>
            </a:r>
          </a:p>
          <a:p>
            <a:pPr marL="685800" lvl="1" indent="-228600" algn="l" rtl="0">
              <a:lnSpc>
                <a:spcPct val="90000"/>
              </a:lnSpc>
              <a:spcBef>
                <a:spcPts val="500"/>
              </a:spcBef>
              <a:spcAft>
                <a:spcPts val="0"/>
              </a:spcAft>
              <a:buClr>
                <a:srgbClr val="02AAB4"/>
              </a:buClr>
              <a:buSzPts val="2400"/>
              <a:buChar char="•"/>
            </a:pPr>
            <a:r>
              <a:rPr lang="nl-BE" dirty="0"/>
              <a:t>opletten met aandacht voor talenten</a:t>
            </a:r>
            <a:endParaRPr dirty="0"/>
          </a:p>
          <a:p>
            <a:pPr marL="685800" lvl="1" indent="-76200" algn="l" rtl="0">
              <a:lnSpc>
                <a:spcPct val="90000"/>
              </a:lnSpc>
              <a:spcBef>
                <a:spcPts val="500"/>
              </a:spcBef>
              <a:spcAft>
                <a:spcPts val="0"/>
              </a:spcAft>
              <a:buClr>
                <a:srgbClr val="02AAB4"/>
              </a:buClr>
              <a:buSzPts val="2400"/>
              <a:buNone/>
            </a:pPr>
            <a:endParaRPr dirty="0"/>
          </a:p>
          <a:p>
            <a:pPr marL="228600" lvl="0" indent="-50800" algn="l" rtl="0">
              <a:lnSpc>
                <a:spcPct val="90000"/>
              </a:lnSpc>
              <a:spcBef>
                <a:spcPts val="1000"/>
              </a:spcBef>
              <a:spcAft>
                <a:spcPts val="0"/>
              </a:spcAft>
              <a:buClr>
                <a:srgbClr val="016666"/>
              </a:buClr>
              <a:buSzPts val="2800"/>
              <a:buNone/>
            </a:pPr>
            <a:endParaRPr dirty="0"/>
          </a:p>
        </p:txBody>
      </p:sp>
    </p:spTree>
  </p:cSld>
  <p:clrMapOvr>
    <a:masterClrMapping/>
  </p:clrMapOvr>
</p:sld>
</file>

<file path=ppt/theme/theme1.xml><?xml version="1.0" encoding="utf-8"?>
<a:theme xmlns:a="http://schemas.openxmlformats.org/drawingml/2006/main" name="1_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7" ma:contentTypeDescription="Een nieuw document maken." ma:contentTypeScope="" ma:versionID="f9d2fe657ba3696b4dd86824125557b3">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5f1b7801c84064b6769b7153a110d2d3"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Props1.xml><?xml version="1.0" encoding="utf-8"?>
<ds:datastoreItem xmlns:ds="http://schemas.openxmlformats.org/officeDocument/2006/customXml" ds:itemID="{BA70FB6B-129C-464E-B429-2E374966B57E}"/>
</file>

<file path=customXml/itemProps2.xml><?xml version="1.0" encoding="utf-8"?>
<ds:datastoreItem xmlns:ds="http://schemas.openxmlformats.org/officeDocument/2006/customXml" ds:itemID="{D2DE96E3-D821-4D02-BD56-398672404E99}"/>
</file>

<file path=customXml/itemProps3.xml><?xml version="1.0" encoding="utf-8"?>
<ds:datastoreItem xmlns:ds="http://schemas.openxmlformats.org/officeDocument/2006/customXml" ds:itemID="{E10989FB-2E4A-4E7B-8DF9-6A91B1586766}"/>
</file>

<file path=docProps/app.xml><?xml version="1.0" encoding="utf-8"?>
<Properties xmlns="http://schemas.openxmlformats.org/officeDocument/2006/extended-properties" xmlns:vt="http://schemas.openxmlformats.org/officeDocument/2006/docPropsVTypes">
  <TotalTime>23</TotalTime>
  <Words>12663</Words>
  <Application>Microsoft Office PowerPoint</Application>
  <PresentationFormat>Breedbeeld</PresentationFormat>
  <Paragraphs>936</Paragraphs>
  <Slides>66</Slides>
  <Notes>66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66</vt:i4>
      </vt:variant>
    </vt:vector>
  </HeadingPairs>
  <TitlesOfParts>
    <vt:vector size="73" baseType="lpstr">
      <vt:lpstr>Courier New</vt:lpstr>
      <vt:lpstr>Open Sans</vt:lpstr>
      <vt:lpstr>Noto Sans Symbols</vt:lpstr>
      <vt:lpstr>Calibri</vt:lpstr>
      <vt:lpstr>Arial</vt:lpstr>
      <vt:lpstr>Times New Roman</vt:lpstr>
      <vt:lpstr>1_Kantoorthema</vt:lpstr>
      <vt:lpstr>PowerPoint-presentatie</vt:lpstr>
      <vt:lpstr>Na het doornemen van de presentatie:</vt:lpstr>
      <vt:lpstr>Eigenheid protocollen cognitief functioneren? </vt:lpstr>
      <vt:lpstr>Spectrum aan cognitieve vaardigheden</vt:lpstr>
      <vt:lpstr>Bijlage Cognitieve ontwikkelingstheorieën</vt:lpstr>
      <vt:lpstr>Cognitieve ontwikkelingstheorie van Piaget</vt:lpstr>
      <vt:lpstr>Informatieverwerkingstheorie</vt:lpstr>
      <vt:lpstr>Socioculturele theorie van Vygotsky</vt:lpstr>
      <vt:lpstr>Bijlage Mindset</vt:lpstr>
      <vt:lpstr>Mindset en labels</vt:lpstr>
      <vt:lpstr>Waar in het protocol en op de site?</vt:lpstr>
      <vt:lpstr>Waar vind ik meer info of inspiratie?</vt:lpstr>
      <vt:lpstr>Theoretisch deel Relevante ontwikkelingsaspecten en verschijningsvorm</vt:lpstr>
      <vt:lpstr>PowerPoint-presentatie</vt:lpstr>
      <vt:lpstr>PowerPoint-presentatie</vt:lpstr>
      <vt:lpstr>PowerPoint-presentatie</vt:lpstr>
      <vt:lpstr>Bijlage Het CHC-Model</vt:lpstr>
      <vt:lpstr>IQCHC</vt:lpstr>
      <vt:lpstr>PowerPoint-presentatie</vt:lpstr>
      <vt:lpstr>PowerPoint-presentatie</vt:lpstr>
      <vt:lpstr>BCV’s binnen informatieverwerkingsmodel</vt:lpstr>
      <vt:lpstr>PowerPoint-presentatie</vt:lpstr>
      <vt:lpstr>Er was eens in het HGD-traject</vt:lpstr>
      <vt:lpstr>Er was eens in het HGD-traject</vt:lpstr>
      <vt:lpstr>Er was eens in het HGD-traject</vt:lpstr>
      <vt:lpstr>Er was eens in het HGD-traject IQCHC en BCV-indexen</vt:lpstr>
      <vt:lpstr>Er was eens in het HGD-traject</vt:lpstr>
      <vt:lpstr>Waar in het protocol en op de site? </vt:lpstr>
      <vt:lpstr>Waar bijkomende informatie? </vt:lpstr>
      <vt:lpstr>PowerPoint-presentatie</vt:lpstr>
      <vt:lpstr>PowerPoint-presentatie</vt:lpstr>
      <vt:lpstr>PowerPoint-presentatie</vt:lpstr>
      <vt:lpstr>Bijlage Faire diagnostiek van cognitief functioneren</vt:lpstr>
      <vt:lpstr>Aandacht voor Faire diagnostiek  </vt:lpstr>
      <vt:lpstr>Taalvaardigheid mogelijk storende factor?</vt:lpstr>
      <vt:lpstr>Inschatting BCV’s bij anderstalige leerlingen</vt:lpstr>
      <vt:lpstr>Fair gebruik diagnostische instrumenten Wat als ... ?</vt:lpstr>
      <vt:lpstr>Bijlage Bepaling IQCHC bij leerlingen met (vermoeden van) een bijkomende problematiek</vt:lpstr>
      <vt:lpstr>Bijlage Bepaling IQCHC bij leerlingen met (vermoeden van) een bijkomende problematiek</vt:lpstr>
      <vt:lpstr>Leerlingen met IQCHC &lt;55</vt:lpstr>
      <vt:lpstr>Leerlingen met IQCHC &lt;55</vt:lpstr>
      <vt:lpstr>Hogere prevalentie (zeer) ernstige verstandelijke beperking </vt:lpstr>
      <vt:lpstr>Leerlingen met IQCHC &lt;55 Hoe toch zo goed mogelijk kwantitatief beeld van profiel BCV’s?</vt:lpstr>
      <vt:lpstr>Leerlingen met IQCHC &lt;55 Hoe toch zo goed mogelijk kwantitatief beeld van profiel BCV’s?</vt:lpstr>
      <vt:lpstr>Voorzichtig zijn met mentale leeftijden</vt:lpstr>
      <vt:lpstr>Waarom chronologische leeftijd corrigeren?    Bron: CoVaT-CHC Validiteit</vt:lpstr>
      <vt:lpstr>PowerPoint-presentatie</vt:lpstr>
      <vt:lpstr>Cognitief functioneren </vt:lpstr>
      <vt:lpstr>BCV’s en  Adaptief gedrag</vt:lpstr>
      <vt:lpstr>WAT? – Adaptief gedrag</vt:lpstr>
      <vt:lpstr>WAT? – Adaptief gedrag</vt:lpstr>
      <vt:lpstr>WAT? – Adaptief gedrag</vt:lpstr>
      <vt:lpstr>Adaptief gedrag – aanpassing aan welke cultuur?</vt:lpstr>
      <vt:lpstr>HOE onderzoeken? – Adaptief gedrag</vt:lpstr>
      <vt:lpstr>HOE onderzoeken? – Adaptief gedrag</vt:lpstr>
      <vt:lpstr>HOE onderzoeken? – Adaptief gedrag</vt:lpstr>
      <vt:lpstr>HOE onderzoeken? – Adaptief gedrag</vt:lpstr>
      <vt:lpstr>HOE onderzoeken? – Adaptief gedrag</vt:lpstr>
      <vt:lpstr>PowerPoint-presentatie</vt:lpstr>
      <vt:lpstr>Waar in het protocol en op de site? </vt:lpstr>
      <vt:lpstr>BCV’s  en Schoolse vaardigheden</vt:lpstr>
      <vt:lpstr>Visie van Prodia </vt:lpstr>
      <vt:lpstr>Bijlage Geïntegreerd werkmodel CSF</vt:lpstr>
      <vt:lpstr>PowerPoint-presentatie</vt:lpstr>
      <vt:lpstr>Waar in het protocol en op de site? </vt:lpstr>
      <vt:lpstr>info@prodiagnostiek.be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Lies Verlinde</dc:creator>
  <cp:lastModifiedBy>Noortje</cp:lastModifiedBy>
  <cp:revision>3</cp:revision>
  <dcterms:created xsi:type="dcterms:W3CDTF">2020-02-27T14:46:40Z</dcterms:created>
  <dcterms:modified xsi:type="dcterms:W3CDTF">2020-03-27T16:23:14Z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ies>
</file>