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26"/>
  </p:notesMasterIdLst>
  <p:sldIdLst>
    <p:sldId id="272" r:id="rId2"/>
    <p:sldId id="786" r:id="rId3"/>
    <p:sldId id="808" r:id="rId4"/>
    <p:sldId id="549" r:id="rId5"/>
    <p:sldId id="380" r:id="rId6"/>
    <p:sldId id="319" r:id="rId7"/>
    <p:sldId id="321" r:id="rId8"/>
    <p:sldId id="326" r:id="rId9"/>
    <p:sldId id="323" r:id="rId10"/>
    <p:sldId id="552" r:id="rId11"/>
    <p:sldId id="325" r:id="rId12"/>
    <p:sldId id="345" r:id="rId13"/>
    <p:sldId id="320" r:id="rId14"/>
    <p:sldId id="809" r:id="rId15"/>
    <p:sldId id="324" r:id="rId16"/>
    <p:sldId id="339" r:id="rId17"/>
    <p:sldId id="679" r:id="rId18"/>
    <p:sldId id="327" r:id="rId19"/>
    <p:sldId id="340" r:id="rId20"/>
    <p:sldId id="338" r:id="rId21"/>
    <p:sldId id="651" r:id="rId22"/>
    <p:sldId id="685" r:id="rId23"/>
    <p:sldId id="652" r:id="rId24"/>
    <p:sldId id="342" r:id="rId25"/>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s Verlinde" initials="LV" lastIdx="20" clrIdx="0">
    <p:extLst>
      <p:ext uri="{19B8F6BF-5375-455C-9EA6-DF929625EA0E}">
        <p15:presenceInfo xmlns:p15="http://schemas.microsoft.com/office/powerpoint/2012/main" userId="S::lies.verlinde@vrijclbnetwerk.be::8fb3915e-4916-419c-94f8-e016f63714bd" providerId="AD"/>
      </p:ext>
    </p:extLst>
  </p:cmAuthor>
  <p:cmAuthor id="2" name="Sarah Schaubroeck" initials="SS" lastIdx="3" clrIdx="1">
    <p:extLst>
      <p:ext uri="{19B8F6BF-5375-455C-9EA6-DF929625EA0E}">
        <p15:presenceInfo xmlns:p15="http://schemas.microsoft.com/office/powerpoint/2012/main" userId="S-1-5-21-945375203-1487869346-1542849698-32659" providerId="AD"/>
      </p:ext>
    </p:extLst>
  </p:cmAuthor>
  <p:cmAuthor id="3" name="Ann Van Rompaey" initials="AVR" lastIdx="18" clrIdx="2">
    <p:extLst>
      <p:ext uri="{19B8F6BF-5375-455C-9EA6-DF929625EA0E}">
        <p15:presenceInfo xmlns:p15="http://schemas.microsoft.com/office/powerpoint/2012/main" userId="Ann Van Rompaey" providerId="None"/>
      </p:ext>
    </p:extLst>
  </p:cmAuthor>
  <p:cmAuthor id="4" name="Noortje" initials="NV" lastIdx="17" clrIdx="3">
    <p:extLst>
      <p:ext uri="{19B8F6BF-5375-455C-9EA6-DF929625EA0E}">
        <p15:presenceInfo xmlns:p15="http://schemas.microsoft.com/office/powerpoint/2012/main" userId="Noortj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2AAB4"/>
    <a:srgbClr val="D0EAF1"/>
    <a:srgbClr val="016666"/>
    <a:srgbClr val="04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autoAdjust="0"/>
    <p:restoredTop sz="62949" autoAdjust="0"/>
  </p:normalViewPr>
  <p:slideViewPr>
    <p:cSldViewPr snapToGrid="0">
      <p:cViewPr varScale="1">
        <p:scale>
          <a:sx n="51" d="100"/>
          <a:sy n="51" d="100"/>
        </p:scale>
        <p:origin x="133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947F063-4D4D-4369-8B6F-7895940C644F}" type="datetimeFigureOut">
              <a:rPr lang="nl-BE" smtClean="0"/>
              <a:t>8/05/2020</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209A166-D3AD-4EA8-B88E-600595EFE2B0}" type="slidenum">
              <a:rPr lang="nl-BE" smtClean="0"/>
              <a:t>‹nr.›</a:t>
            </a:fld>
            <a:endParaRPr lang="nl-BE"/>
          </a:p>
        </p:txBody>
      </p:sp>
    </p:spTree>
    <p:extLst>
      <p:ext uri="{BB962C8B-B14F-4D97-AF65-F5344CB8AC3E}">
        <p14:creationId xmlns:p14="http://schemas.microsoft.com/office/powerpoint/2010/main" val="2442734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8" name="Google Shape;20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Intellectueel functioneren: enkel </a:t>
            </a:r>
            <a:r>
              <a:rPr lang="nl-BE" dirty="0" err="1"/>
              <a:t>IQchc</a:t>
            </a:r>
            <a:r>
              <a:rPr lang="nl-BE" dirty="0"/>
              <a:t> wanneer min. 4 </a:t>
            </a:r>
            <a:r>
              <a:rPr lang="nl-BE" dirty="0" err="1"/>
              <a:t>BCV’s</a:t>
            </a:r>
            <a:r>
              <a:rPr lang="nl-BE" dirty="0"/>
              <a:t> gemeten worden waaronder zeker </a:t>
            </a:r>
            <a:r>
              <a:rPr lang="nl-BE" dirty="0" err="1"/>
              <a:t>Gf</a:t>
            </a:r>
            <a:r>
              <a:rPr lang="nl-BE" dirty="0"/>
              <a:t> en </a:t>
            </a:r>
            <a:r>
              <a:rPr lang="nl-BE" dirty="0" err="1"/>
              <a:t>Gc</a:t>
            </a:r>
            <a:endParaRPr lang="nl-BE" dirty="0"/>
          </a:p>
          <a:p>
            <a:endParaRPr lang="nl-BE" dirty="0"/>
          </a:p>
          <a:p>
            <a:r>
              <a:rPr lang="nl-BE" dirty="0"/>
              <a:t>Voor toelichting rond gevalideerde instrumenten adaptief gedrag verwijs ik naar Bijlage - Operationalisering criterium adaptief gedrag (nov 2018)</a:t>
            </a:r>
          </a:p>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10</a:t>
            </a:fld>
            <a:endParaRPr lang="nl-BE"/>
          </a:p>
        </p:txBody>
      </p:sp>
    </p:spTree>
    <p:extLst>
      <p:ext uri="{BB962C8B-B14F-4D97-AF65-F5344CB8AC3E}">
        <p14:creationId xmlns:p14="http://schemas.microsoft.com/office/powerpoint/2010/main" val="1801699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nl-BE" baseline="0" dirty="0"/>
              <a:t>Bij het vergelijken van criterium IQ en adaptief gedrag met het betrouwbaarheidsinterval van de bekomen scores zijn er 3 mogelijke opties :</a:t>
            </a:r>
          </a:p>
          <a:p>
            <a:r>
              <a:rPr lang="nl-BE" baseline="0" dirty="0"/>
              <a:t>•	Indien het betrouwbaarheidsinterval volledig onder de grenswaarde ligt, is waarschijnlijk voldaan aan het criterium voor verstandelijke beperking, tenzij er vanuit klinisch oordeel reden is om daaraan te twijfelen. </a:t>
            </a:r>
          </a:p>
          <a:p>
            <a:r>
              <a:rPr lang="nl-BE" baseline="0" dirty="0"/>
              <a:t>•	Indien het betrouwbaarheidsinterval volledig boven de grenswaarde zit, is er niet voldaan aan het criterium voor verstandelijke beperking. </a:t>
            </a:r>
          </a:p>
          <a:p>
            <a:r>
              <a:rPr lang="nl-BE" baseline="0" dirty="0"/>
              <a:t>•	Indien het betrouwbaarheidsinterval de grenswaarde bevat, kan men geen uitspraak doen over het criterium. </a:t>
            </a:r>
          </a:p>
          <a:p>
            <a:r>
              <a:rPr lang="nl-BE" baseline="0" dirty="0"/>
              <a:t>=&gt; Het </a:t>
            </a:r>
            <a:r>
              <a:rPr lang="nl-BE" baseline="0" dirty="0" err="1"/>
              <a:t>IQchc</a:t>
            </a:r>
            <a:r>
              <a:rPr lang="nl-BE" baseline="0" dirty="0"/>
              <a:t> en de indexscores van de brede cognitieve vaardigheden worden opgenomen in het integratief beeld van de leerling. Op basis van een klinisch oordeel  wordt een besluit genomen over het al dan niet toekennen van de diagnose verstandelijke beperking</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2722378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nl-BE" baseline="0" dirty="0"/>
              <a:t>Op bovenste lijn zie je standaardscores voor een instrument met gemiddelde 100 en SD 15. Dit geldt voor de meeste IQ-testen Criterium van -2SD ligt dan op 70</a:t>
            </a:r>
          </a:p>
          <a:p>
            <a:endParaRPr lang="nl-BE" baseline="0" dirty="0"/>
          </a:p>
          <a:p>
            <a:r>
              <a:rPr lang="nl-BE" baseline="0" dirty="0"/>
              <a:t>Op onderste lijn zie je standaardscores waar het gemiddelde op 50 ligt, met SD 10. Dit is zo bv. voor de PEDI-NL. Het criterium -2SD komt dan overeen met een score 30</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1073615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Om te besluiten tot een diagnose verstandelijke beperking, dienen de drie criteria steeds samen geïnterpreteerd te worden. In het bijzonder bij tegenstrijdigheden in de resultaten of onzekerheden over de scores op één of meerdere criteria, is het aangewezen de gegevens te interpreteren in het licht van het totale functioneren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dirty="0"/>
          </a:p>
          <a:p>
            <a:endParaRPr lang="nl-BE"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2565936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a:t>
            </a:r>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14</a:t>
            </a:fld>
            <a:endParaRPr lang="nl-BE"/>
          </a:p>
        </p:txBody>
      </p:sp>
    </p:spTree>
    <p:extLst>
      <p:ext uri="{BB962C8B-B14F-4D97-AF65-F5344CB8AC3E}">
        <p14:creationId xmlns:p14="http://schemas.microsoft.com/office/powerpoint/2010/main" val="61193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nl-BE" baseline="0" dirty="0"/>
              <a:t>Net zoals dimensionele classificatie kan de inschatting van ernst van een verstandelijke beperking in theorie zowel kwalitatief als kwantitatief gebeuren. Gezien de belangrijke kanttekeningen bij een indeling (louter) op basis van standaarddeviaties, volgen we in dit protocol de kwalitatieve ernstbepaling uit de DSM-5. Naast de psychometrische overwegingen om IQ los te laten bij de specificatie van ernst, speelt ook het argument dat het (vooral) de mate van adaptief gedrag is die bepaalt hoeveel ondersteuning er nodig is. Instrumenten adaptief gedrag die genormeerd zijn binnen een populatie met een verstandelijke beperking, kunnen een kwalitatieve inschatting van ernst ondersteunen.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3107760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endParaRPr lang="nl-BE" sz="1200" kern="1200" dirty="0">
              <a:solidFill>
                <a:schemeClr val="tx1"/>
              </a:solidFill>
              <a:effectLst/>
              <a:latin typeface="+mn-lt"/>
              <a:ea typeface="+mn-ea"/>
              <a:cs typeface="+mn-cs"/>
            </a:endParaRPr>
          </a:p>
          <a:p>
            <a:pPr marL="0" lvl="0" indent="0">
              <a:buFontTx/>
              <a:buNone/>
            </a:pPr>
            <a:r>
              <a:rPr lang="nl-BE" sz="1200" kern="1200" dirty="0">
                <a:solidFill>
                  <a:schemeClr val="tx1"/>
                </a:solidFill>
                <a:effectLst/>
                <a:latin typeface="+mn-lt"/>
                <a:ea typeface="+mn-ea"/>
                <a:cs typeface="+mn-cs"/>
              </a:rPr>
              <a:t>Hier verwijzen naar tabellen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209809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Globale ontwikkelingsachterstand is een diagnose die bij de herwerking toegevoegd is aan het Prodia-protocol. Het is een diagnose uit de DSM-5 en kan gebruikt worden bij jonge kinderen wanneer er een achterstand opgemerkt wordt op verschillende ontwikkelingsdomeinen, maar de ernst van de functioneringsproblemen nog niet betrouwbaar genoeg kan worden vastgesteld om al de diagnose verstandelijke beperking uit te spreken. </a:t>
            </a:r>
          </a:p>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17</a:t>
            </a:fld>
            <a:endParaRPr lang="nl-BE"/>
          </a:p>
        </p:txBody>
      </p:sp>
    </p:spTree>
    <p:extLst>
      <p:ext uri="{BB962C8B-B14F-4D97-AF65-F5344CB8AC3E}">
        <p14:creationId xmlns:p14="http://schemas.microsoft.com/office/powerpoint/2010/main" val="3399082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De DSM-5 definieert een globale ontwikkelingsachterstand als “gereserveerd voor kinderen jonger dan 5 jaar wanneer de klinische ernst gedurende de vroege kindertijd niet op een betrouwbare manier kan worden vastgesteld. Deze categorie wordt gebruikt wanneer het kind de verwachte ontwikkelingsmijlpalen op verschillende gebieden van het verstandelijk functioneren niet haalt, en is van toepassing op kinderen die geen systematisch onderzoek van het verstandelijk functioneren kunnen ondergaan, inclusief kinderen die te jong zijn om mee te werken aan gestandaardiseerde tests. Deze classificatie moet na verloop van tijd opnieuw beoordeeld worden”. </a:t>
            </a:r>
          </a:p>
          <a:p>
            <a:r>
              <a:rPr lang="nl-BE" sz="1200" kern="1200" dirty="0">
                <a:solidFill>
                  <a:schemeClr val="tx1"/>
                </a:solidFill>
                <a:effectLst/>
                <a:latin typeface="+mn-lt"/>
                <a:ea typeface="+mn-ea"/>
                <a:cs typeface="+mn-cs"/>
              </a:rPr>
              <a:t>Een richtlijn is om jonge kinderen met een ontwikkelingsachterstand na 2 jaar te </a:t>
            </a:r>
            <a:r>
              <a:rPr lang="nl-BE" sz="1200" kern="1200" dirty="0" err="1">
                <a:solidFill>
                  <a:schemeClr val="tx1"/>
                </a:solidFill>
                <a:effectLst/>
                <a:latin typeface="+mn-lt"/>
                <a:ea typeface="+mn-ea"/>
                <a:cs typeface="+mn-cs"/>
              </a:rPr>
              <a:t>hertesten</a:t>
            </a:r>
            <a:r>
              <a:rPr lang="nl-BE" sz="1200" kern="1200" dirty="0">
                <a:solidFill>
                  <a:schemeClr val="tx1"/>
                </a:solidFill>
                <a:effectLst/>
                <a:latin typeface="+mn-lt"/>
                <a:ea typeface="+mn-ea"/>
                <a:cs typeface="+mn-cs"/>
              </a:rPr>
              <a:t>, uiterlijk op scharniermomenten zoals de overgang van kleuter naar lagere school.</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64113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nl-BE" baseline="0" dirty="0"/>
              <a:t>Meer nog dan de diagnose verstandelijke beperking, vergt deze diagnose procesdiagnostiek waarbij een kind gedurende een ruime periode wordt gevolgd. Er is immers een grote variatie in het normale ontwikkelingsverloop. Op één bepaald ogenblik kan men wel een ontwikkelingsachterstand vaststellen, maar het kan gaan om een achterstand in de ontwikkeling van bij het begin of een stagnatie, vertraging of achteruitgang die optreedt tijdens de ontwikkeling. De precieze aard, omvang en verklaring van een achterstand wordt vaak pas duidelijk na herhaalde evaluatiemomenten op diverse ontwikkelingsdomeinen. Ook het differentiëren tussen een verstandelijke beperking en andere ontwikkelingsstoornissen zoals ASS of een taalstoornis wordt dan beter mogelijk.</a:t>
            </a:r>
          </a:p>
          <a:p>
            <a:r>
              <a:rPr lang="nl-BE" baseline="0" dirty="0"/>
              <a:t>Een richtlijn is om jonge kinderen met een ontwikkelingsachterstand na 2 jaar te </a:t>
            </a:r>
            <a:r>
              <a:rPr lang="nl-BE" baseline="0" dirty="0" err="1"/>
              <a:t>hertesten</a:t>
            </a:r>
            <a:r>
              <a:rPr lang="nl-BE" baseline="0" dirty="0"/>
              <a:t>, uiterlijk op scharniermomenten zoals de overgang van kleuter naar lagere school.</a:t>
            </a:r>
          </a:p>
          <a:p>
            <a:endParaRPr lang="nl-BE" baseline="0" dirty="0"/>
          </a:p>
          <a:p>
            <a:endParaRPr lang="nl-BE"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313926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Specifiek Diagnostisch Protocol bij Cognitief zwak functioneren en Verstandelijke Beperking </a:t>
            </a:r>
          </a:p>
        </p:txBody>
      </p:sp>
      <p:sp>
        <p:nvSpPr>
          <p:cNvPr id="4" name="Tijdelijke aanduiding voor dianummer 3"/>
          <p:cNvSpPr>
            <a:spLocks noGrp="1"/>
          </p:cNvSpPr>
          <p:nvPr>
            <p:ph type="sldNum" sz="quarter" idx="10"/>
          </p:nvPr>
        </p:nvSpPr>
        <p:spPr/>
        <p:txBody>
          <a:bodyPr/>
          <a:lstStyle/>
          <a:p>
            <a:fld id="{37A7D974-A908-49A0-B8A4-07A4BC123D1F}" type="slidenum">
              <a:rPr lang="nl-BE" smtClean="0"/>
              <a:t>2</a:t>
            </a:fld>
            <a:endParaRPr lang="nl-BE"/>
          </a:p>
        </p:txBody>
      </p:sp>
    </p:spTree>
    <p:extLst>
      <p:ext uri="{BB962C8B-B14F-4D97-AF65-F5344CB8AC3E}">
        <p14:creationId xmlns:p14="http://schemas.microsoft.com/office/powerpoint/2010/main" val="212729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lvl="0" indent="0">
              <a:buFontTx/>
              <a:buNone/>
            </a:pPr>
            <a:endParaRPr lang="nl-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335000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 overzichten diagnostisch materiaal per protocol staat bij testen cognitief functioneren telkens aangegeven welke </a:t>
            </a:r>
            <a:r>
              <a:rPr lang="nl-BE" dirty="0" err="1"/>
              <a:t>BCV’s</a:t>
            </a:r>
            <a:r>
              <a:rPr lang="nl-BE" dirty="0"/>
              <a:t> er getest worden, ook telkens link naar de fiches van die instrumenten </a:t>
            </a:r>
          </a:p>
          <a:p>
            <a:endParaRPr lang="nl-BE" dirty="0"/>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19/03/2019</a:t>
            </a: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Prodia - CLB GO! Antwerpen</a:t>
            </a: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24813-A82A-492C-B5A7-777BFB5857BA}" type="slidenum">
              <a:rPr kumimoji="0" lang="nl-B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6145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24458">
              <a:defRPr/>
            </a:pPr>
            <a:endParaRPr lang="nl-BE" dirty="0"/>
          </a:p>
        </p:txBody>
      </p:sp>
      <p:sp>
        <p:nvSpPr>
          <p:cNvPr id="4" name="Tijdelijke aanduiding voor datum 3"/>
          <p:cNvSpPr>
            <a:spLocks noGrp="1"/>
          </p:cNvSpPr>
          <p:nvPr>
            <p:ph type="dt" idx="1"/>
          </p:nvPr>
        </p:nvSpPr>
        <p:spPr/>
        <p:txBody>
          <a:bodyPr/>
          <a:lstStyle/>
          <a:p>
            <a:pPr defTabSz="924458">
              <a:defRPr/>
            </a:pPr>
            <a:r>
              <a:rPr lang="nl-BE" sz="1300">
                <a:solidFill>
                  <a:prstClr val="black"/>
                </a:solidFill>
                <a:latin typeface="Calibri"/>
              </a:rPr>
              <a:t>19/03/2019</a:t>
            </a:r>
          </a:p>
        </p:txBody>
      </p:sp>
      <p:sp>
        <p:nvSpPr>
          <p:cNvPr id="5" name="Tijdelijke aanduiding voor voettekst 4"/>
          <p:cNvSpPr>
            <a:spLocks noGrp="1"/>
          </p:cNvSpPr>
          <p:nvPr>
            <p:ph type="ftr" sz="quarter" idx="4"/>
          </p:nvPr>
        </p:nvSpPr>
        <p:spPr/>
        <p:txBody>
          <a:bodyPr/>
          <a:lstStyle/>
          <a:p>
            <a:pPr defTabSz="924458">
              <a:defRPr/>
            </a:pPr>
            <a:r>
              <a:rPr lang="nl-BE" sz="1300">
                <a:solidFill>
                  <a:prstClr val="black"/>
                </a:solidFill>
                <a:latin typeface="Calibri"/>
              </a:rPr>
              <a:t>Prodia - CLB GO! Antwerpen</a:t>
            </a:r>
          </a:p>
        </p:txBody>
      </p:sp>
      <p:sp>
        <p:nvSpPr>
          <p:cNvPr id="6" name="Tijdelijke aanduiding voor dianummer 5"/>
          <p:cNvSpPr>
            <a:spLocks noGrp="1"/>
          </p:cNvSpPr>
          <p:nvPr>
            <p:ph type="sldNum" sz="quarter" idx="5"/>
          </p:nvPr>
        </p:nvSpPr>
        <p:spPr/>
        <p:txBody>
          <a:bodyPr/>
          <a:lstStyle/>
          <a:p>
            <a:pPr defTabSz="924458">
              <a:defRPr/>
            </a:pPr>
            <a:fld id="{EA224813-A82A-492C-B5A7-777BFB5857BA}" type="slidenum">
              <a:rPr lang="nl-BE" sz="1300">
                <a:solidFill>
                  <a:prstClr val="black"/>
                </a:solidFill>
                <a:latin typeface="Calibri"/>
              </a:rPr>
              <a:pPr defTabSz="924458">
                <a:defRPr/>
              </a:pPr>
              <a:t>22</a:t>
            </a:fld>
            <a:endParaRPr lang="nl-BE" sz="1300">
              <a:solidFill>
                <a:prstClr val="black"/>
              </a:solidFill>
              <a:latin typeface="Calibri"/>
            </a:endParaRPr>
          </a:p>
        </p:txBody>
      </p:sp>
    </p:spTree>
    <p:extLst>
      <p:ext uri="{BB962C8B-B14F-4D97-AF65-F5344CB8AC3E}">
        <p14:creationId xmlns:p14="http://schemas.microsoft.com/office/powerpoint/2010/main" val="1540575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Toetsstenen FD: eerste stappen gezet voor herwerking</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AAIDD: ook herwerking verwacht, niet zo duidelijk wanneer</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t>Themanummer </a:t>
            </a:r>
            <a:r>
              <a:rPr lang="nl-BE" sz="1200" dirty="0" err="1"/>
              <a:t>Tokk</a:t>
            </a:r>
            <a:r>
              <a:rPr lang="nl-BE" sz="1200" dirty="0"/>
              <a:t>: ook bijdrage Prodia rond VB, maar bv. ook van </a:t>
            </a:r>
            <a:r>
              <a:rPr lang="nl-BE" sz="1200" dirty="0" err="1"/>
              <a:t>Dosen</a:t>
            </a:r>
            <a:r>
              <a:rPr lang="nl-BE" sz="1200" dirty="0"/>
              <a:t> rond </a:t>
            </a:r>
            <a:r>
              <a:rPr lang="nl-BE" sz="1200" dirty="0" err="1"/>
              <a:t>soc-emot</a:t>
            </a:r>
            <a:r>
              <a:rPr lang="nl-BE" sz="1200" dirty="0"/>
              <a:t> ontwikkeling (iets wat vandaag weinig aan bod komt)</a:t>
            </a:r>
          </a:p>
        </p:txBody>
      </p:sp>
      <p:sp>
        <p:nvSpPr>
          <p:cNvPr id="4" name="Tijdelijke aanduiding voor datum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19/03/2019</a:t>
            </a:r>
          </a:p>
        </p:txBody>
      </p:sp>
      <p:sp>
        <p:nvSpPr>
          <p:cNvPr id="5" name="Tijdelijke aanduiding voor voettekst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Calibri"/>
                <a:ea typeface="+mn-ea"/>
                <a:cs typeface="+mn-cs"/>
              </a:rPr>
              <a:t>Prodia - CLB GO! Antwerpen</a:t>
            </a:r>
          </a:p>
        </p:txBody>
      </p:sp>
      <p:sp>
        <p:nvSpPr>
          <p:cNvPr id="6" name="Tijdelijke aanduiding voor dianumm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224813-A82A-492C-B5A7-777BFB5857BA}" type="slidenum">
              <a:rPr kumimoji="0" lang="nl-B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268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Afsluitend de reminder dat jullie voor vragen hierover (of iets anders waar de site geen antwoord op biedt) steeds terechtkunnen op info@prodiagnostiek.be </a:t>
            </a:r>
            <a:endParaRPr dirty="0"/>
          </a:p>
        </p:txBody>
      </p:sp>
      <p:sp>
        <p:nvSpPr>
          <p:cNvPr id="519" name="Google Shape;5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24</a:t>
            </a:fld>
            <a:endParaRPr/>
          </a:p>
        </p:txBody>
      </p:sp>
    </p:spTree>
    <p:extLst>
      <p:ext uri="{BB962C8B-B14F-4D97-AF65-F5344CB8AC3E}">
        <p14:creationId xmlns:p14="http://schemas.microsoft.com/office/powerpoint/2010/main" val="369736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Een kapstok in de onderzoeksfase bij het ‘wat’ onderzoeken is de opdeling tussen categoriale en dimensionele classificatie</a:t>
            </a:r>
          </a:p>
          <a:p>
            <a:r>
              <a:rPr lang="nl-BE" dirty="0"/>
              <a:t>Om dat toe te lichten, kan je er het ICF-schema bijnemen </a:t>
            </a:r>
          </a:p>
          <a:p>
            <a:pPr marL="171450" indent="-171450">
              <a:buFontTx/>
              <a:buChar char="-"/>
            </a:pPr>
            <a:r>
              <a:rPr lang="nl-BE" dirty="0"/>
              <a:t>Categoriale classificatie slaat op de labels die boven het schema hangen, maar niet direct deel uitmaken van ICF, bij die labels toets je criteria af en bepaal je of een leerling al/niet voldoet aan dat etiket. Het is een kwestie van alles of niets. Een leerling kan ook verschillende labels krijgen.</a:t>
            </a:r>
          </a:p>
          <a:p>
            <a:pPr marL="171450" indent="-171450">
              <a:buFontTx/>
              <a:buChar char="-"/>
            </a:pPr>
            <a:r>
              <a:rPr lang="nl-BE" dirty="0"/>
              <a:t>ICF is vooral een classificatie waarbij je het functioneren van een leerling kan beschrijven en ordent volgens verschillende dimensies. Binnen die dimensies is er ook spectrum aan functioneren mogelijk (cf. spectrum van cognitief functioneren). Van daaruit spreken we binnen de protocollen over dimensionele classificatie. Een leerling met verschillende labels of categoriale classificaties kan binnen eenzelfde ICF-schema dimensioneel geclassificeerd worden.</a:t>
            </a:r>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3</a:t>
            </a:fld>
            <a:endParaRPr lang="nl-BE"/>
          </a:p>
        </p:txBody>
      </p:sp>
    </p:spTree>
    <p:extLst>
      <p:ext uri="{BB962C8B-B14F-4D97-AF65-F5344CB8AC3E}">
        <p14:creationId xmlns:p14="http://schemas.microsoft.com/office/powerpoint/2010/main" val="1207211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AAIDD: </a:t>
            </a:r>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4</a:t>
            </a:fld>
            <a:endParaRPr lang="nl-BE"/>
          </a:p>
        </p:txBody>
      </p:sp>
    </p:spTree>
    <p:extLst>
      <p:ext uri="{BB962C8B-B14F-4D97-AF65-F5344CB8AC3E}">
        <p14:creationId xmlns:p14="http://schemas.microsoft.com/office/powerpoint/2010/main" val="821565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AAIDD (American Association of </a:t>
            </a:r>
            <a:r>
              <a:rPr lang="nl-BE" dirty="0" err="1"/>
              <a:t>Intellectual</a:t>
            </a:r>
            <a:r>
              <a:rPr lang="nl-BE" dirty="0"/>
              <a:t> </a:t>
            </a:r>
            <a:r>
              <a:rPr lang="nl-BE" dirty="0" err="1"/>
              <a:t>and</a:t>
            </a:r>
            <a:r>
              <a:rPr lang="nl-BE" dirty="0"/>
              <a:t> </a:t>
            </a:r>
            <a:r>
              <a:rPr lang="nl-BE" dirty="0" err="1"/>
              <a:t>Developmental</a:t>
            </a:r>
            <a:r>
              <a:rPr lang="nl-BE" dirty="0"/>
              <a:t> </a:t>
            </a:r>
            <a:r>
              <a:rPr lang="nl-BE" dirty="0" err="1"/>
              <a:t>Disabilities</a:t>
            </a:r>
            <a:r>
              <a:rPr lang="nl-BE" dirty="0"/>
              <a:t>) =&gt; toonaangevende organisatie als het over verstandelijke beperking gaat, definitie uit Handboek rond verstandelijke beperking</a:t>
            </a:r>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5</a:t>
            </a:fld>
            <a:endParaRPr lang="nl-BE"/>
          </a:p>
        </p:txBody>
      </p:sp>
    </p:spTree>
    <p:extLst>
      <p:ext uri="{BB962C8B-B14F-4D97-AF65-F5344CB8AC3E}">
        <p14:creationId xmlns:p14="http://schemas.microsoft.com/office/powerpoint/2010/main" val="244995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nl-BE" baseline="0" dirty="0"/>
              <a:t> merk op: geen expliciete vermelding procesdiagnostiek (staat niet in DSM of AAIDD)</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377579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nl-BE" baseline="0" dirty="0"/>
              <a:t>De notering </a:t>
            </a:r>
            <a:r>
              <a:rPr lang="nl-BE" b="1" baseline="0" dirty="0" err="1"/>
              <a:t>IQchc</a:t>
            </a:r>
            <a:r>
              <a:rPr lang="nl-BE" b="1" baseline="0" dirty="0"/>
              <a:t> </a:t>
            </a:r>
            <a:r>
              <a:rPr lang="nl-BE" baseline="0" dirty="0"/>
              <a:t>wordt in het protocol gebruikt om te benadrukken dat enkel kan gesproken worden van ‘IQ’ als maat voor algemene intelligentie </a:t>
            </a:r>
            <a:r>
              <a:rPr lang="nl-BE" i="1" baseline="0" dirty="0"/>
              <a:t>als</a:t>
            </a:r>
            <a:r>
              <a:rPr lang="nl-BE" baseline="0" dirty="0"/>
              <a:t> de samenstelling van subtests op basis waarvan IQ wordt berekend, voldoende conform is aan CHC-model. Dat betekent: min. 4 brede cognitieve vaardigheden waaronder </a:t>
            </a:r>
            <a:r>
              <a:rPr lang="nl-BE" baseline="0" dirty="0" err="1"/>
              <a:t>Gf</a:t>
            </a:r>
            <a:r>
              <a:rPr lang="nl-BE" baseline="0" dirty="0"/>
              <a:t> en </a:t>
            </a:r>
            <a:r>
              <a:rPr lang="nl-BE" baseline="0" dirty="0" err="1"/>
              <a:t>Gc</a:t>
            </a:r>
            <a:r>
              <a:rPr lang="nl-BE" baseline="0" dirty="0"/>
              <a:t>. Daarmee volgen we BFP en CHC-platform.</a:t>
            </a:r>
          </a:p>
          <a:p>
            <a:endParaRPr lang="nl-BE" baseline="0" dirty="0"/>
          </a:p>
          <a:p>
            <a:r>
              <a:rPr lang="nl-BE" baseline="0" dirty="0">
                <a:highlight>
                  <a:srgbClr val="FFFF00"/>
                </a:highlight>
              </a:rPr>
              <a:t>We spreken over significante beperkingen in het intellectueel functioneren indien het </a:t>
            </a:r>
            <a:r>
              <a:rPr lang="nl-BE" baseline="0" dirty="0" err="1">
                <a:highlight>
                  <a:srgbClr val="FFFF00"/>
                </a:highlight>
              </a:rPr>
              <a:t>IQchc</a:t>
            </a:r>
            <a:r>
              <a:rPr lang="nl-BE" baseline="0" dirty="0">
                <a:highlight>
                  <a:srgbClr val="FFFF00"/>
                </a:highlight>
              </a:rPr>
              <a:t> twee of meer </a:t>
            </a:r>
            <a:r>
              <a:rPr lang="nl-BE" baseline="0" dirty="0"/>
              <a:t>standaarddeviaties onder het gemiddelde prestatieniveau ligt van de algemene populatie waarvoor de test bestemd is. Een </a:t>
            </a:r>
            <a:r>
              <a:rPr lang="nl-BE" baseline="0" dirty="0" err="1"/>
              <a:t>IQchc</a:t>
            </a:r>
            <a:r>
              <a:rPr lang="nl-BE" baseline="0" dirty="0"/>
              <a:t> van ongeveer 70 of lager wordt over het algemeen beschouwd als een indicatie voor een verstandelijke beperking. </a:t>
            </a:r>
          </a:p>
          <a:p>
            <a:endParaRPr lang="nl-B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a:t>De ‘ongeveer’ in het intelligentiecriterium verwijst naar het klinisch oordeel dat noodzakelijk is om de behaalde score te interpreteren . Een centrale aanbeveling daarbij is om het bekomen </a:t>
            </a:r>
            <a:r>
              <a:rPr lang="nl-BE" baseline="0" dirty="0" err="1"/>
              <a:t>IQchc</a:t>
            </a:r>
            <a:r>
              <a:rPr lang="nl-BE" baseline="0" dirty="0"/>
              <a:t> steeds binnen een betrouwbaarheidsinterval weer te geven eerder dan als een op zichzelf staand cijfer. De voorkeur gaat uit naar een betrouwbaarheidsinterval van .95 of het hoogst beschikbare betrouwbaarheidsinterval bij testen die geen 95%-betrouwbaarheidsinterval hebben.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a:p>
          <a:p>
            <a:r>
              <a:rPr lang="nl-BE" baseline="0" dirty="0"/>
              <a:t>Faire diagnostiek: je stelt jezelf onder andere best de vraag of de leerling voldoende aansluit bij de normgroep om de (Vlaamse) normen te kunnen gebruiken. Dit geldt ook voor leerlingen met bijkomende functioneringsproblemen .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4138612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mn-lt"/>
                <a:ea typeface="+mn-ea"/>
                <a:cs typeface="+mn-cs"/>
              </a:rPr>
              <a:t>Samenhangend met het intelligentiecriterium moet er ook sprake zijn van significante beperkingen in het </a:t>
            </a:r>
            <a:r>
              <a:rPr lang="nl-BE" sz="1200" b="1" kern="1200" dirty="0">
                <a:solidFill>
                  <a:schemeClr val="tx1"/>
                </a:solidFill>
                <a:effectLst/>
                <a:latin typeface="+mn-lt"/>
                <a:ea typeface="+mn-ea"/>
                <a:cs typeface="+mn-cs"/>
              </a:rPr>
              <a:t>adaptief gedrag</a:t>
            </a:r>
            <a:r>
              <a:rPr lang="nl-BE" sz="1200" kern="1200" dirty="0">
                <a:solidFill>
                  <a:schemeClr val="tx1"/>
                </a:solidFill>
                <a:effectLst/>
                <a:latin typeface="+mn-lt"/>
                <a:ea typeface="+mn-ea"/>
                <a:cs typeface="+mn-cs"/>
              </a:rPr>
              <a:t>. Dit criterium wordt geconcretiseerd als een score op een gestandaardiseerd meetinstrument van </a:t>
            </a:r>
            <a:r>
              <a:rPr lang="nl-BE" sz="1200" b="1" kern="1200" dirty="0">
                <a:solidFill>
                  <a:schemeClr val="tx1"/>
                </a:solidFill>
                <a:effectLst/>
                <a:latin typeface="+mn-lt"/>
                <a:ea typeface="+mn-ea"/>
                <a:cs typeface="+mn-cs"/>
              </a:rPr>
              <a:t>twee of meer standaarddeviaties</a:t>
            </a:r>
            <a:r>
              <a:rPr lang="nl-BE" sz="1200" kern="1200" dirty="0">
                <a:solidFill>
                  <a:schemeClr val="tx1"/>
                </a:solidFill>
                <a:effectLst/>
                <a:latin typeface="+mn-lt"/>
                <a:ea typeface="+mn-ea"/>
                <a:cs typeface="+mn-cs"/>
              </a:rPr>
              <a:t> onder het gemiddelde ten opzichte van de algemene populatie (verschillende soorten schalen, cijfer hangt af van gemiddelde en SD van test). Het kan hierbij gaan om de score van een algemene schaal voor adaptief gedrag of om een score op een meer specifieke schaal voor conceptuele, sociale of praktische vaardigheden. Zo voldoet een leerling die uitvalt op conceptuele vaardigheden maar niet voor praktische vaardigheden ook aan dit criterium. Een lage score op een van de domeinen van adaptieve vaardigheden wordt niet gecompenseerd door mogelijke sterktes in andere adaptieve vaardigheden.</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Voor leerlingen uit kansengroepen houden we rekening met de principes van faire diagnostiek. Naast oog hebben voor de psychometrische kwaliteit van het instrument en een zo fair mogelijk gebruik ervan is het belangrijk om na te gaan of de leerling voldoende aansluit bij de normgroep om de (Vlaamse) normen te kunnen gebruiken. </a:t>
            </a:r>
          </a:p>
          <a:p>
            <a:r>
              <a:rPr lang="nl-BE" sz="1200" kern="1200" dirty="0">
                <a:solidFill>
                  <a:schemeClr val="tx1"/>
                </a:solidFill>
                <a:effectLst/>
                <a:latin typeface="+mn-lt"/>
                <a:ea typeface="+mn-ea"/>
                <a:cs typeface="+mn-cs"/>
              </a:rPr>
              <a:t>Zie Bijlage Operationalisering criterium adaptief gedrag en Bijlage Faire diagnostiek van adaptief gedrag. </a:t>
            </a:r>
          </a:p>
          <a:p>
            <a:r>
              <a:rPr lang="nl-BE" sz="1200" kern="1200" dirty="0">
                <a:solidFill>
                  <a:schemeClr val="tx1"/>
                </a:solidFill>
                <a:effectLst/>
                <a:latin typeface="+mn-lt"/>
                <a:ea typeface="+mn-ea"/>
                <a:cs typeface="+mn-cs"/>
              </a:rPr>
              <a:t>.</a:t>
            </a:r>
          </a:p>
          <a:p>
            <a:endParaRPr lang="nl-BE" baseline="0" dirty="0"/>
          </a:p>
          <a:p>
            <a:endParaRPr lang="nl-BE"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3894706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0488" y="744538"/>
            <a:ext cx="6616700" cy="3722687"/>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a:t>Met dit criterium is verstandelijke beperking te </a:t>
            </a:r>
            <a:r>
              <a:rPr lang="nl-BE" sz="1200" kern="1200" dirty="0">
                <a:solidFill>
                  <a:schemeClr val="tx1"/>
                </a:solidFill>
                <a:effectLst/>
                <a:highlight>
                  <a:srgbClr val="FFFF00"/>
                </a:highlight>
                <a:latin typeface="+mn-lt"/>
                <a:ea typeface="+mn-ea"/>
                <a:cs typeface="+mn-cs"/>
              </a:rPr>
              <a:t>onderscheiden</a:t>
            </a:r>
            <a:r>
              <a:rPr lang="nl-BE" sz="1200" kern="1200" dirty="0">
                <a:solidFill>
                  <a:schemeClr val="tx1"/>
                </a:solidFill>
                <a:effectLst/>
                <a:latin typeface="+mn-lt"/>
                <a:ea typeface="+mn-ea"/>
                <a:cs typeface="+mn-cs"/>
              </a:rPr>
              <a:t> van andere problemen op vlak van intellectueel en/of adaptief functioneren die later in het leven kunnen voorkomen, zoals een niet-aangeboren hersenletsel (NAH). Zowel de beperkingen in de intelligentie als in adaptief gedrag moeten duidelijk worden tijdens de kindertijd of de adolescentie. De beperkingen moeten niet noodzakelijk formeel geïdentificeerd worden, maar wel ontstaan zijn tijdens de ontwikkelingsperiode.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200" dirty="0">
                <a:solidFill>
                  <a:schemeClr val="tx1"/>
                </a:solidFill>
                <a:effectLst/>
                <a:latin typeface="+mn-lt"/>
                <a:ea typeface="+mn-ea"/>
                <a:cs typeface="+mn-cs"/>
              </a:rPr>
              <a:t>Merk op: in DSM-5 kan diagnose verstandelijke beperking wel gesteld worden naast neurocognitieve stoornis</a:t>
            </a:r>
          </a:p>
          <a:p>
            <a:endParaRPr lang="nl-BE"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E0616-3316-4E77-9765-352312F7D959}"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jdelijke aanduiding voor datum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30/04/2019</a:t>
            </a:r>
          </a:p>
        </p:txBody>
      </p:sp>
      <p:sp>
        <p:nvSpPr>
          <p:cNvPr id="6" name="Tijdelijke aanduiding voor koptekst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Prodia-platform</a:t>
            </a:r>
          </a:p>
        </p:txBody>
      </p:sp>
    </p:spTree>
    <p:extLst>
      <p:ext uri="{BB962C8B-B14F-4D97-AF65-F5344CB8AC3E}">
        <p14:creationId xmlns:p14="http://schemas.microsoft.com/office/powerpoint/2010/main" val="528030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2362200" y="1122363"/>
            <a:ext cx="9144000" cy="2387600"/>
          </a:xfrm>
        </p:spPr>
        <p:txBody>
          <a:bodyPr anchor="b">
            <a:normAutofit/>
          </a:bodyPr>
          <a:lstStyle>
            <a:lvl1pPr algn="ctr">
              <a:defRPr sz="54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nl-BE" dirty="0"/>
          </a:p>
        </p:txBody>
      </p:sp>
      <p:sp>
        <p:nvSpPr>
          <p:cNvPr id="3" name="Ondertitel 2"/>
          <p:cNvSpPr>
            <a:spLocks noGrp="1"/>
          </p:cNvSpPr>
          <p:nvPr>
            <p:ph type="subTitle" idx="1"/>
          </p:nvPr>
        </p:nvSpPr>
        <p:spPr>
          <a:xfrm>
            <a:off x="2362200" y="3602038"/>
            <a:ext cx="9144000" cy="1655762"/>
          </a:xfrm>
        </p:spPr>
        <p:txBody>
          <a:bodyPr/>
          <a:lstStyle>
            <a:lvl1pPr marL="0" indent="0" algn="ctr">
              <a:buNone/>
              <a:defRPr sz="24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7" name="Rechthoek 6"/>
          <p:cNvSpPr/>
          <p:nvPr userDrawn="1"/>
        </p:nvSpPr>
        <p:spPr>
          <a:xfrm>
            <a:off x="11212287" y="5758543"/>
            <a:ext cx="979714"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8283" y="2537656"/>
            <a:ext cx="6957521" cy="1795124"/>
          </a:xfrm>
          <a:prstGeom prst="rect">
            <a:avLst/>
          </a:prstGeom>
        </p:spPr>
      </p:pic>
    </p:spTree>
    <p:extLst>
      <p:ext uri="{BB962C8B-B14F-4D97-AF65-F5344CB8AC3E}">
        <p14:creationId xmlns:p14="http://schemas.microsoft.com/office/powerpoint/2010/main" val="3928720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354104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284723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lvl1pPr>
              <a:defRPr>
                <a:solidFill>
                  <a:srgbClr val="049999"/>
                </a:solidFill>
              </a:defRPr>
            </a:lvl1pPr>
          </a:lstStyle>
          <a:p>
            <a:fld id="{04FCA95E-2221-4DC3-A5F9-E53F37D422FC}" type="slidenum">
              <a:rPr lang="nl-BE" smtClean="0"/>
              <a:pPr/>
              <a:t>‹nr.›</a:t>
            </a:fld>
            <a:endParaRPr lang="nl-BE"/>
          </a:p>
        </p:txBody>
      </p:sp>
    </p:spTree>
    <p:extLst>
      <p:ext uri="{BB962C8B-B14F-4D97-AF65-F5344CB8AC3E}">
        <p14:creationId xmlns:p14="http://schemas.microsoft.com/office/powerpoint/2010/main" val="54603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rgbClr val="02AAB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99174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759173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dianummer 8"/>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792604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5" name="Tijdelijke aanduiding voor dianummer 4"/>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884320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p>
            <a:endParaRPr lang="nl-BE"/>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p>
            <a:endParaRPr lang="nl-BE"/>
          </a:p>
        </p:txBody>
      </p:sp>
      <p:sp>
        <p:nvSpPr>
          <p:cNvPr id="4" name="Tijdelijke aanduiding voor dianummer 3"/>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403260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256218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69044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Rechthoek 7"/>
          <p:cNvSpPr/>
          <p:nvPr userDrawn="1"/>
        </p:nvSpPr>
        <p:spPr>
          <a:xfrm>
            <a:off x="0" y="0"/>
            <a:ext cx="217715" cy="6858000"/>
          </a:xfrm>
          <a:prstGeom prst="rect">
            <a:avLst/>
          </a:prstGeom>
          <a:solidFill>
            <a:srgbClr val="04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60" y="0"/>
            <a:ext cx="219075" cy="210312"/>
          </a:xfrm>
          <a:prstGeom prst="rect">
            <a:avLst/>
          </a:prstGeom>
        </p:spPr>
      </p:pic>
      <p:sp>
        <p:nvSpPr>
          <p:cNvPr id="6" name="Tijdelijke aanduiding voor dianummer 5"/>
          <p:cNvSpPr>
            <a:spLocks noGrp="1"/>
          </p:cNvSpPr>
          <p:nvPr>
            <p:ph type="sldNum" sz="quarter" idx="4"/>
          </p:nvPr>
        </p:nvSpPr>
        <p:spPr>
          <a:xfrm>
            <a:off x="11211786" y="6283642"/>
            <a:ext cx="787400" cy="365125"/>
          </a:xfrm>
          <a:prstGeom prst="rect">
            <a:avLst/>
          </a:prstGeom>
        </p:spPr>
        <p:txBody>
          <a:bodyPr vert="horz" lIns="91440" tIns="45720" rIns="91440" bIns="45720" rtlCol="0" anchor="ctr"/>
          <a:lstStyle>
            <a:lvl1pPr algn="r">
              <a:defRPr sz="12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stStyle>
          <a:p>
            <a:fld id="{62D4146F-24AD-4751-B645-C3C434815FBB}" type="slidenum">
              <a:rPr lang="nl-BE" smtClean="0"/>
              <a:pPr/>
              <a:t>‹nr.›</a:t>
            </a:fld>
            <a:endParaRPr lang="nl-BE" dirty="0"/>
          </a:p>
        </p:txBody>
      </p:sp>
    </p:spTree>
    <p:extLst>
      <p:ext uri="{BB962C8B-B14F-4D97-AF65-F5344CB8AC3E}">
        <p14:creationId xmlns:p14="http://schemas.microsoft.com/office/powerpoint/2010/main" val="3350208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www.prodiagnostiek.be/"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26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hyperlink" Target="http://www.prodiagnostiek.be/?q=materialendatabank"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www.prodiagnostiek.be/materiaal/CZF_overzicht_diagnostisch_materiaal.docx" TargetMode="External"/><Relationship Id="rId5" Type="http://schemas.openxmlformats.org/officeDocument/2006/relationships/hyperlink" Target="http://www.prodiagnostiek.be/materiaal/CZF_tabellen_wat_en_hoe_onderzoeken.pdf" TargetMode="External"/><Relationship Id="rId4" Type="http://schemas.openxmlformats.org/officeDocument/2006/relationships/notesSlide" Target="../notesSlides/notesSlide21.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hyperlink" Target="http://www.prodiagnostiek.be/materiaal/CF_CHC_model.pdf" TargetMode="External"/><Relationship Id="rId3" Type="http://schemas.openxmlformats.org/officeDocument/2006/relationships/slideLayout" Target="../slideLayouts/slideLayout2.xml"/><Relationship Id="rId7" Type="http://schemas.openxmlformats.org/officeDocument/2006/relationships/hyperlink" Target="http://www.prodiagnostiek.be/materiaal/ADP_Faire%20diagnostiek.pdf" TargetMode="External"/><Relationship Id="rId12"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www.prodiagnostiek.be/materiaal/CZF_faire_diagnostiek_adaptief_gedrag.pdf" TargetMode="External"/><Relationship Id="rId11" Type="http://schemas.openxmlformats.org/officeDocument/2006/relationships/image" Target="../media/image8.jpeg"/><Relationship Id="rId5" Type="http://schemas.openxmlformats.org/officeDocument/2006/relationships/hyperlink" Target="http://www.prodiagnostiek.be/materiaal/CF_faire_diagnostiek_cognitief_functioneren.pdf" TargetMode="External"/><Relationship Id="rId10" Type="http://schemas.openxmlformats.org/officeDocument/2006/relationships/hyperlink" Target="http://www.prodiagnostiek.be/materiaal/CZF_operationalisering_criterium_adaptief_gedrag.pdf" TargetMode="External"/><Relationship Id="rId4" Type="http://schemas.openxmlformats.org/officeDocument/2006/relationships/notesSlide" Target="../notesSlides/notesSlide22.xml"/><Relationship Id="rId9" Type="http://schemas.openxmlformats.org/officeDocument/2006/relationships/hyperlink" Target="http://www.prodiagnostiek.be/materiaal/CZF_IQCHC_bijkomende_problematiek.pdf"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www.dsm-5.nl/" TargetMode="External"/><Relationship Id="rId5" Type="http://schemas.openxmlformats.org/officeDocument/2006/relationships/hyperlink" Target="https://www.aaidd.org/" TargetMode="External"/><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hyperlink" Target="mailto:info@prodiagnostiek.be" TargetMode="External"/><Relationship Id="rId3" Type="http://schemas.openxmlformats.org/officeDocument/2006/relationships/audio" Target="../media/media24.m4a"/><Relationship Id="rId7" Type="http://schemas.openxmlformats.org/officeDocument/2006/relationships/hyperlink" Target="http://www.prodiagnostiek.be/" TargetMode="External"/><Relationship Id="rId2" Type="http://schemas.microsoft.com/office/2007/relationships/media" Target="../media/media24.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24.xml"/><Relationship Id="rId4" Type="http://schemas.openxmlformats.org/officeDocument/2006/relationships/slideLayout" Target="../slideLayouts/slideLayout4.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txBox="1">
            <a:spLocks noGrp="1"/>
          </p:cNvSpPr>
          <p:nvPr>
            <p:ph type="ctrTitle"/>
          </p:nvPr>
        </p:nvSpPr>
        <p:spPr>
          <a:xfrm>
            <a:off x="2033451" y="378824"/>
            <a:ext cx="9949543" cy="1267097"/>
          </a:xfrm>
          <a:prstGeom prst="rect">
            <a:avLst/>
          </a:prstGeom>
          <a:noFill/>
          <a:ln>
            <a:noFill/>
          </a:ln>
        </p:spPr>
        <p:txBody>
          <a:bodyPr spcFirstLastPara="1" wrap="square" lIns="91425" tIns="45700" rIns="91425" bIns="45700" anchor="b" anchorCtr="0">
            <a:normAutofit/>
          </a:bodyPr>
          <a:lstStyle/>
          <a:p>
            <a:pPr lvl="0" algn="l">
              <a:buSzPts val="6000"/>
            </a:pPr>
            <a:r>
              <a:rPr lang="nl-BE" sz="6000" dirty="0"/>
              <a:t>Categoriale classificatie</a:t>
            </a:r>
            <a:endParaRPr sz="6000" dirty="0"/>
          </a:p>
        </p:txBody>
      </p:sp>
      <p:sp>
        <p:nvSpPr>
          <p:cNvPr id="212" name="Google Shape;212;p17"/>
          <p:cNvSpPr txBox="1">
            <a:spLocks noGrp="1"/>
          </p:cNvSpPr>
          <p:nvPr>
            <p:ph type="sldNum" idx="4294967295"/>
          </p:nvPr>
        </p:nvSpPr>
        <p:spPr>
          <a:xfrm>
            <a:off x="11404600" y="6283325"/>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1</a:t>
            </a:fld>
            <a:endParaRPr/>
          </a:p>
        </p:txBody>
      </p:sp>
      <p:sp>
        <p:nvSpPr>
          <p:cNvPr id="8" name="Google Shape;210;p17">
            <a:extLst>
              <a:ext uri="{FF2B5EF4-FFF2-40B4-BE49-F238E27FC236}">
                <a16:creationId xmlns:a16="http://schemas.microsoft.com/office/drawing/2014/main" id="{C9982400-582E-416B-A5D1-4282C0DF28A8}"/>
              </a:ext>
            </a:extLst>
          </p:cNvPr>
          <p:cNvSpPr txBox="1">
            <a:spLocks/>
          </p:cNvSpPr>
          <p:nvPr/>
        </p:nvSpPr>
        <p:spPr>
          <a:xfrm>
            <a:off x="7234283" y="3890583"/>
            <a:ext cx="4741817" cy="2037804"/>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16666"/>
              </a:buClr>
              <a:buSzPts val="5400"/>
              <a:buFont typeface="Open Sans"/>
              <a:buNone/>
              <a:defRPr sz="5400" b="0" i="0" u="none" strike="noStrike" cap="none">
                <a:solidFill>
                  <a:srgbClr val="016666"/>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20000"/>
              </a:lnSpc>
              <a:buSzPts val="6000"/>
            </a:pPr>
            <a:r>
              <a:rPr lang="nl-BE" sz="3200" dirty="0">
                <a:solidFill>
                  <a:srgbClr val="02AAB4"/>
                </a:solidFill>
                <a:hlinkClick r:id="rId5"/>
              </a:rPr>
              <a:t>www.prodiagnostiek.be</a:t>
            </a:r>
            <a:r>
              <a:rPr lang="nl-BE" sz="3200" dirty="0">
                <a:solidFill>
                  <a:srgbClr val="02AAB4"/>
                </a:solidFill>
              </a:rPr>
              <a:t> </a:t>
            </a:r>
          </a:p>
          <a:p>
            <a:pPr algn="l">
              <a:lnSpc>
                <a:spcPct val="120000"/>
              </a:lnSpc>
              <a:buSzPts val="6000"/>
            </a:pPr>
            <a:r>
              <a:rPr lang="nl-BE" sz="3200" dirty="0">
                <a:solidFill>
                  <a:srgbClr val="02AAB4"/>
                </a:solidFill>
              </a:rPr>
              <a:t>HGD-Onderzoeksfase</a:t>
            </a:r>
          </a:p>
          <a:p>
            <a:pPr algn="l">
              <a:lnSpc>
                <a:spcPct val="120000"/>
              </a:lnSpc>
              <a:buSzPts val="6000"/>
            </a:pPr>
            <a:r>
              <a:rPr lang="nl-BE" sz="3200" dirty="0">
                <a:solidFill>
                  <a:srgbClr val="02AAB4"/>
                </a:solidFill>
              </a:rPr>
              <a:t>Theoretisch deel</a:t>
            </a:r>
          </a:p>
        </p:txBody>
      </p:sp>
      <p:pic>
        <p:nvPicPr>
          <p:cNvPr id="9" name="Google Shape;532;p49" descr="Afbeelding met fornuis&#10;&#10;Automatisch gegenereerde beschrijving">
            <a:extLst>
              <a:ext uri="{FF2B5EF4-FFF2-40B4-BE49-F238E27FC236}">
                <a16:creationId xmlns:a16="http://schemas.microsoft.com/office/drawing/2014/main" id="{629A7551-A95D-4034-A88D-46E8E1324CA8}"/>
              </a:ext>
            </a:extLst>
          </p:cNvPr>
          <p:cNvPicPr preferRelativeResize="0"/>
          <p:nvPr/>
        </p:nvPicPr>
        <p:blipFill rotWithShape="1">
          <a:blip r:embed="rId6">
            <a:alphaModFix/>
          </a:blip>
          <a:srcRect l="23399" t="14683" b="11293"/>
          <a:stretch/>
        </p:blipFill>
        <p:spPr>
          <a:xfrm>
            <a:off x="1763945" y="2098623"/>
            <a:ext cx="5477232" cy="4056115"/>
          </a:xfrm>
          <a:prstGeom prst="rect">
            <a:avLst/>
          </a:prstGeom>
          <a:noFill/>
          <a:ln>
            <a:noFill/>
          </a:ln>
        </p:spPr>
      </p:pic>
      <p:pic>
        <p:nvPicPr>
          <p:cNvPr id="2" name="Audio 1">
            <a:hlinkClick r:id="" action="ppaction://media"/>
            <a:extLst>
              <a:ext uri="{FF2B5EF4-FFF2-40B4-BE49-F238E27FC236}">
                <a16:creationId xmlns:a16="http://schemas.microsoft.com/office/drawing/2014/main" id="{6F033170-82C0-4B49-BF3B-7D72BA9BAE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999"/>
    </mc:Choice>
    <mc:Fallback xmlns="">
      <p:transition spd="slow" advTm="29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275EB068-9462-4AEF-A14F-2012EAD5989E}"/>
              </a:ext>
            </a:extLst>
          </p:cNvPr>
          <p:cNvSpPr>
            <a:spLocks noGrp="1"/>
          </p:cNvSpPr>
          <p:nvPr>
            <p:ph type="sldNum" sz="quarter" idx="12"/>
          </p:nvPr>
        </p:nvSpPr>
        <p:spPr/>
        <p:txBody>
          <a:bodyPr/>
          <a:lstStyle/>
          <a:p>
            <a:fld id="{04FCA95E-2221-4DC3-A5F9-E53F37D422FC}" type="slidenum">
              <a:rPr lang="nl-BE" smtClean="0"/>
              <a:pPr/>
              <a:t>10</a:t>
            </a:fld>
            <a:endParaRPr lang="nl-BE"/>
          </a:p>
        </p:txBody>
      </p:sp>
      <p:graphicFrame>
        <p:nvGraphicFramePr>
          <p:cNvPr id="5" name="Tabel 4">
            <a:extLst>
              <a:ext uri="{FF2B5EF4-FFF2-40B4-BE49-F238E27FC236}">
                <a16:creationId xmlns:a16="http://schemas.microsoft.com/office/drawing/2014/main" id="{0B3E5073-DE9B-44D5-B4F8-D1279FB47DF7}"/>
              </a:ext>
            </a:extLst>
          </p:cNvPr>
          <p:cNvGraphicFramePr>
            <a:graphicFrameLocks noGrp="1"/>
          </p:cNvGraphicFramePr>
          <p:nvPr/>
        </p:nvGraphicFramePr>
        <p:xfrm>
          <a:off x="208344" y="2"/>
          <a:ext cx="11982864" cy="6857997"/>
        </p:xfrm>
        <a:graphic>
          <a:graphicData uri="http://schemas.openxmlformats.org/drawingml/2006/table">
            <a:tbl>
              <a:tblPr bandRow="1">
                <a:tableStyleId>{5C22544A-7EE6-4342-B048-85BDC9FD1C3A}</a:tableStyleId>
              </a:tblPr>
              <a:tblGrid>
                <a:gridCol w="2502199">
                  <a:extLst>
                    <a:ext uri="{9D8B030D-6E8A-4147-A177-3AD203B41FA5}">
                      <a16:colId xmlns:a16="http://schemas.microsoft.com/office/drawing/2014/main" val="303004277"/>
                    </a:ext>
                  </a:extLst>
                </a:gridCol>
                <a:gridCol w="9480665">
                  <a:extLst>
                    <a:ext uri="{9D8B030D-6E8A-4147-A177-3AD203B41FA5}">
                      <a16:colId xmlns:a16="http://schemas.microsoft.com/office/drawing/2014/main" val="64116110"/>
                    </a:ext>
                  </a:extLst>
                </a:gridCol>
              </a:tblGrid>
              <a:tr h="737198">
                <a:tc gridSpan="2">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nl-BE" sz="4000" b="1" dirty="0"/>
                        <a:t>Verstandelijke beperking</a:t>
                      </a:r>
                      <a:endParaRPr lang="nl-BE" sz="4000" b="1"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B w="38100" cap="flat" cmpd="sng" algn="ctr">
                      <a:solidFill>
                        <a:srgbClr val="016666"/>
                      </a:solidFill>
                      <a:prstDash val="solid"/>
                      <a:round/>
                      <a:headEnd type="none" w="med" len="med"/>
                      <a:tailEnd type="none" w="med" len="med"/>
                    </a:lnB>
                    <a:solidFill>
                      <a:srgbClr val="D0EAF1"/>
                    </a:solidFill>
                  </a:tcPr>
                </a:tc>
                <a:tc hMerge="1">
                  <a:txBody>
                    <a:bodyPr/>
                    <a:lstStyle/>
                    <a:p>
                      <a:pPr algn="just">
                        <a:lnSpc>
                          <a:spcPct val="115000"/>
                        </a:lnSpc>
                        <a:spcBef>
                          <a:spcPts val="1200"/>
                        </a:spcBef>
                        <a:spcAft>
                          <a:spcPts val="1000"/>
                        </a:spcAft>
                      </a:pPr>
                      <a:endParaRPr lang="nl-BE" sz="2800" b="1" i="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L w="38100" cap="flat" cmpd="sng" algn="ctr">
                      <a:solidFill>
                        <a:srgbClr val="016666"/>
                      </a:solidFill>
                      <a:prstDash val="solid"/>
                      <a:round/>
                      <a:headEnd type="none" w="med" len="med"/>
                      <a:tailEnd type="none" w="med" len="med"/>
                    </a:lnL>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1194921175"/>
                  </a:ext>
                </a:extLst>
              </a:tr>
              <a:tr h="595378">
                <a:tc>
                  <a:txBody>
                    <a:bodyPr/>
                    <a:lstStyle/>
                    <a:p>
                      <a:pPr algn="just">
                        <a:lnSpc>
                          <a:spcPct val="115000"/>
                        </a:lnSpc>
                        <a:spcAft>
                          <a:spcPts val="0"/>
                        </a:spcAft>
                      </a:pPr>
                      <a:r>
                        <a:rPr lang="nl-BE" sz="2800" b="1"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rPr>
                        <a:t>WAT?</a:t>
                      </a:r>
                    </a:p>
                  </a:txBody>
                  <a:tcPr marL="61272" marR="61272" marT="0" marB="0">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15000"/>
                        </a:lnSpc>
                        <a:spcBef>
                          <a:spcPts val="1200"/>
                        </a:spcBef>
                        <a:spcAft>
                          <a:spcPts val="1000"/>
                        </a:spcAft>
                      </a:pPr>
                      <a:r>
                        <a:rPr lang="nl-BE" sz="2800" b="1" i="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rPr>
                        <a:t>HOE?</a:t>
                      </a:r>
                    </a:p>
                  </a:txBody>
                  <a:tcPr marL="61272" marR="61272"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724666032"/>
                  </a:ext>
                </a:extLst>
              </a:tr>
              <a:tr h="1948270">
                <a:tc>
                  <a:txBody>
                    <a:bodyPr/>
                    <a:lstStyle/>
                    <a:p>
                      <a:pPr algn="just">
                        <a:lnSpc>
                          <a:spcPct val="100000"/>
                        </a:lnSpc>
                        <a:spcBef>
                          <a:spcPts val="1200"/>
                        </a:spcBef>
                        <a:spcAft>
                          <a:spcPts val="0"/>
                        </a:spcAft>
                      </a:pPr>
                      <a:r>
                        <a:rPr lang="nl-BE" sz="2800" kern="1200" dirty="0">
                          <a:solidFill>
                            <a:schemeClr val="dk1"/>
                          </a:solidFill>
                          <a:effectLst/>
                          <a:latin typeface="+mn-lt"/>
                          <a:ea typeface="+mn-ea"/>
                          <a:cs typeface="+mn-cs"/>
                        </a:rPr>
                        <a:t>INTELLECTUEEL FUNCTIONEREN</a:t>
                      </a:r>
                    </a:p>
                    <a:p>
                      <a:pPr algn="just">
                        <a:lnSpc>
                          <a:spcPct val="100000"/>
                        </a:lnSpc>
                        <a:spcBef>
                          <a:spcPts val="1200"/>
                        </a:spcBef>
                        <a:spcAft>
                          <a:spcPts val="0"/>
                        </a:spcAft>
                      </a:pPr>
                      <a:r>
                        <a:rPr lang="nl-BE" sz="2800" kern="1200" dirty="0">
                          <a:solidFill>
                            <a:schemeClr val="dk1"/>
                          </a:solidFill>
                          <a:effectLst/>
                          <a:latin typeface="+mn-lt"/>
                          <a:ea typeface="+mn-ea"/>
                          <a:cs typeface="+mn-cs"/>
                        </a:rPr>
                        <a:t>ALGEMENE INTELLIGENTIE</a:t>
                      </a:r>
                    </a:p>
                  </a:txBody>
                  <a:tcPr marL="61272" marR="61272" marT="0" marB="0">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marL="0" indent="0" algn="just">
                        <a:lnSpc>
                          <a:spcPct val="100000"/>
                        </a:lnSpc>
                        <a:spcBef>
                          <a:spcPts val="0"/>
                        </a:spcBef>
                        <a:spcAft>
                          <a:spcPts val="0"/>
                        </a:spcAft>
                        <a:buFont typeface="Arial" panose="020B0604020202020204" pitchFamily="34" charset="0"/>
                        <a:buNone/>
                      </a:pPr>
                      <a:r>
                        <a:rPr lang="nl-BE" sz="2800" u="none" spc="30" dirty="0">
                          <a:effectLst/>
                        </a:rPr>
                        <a:t>CHC-intelligentieonderzoek  </a:t>
                      </a:r>
                    </a:p>
                    <a:p>
                      <a:pPr marL="457200" indent="-457200" algn="just">
                        <a:lnSpc>
                          <a:spcPct val="100000"/>
                        </a:lnSpc>
                        <a:spcBef>
                          <a:spcPts val="0"/>
                        </a:spcBef>
                        <a:spcAft>
                          <a:spcPts val="0"/>
                        </a:spcAft>
                        <a:buFont typeface="Symbol" panose="05050102010706020507" pitchFamily="18" charset="2"/>
                        <a:buChar char="Þ"/>
                      </a:pPr>
                      <a:r>
                        <a:rPr lang="nl-BE" sz="2800" i="1" u="none" spc="30" dirty="0">
                          <a:effectLst/>
                        </a:rPr>
                        <a:t>Pas de cross-</a:t>
                      </a:r>
                      <a:r>
                        <a:rPr lang="nl-BE" sz="2800" i="1" u="none" spc="30" dirty="0" err="1">
                          <a:effectLst/>
                        </a:rPr>
                        <a:t>battery</a:t>
                      </a:r>
                      <a:r>
                        <a:rPr lang="nl-BE" sz="2800" i="1" u="none" spc="30" dirty="0">
                          <a:effectLst/>
                        </a:rPr>
                        <a:t>-benadering toe om een zo breed mogelijke dekking te hebben van de verschillende cognitieve vaardigheden (</a:t>
                      </a:r>
                      <a:r>
                        <a:rPr lang="nl-BE" sz="2800" i="1" u="none" spc="30" dirty="0" err="1">
                          <a:effectLst/>
                        </a:rPr>
                        <a:t>BCV’s</a:t>
                      </a:r>
                      <a:r>
                        <a:rPr lang="nl-BE" sz="2800" i="1" u="none" spc="30" dirty="0">
                          <a:effectLst/>
                        </a:rPr>
                        <a:t>).</a:t>
                      </a:r>
                    </a:p>
                  </a:txBody>
                  <a:tcPr marL="61272" marR="61272"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2170869119"/>
                  </a:ext>
                </a:extLst>
              </a:tr>
              <a:tr h="3577151">
                <a:tc>
                  <a:txBody>
                    <a:bodyPr/>
                    <a:lstStyle/>
                    <a:p>
                      <a:pPr algn="just">
                        <a:lnSpc>
                          <a:spcPct val="100000"/>
                        </a:lnSpc>
                        <a:spcBef>
                          <a:spcPts val="1200"/>
                        </a:spcBef>
                        <a:spcAft>
                          <a:spcPts val="0"/>
                        </a:spcAft>
                      </a:pPr>
                      <a:r>
                        <a:rPr lang="nl-BE" sz="2800" spc="30" dirty="0">
                          <a:effectLst/>
                        </a:rPr>
                        <a:t>ADAPTIEF GEDRAG</a:t>
                      </a:r>
                    </a:p>
                    <a:p>
                      <a:pPr algn="just">
                        <a:lnSpc>
                          <a:spcPct val="100000"/>
                        </a:lnSpc>
                        <a:spcAft>
                          <a:spcPts val="0"/>
                        </a:spcAft>
                      </a:pPr>
                      <a:r>
                        <a:rPr lang="nl-BE" sz="2800" spc="30" dirty="0">
                          <a:effectLst/>
                        </a:rPr>
                        <a:t>- conceptueel</a:t>
                      </a:r>
                    </a:p>
                    <a:p>
                      <a:pPr algn="just">
                        <a:lnSpc>
                          <a:spcPct val="100000"/>
                        </a:lnSpc>
                        <a:spcAft>
                          <a:spcPts val="0"/>
                        </a:spcAft>
                      </a:pPr>
                      <a:r>
                        <a:rPr lang="nl-BE" sz="2800" spc="30" dirty="0">
                          <a:effectLst/>
                        </a:rPr>
                        <a:t>- sociaal </a:t>
                      </a:r>
                    </a:p>
                    <a:p>
                      <a:pPr algn="just">
                        <a:lnSpc>
                          <a:spcPct val="100000"/>
                        </a:lnSpc>
                        <a:spcAft>
                          <a:spcPts val="0"/>
                        </a:spcAft>
                      </a:pPr>
                      <a:r>
                        <a:rPr lang="nl-BE" sz="2800" spc="30" dirty="0">
                          <a:effectLst/>
                        </a:rPr>
                        <a:t>- praktisch</a:t>
                      </a:r>
                      <a:endParaRPr lang="nl-BE" sz="280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0000"/>
                        </a:lnSpc>
                        <a:spcBef>
                          <a:spcPts val="1200"/>
                        </a:spcBef>
                        <a:spcAft>
                          <a:spcPts val="0"/>
                        </a:spcAft>
                      </a:pPr>
                      <a:endParaRPr lang="nl-BE" sz="280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solidFill>
                      <a:srgbClr val="D0EAF1"/>
                    </a:solidFill>
                  </a:tcPr>
                </a:tc>
                <a:tc>
                  <a:txBody>
                    <a:bodyPr/>
                    <a:lstStyle/>
                    <a:p>
                      <a:pPr marL="457200" indent="-457200">
                        <a:lnSpc>
                          <a:spcPct val="100000"/>
                        </a:lnSpc>
                        <a:buFont typeface="Arial" panose="020B0604020202020204" pitchFamily="34" charset="0"/>
                        <a:buChar char="•"/>
                      </a:pPr>
                      <a:r>
                        <a:rPr lang="nl-BE" sz="2800" u="none" kern="1200" spc="30" dirty="0">
                          <a:solidFill>
                            <a:schemeClr val="dk1"/>
                          </a:solidFill>
                          <a:effectLst/>
                          <a:latin typeface="+mn-lt"/>
                          <a:ea typeface="+mn-ea"/>
                          <a:cs typeface="+mn-cs"/>
                        </a:rPr>
                        <a:t>Gevalideerde en genormeerde vragenlijst/interview </a:t>
                      </a:r>
                    </a:p>
                    <a:p>
                      <a:pPr marL="457200" indent="-457200">
                        <a:lnSpc>
                          <a:spcPct val="100000"/>
                        </a:lnSpc>
                        <a:buFont typeface="Arial" panose="020B0604020202020204" pitchFamily="34" charset="0"/>
                        <a:buChar char="•"/>
                      </a:pPr>
                      <a:r>
                        <a:rPr lang="nl-BE" sz="2800" u="none" kern="1200" spc="30" dirty="0">
                          <a:solidFill>
                            <a:schemeClr val="dk1"/>
                          </a:solidFill>
                          <a:effectLst/>
                          <a:latin typeface="+mn-lt"/>
                          <a:ea typeface="+mn-ea"/>
                          <a:cs typeface="+mn-cs"/>
                        </a:rPr>
                        <a:t>Gesprek met ouders, leerkracht, hulpverleners … </a:t>
                      </a:r>
                    </a:p>
                    <a:p>
                      <a:pPr marL="457200" indent="-457200">
                        <a:lnSpc>
                          <a:spcPct val="100000"/>
                        </a:lnSpc>
                        <a:buFont typeface="Arial" panose="020B0604020202020204" pitchFamily="34" charset="0"/>
                        <a:buChar char="•"/>
                      </a:pPr>
                      <a:r>
                        <a:rPr lang="nl-BE" sz="2800" u="none" kern="1200" spc="30" dirty="0">
                          <a:solidFill>
                            <a:schemeClr val="dk1"/>
                          </a:solidFill>
                          <a:effectLst/>
                          <a:latin typeface="+mn-lt"/>
                          <a:ea typeface="+mn-ea"/>
                          <a:cs typeface="+mn-cs"/>
                        </a:rPr>
                        <a:t>Observatie in verschillende contexten (individueel onderzoek, klas, speelplaats, thuis)</a:t>
                      </a:r>
                    </a:p>
                    <a:p>
                      <a:pPr marL="457200" indent="-457200">
                        <a:lnSpc>
                          <a:spcPct val="100000"/>
                        </a:lnSpc>
                        <a:buFont typeface="Symbol" panose="05050102010706020507" pitchFamily="18" charset="2"/>
                        <a:buChar char="Þ"/>
                      </a:pPr>
                      <a:r>
                        <a:rPr lang="nl-BE" sz="2800" i="1" u="none" kern="1200" spc="30" dirty="0">
                          <a:solidFill>
                            <a:schemeClr val="dk1"/>
                          </a:solidFill>
                          <a:effectLst/>
                          <a:latin typeface="+mn-lt"/>
                          <a:ea typeface="+mn-ea"/>
                          <a:cs typeface="+mn-cs"/>
                        </a:rPr>
                        <a:t>Betrouwbaarheid en validiteit verschillende bronnen?</a:t>
                      </a:r>
                    </a:p>
                    <a:p>
                      <a:pPr marL="457200" indent="-457200">
                        <a:lnSpc>
                          <a:spcPct val="100000"/>
                        </a:lnSpc>
                        <a:buFont typeface="Symbol" panose="05050102010706020507" pitchFamily="18" charset="2"/>
                        <a:buChar char="Þ"/>
                      </a:pPr>
                      <a:r>
                        <a:rPr lang="nl-BE" sz="2800" i="1" u="none" kern="1200" spc="30" dirty="0">
                          <a:solidFill>
                            <a:schemeClr val="dk1"/>
                          </a:solidFill>
                          <a:effectLst/>
                          <a:latin typeface="+mn-lt"/>
                          <a:ea typeface="+mn-ea"/>
                          <a:cs typeface="+mn-cs"/>
                        </a:rPr>
                        <a:t>Breng info samen in integratief beeld. Vorm bij tegenstrijdigheden klinisch oordeel vooraleer uitspraak te doen over significante beperkingen in adaptief gedrag.</a:t>
                      </a:r>
                    </a:p>
                  </a:txBody>
                  <a:tcPr marL="61272" marR="61272"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solidFill>
                      <a:srgbClr val="D0EAF1"/>
                    </a:solidFill>
                  </a:tcPr>
                </a:tc>
                <a:extLst>
                  <a:ext uri="{0D108BD9-81ED-4DB2-BD59-A6C34878D82A}">
                    <a16:rowId xmlns:a16="http://schemas.microsoft.com/office/drawing/2014/main" val="239566843"/>
                  </a:ext>
                </a:extLst>
              </a:tr>
            </a:tbl>
          </a:graphicData>
        </a:graphic>
      </p:graphicFrame>
      <p:pic>
        <p:nvPicPr>
          <p:cNvPr id="8" name="Audio 7">
            <a:hlinkClick r:id="" action="ppaction://media"/>
            <a:extLst>
              <a:ext uri="{FF2B5EF4-FFF2-40B4-BE49-F238E27FC236}">
                <a16:creationId xmlns:a16="http://schemas.microsoft.com/office/drawing/2014/main" id="{92AA7626-846A-4CEB-A156-E4615F0E8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45761556"/>
      </p:ext>
    </p:extLst>
  </p:cSld>
  <p:clrMapOvr>
    <a:masterClrMapping/>
  </p:clrMapOvr>
  <mc:AlternateContent xmlns:mc="http://schemas.openxmlformats.org/markup-compatibility/2006">
    <mc:Choice xmlns:p14="http://schemas.microsoft.com/office/powerpoint/2010/main" Requires="p14">
      <p:transition spd="slow" p14:dur="2000" advTm="63054"/>
    </mc:Choice>
    <mc:Fallback>
      <p:transition spd="slow" advTm="63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177800"/>
            <a:r>
              <a:rPr lang="nl-BE" i="1" dirty="0">
                <a:solidFill>
                  <a:srgbClr val="02AAB4"/>
                </a:solidFill>
              </a:rPr>
              <a:t>Criterium t.o.v. betrouwbaarheidsinterval?</a:t>
            </a:r>
          </a:p>
        </p:txBody>
      </p:sp>
      <p:sp>
        <p:nvSpPr>
          <p:cNvPr id="3" name="Tijdelijke aanduiding voor tekst 2"/>
          <p:cNvSpPr>
            <a:spLocks noGrp="1"/>
          </p:cNvSpPr>
          <p:nvPr>
            <p:ph type="body" idx="1"/>
          </p:nvPr>
        </p:nvSpPr>
        <p:spPr>
          <a:xfrm>
            <a:off x="838885" y="1412776"/>
            <a:ext cx="10873739" cy="5013176"/>
          </a:xfrm>
        </p:spPr>
        <p:txBody>
          <a:bodyPr>
            <a:normAutofit lnSpcReduction="10000"/>
          </a:bodyPr>
          <a:lstStyle/>
          <a:p>
            <a:pPr marL="177800" indent="0">
              <a:buNone/>
            </a:pPr>
            <a:r>
              <a:rPr lang="nl-BE" dirty="0">
                <a:latin typeface="Open Sans" panose="020B0606030504020204"/>
              </a:rPr>
              <a:t>BI volledig onder de grenswaarde</a:t>
            </a:r>
          </a:p>
          <a:p>
            <a:pPr>
              <a:buFont typeface="Symbol" panose="05050102010706020507" pitchFamily="18" charset="2"/>
              <a:buChar char="Þ"/>
            </a:pPr>
            <a:r>
              <a:rPr lang="nl-BE" dirty="0">
                <a:latin typeface="Open Sans" panose="020B0606030504020204"/>
              </a:rPr>
              <a:t>Waarschijnlijk voldaan aan criterium, tenzij reden tot twijfel</a:t>
            </a:r>
          </a:p>
          <a:p>
            <a:pPr marL="177800" indent="0">
              <a:buNone/>
            </a:pPr>
            <a:endParaRPr lang="nl-BE" dirty="0">
              <a:latin typeface="Open Sans" panose="020B0606030504020204"/>
            </a:endParaRPr>
          </a:p>
          <a:p>
            <a:r>
              <a:rPr lang="nl-BE" dirty="0">
                <a:latin typeface="Open Sans" panose="020B0606030504020204"/>
              </a:rPr>
              <a:t> BI volledig boven grenswaarde</a:t>
            </a:r>
          </a:p>
          <a:p>
            <a:pPr>
              <a:buFont typeface="Symbol" panose="05050102010706020507" pitchFamily="18" charset="2"/>
              <a:buChar char="Þ"/>
            </a:pPr>
            <a:r>
              <a:rPr lang="nl-BE" dirty="0">
                <a:latin typeface="Open Sans" panose="020B0606030504020204"/>
              </a:rPr>
              <a:t>Niet voldaan aan criterium (voor criterium adaptief gedrag: tenzij reden tot twijfel)</a:t>
            </a:r>
          </a:p>
          <a:p>
            <a:pPr marL="177800" indent="0">
              <a:buNone/>
            </a:pPr>
            <a:endParaRPr lang="nl-BE" dirty="0">
              <a:latin typeface="Open Sans" panose="020B0606030504020204"/>
            </a:endParaRPr>
          </a:p>
          <a:p>
            <a:r>
              <a:rPr lang="nl-BE" dirty="0">
                <a:latin typeface="Open Sans" panose="020B0606030504020204"/>
              </a:rPr>
              <a:t> BI bevat de grenswaarde </a:t>
            </a:r>
          </a:p>
          <a:p>
            <a:pPr>
              <a:buFont typeface="Symbol" panose="05050102010706020507" pitchFamily="18" charset="2"/>
              <a:buChar char="Þ"/>
            </a:pPr>
            <a:r>
              <a:rPr lang="nl-BE" dirty="0">
                <a:latin typeface="Open Sans" panose="020B0606030504020204"/>
              </a:rPr>
              <a:t>Geen uitspraak mogelijk, klinisch oordeel vanuit integratief beeld </a:t>
            </a:r>
          </a:p>
          <a:p>
            <a:pPr marL="635000" lvl="1" indent="0">
              <a:buNone/>
            </a:pPr>
            <a:r>
              <a:rPr lang="nl-BE" sz="2800" dirty="0">
                <a:solidFill>
                  <a:srgbClr val="016666"/>
                </a:solidFill>
                <a:latin typeface="Open Sans" panose="020B0606030504020204"/>
              </a:rPr>
              <a:t>Zie Bijlage Klinisch oordeel bij intellectueel en/of adaptief zwak functioneren</a:t>
            </a:r>
          </a:p>
          <a:p>
            <a:pPr marL="177800" indent="0">
              <a:buNone/>
            </a:pPr>
            <a:endParaRPr lang="nl-BE" dirty="0">
              <a:solidFill>
                <a:schemeClr val="tx1"/>
              </a:solidFill>
              <a:latin typeface="+mj-lt"/>
            </a:endParaRPr>
          </a:p>
          <a:p>
            <a:endParaRPr lang="nl-BE" sz="2400" dirty="0"/>
          </a:p>
        </p:txBody>
      </p:sp>
      <p:pic>
        <p:nvPicPr>
          <p:cNvPr id="4" name="Audio 3">
            <a:hlinkClick r:id="" action="ppaction://media"/>
            <a:extLst>
              <a:ext uri="{FF2B5EF4-FFF2-40B4-BE49-F238E27FC236}">
                <a16:creationId xmlns:a16="http://schemas.microsoft.com/office/drawing/2014/main" id="{D959838A-2DA0-4B9E-AEC5-8753E149EC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09429077"/>
      </p:ext>
    </p:extLst>
  </p:cSld>
  <p:clrMapOvr>
    <a:masterClrMapping/>
  </p:clrMapOvr>
  <mc:AlternateContent xmlns:mc="http://schemas.openxmlformats.org/markup-compatibility/2006" xmlns:p14="http://schemas.microsoft.com/office/powerpoint/2010/main">
    <mc:Choice Requires="p14">
      <p:transition spd="slow" p14:dur="2000" advTm="24113"/>
    </mc:Choice>
    <mc:Fallback xmlns="">
      <p:transition spd="slow" advTm="24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177800"/>
            <a:r>
              <a:rPr lang="nl-BE" i="1" dirty="0">
                <a:solidFill>
                  <a:srgbClr val="02AAB4"/>
                </a:solidFill>
              </a:rPr>
              <a:t>Criterium t.o.v. betrouwbaarheidsinterval?</a:t>
            </a:r>
          </a:p>
        </p:txBody>
      </p:sp>
      <p:sp>
        <p:nvSpPr>
          <p:cNvPr id="4" name="Tekstvak 3">
            <a:extLst>
              <a:ext uri="{FF2B5EF4-FFF2-40B4-BE49-F238E27FC236}">
                <a16:creationId xmlns:a16="http://schemas.microsoft.com/office/drawing/2014/main" id="{EB623B59-B5E9-4231-96D7-DC9262B7722B}"/>
              </a:ext>
            </a:extLst>
          </p:cNvPr>
          <p:cNvSpPr txBox="1"/>
          <p:nvPr/>
        </p:nvSpPr>
        <p:spPr>
          <a:xfrm>
            <a:off x="2862330" y="4244978"/>
            <a:ext cx="1223977" cy="646331"/>
          </a:xfrm>
          <a:prstGeom prst="rect">
            <a:avLst/>
          </a:prstGeom>
          <a:solidFill>
            <a:srgbClr val="D0EAF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srgbClr val="003A8C"/>
                </a:solidFill>
                <a:effectLst/>
                <a:uLnTx/>
                <a:uFillTx/>
                <a:latin typeface="Calibri" panose="020F0502020204030204" pitchFamily="34" charset="0"/>
                <a:ea typeface="+mn-ea"/>
                <a:cs typeface="+mn-cs"/>
              </a:rPr>
              <a:t>BI</a:t>
            </a:r>
          </a:p>
        </p:txBody>
      </p:sp>
      <p:cxnSp>
        <p:nvCxnSpPr>
          <p:cNvPr id="5" name="Rechte verbindingslijn 4">
            <a:extLst>
              <a:ext uri="{FF2B5EF4-FFF2-40B4-BE49-F238E27FC236}">
                <a16:creationId xmlns:a16="http://schemas.microsoft.com/office/drawing/2014/main" id="{251F7361-71ED-4866-ACEA-5B28C1EA276A}"/>
              </a:ext>
            </a:extLst>
          </p:cNvPr>
          <p:cNvCxnSpPr/>
          <p:nvPr/>
        </p:nvCxnSpPr>
        <p:spPr>
          <a:xfrm>
            <a:off x="982692" y="2810428"/>
            <a:ext cx="10583798" cy="0"/>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sp>
        <p:nvSpPr>
          <p:cNvPr id="6" name="Tekstvak 5">
            <a:extLst>
              <a:ext uri="{FF2B5EF4-FFF2-40B4-BE49-F238E27FC236}">
                <a16:creationId xmlns:a16="http://schemas.microsoft.com/office/drawing/2014/main" id="{FB1E3689-D4B5-44DD-8766-799B1421EB74}"/>
              </a:ext>
            </a:extLst>
          </p:cNvPr>
          <p:cNvSpPr txBox="1">
            <a:spLocks noChangeArrowheads="1"/>
          </p:cNvSpPr>
          <p:nvPr/>
        </p:nvSpPr>
        <p:spPr bwMode="auto">
          <a:xfrm>
            <a:off x="1486561" y="1810153"/>
            <a:ext cx="98285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ê"/>
              <a:defRPr sz="2800">
                <a:solidFill>
                  <a:srgbClr val="606060"/>
                </a:solidFill>
                <a:latin typeface="Verdana" panose="020B0604030504040204" pitchFamily="34" charset="0"/>
              </a:defRPr>
            </a:lvl1pPr>
            <a:lvl2pPr marL="742950" indent="-285750">
              <a:spcBef>
                <a:spcPct val="20000"/>
              </a:spcBef>
              <a:buFont typeface="Wingdings 3" panose="05040102010807070707" pitchFamily="18" charset="2"/>
              <a:buChar char="ê"/>
              <a:defRPr sz="2400">
                <a:solidFill>
                  <a:srgbClr val="A37529"/>
                </a:solidFill>
                <a:latin typeface="Verdana" panose="020B0604030504040204" pitchFamily="34" charset="0"/>
              </a:defRPr>
            </a:lvl2pPr>
            <a:lvl3pPr marL="1143000" indent="-228600">
              <a:spcBef>
                <a:spcPct val="20000"/>
              </a:spcBef>
              <a:buFont typeface="Wingdings 3" panose="05040102010807070707" pitchFamily="18" charset="2"/>
              <a:buChar char="ê"/>
              <a:defRPr>
                <a:solidFill>
                  <a:srgbClr val="A37529"/>
                </a:solidFill>
                <a:latin typeface="Verdana" panose="020B0604030504040204" pitchFamily="34" charset="0"/>
              </a:defRPr>
            </a:lvl3pPr>
            <a:lvl4pPr marL="1600200" indent="-228600">
              <a:spcBef>
                <a:spcPct val="20000"/>
              </a:spcBef>
              <a:buFont typeface="Wingdings 3" panose="05040102010807070707" pitchFamily="18" charset="2"/>
              <a:buChar char="ê"/>
              <a:defRPr>
                <a:solidFill>
                  <a:srgbClr val="A37529"/>
                </a:solidFill>
                <a:latin typeface="Verdana" panose="020B0604030504040204" pitchFamily="34" charset="0"/>
              </a:defRPr>
            </a:lvl4pPr>
            <a:lvl5pPr marL="2057400" indent="-228600">
              <a:spcBef>
                <a:spcPct val="20000"/>
              </a:spcBef>
              <a:buFont typeface="Wingdings 3" panose="05040102010807070707" pitchFamily="18" charset="2"/>
              <a:buChar char="ê"/>
              <a:defRPr sz="2000">
                <a:solidFill>
                  <a:srgbClr val="A37529"/>
                </a:solidFill>
                <a:latin typeface="Verdana" panose="020B0604030504040204" pitchFamily="34" charset="0"/>
              </a:defRPr>
            </a:lvl5pPr>
            <a:lvl6pPr marL="2514600" indent="-228600" eaLnBrk="0" fontAlgn="base" hangingPunct="0">
              <a:spcBef>
                <a:spcPct val="20000"/>
              </a:spcBef>
              <a:spcAft>
                <a:spcPct val="0"/>
              </a:spcAft>
              <a:buFont typeface="Wingdings 3" panose="05040102010807070707" pitchFamily="18" charset="2"/>
              <a:buChar char="ê"/>
              <a:defRPr sz="2000">
                <a:solidFill>
                  <a:srgbClr val="A37529"/>
                </a:solidFill>
                <a:latin typeface="Verdana" panose="020B0604030504040204" pitchFamily="34" charset="0"/>
              </a:defRPr>
            </a:lvl6pPr>
            <a:lvl7pPr marL="2971800" indent="-228600" eaLnBrk="0" fontAlgn="base" hangingPunct="0">
              <a:spcBef>
                <a:spcPct val="20000"/>
              </a:spcBef>
              <a:spcAft>
                <a:spcPct val="0"/>
              </a:spcAft>
              <a:buFont typeface="Wingdings 3" panose="05040102010807070707" pitchFamily="18" charset="2"/>
              <a:buChar char="ê"/>
              <a:defRPr sz="2000">
                <a:solidFill>
                  <a:srgbClr val="A37529"/>
                </a:solidFill>
                <a:latin typeface="Verdana" panose="020B0604030504040204" pitchFamily="34" charset="0"/>
              </a:defRPr>
            </a:lvl7pPr>
            <a:lvl8pPr marL="3429000" indent="-228600" eaLnBrk="0" fontAlgn="base" hangingPunct="0">
              <a:spcBef>
                <a:spcPct val="20000"/>
              </a:spcBef>
              <a:spcAft>
                <a:spcPct val="0"/>
              </a:spcAft>
              <a:buFont typeface="Wingdings 3" panose="05040102010807070707" pitchFamily="18" charset="2"/>
              <a:buChar char="ê"/>
              <a:defRPr sz="2000">
                <a:solidFill>
                  <a:srgbClr val="A37529"/>
                </a:solidFill>
                <a:latin typeface="Verdana" panose="020B0604030504040204" pitchFamily="34" charset="0"/>
              </a:defRPr>
            </a:lvl8pPr>
            <a:lvl9pPr marL="3886200" indent="-228600" eaLnBrk="0" fontAlgn="base" hangingPunct="0">
              <a:spcBef>
                <a:spcPct val="20000"/>
              </a:spcBef>
              <a:spcAft>
                <a:spcPct val="0"/>
              </a:spcAft>
              <a:buFont typeface="Wingdings 3" panose="05040102010807070707" pitchFamily="18" charset="2"/>
              <a:buChar char="ê"/>
              <a:defRPr sz="2000">
                <a:solidFill>
                  <a:srgbClr val="A37529"/>
                </a:solidFill>
                <a:latin typeface="Verdan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altLang="nl-BE"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55        </a:t>
            </a:r>
            <a:r>
              <a:rPr kumimoji="0" lang="nl-BE" altLang="nl-BE" sz="3200" b="1" i="0" u="none" strike="noStrike" kern="1200" cap="none" spc="0" normalizeH="0" baseline="0" noProof="0" dirty="0">
                <a:ln>
                  <a:noFill/>
                </a:ln>
                <a:solidFill>
                  <a:srgbClr val="CC0099"/>
                </a:solidFill>
                <a:effectLst/>
                <a:uLnTx/>
                <a:uFillTx/>
                <a:latin typeface="Century Gothic" panose="020B0502020202020204" pitchFamily="34" charset="0"/>
                <a:ea typeface="+mn-ea"/>
                <a:cs typeface="+mn-cs"/>
              </a:rPr>
              <a:t>70</a:t>
            </a:r>
            <a:r>
              <a:rPr kumimoji="0" lang="nl-BE" altLang="nl-BE"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85      100     115     130      145  </a:t>
            </a:r>
          </a:p>
        </p:txBody>
      </p:sp>
      <p:cxnSp>
        <p:nvCxnSpPr>
          <p:cNvPr id="7" name="Rechte verbindingslijn 6">
            <a:extLst>
              <a:ext uri="{FF2B5EF4-FFF2-40B4-BE49-F238E27FC236}">
                <a16:creationId xmlns:a16="http://schemas.microsoft.com/office/drawing/2014/main" id="{B0B9CBD5-F872-4078-B391-1356BA0C225A}"/>
              </a:ext>
            </a:extLst>
          </p:cNvPr>
          <p:cNvCxnSpPr>
            <a:cxnSpLocks/>
          </p:cNvCxnSpPr>
          <p:nvPr/>
        </p:nvCxnSpPr>
        <p:spPr>
          <a:xfrm flipH="1">
            <a:off x="3885510" y="2420428"/>
            <a:ext cx="7680" cy="2984748"/>
          </a:xfrm>
          <a:prstGeom prst="line">
            <a:avLst/>
          </a:prstGeom>
          <a:ln w="57150">
            <a:solidFill>
              <a:srgbClr val="E703C6"/>
            </a:solidFill>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85DD8587-E196-4C95-94F5-3F1ED8FCC29A}"/>
              </a:ext>
            </a:extLst>
          </p:cNvPr>
          <p:cNvSpPr txBox="1"/>
          <p:nvPr/>
        </p:nvSpPr>
        <p:spPr>
          <a:xfrm>
            <a:off x="2180330" y="2929143"/>
            <a:ext cx="1364001" cy="646331"/>
          </a:xfrm>
          <a:prstGeom prst="rect">
            <a:avLst/>
          </a:prstGeom>
          <a:solidFill>
            <a:srgbClr val="D0EAF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srgbClr val="003A8C"/>
                </a:solidFill>
                <a:effectLst/>
                <a:uLnTx/>
                <a:uFillTx/>
                <a:latin typeface="Calibri" panose="020F0502020204030204" pitchFamily="34" charset="0"/>
                <a:ea typeface="+mn-ea"/>
                <a:cs typeface="+mn-cs"/>
              </a:rPr>
              <a:t>BI</a:t>
            </a:r>
          </a:p>
        </p:txBody>
      </p:sp>
      <p:cxnSp>
        <p:nvCxnSpPr>
          <p:cNvPr id="9" name="Rechte verbindingslijn 8">
            <a:extLst>
              <a:ext uri="{FF2B5EF4-FFF2-40B4-BE49-F238E27FC236}">
                <a16:creationId xmlns:a16="http://schemas.microsoft.com/office/drawing/2014/main" id="{8048D945-8E38-4FF9-A1D5-8999779D28B5}"/>
              </a:ext>
            </a:extLst>
          </p:cNvPr>
          <p:cNvCxnSpPr/>
          <p:nvPr/>
        </p:nvCxnSpPr>
        <p:spPr>
          <a:xfrm flipH="1">
            <a:off x="10231342" y="2475546"/>
            <a:ext cx="10264" cy="364057"/>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E4AFD786-F356-4C24-A558-A291D615AE11}"/>
              </a:ext>
            </a:extLst>
          </p:cNvPr>
          <p:cNvCxnSpPr/>
          <p:nvPr/>
        </p:nvCxnSpPr>
        <p:spPr>
          <a:xfrm flipH="1">
            <a:off x="8949822" y="2428724"/>
            <a:ext cx="10264" cy="364057"/>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a:extLst>
              <a:ext uri="{FF2B5EF4-FFF2-40B4-BE49-F238E27FC236}">
                <a16:creationId xmlns:a16="http://schemas.microsoft.com/office/drawing/2014/main" id="{A5794A8F-B38F-4294-B497-477D11A82A54}"/>
              </a:ext>
            </a:extLst>
          </p:cNvPr>
          <p:cNvCxnSpPr/>
          <p:nvPr/>
        </p:nvCxnSpPr>
        <p:spPr>
          <a:xfrm flipH="1">
            <a:off x="7668302" y="2450436"/>
            <a:ext cx="10264" cy="364057"/>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8C61B257-D3BF-4475-8E01-B51B69C77100}"/>
              </a:ext>
            </a:extLst>
          </p:cNvPr>
          <p:cNvCxnSpPr/>
          <p:nvPr/>
        </p:nvCxnSpPr>
        <p:spPr>
          <a:xfrm flipH="1">
            <a:off x="6442201" y="2442310"/>
            <a:ext cx="10264" cy="364057"/>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49ECD8E3-005E-4688-8173-74C2FE0AE3BB}"/>
              </a:ext>
            </a:extLst>
          </p:cNvPr>
          <p:cNvCxnSpPr/>
          <p:nvPr/>
        </p:nvCxnSpPr>
        <p:spPr>
          <a:xfrm flipH="1">
            <a:off x="5154366" y="2418756"/>
            <a:ext cx="10264" cy="364057"/>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F6762A8E-4489-498F-A8C1-F6485D9B791A}"/>
              </a:ext>
            </a:extLst>
          </p:cNvPr>
          <p:cNvCxnSpPr/>
          <p:nvPr/>
        </p:nvCxnSpPr>
        <p:spPr>
          <a:xfrm flipH="1">
            <a:off x="2452987" y="2450436"/>
            <a:ext cx="10264" cy="364057"/>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sp>
        <p:nvSpPr>
          <p:cNvPr id="15" name="Tekstvak 14">
            <a:extLst>
              <a:ext uri="{FF2B5EF4-FFF2-40B4-BE49-F238E27FC236}">
                <a16:creationId xmlns:a16="http://schemas.microsoft.com/office/drawing/2014/main" id="{8B995E1D-6B1C-482A-B556-D6B5C1FF1069}"/>
              </a:ext>
            </a:extLst>
          </p:cNvPr>
          <p:cNvSpPr txBox="1"/>
          <p:nvPr/>
        </p:nvSpPr>
        <p:spPr>
          <a:xfrm>
            <a:off x="4234370" y="3572974"/>
            <a:ext cx="1234364" cy="646331"/>
          </a:xfrm>
          <a:prstGeom prst="rect">
            <a:avLst/>
          </a:prstGeom>
          <a:solidFill>
            <a:srgbClr val="D0EAF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600" b="0" i="0" u="none" strike="noStrike" kern="1200" cap="none" spc="0" normalizeH="0" baseline="0" noProof="0" dirty="0">
                <a:ln>
                  <a:noFill/>
                </a:ln>
                <a:solidFill>
                  <a:srgbClr val="003A8C"/>
                </a:solidFill>
                <a:effectLst/>
                <a:uLnTx/>
                <a:uFillTx/>
                <a:latin typeface="Calibri" panose="020F0502020204030204" pitchFamily="34" charset="0"/>
                <a:ea typeface="+mn-ea"/>
                <a:cs typeface="+mn-cs"/>
              </a:rPr>
              <a:t>BI</a:t>
            </a:r>
            <a:endParaRPr kumimoji="0" lang="nl-BE" sz="3200" b="0" i="0" u="none" strike="noStrike" kern="1200" cap="none" spc="0" normalizeH="0" baseline="0" noProof="0" dirty="0">
              <a:ln>
                <a:noFill/>
              </a:ln>
              <a:solidFill>
                <a:srgbClr val="003A8C"/>
              </a:solidFill>
              <a:effectLst/>
              <a:uLnTx/>
              <a:uFillTx/>
              <a:latin typeface="Calibri" panose="020F0502020204030204" pitchFamily="34" charset="0"/>
              <a:ea typeface="+mn-ea"/>
              <a:cs typeface="+mn-cs"/>
            </a:endParaRPr>
          </a:p>
        </p:txBody>
      </p:sp>
      <p:sp>
        <p:nvSpPr>
          <p:cNvPr id="18" name="Tekstvak 5">
            <a:extLst>
              <a:ext uri="{FF2B5EF4-FFF2-40B4-BE49-F238E27FC236}">
                <a16:creationId xmlns:a16="http://schemas.microsoft.com/office/drawing/2014/main" id="{AD078A2C-4622-4206-9C32-07593DFBFB6A}"/>
              </a:ext>
            </a:extLst>
          </p:cNvPr>
          <p:cNvSpPr txBox="1">
            <a:spLocks noChangeArrowheads="1"/>
          </p:cNvSpPr>
          <p:nvPr/>
        </p:nvSpPr>
        <p:spPr bwMode="auto">
          <a:xfrm>
            <a:off x="1485924" y="5526452"/>
            <a:ext cx="98285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3" panose="05040102010807070707" pitchFamily="18" charset="2"/>
              <a:buChar char="ê"/>
              <a:defRPr sz="2800">
                <a:solidFill>
                  <a:srgbClr val="606060"/>
                </a:solidFill>
                <a:latin typeface="Verdana" panose="020B0604030504040204" pitchFamily="34" charset="0"/>
              </a:defRPr>
            </a:lvl1pPr>
            <a:lvl2pPr marL="742950" indent="-285750">
              <a:spcBef>
                <a:spcPct val="20000"/>
              </a:spcBef>
              <a:buFont typeface="Wingdings 3" panose="05040102010807070707" pitchFamily="18" charset="2"/>
              <a:buChar char="ê"/>
              <a:defRPr sz="2400">
                <a:solidFill>
                  <a:srgbClr val="A37529"/>
                </a:solidFill>
                <a:latin typeface="Verdana" panose="020B0604030504040204" pitchFamily="34" charset="0"/>
              </a:defRPr>
            </a:lvl2pPr>
            <a:lvl3pPr marL="1143000" indent="-228600">
              <a:spcBef>
                <a:spcPct val="20000"/>
              </a:spcBef>
              <a:buFont typeface="Wingdings 3" panose="05040102010807070707" pitchFamily="18" charset="2"/>
              <a:buChar char="ê"/>
              <a:defRPr>
                <a:solidFill>
                  <a:srgbClr val="A37529"/>
                </a:solidFill>
                <a:latin typeface="Verdana" panose="020B0604030504040204" pitchFamily="34" charset="0"/>
              </a:defRPr>
            </a:lvl3pPr>
            <a:lvl4pPr marL="1600200" indent="-228600">
              <a:spcBef>
                <a:spcPct val="20000"/>
              </a:spcBef>
              <a:buFont typeface="Wingdings 3" panose="05040102010807070707" pitchFamily="18" charset="2"/>
              <a:buChar char="ê"/>
              <a:defRPr>
                <a:solidFill>
                  <a:srgbClr val="A37529"/>
                </a:solidFill>
                <a:latin typeface="Verdana" panose="020B0604030504040204" pitchFamily="34" charset="0"/>
              </a:defRPr>
            </a:lvl4pPr>
            <a:lvl5pPr marL="2057400" indent="-228600">
              <a:spcBef>
                <a:spcPct val="20000"/>
              </a:spcBef>
              <a:buFont typeface="Wingdings 3" panose="05040102010807070707" pitchFamily="18" charset="2"/>
              <a:buChar char="ê"/>
              <a:defRPr sz="2000">
                <a:solidFill>
                  <a:srgbClr val="A37529"/>
                </a:solidFill>
                <a:latin typeface="Verdana" panose="020B0604030504040204" pitchFamily="34" charset="0"/>
              </a:defRPr>
            </a:lvl5pPr>
            <a:lvl6pPr marL="2514600" indent="-228600" eaLnBrk="0" fontAlgn="base" hangingPunct="0">
              <a:spcBef>
                <a:spcPct val="20000"/>
              </a:spcBef>
              <a:spcAft>
                <a:spcPct val="0"/>
              </a:spcAft>
              <a:buFont typeface="Wingdings 3" panose="05040102010807070707" pitchFamily="18" charset="2"/>
              <a:buChar char="ê"/>
              <a:defRPr sz="2000">
                <a:solidFill>
                  <a:srgbClr val="A37529"/>
                </a:solidFill>
                <a:latin typeface="Verdana" panose="020B0604030504040204" pitchFamily="34" charset="0"/>
              </a:defRPr>
            </a:lvl6pPr>
            <a:lvl7pPr marL="2971800" indent="-228600" eaLnBrk="0" fontAlgn="base" hangingPunct="0">
              <a:spcBef>
                <a:spcPct val="20000"/>
              </a:spcBef>
              <a:spcAft>
                <a:spcPct val="0"/>
              </a:spcAft>
              <a:buFont typeface="Wingdings 3" panose="05040102010807070707" pitchFamily="18" charset="2"/>
              <a:buChar char="ê"/>
              <a:defRPr sz="2000">
                <a:solidFill>
                  <a:srgbClr val="A37529"/>
                </a:solidFill>
                <a:latin typeface="Verdana" panose="020B0604030504040204" pitchFamily="34" charset="0"/>
              </a:defRPr>
            </a:lvl7pPr>
            <a:lvl8pPr marL="3429000" indent="-228600" eaLnBrk="0" fontAlgn="base" hangingPunct="0">
              <a:spcBef>
                <a:spcPct val="20000"/>
              </a:spcBef>
              <a:spcAft>
                <a:spcPct val="0"/>
              </a:spcAft>
              <a:buFont typeface="Wingdings 3" panose="05040102010807070707" pitchFamily="18" charset="2"/>
              <a:buChar char="ê"/>
              <a:defRPr sz="2000">
                <a:solidFill>
                  <a:srgbClr val="A37529"/>
                </a:solidFill>
                <a:latin typeface="Verdana" panose="020B0604030504040204" pitchFamily="34" charset="0"/>
              </a:defRPr>
            </a:lvl8pPr>
            <a:lvl9pPr marL="3886200" indent="-228600" eaLnBrk="0" fontAlgn="base" hangingPunct="0">
              <a:spcBef>
                <a:spcPct val="20000"/>
              </a:spcBef>
              <a:spcAft>
                <a:spcPct val="0"/>
              </a:spcAft>
              <a:buFont typeface="Wingdings 3" panose="05040102010807070707" pitchFamily="18" charset="2"/>
              <a:buChar char="ê"/>
              <a:defRPr sz="2000">
                <a:solidFill>
                  <a:srgbClr val="A37529"/>
                </a:solidFill>
                <a:latin typeface="Verdana" panose="020B060403050404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altLang="nl-BE"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20</a:t>
            </a:r>
            <a:r>
              <a:rPr kumimoji="0" lang="nl-BE" altLang="nl-BE" sz="3200" b="1" i="0" u="none" strike="noStrike" kern="1200" cap="none" spc="0" normalizeH="0" baseline="0" noProof="0" dirty="0">
                <a:ln>
                  <a:noFill/>
                </a:ln>
                <a:solidFill>
                  <a:srgbClr val="E703C6"/>
                </a:solidFill>
                <a:effectLst/>
                <a:uLnTx/>
                <a:uFillTx/>
                <a:latin typeface="Century Gothic" panose="020B0502020202020204" pitchFamily="34" charset="0"/>
                <a:ea typeface="+mn-ea"/>
                <a:cs typeface="+mn-cs"/>
              </a:rPr>
              <a:t> </a:t>
            </a:r>
            <a:r>
              <a:rPr kumimoji="0" lang="nl-BE" altLang="nl-BE"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nl-BE" altLang="nl-BE" sz="3200" b="1" i="0" u="none" strike="noStrike" kern="1200" cap="none" spc="0" normalizeH="0" baseline="0" noProof="0" dirty="0">
                <a:ln>
                  <a:noFill/>
                </a:ln>
                <a:solidFill>
                  <a:srgbClr val="E703C6"/>
                </a:solidFill>
                <a:effectLst/>
                <a:uLnTx/>
                <a:uFillTx/>
                <a:latin typeface="Century Gothic" panose="020B0502020202020204" pitchFamily="34" charset="0"/>
                <a:ea typeface="+mn-ea"/>
                <a:cs typeface="+mn-cs"/>
              </a:rPr>
              <a:t>30</a:t>
            </a:r>
            <a:r>
              <a:rPr kumimoji="0" lang="nl-BE" altLang="nl-BE"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40	 50      60	       70        80</a:t>
            </a:r>
          </a:p>
        </p:txBody>
      </p:sp>
      <p:cxnSp>
        <p:nvCxnSpPr>
          <p:cNvPr id="19" name="Rechte verbindingslijn 18">
            <a:extLst>
              <a:ext uri="{FF2B5EF4-FFF2-40B4-BE49-F238E27FC236}">
                <a16:creationId xmlns:a16="http://schemas.microsoft.com/office/drawing/2014/main" id="{979289BD-894E-49A2-B775-CA83BD25A9C2}"/>
              </a:ext>
            </a:extLst>
          </p:cNvPr>
          <p:cNvCxnSpPr/>
          <p:nvPr/>
        </p:nvCxnSpPr>
        <p:spPr>
          <a:xfrm flipH="1">
            <a:off x="10310323" y="5065217"/>
            <a:ext cx="10264" cy="364057"/>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B17722F0-FCF4-4FE8-9251-6EA27328BB80}"/>
              </a:ext>
            </a:extLst>
          </p:cNvPr>
          <p:cNvCxnSpPr/>
          <p:nvPr/>
        </p:nvCxnSpPr>
        <p:spPr>
          <a:xfrm flipH="1">
            <a:off x="8939558" y="5065217"/>
            <a:ext cx="10264" cy="364057"/>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77A94D88-8080-47D8-829D-1E32286C2DA4}"/>
              </a:ext>
            </a:extLst>
          </p:cNvPr>
          <p:cNvCxnSpPr/>
          <p:nvPr/>
        </p:nvCxnSpPr>
        <p:spPr>
          <a:xfrm flipH="1">
            <a:off x="7668302" y="5069722"/>
            <a:ext cx="10264" cy="364057"/>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4ACF6B7C-D3B4-44F9-81C6-BE4ED84DD6C0}"/>
              </a:ext>
            </a:extLst>
          </p:cNvPr>
          <p:cNvCxnSpPr/>
          <p:nvPr/>
        </p:nvCxnSpPr>
        <p:spPr>
          <a:xfrm>
            <a:off x="911424" y="5061934"/>
            <a:ext cx="10583798" cy="0"/>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00044B50-6E20-4B4F-B67A-B321CE966A90}"/>
              </a:ext>
            </a:extLst>
          </p:cNvPr>
          <p:cNvCxnSpPr/>
          <p:nvPr/>
        </p:nvCxnSpPr>
        <p:spPr>
          <a:xfrm flipH="1">
            <a:off x="6442201" y="5071225"/>
            <a:ext cx="10264" cy="364057"/>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D998ADE3-B052-4BFA-A7D2-E0977B50642B}"/>
              </a:ext>
            </a:extLst>
          </p:cNvPr>
          <p:cNvCxnSpPr/>
          <p:nvPr/>
        </p:nvCxnSpPr>
        <p:spPr>
          <a:xfrm flipH="1">
            <a:off x="5164630" y="5041120"/>
            <a:ext cx="10264" cy="364057"/>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0153608B-F18C-46F6-831D-4067B8533CDD}"/>
              </a:ext>
            </a:extLst>
          </p:cNvPr>
          <p:cNvCxnSpPr/>
          <p:nvPr/>
        </p:nvCxnSpPr>
        <p:spPr>
          <a:xfrm flipH="1">
            <a:off x="2447855" y="5069723"/>
            <a:ext cx="10264" cy="364057"/>
          </a:xfrm>
          <a:prstGeom prst="line">
            <a:avLst/>
          </a:prstGeom>
          <a:ln w="57150">
            <a:solidFill>
              <a:srgbClr val="016666"/>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E0075148-B1A0-4F4E-BBC4-1B8366F4B1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49264895"/>
      </p:ext>
    </p:extLst>
  </p:cSld>
  <p:clrMapOvr>
    <a:masterClrMapping/>
  </p:clrMapOvr>
  <mc:AlternateContent xmlns:mc="http://schemas.openxmlformats.org/markup-compatibility/2006" xmlns:p14="http://schemas.microsoft.com/office/powerpoint/2010/main">
    <mc:Choice Requires="p14">
      <p:transition spd="slow" p14:dur="2000" advTm="29924"/>
    </mc:Choice>
    <mc:Fallback xmlns="">
      <p:transition spd="slow" advTm="29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 11">
            <a:extLst>
              <a:ext uri="{FF2B5EF4-FFF2-40B4-BE49-F238E27FC236}">
                <a16:creationId xmlns:a16="http://schemas.microsoft.com/office/drawing/2014/main" id="{365E3F40-CB4B-4A85-84A7-FA8CBF333A95}"/>
              </a:ext>
            </a:extLst>
          </p:cNvPr>
          <p:cNvGraphicFramePr>
            <a:graphicFrameLocks noGrp="1"/>
          </p:cNvGraphicFramePr>
          <p:nvPr/>
        </p:nvGraphicFramePr>
        <p:xfrm>
          <a:off x="3718" y="0"/>
          <a:ext cx="12210056" cy="6858000"/>
        </p:xfrm>
        <a:graphic>
          <a:graphicData uri="http://schemas.openxmlformats.org/drawingml/2006/table">
            <a:tbl>
              <a:tblPr firstRow="1" firstCol="1" bandRow="1">
                <a:tableStyleId>{5C22544A-7EE6-4342-B048-85BDC9FD1C3A}</a:tableStyleId>
              </a:tblPr>
              <a:tblGrid>
                <a:gridCol w="3234531">
                  <a:extLst>
                    <a:ext uri="{9D8B030D-6E8A-4147-A177-3AD203B41FA5}">
                      <a16:colId xmlns:a16="http://schemas.microsoft.com/office/drawing/2014/main" val="1579770238"/>
                    </a:ext>
                  </a:extLst>
                </a:gridCol>
                <a:gridCol w="2870497">
                  <a:extLst>
                    <a:ext uri="{9D8B030D-6E8A-4147-A177-3AD203B41FA5}">
                      <a16:colId xmlns:a16="http://schemas.microsoft.com/office/drawing/2014/main" val="2776832816"/>
                    </a:ext>
                  </a:extLst>
                </a:gridCol>
                <a:gridCol w="3052514">
                  <a:extLst>
                    <a:ext uri="{9D8B030D-6E8A-4147-A177-3AD203B41FA5}">
                      <a16:colId xmlns:a16="http://schemas.microsoft.com/office/drawing/2014/main" val="2234260966"/>
                    </a:ext>
                  </a:extLst>
                </a:gridCol>
                <a:gridCol w="3052514">
                  <a:extLst>
                    <a:ext uri="{9D8B030D-6E8A-4147-A177-3AD203B41FA5}">
                      <a16:colId xmlns:a16="http://schemas.microsoft.com/office/drawing/2014/main" val="4244654506"/>
                    </a:ext>
                  </a:extLst>
                </a:gridCol>
              </a:tblGrid>
              <a:tr h="1714500">
                <a:tc>
                  <a:txBody>
                    <a:bodyPr/>
                    <a:lstStyle/>
                    <a:p>
                      <a:pPr algn="ctr">
                        <a:lnSpc>
                          <a:spcPct val="115000"/>
                        </a:lnSpc>
                        <a:spcAft>
                          <a:spcPts val="0"/>
                        </a:spcAft>
                      </a:pPr>
                      <a:r>
                        <a:rPr lang="nl-BE" sz="2800" spc="30" dirty="0">
                          <a:solidFill>
                            <a:schemeClr val="tx1"/>
                          </a:solidFill>
                          <a:effectLst/>
                          <a:latin typeface="Open Sans" panose="020B0606030504020204"/>
                        </a:rPr>
                        <a:t> </a:t>
                      </a:r>
                      <a:endParaRPr lang="nl-BE" sz="2800" spc="30" dirty="0">
                        <a:solidFill>
                          <a:schemeClr val="tx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bg1"/>
                    </a:solidFill>
                  </a:tcPr>
                </a:tc>
                <a:tc>
                  <a:txBody>
                    <a:bodyPr/>
                    <a:lstStyle/>
                    <a:p>
                      <a:pPr algn="ctr">
                        <a:lnSpc>
                          <a:spcPct val="115000"/>
                        </a:lnSpc>
                        <a:spcAft>
                          <a:spcPts val="0"/>
                        </a:spcAft>
                      </a:pPr>
                      <a:r>
                        <a:rPr lang="nl-BE" sz="2800" b="0" spc="30" dirty="0">
                          <a:solidFill>
                            <a:schemeClr val="tx1"/>
                          </a:solidFill>
                          <a:effectLst/>
                          <a:latin typeface="Open Sans" panose="020B0606030504020204"/>
                        </a:rPr>
                        <a:t>IQ-criterium</a:t>
                      </a:r>
                    </a:p>
                    <a:p>
                      <a:pPr algn="ctr">
                        <a:lnSpc>
                          <a:spcPct val="115000"/>
                        </a:lnSpc>
                        <a:spcAft>
                          <a:spcPts val="0"/>
                        </a:spcAft>
                      </a:pPr>
                      <a:r>
                        <a:rPr lang="nl-BE" sz="2800" b="0" spc="30" dirty="0">
                          <a:solidFill>
                            <a:schemeClr val="tx1"/>
                          </a:solidFill>
                          <a:effectLst/>
                          <a:latin typeface="Open Sans" panose="020B0606030504020204"/>
                        </a:rPr>
                        <a:t>onder BI</a:t>
                      </a:r>
                      <a:endParaRPr lang="nl-BE" sz="2800" b="0" spc="30" dirty="0">
                        <a:solidFill>
                          <a:schemeClr val="tx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rgbClr val="016666"/>
                      </a:solidFill>
                      <a:prstDash val="solid"/>
                      <a:round/>
                      <a:headEnd type="none" w="med" len="med"/>
                      <a:tailEnd type="none" w="med" len="med"/>
                    </a:lnB>
                    <a:solidFill>
                      <a:schemeClr val="bg1"/>
                    </a:solidFill>
                  </a:tcPr>
                </a:tc>
                <a:tc>
                  <a:txBody>
                    <a:bodyPr/>
                    <a:lstStyle/>
                    <a:p>
                      <a:pPr algn="ctr">
                        <a:lnSpc>
                          <a:spcPct val="115000"/>
                        </a:lnSpc>
                        <a:spcAft>
                          <a:spcPts val="0"/>
                        </a:spcAft>
                      </a:pPr>
                      <a:r>
                        <a:rPr lang="nl-BE" sz="2800" b="0" spc="30" dirty="0">
                          <a:solidFill>
                            <a:schemeClr val="tx1"/>
                          </a:solidFill>
                          <a:effectLst/>
                          <a:latin typeface="Open Sans" panose="020B0606030504020204"/>
                        </a:rPr>
                        <a:t>IQ-criterium </a:t>
                      </a:r>
                    </a:p>
                    <a:p>
                      <a:pPr algn="ctr">
                        <a:lnSpc>
                          <a:spcPct val="115000"/>
                        </a:lnSpc>
                        <a:spcAft>
                          <a:spcPts val="0"/>
                        </a:spcAft>
                      </a:pPr>
                      <a:r>
                        <a:rPr lang="nl-BE" sz="2800" b="0" spc="30" dirty="0">
                          <a:solidFill>
                            <a:schemeClr val="tx1"/>
                          </a:solidFill>
                          <a:effectLst/>
                          <a:latin typeface="Open Sans" panose="020B0606030504020204"/>
                        </a:rPr>
                        <a:t>binnen BI</a:t>
                      </a:r>
                      <a:endParaRPr lang="nl-BE" sz="2800" b="0" spc="30" dirty="0">
                        <a:solidFill>
                          <a:schemeClr val="tx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rgbClr val="016666"/>
                      </a:solidFill>
                      <a:prstDash val="solid"/>
                      <a:round/>
                      <a:headEnd type="none" w="med" len="med"/>
                      <a:tailEnd type="none" w="med" len="med"/>
                    </a:lnB>
                    <a:solidFill>
                      <a:schemeClr val="bg1"/>
                    </a:solidFill>
                  </a:tcPr>
                </a:tc>
                <a:tc>
                  <a:txBody>
                    <a:bodyPr/>
                    <a:lstStyle/>
                    <a:p>
                      <a:pPr algn="ctr">
                        <a:lnSpc>
                          <a:spcPct val="115000"/>
                        </a:lnSpc>
                        <a:spcAft>
                          <a:spcPts val="0"/>
                        </a:spcAft>
                      </a:pPr>
                      <a:r>
                        <a:rPr lang="nl-BE" sz="2800" b="0" spc="30" dirty="0">
                          <a:solidFill>
                            <a:schemeClr val="tx1"/>
                          </a:solidFill>
                          <a:effectLst/>
                          <a:latin typeface="Open Sans" panose="020B0606030504020204"/>
                        </a:rPr>
                        <a:t>IQ-criterium </a:t>
                      </a:r>
                    </a:p>
                    <a:p>
                      <a:pPr algn="ctr">
                        <a:lnSpc>
                          <a:spcPct val="115000"/>
                        </a:lnSpc>
                        <a:spcAft>
                          <a:spcPts val="0"/>
                        </a:spcAft>
                      </a:pPr>
                      <a:r>
                        <a:rPr lang="nl-BE" sz="2800" b="0" spc="30" dirty="0">
                          <a:solidFill>
                            <a:schemeClr val="tx1"/>
                          </a:solidFill>
                          <a:effectLst/>
                          <a:latin typeface="Open Sans" panose="020B0606030504020204"/>
                        </a:rPr>
                        <a:t>boven BI</a:t>
                      </a:r>
                      <a:endParaRPr lang="nl-BE" sz="2800" b="0" spc="30" dirty="0">
                        <a:solidFill>
                          <a:schemeClr val="tx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B w="12700" cap="flat" cmpd="sng" algn="ctr">
                      <a:solidFill>
                        <a:srgbClr val="016666"/>
                      </a:solidFill>
                      <a:prstDash val="solid"/>
                      <a:round/>
                      <a:headEnd type="none" w="med" len="med"/>
                      <a:tailEnd type="none" w="med" len="med"/>
                    </a:lnB>
                    <a:solidFill>
                      <a:schemeClr val="bg1"/>
                    </a:solidFill>
                  </a:tcPr>
                </a:tc>
                <a:extLst>
                  <a:ext uri="{0D108BD9-81ED-4DB2-BD59-A6C34878D82A}">
                    <a16:rowId xmlns:a16="http://schemas.microsoft.com/office/drawing/2014/main" val="3285157733"/>
                  </a:ext>
                </a:extLst>
              </a:tr>
              <a:tr h="1714500">
                <a:tc>
                  <a:txBody>
                    <a:bodyPr/>
                    <a:lstStyle/>
                    <a:p>
                      <a:pPr algn="ctr">
                        <a:lnSpc>
                          <a:spcPct val="115000"/>
                        </a:lnSpc>
                        <a:spcAft>
                          <a:spcPts val="0"/>
                        </a:spcAft>
                      </a:pPr>
                      <a:r>
                        <a:rPr lang="nl-BE" sz="2800" b="0" spc="30" dirty="0">
                          <a:solidFill>
                            <a:schemeClr val="tx1"/>
                          </a:solidFill>
                          <a:effectLst/>
                          <a:latin typeface="Open Sans" panose="020B0606030504020204"/>
                        </a:rPr>
                        <a:t>Criterium adaptief gedrag onder BI</a:t>
                      </a:r>
                      <a:endParaRPr lang="nl-BE" sz="2800" b="0" spc="30" dirty="0">
                        <a:solidFill>
                          <a:schemeClr val="tx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1666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lnSpc>
                          <a:spcPct val="115000"/>
                        </a:lnSpc>
                        <a:spcAft>
                          <a:spcPts val="0"/>
                        </a:spcAft>
                      </a:pPr>
                      <a:r>
                        <a:rPr lang="nl-BE" sz="2800" spc="30" dirty="0">
                          <a:solidFill>
                            <a:srgbClr val="016666"/>
                          </a:solidFill>
                          <a:effectLst/>
                          <a:latin typeface="Open Sans" panose="020B0606030504020204"/>
                        </a:rPr>
                        <a:t>Voldaan aan criteria IQ en adaptief gedrag</a:t>
                      </a:r>
                      <a:endParaRPr lang="nl-BE" sz="2800" spc="30" dirty="0">
                        <a:solidFill>
                          <a:srgbClr val="016666"/>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16666"/>
                      </a:solidFill>
                      <a:prstDash val="solid"/>
                      <a:round/>
                      <a:headEnd type="none" w="med" len="med"/>
                      <a:tailEnd type="none" w="med" len="med"/>
                    </a:lnL>
                    <a:lnR w="12700" cap="flat" cmpd="sng" algn="ctr">
                      <a:solidFill>
                        <a:srgbClr val="016666"/>
                      </a:solidFill>
                      <a:prstDash val="solid"/>
                      <a:round/>
                      <a:headEnd type="none" w="med" len="med"/>
                      <a:tailEnd type="none" w="med" len="med"/>
                    </a:lnR>
                    <a:lnT w="12700" cap="flat" cmpd="sng" algn="ctr">
                      <a:solidFill>
                        <a:srgbClr val="016666"/>
                      </a:solidFill>
                      <a:prstDash val="solid"/>
                      <a:round/>
                      <a:headEnd type="none" w="med" len="med"/>
                      <a:tailEnd type="none" w="med" len="med"/>
                    </a:lnT>
                    <a:lnB w="12700" cap="flat" cmpd="sng" algn="ctr">
                      <a:solidFill>
                        <a:srgbClr val="016666"/>
                      </a:solidFill>
                      <a:prstDash val="solid"/>
                      <a:round/>
                      <a:headEnd type="none" w="med" len="med"/>
                      <a:tailEnd type="none" w="med" len="med"/>
                    </a:lnB>
                    <a:solidFill>
                      <a:schemeClr val="bg1"/>
                    </a:solidFill>
                  </a:tcPr>
                </a:tc>
                <a:tc>
                  <a:txBody>
                    <a:bodyPr/>
                    <a:lstStyle/>
                    <a:p>
                      <a:pPr algn="ctr">
                        <a:lnSpc>
                          <a:spcPct val="115000"/>
                        </a:lnSpc>
                        <a:spcAft>
                          <a:spcPts val="0"/>
                        </a:spcAft>
                      </a:pPr>
                      <a:r>
                        <a:rPr lang="nl-BE" sz="2800" spc="30" dirty="0">
                          <a:solidFill>
                            <a:srgbClr val="016666"/>
                          </a:solidFill>
                          <a:effectLst/>
                          <a:latin typeface="Open Sans" panose="020B0606030504020204"/>
                        </a:rPr>
                        <a:t>ONBESLIST</a:t>
                      </a:r>
                      <a:endParaRPr lang="nl-BE" sz="2800" spc="30" dirty="0">
                        <a:solidFill>
                          <a:srgbClr val="016666"/>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1666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16666"/>
                      </a:solidFill>
                      <a:prstDash val="solid"/>
                      <a:round/>
                      <a:headEnd type="none" w="med" len="med"/>
                      <a:tailEnd type="none" w="med" len="med"/>
                    </a:lnT>
                    <a:lnB w="12700" cap="flat" cmpd="sng" algn="ctr">
                      <a:solidFill>
                        <a:srgbClr val="016666"/>
                      </a:solidFill>
                      <a:prstDash val="solid"/>
                      <a:round/>
                      <a:headEnd type="none" w="med" len="med"/>
                      <a:tailEnd type="none" w="med" len="med"/>
                    </a:lnB>
                    <a:solidFill>
                      <a:srgbClr val="D0EAF1"/>
                    </a:solidFill>
                  </a:tcPr>
                </a:tc>
                <a:tc>
                  <a:txBody>
                    <a:bodyPr/>
                    <a:lstStyle/>
                    <a:p>
                      <a:pPr algn="ctr">
                        <a:lnSpc>
                          <a:spcPct val="115000"/>
                        </a:lnSpc>
                        <a:spcAft>
                          <a:spcPts val="0"/>
                        </a:spcAft>
                      </a:pPr>
                      <a:r>
                        <a:rPr lang="nl-BE" sz="2800" spc="30" dirty="0">
                          <a:solidFill>
                            <a:schemeClr val="bg1"/>
                          </a:solidFill>
                          <a:effectLst/>
                          <a:latin typeface="Open Sans" panose="020B0606030504020204"/>
                        </a:rPr>
                        <a:t>Niet voldaan aan IQ-criterium</a:t>
                      </a:r>
                      <a:endParaRPr lang="nl-BE" sz="2800" spc="30" dirty="0">
                        <a:solidFill>
                          <a:schemeClr val="bg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T w="12700" cap="flat" cmpd="sng" algn="ctr">
                      <a:solidFill>
                        <a:srgbClr val="01666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16666"/>
                    </a:solidFill>
                  </a:tcPr>
                </a:tc>
                <a:extLst>
                  <a:ext uri="{0D108BD9-81ED-4DB2-BD59-A6C34878D82A}">
                    <a16:rowId xmlns:a16="http://schemas.microsoft.com/office/drawing/2014/main" val="242811215"/>
                  </a:ext>
                </a:extLst>
              </a:tr>
              <a:tr h="1714500">
                <a:tc>
                  <a:txBody>
                    <a:bodyPr/>
                    <a:lstStyle/>
                    <a:p>
                      <a:pPr algn="ctr">
                        <a:lnSpc>
                          <a:spcPct val="115000"/>
                        </a:lnSpc>
                        <a:spcAft>
                          <a:spcPts val="0"/>
                        </a:spcAft>
                      </a:pPr>
                      <a:r>
                        <a:rPr lang="nl-BE" sz="2800" b="0" spc="30" dirty="0">
                          <a:solidFill>
                            <a:schemeClr val="tx1"/>
                          </a:solidFill>
                          <a:effectLst/>
                          <a:latin typeface="Open Sans" panose="020B0606030504020204"/>
                        </a:rPr>
                        <a:t>Criterium adaptief gedrag binnen BI</a:t>
                      </a:r>
                      <a:endParaRPr lang="nl-BE" sz="2800" b="0" spc="30" dirty="0">
                        <a:solidFill>
                          <a:schemeClr val="tx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1666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lnSpc>
                          <a:spcPct val="115000"/>
                        </a:lnSpc>
                        <a:spcAft>
                          <a:spcPts val="0"/>
                        </a:spcAft>
                      </a:pPr>
                      <a:r>
                        <a:rPr lang="nl-BE" sz="2800" spc="30" dirty="0">
                          <a:solidFill>
                            <a:srgbClr val="016666"/>
                          </a:solidFill>
                          <a:effectLst/>
                          <a:latin typeface="Open Sans" panose="020B0606030504020204"/>
                        </a:rPr>
                        <a:t>ONBESLIST</a:t>
                      </a:r>
                      <a:endParaRPr lang="nl-BE" sz="2800" spc="30" dirty="0">
                        <a:solidFill>
                          <a:srgbClr val="016666"/>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16666"/>
                      </a:solidFill>
                      <a:prstDash val="solid"/>
                      <a:round/>
                      <a:headEnd type="none" w="med" len="med"/>
                      <a:tailEnd type="none" w="med" len="med"/>
                    </a:lnL>
                    <a:lnR w="12700" cap="flat" cmpd="sng" algn="ctr">
                      <a:solidFill>
                        <a:srgbClr val="016666"/>
                      </a:solidFill>
                      <a:prstDash val="solid"/>
                      <a:round/>
                      <a:headEnd type="none" w="med" len="med"/>
                      <a:tailEnd type="none" w="med" len="med"/>
                    </a:lnR>
                    <a:lnT w="12700" cap="flat" cmpd="sng" algn="ctr">
                      <a:solidFill>
                        <a:srgbClr val="01666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0EAF1"/>
                    </a:solidFill>
                  </a:tcPr>
                </a:tc>
                <a:tc>
                  <a:txBody>
                    <a:bodyPr/>
                    <a:lstStyle/>
                    <a:p>
                      <a:pPr algn="ctr">
                        <a:lnSpc>
                          <a:spcPct val="115000"/>
                        </a:lnSpc>
                        <a:spcAft>
                          <a:spcPts val="0"/>
                        </a:spcAft>
                      </a:pPr>
                      <a:r>
                        <a:rPr lang="nl-BE" sz="2800" spc="30" dirty="0">
                          <a:solidFill>
                            <a:srgbClr val="016666"/>
                          </a:solidFill>
                          <a:effectLst/>
                          <a:latin typeface="Open Sans" panose="020B0606030504020204"/>
                        </a:rPr>
                        <a:t>ONBESLIST</a:t>
                      </a:r>
                      <a:endParaRPr lang="nl-BE" sz="2800" spc="30" dirty="0">
                        <a:solidFill>
                          <a:srgbClr val="016666"/>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1666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16666"/>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0EAF1"/>
                    </a:solidFill>
                  </a:tcPr>
                </a:tc>
                <a:tc>
                  <a:txBody>
                    <a:bodyPr/>
                    <a:lstStyle/>
                    <a:p>
                      <a:pPr algn="ctr">
                        <a:lnSpc>
                          <a:spcPct val="115000"/>
                        </a:lnSpc>
                        <a:spcAft>
                          <a:spcPts val="0"/>
                        </a:spcAft>
                      </a:pPr>
                      <a:r>
                        <a:rPr lang="nl-BE" sz="2800" spc="30" dirty="0">
                          <a:solidFill>
                            <a:schemeClr val="bg1"/>
                          </a:solidFill>
                          <a:effectLst/>
                          <a:latin typeface="Open Sans" panose="020B0606030504020204"/>
                        </a:rPr>
                        <a:t>Niet voldaan aan IQ-criterium</a:t>
                      </a:r>
                      <a:endParaRPr lang="nl-BE" sz="2800" spc="30" dirty="0">
                        <a:solidFill>
                          <a:schemeClr val="bg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16666"/>
                    </a:solidFill>
                  </a:tcPr>
                </a:tc>
                <a:extLst>
                  <a:ext uri="{0D108BD9-81ED-4DB2-BD59-A6C34878D82A}">
                    <a16:rowId xmlns:a16="http://schemas.microsoft.com/office/drawing/2014/main" val="3689031356"/>
                  </a:ext>
                </a:extLst>
              </a:tr>
              <a:tr h="1714500">
                <a:tc>
                  <a:txBody>
                    <a:bodyPr/>
                    <a:lstStyle/>
                    <a:p>
                      <a:pPr algn="ctr">
                        <a:lnSpc>
                          <a:spcPct val="115000"/>
                        </a:lnSpc>
                        <a:spcAft>
                          <a:spcPts val="0"/>
                        </a:spcAft>
                      </a:pPr>
                      <a:r>
                        <a:rPr lang="nl-BE" sz="2800" b="0" spc="30" dirty="0">
                          <a:solidFill>
                            <a:schemeClr val="tx1"/>
                          </a:solidFill>
                          <a:effectLst/>
                          <a:latin typeface="Open Sans" panose="020B0606030504020204"/>
                        </a:rPr>
                        <a:t>Criterium adaptief gedrag boven BI</a:t>
                      </a:r>
                      <a:endParaRPr lang="nl-BE" sz="2800" b="0" spc="30" dirty="0">
                        <a:solidFill>
                          <a:schemeClr val="tx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16666"/>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tc>
                  <a:txBody>
                    <a:bodyPr/>
                    <a:lstStyle/>
                    <a:p>
                      <a:pPr algn="ctr">
                        <a:lnSpc>
                          <a:spcPct val="115000"/>
                        </a:lnSpc>
                        <a:spcAft>
                          <a:spcPts val="0"/>
                        </a:spcAft>
                      </a:pPr>
                      <a:r>
                        <a:rPr lang="nl-BE" sz="2800" spc="30" dirty="0">
                          <a:solidFill>
                            <a:schemeClr val="bg1"/>
                          </a:solidFill>
                          <a:effectLst/>
                          <a:latin typeface="Open Sans" panose="020B0606030504020204"/>
                        </a:rPr>
                        <a:t>Niet voldaan aan criterium adaptief gedrag</a:t>
                      </a:r>
                      <a:endParaRPr lang="nl-BE" sz="2800" spc="30" dirty="0">
                        <a:solidFill>
                          <a:schemeClr val="bg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1666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16666"/>
                    </a:solidFill>
                  </a:tcPr>
                </a:tc>
                <a:tc>
                  <a:txBody>
                    <a:bodyPr/>
                    <a:lstStyle/>
                    <a:p>
                      <a:pPr algn="ctr">
                        <a:lnSpc>
                          <a:spcPct val="115000"/>
                        </a:lnSpc>
                        <a:spcAft>
                          <a:spcPts val="0"/>
                        </a:spcAft>
                      </a:pPr>
                      <a:r>
                        <a:rPr lang="nl-BE" sz="2800" spc="30" dirty="0">
                          <a:solidFill>
                            <a:schemeClr val="bg1"/>
                          </a:solidFill>
                          <a:effectLst/>
                          <a:latin typeface="Open Sans" panose="020B0606030504020204"/>
                        </a:rPr>
                        <a:t>Niet voldaan aan criterium adaptief gedrag</a:t>
                      </a:r>
                      <a:endParaRPr lang="nl-BE" sz="2800" spc="30" dirty="0">
                        <a:solidFill>
                          <a:schemeClr val="bg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16666"/>
                    </a:solidFill>
                  </a:tcPr>
                </a:tc>
                <a:tc>
                  <a:txBody>
                    <a:bodyPr/>
                    <a:lstStyle/>
                    <a:p>
                      <a:pPr algn="ctr">
                        <a:lnSpc>
                          <a:spcPct val="115000"/>
                        </a:lnSpc>
                        <a:spcAft>
                          <a:spcPts val="0"/>
                        </a:spcAft>
                      </a:pPr>
                      <a:r>
                        <a:rPr lang="nl-BE" sz="2800" spc="30" dirty="0">
                          <a:solidFill>
                            <a:schemeClr val="bg1"/>
                          </a:solidFill>
                          <a:effectLst/>
                          <a:latin typeface="Open Sans" panose="020B0606030504020204"/>
                        </a:rPr>
                        <a:t>Niet voldaan aan criteria IQ en adaptief gedrag</a:t>
                      </a:r>
                      <a:endParaRPr lang="nl-BE" sz="2800" spc="30" dirty="0">
                        <a:solidFill>
                          <a:schemeClr val="bg1"/>
                        </a:solidFill>
                        <a:effectLst/>
                        <a:latin typeface="Open Sans" panose="020B0606030504020204"/>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016666"/>
                    </a:solidFill>
                  </a:tcPr>
                </a:tc>
                <a:extLst>
                  <a:ext uri="{0D108BD9-81ED-4DB2-BD59-A6C34878D82A}">
                    <a16:rowId xmlns:a16="http://schemas.microsoft.com/office/drawing/2014/main" val="2049063241"/>
                  </a:ext>
                </a:extLst>
              </a:tr>
            </a:tbl>
          </a:graphicData>
        </a:graphic>
      </p:graphicFrame>
      <p:pic>
        <p:nvPicPr>
          <p:cNvPr id="3" name="Audio 2">
            <a:hlinkClick r:id="" action="ppaction://media"/>
            <a:extLst>
              <a:ext uri="{FF2B5EF4-FFF2-40B4-BE49-F238E27FC236}">
                <a16:creationId xmlns:a16="http://schemas.microsoft.com/office/drawing/2014/main" id="{1CCDCAAE-FCD5-4423-9B77-D6279B5E11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4437886"/>
      </p:ext>
    </p:extLst>
  </p:cSld>
  <p:clrMapOvr>
    <a:masterClrMapping/>
  </p:clrMapOvr>
  <mc:AlternateContent xmlns:mc="http://schemas.openxmlformats.org/markup-compatibility/2006">
    <mc:Choice xmlns:p14="http://schemas.microsoft.com/office/powerpoint/2010/main" Requires="p14">
      <p:transition spd="slow" p14:dur="2000" advTm="45276"/>
    </mc:Choice>
    <mc:Fallback>
      <p:transition spd="slow" advTm="45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503B61C-F67E-4ACB-80C5-52B9BF818FBE}"/>
              </a:ext>
            </a:extLst>
          </p:cNvPr>
          <p:cNvSpPr>
            <a:spLocks noGrp="1"/>
          </p:cNvSpPr>
          <p:nvPr>
            <p:ph idx="1"/>
          </p:nvPr>
        </p:nvSpPr>
        <p:spPr>
          <a:xfrm>
            <a:off x="4429796" y="1750786"/>
            <a:ext cx="7402285" cy="4351338"/>
          </a:xfrm>
        </p:spPr>
        <p:txBody>
          <a:bodyPr/>
          <a:lstStyle/>
          <a:p>
            <a:endParaRPr lang="nl-BE" sz="3200" b="1" dirty="0"/>
          </a:p>
          <a:p>
            <a:endParaRPr lang="nl-BE" sz="3200" b="1" dirty="0"/>
          </a:p>
          <a:p>
            <a:r>
              <a:rPr lang="nl-BE" sz="3200" dirty="0"/>
              <a:t>Verstandelijke beperking</a:t>
            </a:r>
          </a:p>
          <a:p>
            <a:pPr lvl="1"/>
            <a:r>
              <a:rPr lang="nl-BE" sz="3200" dirty="0"/>
              <a:t>Ernst?</a:t>
            </a:r>
          </a:p>
          <a:p>
            <a:pPr lvl="1"/>
            <a:endParaRPr lang="nl-BE" sz="2800" dirty="0"/>
          </a:p>
          <a:p>
            <a:r>
              <a:rPr lang="nl-BE" sz="3200" dirty="0"/>
              <a:t>Globale ontwikkelingsachterstand</a:t>
            </a:r>
          </a:p>
        </p:txBody>
      </p:sp>
      <p:sp>
        <p:nvSpPr>
          <p:cNvPr id="4" name="Tijdelijke aanduiding voor dianummer 3">
            <a:extLst>
              <a:ext uri="{FF2B5EF4-FFF2-40B4-BE49-F238E27FC236}">
                <a16:creationId xmlns:a16="http://schemas.microsoft.com/office/drawing/2014/main" id="{01C65981-8B42-4BDC-A73C-4D4DA16C7696}"/>
              </a:ext>
            </a:extLst>
          </p:cNvPr>
          <p:cNvSpPr>
            <a:spLocks noGrp="1"/>
          </p:cNvSpPr>
          <p:nvPr>
            <p:ph type="sldNum" sz="quarter" idx="12"/>
          </p:nvPr>
        </p:nvSpPr>
        <p:spPr/>
        <p:txBody>
          <a:bodyPr/>
          <a:lstStyle/>
          <a:p>
            <a:fld id="{04FCA95E-2221-4DC3-A5F9-E53F37D422FC}" type="slidenum">
              <a:rPr lang="nl-BE" smtClean="0"/>
              <a:pPr/>
              <a:t>14</a:t>
            </a:fld>
            <a:endParaRPr lang="nl-BE"/>
          </a:p>
        </p:txBody>
      </p:sp>
      <p:pic>
        <p:nvPicPr>
          <p:cNvPr id="6" name="Shape 518">
            <a:extLst>
              <a:ext uri="{FF2B5EF4-FFF2-40B4-BE49-F238E27FC236}">
                <a16:creationId xmlns:a16="http://schemas.microsoft.com/office/drawing/2014/main" id="{209D31A6-78CB-4844-8C17-CF0BF371DA34}"/>
              </a:ext>
            </a:extLst>
          </p:cNvPr>
          <p:cNvPicPr preferRelativeResize="0">
            <a:picLocks noChangeAspect="1"/>
          </p:cNvPicPr>
          <p:nvPr/>
        </p:nvPicPr>
        <p:blipFill rotWithShape="1">
          <a:blip r:embed="rId5">
            <a:alphaModFix/>
          </a:blip>
          <a:srcRect/>
          <a:stretch/>
        </p:blipFill>
        <p:spPr>
          <a:xfrm>
            <a:off x="838200" y="2007282"/>
            <a:ext cx="2762546" cy="3838345"/>
          </a:xfrm>
          <a:prstGeom prst="rect">
            <a:avLst/>
          </a:prstGeom>
          <a:noFill/>
          <a:ln>
            <a:noFill/>
          </a:ln>
        </p:spPr>
      </p:pic>
      <p:sp>
        <p:nvSpPr>
          <p:cNvPr id="8" name="Titel 1">
            <a:extLst>
              <a:ext uri="{FF2B5EF4-FFF2-40B4-BE49-F238E27FC236}">
                <a16:creationId xmlns:a16="http://schemas.microsoft.com/office/drawing/2014/main" id="{B657D1EA-E826-41E9-B995-0574AD32D596}"/>
              </a:ext>
            </a:extLst>
          </p:cNvPr>
          <p:cNvSpPr>
            <a:spLocks noGrp="1"/>
          </p:cNvSpPr>
          <p:nvPr>
            <p:ph type="title"/>
          </p:nvPr>
        </p:nvSpPr>
        <p:spPr>
          <a:xfrm>
            <a:off x="838200" y="365125"/>
            <a:ext cx="10515600" cy="1325563"/>
          </a:xfrm>
        </p:spPr>
        <p:txBody>
          <a:bodyPr>
            <a:normAutofit/>
          </a:bodyPr>
          <a:lstStyle/>
          <a:p>
            <a:r>
              <a:rPr lang="nl-BE" b="1" dirty="0">
                <a:latin typeface="Algerian" panose="04020705040A02060702" pitchFamily="82" charset="0"/>
              </a:rPr>
              <a:t>Categoriale classificatie</a:t>
            </a:r>
            <a:endParaRPr lang="nl-BE" b="1" dirty="0">
              <a:latin typeface="Open Sans" panose="020B0606030504020204"/>
            </a:endParaRPr>
          </a:p>
        </p:txBody>
      </p:sp>
      <p:pic>
        <p:nvPicPr>
          <p:cNvPr id="7" name="Audio 6">
            <a:hlinkClick r:id="" action="ppaction://media"/>
            <a:extLst>
              <a:ext uri="{FF2B5EF4-FFF2-40B4-BE49-F238E27FC236}">
                <a16:creationId xmlns:a16="http://schemas.microsoft.com/office/drawing/2014/main" id="{C882EFCC-2F92-43C1-9FB4-CD961CB7DF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84094678"/>
      </p:ext>
    </p:extLst>
  </p:cSld>
  <p:clrMapOvr>
    <a:masterClrMapping/>
  </p:clrMapOvr>
  <mc:AlternateContent xmlns:mc="http://schemas.openxmlformats.org/markup-compatibility/2006" xmlns:p14="http://schemas.microsoft.com/office/powerpoint/2010/main">
    <mc:Choice Requires="p14">
      <p:transition spd="slow" p14:dur="2000" advTm="16593"/>
    </mc:Choice>
    <mc:Fallback xmlns="">
      <p:transition spd="slow" advTm="1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3600" b="1" dirty="0"/>
              <a:t>WAT? – Ernst verstandelijke beperking (DSM-5)</a:t>
            </a:r>
          </a:p>
        </p:txBody>
      </p:sp>
      <mc:AlternateContent xmlns:mc="http://schemas.openxmlformats.org/markup-compatibility/2006" xmlns:a14="http://schemas.microsoft.com/office/drawing/2010/main">
        <mc:Choice Requires="a14">
          <p:sp>
            <p:nvSpPr>
              <p:cNvPr id="3" name="Tijdelijke aanduiding voor tekst 2"/>
              <p:cNvSpPr>
                <a:spLocks noGrp="1"/>
              </p:cNvSpPr>
              <p:nvPr>
                <p:ph type="body" idx="1"/>
              </p:nvPr>
            </p:nvSpPr>
            <p:spPr/>
            <p:txBody>
              <a:bodyPr/>
              <a:lstStyle/>
              <a:p>
                <a:r>
                  <a:rPr lang="nl-BE" dirty="0"/>
                  <a:t> Op basis van inschatting adaptief gedrag (IQ</a:t>
                </a:r>
                <a:r>
                  <a:rPr lang="nl-BE" baseline="-25000" dirty="0"/>
                  <a:t>CHC</a:t>
                </a:r>
                <a:r>
                  <a:rPr lang="nl-BE" dirty="0"/>
                  <a:t>)</a:t>
                </a:r>
              </a:p>
              <a:p>
                <a:r>
                  <a:rPr lang="nl-BE" dirty="0"/>
                  <a:t> Kwalitatief (ev. aangevuld met kwantitatieve gegevens) </a:t>
                </a:r>
              </a:p>
              <a:p>
                <a:endParaRPr lang="nl-BE" dirty="0"/>
              </a:p>
              <a:p>
                <a:r>
                  <a:rPr lang="nl-BE" dirty="0"/>
                  <a:t>Beschrijvingen ruim genoeg interpreteren</a:t>
                </a:r>
              </a:p>
              <a:p>
                <a:pPr lvl="1"/>
                <a:r>
                  <a:rPr lang="nl-BE" sz="2800" dirty="0"/>
                  <a:t>Bijvoorbeeld: </a:t>
                </a:r>
              </a:p>
              <a:p>
                <a:pPr lvl="2"/>
                <a:r>
                  <a:rPr lang="nl-BE" sz="2800" dirty="0"/>
                  <a:t>Voorschools (</a:t>
                </a:r>
                <a:r>
                  <a:rPr lang="nl-BE" sz="2800" dirty="0" err="1"/>
                  <a:t>preschool</a:t>
                </a:r>
                <a:r>
                  <a:rPr lang="nl-BE" sz="2800" dirty="0"/>
                  <a:t>) t.o.v. schoolgaand (</a:t>
                </a:r>
                <a:r>
                  <a:rPr lang="nl-BE" sz="2800" dirty="0" err="1"/>
                  <a:t>schoolaged</a:t>
                </a:r>
                <a:r>
                  <a:rPr lang="nl-BE" sz="2800" dirty="0"/>
                  <a:t>) </a:t>
                </a:r>
              </a:p>
              <a:p>
                <a:pPr lvl="3"/>
                <a14:m>
                  <m:oMath xmlns:m="http://schemas.openxmlformats.org/officeDocument/2006/math">
                    <m:r>
                      <a:rPr lang="nl-BE" sz="2800">
                        <a:latin typeface="Cambria Math" panose="02040503050406030204" pitchFamily="18" charset="0"/>
                      </a:rPr>
                      <m:t>≠ </m:t>
                    </m:r>
                  </m:oMath>
                </a14:m>
                <a:r>
                  <a:rPr lang="nl-BE" sz="2800" dirty="0"/>
                  <a:t>Vlaanderen onderscheid kleuter – lager, start schools leren.</a:t>
                </a:r>
              </a:p>
              <a:p>
                <a:pPr lvl="2"/>
                <a:r>
                  <a:rPr lang="nl-BE" sz="2800" dirty="0"/>
                  <a:t>Kloklezen in Engelse versie ‘time’</a:t>
                </a:r>
              </a:p>
              <a:p>
                <a:endParaRPr lang="nl-BE" dirty="0"/>
              </a:p>
              <a:p>
                <a:endParaRPr lang="nl-BE" dirty="0"/>
              </a:p>
            </p:txBody>
          </p:sp>
        </mc:Choice>
        <mc:Fallback xmlns="">
          <p:sp>
            <p:nvSpPr>
              <p:cNvPr id="3" name="Tijdelijke aanduiding voor tekst 2"/>
              <p:cNvSpPr>
                <a:spLocks noGrp="1" noRot="1" noChangeAspect="1" noMove="1" noResize="1" noEditPoints="1" noAdjustHandles="1" noChangeArrowheads="1" noChangeShapeType="1" noTextEdit="1"/>
              </p:cNvSpPr>
              <p:nvPr>
                <p:ph type="body" idx="1"/>
              </p:nvPr>
            </p:nvSpPr>
            <p:spPr>
              <a:blipFill>
                <a:blip r:embed="rId5"/>
                <a:stretch>
                  <a:fillRect l="-1043" t="-2381" r="-754"/>
                </a:stretch>
              </a:blipFill>
            </p:spPr>
            <p:txBody>
              <a:bodyPr/>
              <a:lstStyle/>
              <a:p>
                <a:r>
                  <a:rPr lang="nl-BE">
                    <a:noFill/>
                  </a:rPr>
                  <a:t> </a:t>
                </a:r>
              </a:p>
            </p:txBody>
          </p:sp>
        </mc:Fallback>
      </mc:AlternateContent>
      <p:sp>
        <p:nvSpPr>
          <p:cNvPr id="4" name="Vermenigvuldigingsteken 3">
            <a:extLst>
              <a:ext uri="{FF2B5EF4-FFF2-40B4-BE49-F238E27FC236}">
                <a16:creationId xmlns:a16="http://schemas.microsoft.com/office/drawing/2014/main" id="{F3935DD9-6A41-4320-AAD3-3D127FAA8CB2}"/>
              </a:ext>
            </a:extLst>
          </p:cNvPr>
          <p:cNvSpPr/>
          <p:nvPr/>
        </p:nvSpPr>
        <p:spPr>
          <a:xfrm>
            <a:off x="7643721" y="1690688"/>
            <a:ext cx="1332148" cy="678930"/>
          </a:xfrm>
          <a:prstGeom prst="mathMultiply">
            <a:avLst>
              <a:gd name="adj1" fmla="val 0"/>
            </a:avLst>
          </a:prstGeom>
          <a:solidFill>
            <a:schemeClr val="bg1"/>
          </a:solidFill>
          <a:ln w="38100" cmpd="dbl">
            <a:solidFill>
              <a:srgbClr val="0166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http://www.vclb-koepel.be/library/galleryphotos/logo_fairediagnostiek.png">
            <a:extLst>
              <a:ext uri="{FF2B5EF4-FFF2-40B4-BE49-F238E27FC236}">
                <a16:creationId xmlns:a16="http://schemas.microsoft.com/office/drawing/2014/main" id="{25886F20-A598-4601-AA49-F06FFD7B26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8752"/>
          <a:stretch/>
        </p:blipFill>
        <p:spPr bwMode="auto">
          <a:xfrm>
            <a:off x="9855545" y="2864113"/>
            <a:ext cx="1359358" cy="1129773"/>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0D370D7A-CF39-40FE-A69D-F2AB0941C4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92336648"/>
      </p:ext>
    </p:extLst>
  </p:cSld>
  <p:clrMapOvr>
    <a:masterClrMapping/>
  </p:clrMapOvr>
  <mc:AlternateContent xmlns:mc="http://schemas.openxmlformats.org/markup-compatibility/2006" xmlns:p14="http://schemas.microsoft.com/office/powerpoint/2010/main">
    <mc:Choice Requires="p14">
      <p:transition spd="slow" p14:dur="2000" advTm="103324"/>
    </mc:Choice>
    <mc:Fallback xmlns="">
      <p:transition spd="slow" advTm="103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95400" y="764704"/>
            <a:ext cx="10514230" cy="432048"/>
          </a:xfrm>
        </p:spPr>
        <p:txBody>
          <a:bodyPr>
            <a:normAutofit fontScale="92500" lnSpcReduction="10000"/>
          </a:bodyPr>
          <a:lstStyle/>
          <a:p>
            <a:pPr marL="177800" indent="0">
              <a:buNone/>
            </a:pPr>
            <a:endParaRPr lang="nl-BE" dirty="0"/>
          </a:p>
          <a:p>
            <a:pPr marL="177800" indent="0">
              <a:buNone/>
            </a:pPr>
            <a:endParaRPr lang="nl-BE" sz="2400" dirty="0"/>
          </a:p>
          <a:p>
            <a:pPr marL="152400" indent="0">
              <a:buNone/>
            </a:pPr>
            <a:endParaRPr lang="nl-BE" sz="2400" dirty="0"/>
          </a:p>
          <a:p>
            <a:pPr marL="152400" indent="0">
              <a:buNone/>
            </a:pPr>
            <a:endParaRPr lang="nl-BE" dirty="0"/>
          </a:p>
          <a:p>
            <a:pPr marL="609600" lvl="1" indent="0">
              <a:buNone/>
            </a:pPr>
            <a:endParaRPr lang="nl-BE" dirty="0"/>
          </a:p>
        </p:txBody>
      </p:sp>
      <p:graphicFrame>
        <p:nvGraphicFramePr>
          <p:cNvPr id="5" name="Tabel 4">
            <a:extLst>
              <a:ext uri="{FF2B5EF4-FFF2-40B4-BE49-F238E27FC236}">
                <a16:creationId xmlns:a16="http://schemas.microsoft.com/office/drawing/2014/main" id="{A9B0DF7D-7DC1-4178-B61E-881DD07C7E6A}"/>
              </a:ext>
            </a:extLst>
          </p:cNvPr>
          <p:cNvGraphicFramePr>
            <a:graphicFrameLocks noGrp="1"/>
          </p:cNvGraphicFramePr>
          <p:nvPr/>
        </p:nvGraphicFramePr>
        <p:xfrm>
          <a:off x="208344" y="1"/>
          <a:ext cx="11982865" cy="6857999"/>
        </p:xfrm>
        <a:graphic>
          <a:graphicData uri="http://schemas.openxmlformats.org/drawingml/2006/table">
            <a:tbl>
              <a:tblPr bandRow="1">
                <a:tableStyleId>{5C22544A-7EE6-4342-B048-85BDC9FD1C3A}</a:tableStyleId>
              </a:tblPr>
              <a:tblGrid>
                <a:gridCol w="2619229">
                  <a:extLst>
                    <a:ext uri="{9D8B030D-6E8A-4147-A177-3AD203B41FA5}">
                      <a16:colId xmlns:a16="http://schemas.microsoft.com/office/drawing/2014/main" val="303004277"/>
                    </a:ext>
                  </a:extLst>
                </a:gridCol>
                <a:gridCol w="9363636">
                  <a:extLst>
                    <a:ext uri="{9D8B030D-6E8A-4147-A177-3AD203B41FA5}">
                      <a16:colId xmlns:a16="http://schemas.microsoft.com/office/drawing/2014/main" val="64116110"/>
                    </a:ext>
                  </a:extLst>
                </a:gridCol>
              </a:tblGrid>
              <a:tr h="790249">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BE" sz="4000" b="1" dirty="0"/>
                        <a:t>Verstandelijke beperking - ernst</a:t>
                      </a:r>
                      <a:endParaRPr lang="nl-BE" sz="4000" b="1"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B w="38100" cap="flat" cmpd="sng" algn="ctr">
                      <a:solidFill>
                        <a:srgbClr val="016666"/>
                      </a:solidFill>
                      <a:prstDash val="solid"/>
                      <a:round/>
                      <a:headEnd type="none" w="med" len="med"/>
                      <a:tailEnd type="none" w="med" len="med"/>
                    </a:lnB>
                    <a:solidFill>
                      <a:srgbClr val="D0EAF1"/>
                    </a:solidFill>
                  </a:tcPr>
                </a:tc>
                <a:tc hMerge="1">
                  <a:txBody>
                    <a:bodyPr/>
                    <a:lstStyle/>
                    <a:p>
                      <a:pPr algn="just">
                        <a:lnSpc>
                          <a:spcPct val="115000"/>
                        </a:lnSpc>
                        <a:spcBef>
                          <a:spcPts val="1200"/>
                        </a:spcBef>
                        <a:spcAft>
                          <a:spcPts val="1000"/>
                        </a:spcAft>
                      </a:pPr>
                      <a:endParaRPr lang="nl-BE" sz="2800" b="1" i="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L w="38100" cap="flat" cmpd="sng" algn="ctr">
                      <a:solidFill>
                        <a:srgbClr val="016666"/>
                      </a:solidFill>
                      <a:prstDash val="solid"/>
                      <a:round/>
                      <a:headEnd type="none" w="med" len="med"/>
                      <a:tailEnd type="none" w="med" len="med"/>
                    </a:lnL>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1194921175"/>
                  </a:ext>
                </a:extLst>
              </a:tr>
              <a:tr h="456525">
                <a:tc>
                  <a:txBody>
                    <a:bodyPr/>
                    <a:lstStyle/>
                    <a:p>
                      <a:pPr algn="just">
                        <a:lnSpc>
                          <a:spcPct val="115000"/>
                        </a:lnSpc>
                        <a:spcAft>
                          <a:spcPts val="0"/>
                        </a:spcAft>
                      </a:pPr>
                      <a:r>
                        <a:rPr lang="nl-BE" sz="2800" b="1"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rPr>
                        <a:t>WAT?</a:t>
                      </a:r>
                    </a:p>
                  </a:txBody>
                  <a:tcPr marL="61272" marR="61272" marT="0" marB="0">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15000"/>
                        </a:lnSpc>
                        <a:spcBef>
                          <a:spcPts val="1200"/>
                        </a:spcBef>
                        <a:spcAft>
                          <a:spcPts val="1000"/>
                        </a:spcAft>
                      </a:pPr>
                      <a:r>
                        <a:rPr lang="nl-BE" sz="2800" b="1" i="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rPr>
                        <a:t>HOE?</a:t>
                      </a:r>
                    </a:p>
                  </a:txBody>
                  <a:tcPr marL="61272" marR="61272"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724666032"/>
                  </a:ext>
                </a:extLst>
              </a:tr>
              <a:tr h="5611225">
                <a:tc>
                  <a:txBody>
                    <a:bodyPr/>
                    <a:lstStyle/>
                    <a:p>
                      <a:pPr algn="just">
                        <a:lnSpc>
                          <a:spcPct val="115000"/>
                        </a:lnSpc>
                        <a:spcBef>
                          <a:spcPts val="1200"/>
                        </a:spcBef>
                        <a:spcAft>
                          <a:spcPts val="0"/>
                        </a:spcAft>
                      </a:pPr>
                      <a:r>
                        <a:rPr lang="nl-BE" sz="3200" spc="30" dirty="0">
                          <a:effectLst/>
                        </a:rPr>
                        <a:t>ADAPTIEF GEDRAG</a:t>
                      </a:r>
                    </a:p>
                    <a:p>
                      <a:pPr algn="just">
                        <a:lnSpc>
                          <a:spcPct val="115000"/>
                        </a:lnSpc>
                        <a:spcBef>
                          <a:spcPts val="0"/>
                        </a:spcBef>
                        <a:spcAft>
                          <a:spcPts val="0"/>
                        </a:spcAft>
                      </a:pPr>
                      <a:r>
                        <a:rPr lang="nl-BE" sz="3200" spc="30" dirty="0">
                          <a:effectLst/>
                        </a:rPr>
                        <a:t>(beschrijving DSM-5)</a:t>
                      </a:r>
                    </a:p>
                    <a:p>
                      <a:pPr algn="just">
                        <a:lnSpc>
                          <a:spcPct val="115000"/>
                        </a:lnSpc>
                        <a:spcAft>
                          <a:spcPts val="0"/>
                        </a:spcAft>
                      </a:pPr>
                      <a:r>
                        <a:rPr lang="nl-BE" sz="3200" spc="30" dirty="0">
                          <a:effectLst/>
                        </a:rPr>
                        <a:t>- conceptueel</a:t>
                      </a:r>
                    </a:p>
                    <a:p>
                      <a:pPr algn="just">
                        <a:lnSpc>
                          <a:spcPct val="115000"/>
                        </a:lnSpc>
                        <a:spcAft>
                          <a:spcPts val="0"/>
                        </a:spcAft>
                      </a:pPr>
                      <a:r>
                        <a:rPr lang="nl-BE" sz="3200" spc="30" dirty="0">
                          <a:effectLst/>
                        </a:rPr>
                        <a:t>- sociaal </a:t>
                      </a:r>
                    </a:p>
                    <a:p>
                      <a:pPr algn="just">
                        <a:lnSpc>
                          <a:spcPct val="115000"/>
                        </a:lnSpc>
                        <a:spcAft>
                          <a:spcPts val="0"/>
                        </a:spcAft>
                      </a:pPr>
                      <a:r>
                        <a:rPr lang="nl-BE" sz="3200" spc="30" dirty="0">
                          <a:effectLst/>
                        </a:rPr>
                        <a:t>- praktisch</a:t>
                      </a:r>
                      <a:endParaRPr lang="nl-BE" sz="320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solidFill>
                      <a:srgbClr val="D0EAF1"/>
                    </a:solidFill>
                  </a:tcPr>
                </a:tc>
                <a:tc>
                  <a:txBody>
                    <a:bodyPr/>
                    <a:lstStyle/>
                    <a:p>
                      <a:pPr marL="342900" marR="0" indent="-342900" algn="l" rtl="0" eaLnBrk="1" hangingPunct="1">
                        <a:lnSpc>
                          <a:spcPct val="115000"/>
                        </a:lnSpc>
                        <a:spcBef>
                          <a:spcPts val="0"/>
                        </a:spcBef>
                        <a:spcAft>
                          <a:spcPts val="0"/>
                        </a:spcAft>
                        <a:buFont typeface="Arial" panose="020B0604020202020204" pitchFamily="34" charset="0"/>
                        <a:buChar char="•"/>
                      </a:pPr>
                      <a:r>
                        <a:rPr lang="nl-BE" sz="2800" u="none" spc="30" dirty="0">
                          <a:effectLst/>
                        </a:rPr>
                        <a:t>Gesprek met ouders, leerkracht, </a:t>
                      </a:r>
                      <a:r>
                        <a:rPr lang="nl-BE" sz="2800" b="0" i="0" u="none" strike="noStrike" cap="none" spc="30" baseline="0" dirty="0">
                          <a:solidFill>
                            <a:schemeClr val="dk1"/>
                          </a:solidFill>
                          <a:effectLst/>
                          <a:latin typeface="+mn-lt"/>
                          <a:ea typeface="+mn-ea"/>
                          <a:cs typeface="+mn-cs"/>
                          <a:sym typeface="Arial"/>
                        </a:rPr>
                        <a:t>hulpverleners … </a:t>
                      </a:r>
                    </a:p>
                    <a:p>
                      <a:pPr marL="342900" marR="0" indent="-342900" algn="l" rtl="0" eaLnBrk="1" hangingPunct="1">
                        <a:lnSpc>
                          <a:spcPct val="115000"/>
                        </a:lnSpc>
                        <a:spcBef>
                          <a:spcPts val="0"/>
                        </a:spcBef>
                        <a:spcAft>
                          <a:spcPts val="0"/>
                        </a:spcAft>
                        <a:buFont typeface="Arial" panose="020B0604020202020204" pitchFamily="34" charset="0"/>
                        <a:buChar char="•"/>
                      </a:pPr>
                      <a:r>
                        <a:rPr lang="nl-BE" sz="2800" b="0" i="0" u="none" strike="noStrike" cap="none" spc="30" baseline="0" dirty="0">
                          <a:solidFill>
                            <a:schemeClr val="dk1"/>
                          </a:solidFill>
                          <a:effectLst/>
                          <a:latin typeface="+mn-lt"/>
                          <a:ea typeface="+mn-ea"/>
                          <a:cs typeface="+mn-cs"/>
                          <a:sym typeface="Arial"/>
                        </a:rPr>
                        <a:t>Observatie in verschillende contexten (individueel onderzoek, klas, speelplaats, thuis) </a:t>
                      </a:r>
                    </a:p>
                    <a:p>
                      <a:pPr marL="342900" marR="0" indent="-342900" algn="l" rtl="0" eaLnBrk="1" hangingPunct="1">
                        <a:lnSpc>
                          <a:spcPct val="115000"/>
                        </a:lnSpc>
                        <a:spcBef>
                          <a:spcPts val="0"/>
                        </a:spcBef>
                        <a:spcAft>
                          <a:spcPts val="0"/>
                        </a:spcAft>
                        <a:buFont typeface="Arial" panose="020B0604020202020204" pitchFamily="34" charset="0"/>
                        <a:buChar char="•"/>
                      </a:pPr>
                      <a:r>
                        <a:rPr lang="nl-BE" sz="2800" b="0" i="0" u="none" strike="noStrike" cap="none" spc="30" baseline="0" dirty="0">
                          <a:solidFill>
                            <a:schemeClr val="dk1"/>
                          </a:solidFill>
                          <a:effectLst/>
                          <a:latin typeface="+mn-lt"/>
                          <a:ea typeface="+mn-ea"/>
                          <a:cs typeface="+mn-cs"/>
                          <a:sym typeface="Arial"/>
                        </a:rPr>
                        <a:t>Analyse van beschikbare gegevens</a:t>
                      </a:r>
                    </a:p>
                    <a:p>
                      <a:pPr marL="342900" marR="0" indent="-342900" algn="l" rtl="0" eaLnBrk="1" hangingPunct="1">
                        <a:lnSpc>
                          <a:spcPct val="115000"/>
                        </a:lnSpc>
                        <a:spcBef>
                          <a:spcPts val="0"/>
                        </a:spcBef>
                        <a:spcAft>
                          <a:spcPts val="0"/>
                        </a:spcAft>
                        <a:buFont typeface="Arial" panose="020B0604020202020204" pitchFamily="34" charset="0"/>
                        <a:buChar char="•"/>
                      </a:pPr>
                      <a:r>
                        <a:rPr lang="nl-BE" sz="2800" b="0" i="0" u="none" strike="noStrike" cap="none" spc="30" baseline="0" dirty="0">
                          <a:solidFill>
                            <a:schemeClr val="dk1"/>
                          </a:solidFill>
                          <a:effectLst/>
                          <a:latin typeface="+mn-lt"/>
                          <a:ea typeface="+mn-ea"/>
                          <a:cs typeface="+mn-cs"/>
                          <a:sym typeface="Arial"/>
                        </a:rPr>
                        <a:t>Aanpak uitproberen en effect nagaan</a:t>
                      </a:r>
                    </a:p>
                    <a:p>
                      <a:pPr marL="342900" marR="0" indent="-342900" algn="just" rtl="0" eaLnBrk="1" hangingPunct="1">
                        <a:lnSpc>
                          <a:spcPct val="115000"/>
                        </a:lnSpc>
                        <a:spcBef>
                          <a:spcPts val="0"/>
                        </a:spcBef>
                        <a:spcAft>
                          <a:spcPts val="0"/>
                        </a:spcAft>
                        <a:buFont typeface="Arial" panose="020B0604020202020204" pitchFamily="34" charset="0"/>
                        <a:buChar char="•"/>
                      </a:pPr>
                      <a:r>
                        <a:rPr lang="nl-BE" sz="2800" b="0" i="0" u="none" strike="noStrike" cap="none" spc="30" baseline="0" dirty="0">
                          <a:solidFill>
                            <a:schemeClr val="dk1"/>
                          </a:solidFill>
                          <a:effectLst/>
                          <a:latin typeface="+mn-lt"/>
                          <a:ea typeface="+mn-ea"/>
                          <a:cs typeface="+mn-cs"/>
                          <a:sym typeface="Arial"/>
                        </a:rPr>
                        <a:t>Gevalideerde en genormeerde vragenlijst of </a:t>
                      </a:r>
                      <a:r>
                        <a:rPr lang="nl-BE" sz="2800" u="none" spc="30" dirty="0">
                          <a:effectLst/>
                        </a:rPr>
                        <a:t>interview</a:t>
                      </a:r>
                    </a:p>
                    <a:p>
                      <a:pPr marL="0" marR="0" indent="0" algn="just" rtl="0" eaLnBrk="1" hangingPunct="1">
                        <a:lnSpc>
                          <a:spcPct val="115000"/>
                        </a:lnSpc>
                        <a:spcBef>
                          <a:spcPts val="0"/>
                        </a:spcBef>
                        <a:spcAft>
                          <a:spcPts val="0"/>
                        </a:spcAft>
                        <a:buFont typeface="Arial" panose="020B0604020202020204" pitchFamily="34" charset="0"/>
                        <a:buNone/>
                      </a:pPr>
                      <a:endParaRPr lang="nl-BE" sz="2800" u="none" spc="30" dirty="0">
                        <a:effectLst/>
                      </a:endParaRPr>
                    </a:p>
                    <a:p>
                      <a:pPr marL="457200" indent="-457200">
                        <a:lnSpc>
                          <a:spcPct val="100000"/>
                        </a:lnSpc>
                        <a:buFont typeface="Symbol" panose="05050102010706020507" pitchFamily="18" charset="2"/>
                        <a:buChar char="Þ"/>
                      </a:pPr>
                      <a:r>
                        <a:rPr lang="nl-BE" sz="2800" i="1" u="none" kern="1200" spc="30" dirty="0">
                          <a:solidFill>
                            <a:schemeClr val="dk1"/>
                          </a:solidFill>
                          <a:effectLst/>
                          <a:latin typeface="+mn-lt"/>
                          <a:ea typeface="+mn-ea"/>
                          <a:cs typeface="+mn-cs"/>
                        </a:rPr>
                        <a:t>Betrouwbaarheid en validiteit verschillende bronnen?</a:t>
                      </a:r>
                    </a:p>
                    <a:p>
                      <a:pPr marL="457200" indent="-457200">
                        <a:lnSpc>
                          <a:spcPct val="100000"/>
                        </a:lnSpc>
                        <a:buFont typeface="Symbol" panose="05050102010706020507" pitchFamily="18" charset="2"/>
                        <a:buChar char="Þ"/>
                      </a:pPr>
                      <a:r>
                        <a:rPr lang="nl-BE" sz="2800" i="1" u="none" kern="1200" spc="30" dirty="0">
                          <a:solidFill>
                            <a:schemeClr val="dk1"/>
                          </a:solidFill>
                          <a:effectLst/>
                          <a:latin typeface="+mn-lt"/>
                          <a:ea typeface="+mn-ea"/>
                          <a:cs typeface="+mn-cs"/>
                        </a:rPr>
                        <a:t>Breng info samen in integratief beeld. Vorm bij tegenstrijdigheden klinisch oordeel vooraleer uitspraak te doen over significante beperkingen in adaptief gedrag.</a:t>
                      </a:r>
                    </a:p>
                  </a:txBody>
                  <a:tcPr marL="61272" marR="61272"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solidFill>
                      <a:srgbClr val="D0EAF1"/>
                    </a:solidFill>
                  </a:tcPr>
                </a:tc>
                <a:extLst>
                  <a:ext uri="{0D108BD9-81ED-4DB2-BD59-A6C34878D82A}">
                    <a16:rowId xmlns:a16="http://schemas.microsoft.com/office/drawing/2014/main" val="2170869119"/>
                  </a:ext>
                </a:extLst>
              </a:tr>
            </a:tbl>
          </a:graphicData>
        </a:graphic>
      </p:graphicFrame>
      <p:pic>
        <p:nvPicPr>
          <p:cNvPr id="2" name="Audio 1">
            <a:hlinkClick r:id="" action="ppaction://media"/>
            <a:extLst>
              <a:ext uri="{FF2B5EF4-FFF2-40B4-BE49-F238E27FC236}">
                <a16:creationId xmlns:a16="http://schemas.microsoft.com/office/drawing/2014/main" id="{475CA4FA-78F5-491A-B2E0-1DC92F043E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73468113"/>
      </p:ext>
    </p:extLst>
  </p:cSld>
  <p:clrMapOvr>
    <a:masterClrMapping/>
  </p:clrMapOvr>
  <mc:AlternateContent xmlns:mc="http://schemas.openxmlformats.org/markup-compatibility/2006" xmlns:p14="http://schemas.microsoft.com/office/powerpoint/2010/main">
    <mc:Choice Requires="p14">
      <p:transition spd="slow" p14:dur="2000" advTm="32004"/>
    </mc:Choice>
    <mc:Fallback xmlns="">
      <p:transition spd="slow" advTm="32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503B61C-F67E-4ACB-80C5-52B9BF818FBE}"/>
              </a:ext>
            </a:extLst>
          </p:cNvPr>
          <p:cNvSpPr>
            <a:spLocks noGrp="1"/>
          </p:cNvSpPr>
          <p:nvPr>
            <p:ph idx="1"/>
          </p:nvPr>
        </p:nvSpPr>
        <p:spPr>
          <a:xfrm>
            <a:off x="4429796" y="1750786"/>
            <a:ext cx="7402285" cy="4351338"/>
          </a:xfrm>
        </p:spPr>
        <p:txBody>
          <a:bodyPr/>
          <a:lstStyle/>
          <a:p>
            <a:endParaRPr lang="nl-BE" sz="3200" b="1" dirty="0"/>
          </a:p>
          <a:p>
            <a:endParaRPr lang="nl-BE" sz="3200" b="1" dirty="0"/>
          </a:p>
          <a:p>
            <a:r>
              <a:rPr lang="nl-BE" sz="3200" dirty="0"/>
              <a:t>Verstandelijke beperking</a:t>
            </a:r>
          </a:p>
          <a:p>
            <a:pPr lvl="1"/>
            <a:r>
              <a:rPr lang="nl-BE" sz="3200" dirty="0"/>
              <a:t>Ernst?</a:t>
            </a:r>
          </a:p>
          <a:p>
            <a:pPr lvl="1"/>
            <a:endParaRPr lang="nl-BE" sz="2800" dirty="0"/>
          </a:p>
          <a:p>
            <a:r>
              <a:rPr lang="nl-BE" sz="3200" dirty="0"/>
              <a:t>Globale ontwikkelingsachterstand</a:t>
            </a:r>
          </a:p>
        </p:txBody>
      </p:sp>
      <p:sp>
        <p:nvSpPr>
          <p:cNvPr id="4" name="Tijdelijke aanduiding voor dianummer 3">
            <a:extLst>
              <a:ext uri="{FF2B5EF4-FFF2-40B4-BE49-F238E27FC236}">
                <a16:creationId xmlns:a16="http://schemas.microsoft.com/office/drawing/2014/main" id="{01C65981-8B42-4BDC-A73C-4D4DA16C7696}"/>
              </a:ext>
            </a:extLst>
          </p:cNvPr>
          <p:cNvSpPr>
            <a:spLocks noGrp="1"/>
          </p:cNvSpPr>
          <p:nvPr>
            <p:ph type="sldNum" sz="quarter" idx="12"/>
          </p:nvPr>
        </p:nvSpPr>
        <p:spPr/>
        <p:txBody>
          <a:bodyPr/>
          <a:lstStyle/>
          <a:p>
            <a:fld id="{04FCA95E-2221-4DC3-A5F9-E53F37D422FC}" type="slidenum">
              <a:rPr lang="nl-BE" smtClean="0"/>
              <a:pPr/>
              <a:t>17</a:t>
            </a:fld>
            <a:endParaRPr lang="nl-BE"/>
          </a:p>
        </p:txBody>
      </p:sp>
      <p:pic>
        <p:nvPicPr>
          <p:cNvPr id="6" name="Shape 518">
            <a:extLst>
              <a:ext uri="{FF2B5EF4-FFF2-40B4-BE49-F238E27FC236}">
                <a16:creationId xmlns:a16="http://schemas.microsoft.com/office/drawing/2014/main" id="{209D31A6-78CB-4844-8C17-CF0BF371DA34}"/>
              </a:ext>
            </a:extLst>
          </p:cNvPr>
          <p:cNvPicPr preferRelativeResize="0">
            <a:picLocks noChangeAspect="1"/>
          </p:cNvPicPr>
          <p:nvPr/>
        </p:nvPicPr>
        <p:blipFill rotWithShape="1">
          <a:blip r:embed="rId5">
            <a:alphaModFix/>
          </a:blip>
          <a:srcRect/>
          <a:stretch/>
        </p:blipFill>
        <p:spPr>
          <a:xfrm>
            <a:off x="838200" y="2007282"/>
            <a:ext cx="2762546" cy="3838345"/>
          </a:xfrm>
          <a:prstGeom prst="rect">
            <a:avLst/>
          </a:prstGeom>
          <a:noFill/>
          <a:ln>
            <a:noFill/>
          </a:ln>
        </p:spPr>
      </p:pic>
      <p:sp>
        <p:nvSpPr>
          <p:cNvPr id="8" name="Titel 1">
            <a:extLst>
              <a:ext uri="{FF2B5EF4-FFF2-40B4-BE49-F238E27FC236}">
                <a16:creationId xmlns:a16="http://schemas.microsoft.com/office/drawing/2014/main" id="{B657D1EA-E826-41E9-B995-0574AD32D596}"/>
              </a:ext>
            </a:extLst>
          </p:cNvPr>
          <p:cNvSpPr>
            <a:spLocks noGrp="1"/>
          </p:cNvSpPr>
          <p:nvPr>
            <p:ph type="title"/>
          </p:nvPr>
        </p:nvSpPr>
        <p:spPr>
          <a:xfrm>
            <a:off x="838200" y="365125"/>
            <a:ext cx="10515600" cy="1325563"/>
          </a:xfrm>
        </p:spPr>
        <p:txBody>
          <a:bodyPr>
            <a:normAutofit/>
          </a:bodyPr>
          <a:lstStyle/>
          <a:p>
            <a:r>
              <a:rPr lang="nl-BE" b="1" dirty="0">
                <a:latin typeface="Algerian" panose="04020705040A02060702" pitchFamily="82" charset="0"/>
              </a:rPr>
              <a:t>Categoriale classificatie</a:t>
            </a:r>
            <a:endParaRPr lang="nl-BE" b="1" dirty="0">
              <a:latin typeface="Open Sans" panose="020B0606030504020204"/>
            </a:endParaRPr>
          </a:p>
        </p:txBody>
      </p:sp>
      <p:pic>
        <p:nvPicPr>
          <p:cNvPr id="7" name="Audio 6">
            <a:hlinkClick r:id="" action="ppaction://media"/>
            <a:extLst>
              <a:ext uri="{FF2B5EF4-FFF2-40B4-BE49-F238E27FC236}">
                <a16:creationId xmlns:a16="http://schemas.microsoft.com/office/drawing/2014/main" id="{2639D4C7-A8D3-4201-924D-0214FB2675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38579216"/>
      </p:ext>
    </p:extLst>
  </p:cSld>
  <p:clrMapOvr>
    <a:masterClrMapping/>
  </p:clrMapOvr>
  <mc:AlternateContent xmlns:mc="http://schemas.openxmlformats.org/markup-compatibility/2006" xmlns:p14="http://schemas.microsoft.com/office/powerpoint/2010/main">
    <mc:Choice Requires="p14">
      <p:transition spd="slow" p14:dur="2000" advTm="33197"/>
    </mc:Choice>
    <mc:Fallback xmlns="">
      <p:transition spd="slow" advTm="33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1353800" cy="1325563"/>
          </a:xfrm>
        </p:spPr>
        <p:txBody>
          <a:bodyPr>
            <a:normAutofit/>
          </a:bodyPr>
          <a:lstStyle/>
          <a:p>
            <a:r>
              <a:rPr lang="nl-BE" sz="3600" b="1" dirty="0"/>
              <a:t>WAT? – Globale ontwikkelingsachterstand (DSM-5)</a:t>
            </a:r>
          </a:p>
        </p:txBody>
      </p:sp>
      <p:sp>
        <p:nvSpPr>
          <p:cNvPr id="3" name="Tijdelijke aanduiding voor tekst 2"/>
          <p:cNvSpPr>
            <a:spLocks noGrp="1"/>
          </p:cNvSpPr>
          <p:nvPr>
            <p:ph type="body" idx="1"/>
          </p:nvPr>
        </p:nvSpPr>
        <p:spPr>
          <a:xfrm>
            <a:off x="838885" y="1844824"/>
            <a:ext cx="10514230" cy="4351338"/>
          </a:xfrm>
        </p:spPr>
        <p:txBody>
          <a:bodyPr/>
          <a:lstStyle/>
          <a:p>
            <a:r>
              <a:rPr lang="nl-BE" sz="2400" dirty="0"/>
              <a:t> </a:t>
            </a:r>
            <a:r>
              <a:rPr lang="nl-BE" dirty="0"/>
              <a:t>&lt; 5 jaar</a:t>
            </a:r>
          </a:p>
          <a:p>
            <a:r>
              <a:rPr lang="nl-BE" dirty="0"/>
              <a:t>Kind haalt verwachte ontwikkelingsmijlpalen op verschillende gebieden van het verstandelijk functioneren niet</a:t>
            </a:r>
          </a:p>
          <a:p>
            <a:r>
              <a:rPr lang="nl-BE" dirty="0"/>
              <a:t>Klinische ernst gedurende de vroege kindertijd kan niet op betrouwbare manier worden vastgesteld: kind kan geen systematisch onderzoek ondergaan van verstandelijk functioneren (miv te jong zijn om mee te werken aan gestandaardiseerde tests)</a:t>
            </a:r>
          </a:p>
          <a:p>
            <a:r>
              <a:rPr lang="nl-BE" dirty="0"/>
              <a:t>Classificatie moet na verloop van tijd opnieuw worden beoordeeld</a:t>
            </a:r>
          </a:p>
        </p:txBody>
      </p:sp>
      <p:pic>
        <p:nvPicPr>
          <p:cNvPr id="5" name="Audio 4">
            <a:hlinkClick r:id="" action="ppaction://media"/>
            <a:extLst>
              <a:ext uri="{FF2B5EF4-FFF2-40B4-BE49-F238E27FC236}">
                <a16:creationId xmlns:a16="http://schemas.microsoft.com/office/drawing/2014/main" id="{D99EE699-B64F-4AD8-8AE6-316E71DF92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64871639"/>
      </p:ext>
    </p:extLst>
  </p:cSld>
  <p:clrMapOvr>
    <a:masterClrMapping/>
  </p:clrMapOvr>
  <mc:AlternateContent xmlns:mc="http://schemas.openxmlformats.org/markup-compatibility/2006" xmlns:p14="http://schemas.microsoft.com/office/powerpoint/2010/main">
    <mc:Choice Requires="p14">
      <p:transition spd="slow" p14:dur="2000" advTm="34827"/>
    </mc:Choice>
    <mc:Fallback xmlns="">
      <p:transition spd="slow" advTm="34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64747" cy="1325563"/>
          </a:xfrm>
        </p:spPr>
        <p:txBody>
          <a:bodyPr>
            <a:normAutofit/>
          </a:bodyPr>
          <a:lstStyle/>
          <a:p>
            <a:r>
              <a:rPr lang="nl-BE" b="1" dirty="0"/>
              <a:t>HOE onderzoeken? </a:t>
            </a:r>
            <a:br>
              <a:rPr lang="nl-BE" b="1" dirty="0"/>
            </a:br>
            <a:r>
              <a:rPr lang="nl-BE" b="1" dirty="0"/>
              <a:t>Globale ontwikkelingsachterstand (DSM-5)</a:t>
            </a:r>
          </a:p>
        </p:txBody>
      </p:sp>
      <p:sp>
        <p:nvSpPr>
          <p:cNvPr id="3" name="Tijdelijke aanduiding voor tekst 2"/>
          <p:cNvSpPr>
            <a:spLocks noGrp="1"/>
          </p:cNvSpPr>
          <p:nvPr>
            <p:ph type="body" idx="1"/>
          </p:nvPr>
        </p:nvSpPr>
        <p:spPr>
          <a:xfrm>
            <a:off x="838885" y="2071868"/>
            <a:ext cx="10514230" cy="4124294"/>
          </a:xfrm>
        </p:spPr>
        <p:txBody>
          <a:bodyPr>
            <a:normAutofit/>
          </a:bodyPr>
          <a:lstStyle/>
          <a:p>
            <a:r>
              <a:rPr lang="nl-BE" dirty="0"/>
              <a:t> Belang van procesdiagnostiek!  </a:t>
            </a:r>
          </a:p>
          <a:p>
            <a:pPr lvl="1">
              <a:buFont typeface="Wingdings" panose="05000000000000000000" pitchFamily="2" charset="2"/>
              <a:buChar char="ü"/>
            </a:pPr>
            <a:r>
              <a:rPr lang="nl-BE" sz="2800" dirty="0"/>
              <a:t> Normale variatie? </a:t>
            </a:r>
          </a:p>
          <a:p>
            <a:pPr lvl="1">
              <a:buFont typeface="Wingdings" panose="05000000000000000000" pitchFamily="2" charset="2"/>
              <a:buChar char="ü"/>
            </a:pPr>
            <a:r>
              <a:rPr lang="nl-BE" sz="2800" dirty="0"/>
              <a:t> Differentiaaldiagnostiek? </a:t>
            </a:r>
          </a:p>
          <a:p>
            <a:pPr lvl="1">
              <a:buFont typeface="Wingdings" panose="05000000000000000000" pitchFamily="2" charset="2"/>
              <a:buChar char="ü"/>
            </a:pPr>
            <a:r>
              <a:rPr lang="nl-BE" sz="2800" dirty="0"/>
              <a:t> Voorstel: </a:t>
            </a:r>
            <a:r>
              <a:rPr lang="nl-BE" sz="2800" dirty="0" err="1"/>
              <a:t>hertesting</a:t>
            </a:r>
            <a:r>
              <a:rPr lang="nl-BE" sz="2800" dirty="0"/>
              <a:t> na 2 jaar, uiterlijk op scharniermoment (bv. kleuter-lager)</a:t>
            </a:r>
          </a:p>
          <a:p>
            <a:endParaRPr lang="nl-BE" sz="2400" dirty="0"/>
          </a:p>
        </p:txBody>
      </p:sp>
      <p:pic>
        <p:nvPicPr>
          <p:cNvPr id="4" name="Audio 3">
            <a:hlinkClick r:id="" action="ppaction://media"/>
            <a:extLst>
              <a:ext uri="{FF2B5EF4-FFF2-40B4-BE49-F238E27FC236}">
                <a16:creationId xmlns:a16="http://schemas.microsoft.com/office/drawing/2014/main" id="{BE654931-3A95-490C-B872-8D327EBBBD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60584441"/>
      </p:ext>
    </p:extLst>
  </p:cSld>
  <p:clrMapOvr>
    <a:masterClrMapping/>
  </p:clrMapOvr>
  <mc:AlternateContent xmlns:mc="http://schemas.openxmlformats.org/markup-compatibility/2006" xmlns:p14="http://schemas.microsoft.com/office/powerpoint/2010/main">
    <mc:Choice Requires="p14">
      <p:transition spd="slow" p14:dur="2000" advTm="65447"/>
    </mc:Choice>
    <mc:Fallback xmlns="">
      <p:transition spd="slow" advTm="65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A8572F4D-1152-4FE1-AC1F-E89723F44056}"/>
              </a:ext>
            </a:extLst>
          </p:cNvPr>
          <p:cNvSpPr>
            <a:spLocks noGrp="1"/>
          </p:cNvSpPr>
          <p:nvPr>
            <p:ph type="body" idx="1"/>
          </p:nvPr>
        </p:nvSpPr>
        <p:spPr>
          <a:xfrm>
            <a:off x="554636" y="773269"/>
            <a:ext cx="5541364" cy="823912"/>
          </a:xfrm>
        </p:spPr>
        <p:txBody>
          <a:bodyPr>
            <a:noAutofit/>
          </a:bodyPr>
          <a:lstStyle/>
          <a:p>
            <a:r>
              <a:rPr lang="nl-BE" sz="4000" b="0" dirty="0">
                <a:solidFill>
                  <a:srgbClr val="02AAB4"/>
                </a:solidFill>
              </a:rPr>
              <a:t>Protocol</a:t>
            </a:r>
            <a:r>
              <a:rPr lang="nl-BE" sz="4000" b="0" i="1" dirty="0"/>
              <a:t> </a:t>
            </a:r>
            <a:r>
              <a:rPr lang="nl-BE" sz="4000" b="0" dirty="0">
                <a:solidFill>
                  <a:srgbClr val="02AAB4"/>
                </a:solidFill>
              </a:rPr>
              <a:t>Verstandelijke beperking (2011)</a:t>
            </a:r>
          </a:p>
        </p:txBody>
      </p:sp>
      <p:sp>
        <p:nvSpPr>
          <p:cNvPr id="3" name="Tijdelijke aanduiding voor inhoud 2"/>
          <p:cNvSpPr>
            <a:spLocks noGrp="1"/>
          </p:cNvSpPr>
          <p:nvPr>
            <p:ph sz="half" idx="2"/>
          </p:nvPr>
        </p:nvSpPr>
        <p:spPr>
          <a:xfrm>
            <a:off x="554636" y="1933731"/>
            <a:ext cx="5157787" cy="4720627"/>
          </a:xfrm>
        </p:spPr>
        <p:txBody>
          <a:bodyPr>
            <a:normAutofit fontScale="92500" lnSpcReduction="10000"/>
          </a:bodyPr>
          <a:lstStyle/>
          <a:p>
            <a:pPr marL="0" indent="0">
              <a:buNone/>
            </a:pPr>
            <a:r>
              <a:rPr lang="nl-BE" sz="3500" dirty="0">
                <a:solidFill>
                  <a:srgbClr val="02AAB4"/>
                </a:solidFill>
              </a:rPr>
              <a:t>Vooral categoriale classificatie</a:t>
            </a:r>
          </a:p>
          <a:p>
            <a:r>
              <a:rPr lang="nl-BE" sz="3500" dirty="0">
                <a:solidFill>
                  <a:srgbClr val="02AAB4"/>
                </a:solidFill>
              </a:rPr>
              <a:t>Focus op </a:t>
            </a:r>
            <a:r>
              <a:rPr lang="nl-BE" sz="3500" dirty="0" err="1">
                <a:solidFill>
                  <a:srgbClr val="02AAB4"/>
                </a:solidFill>
              </a:rPr>
              <a:t>kindkenmerken</a:t>
            </a:r>
            <a:endParaRPr lang="nl-BE" sz="3500" dirty="0">
              <a:solidFill>
                <a:srgbClr val="02AAB4"/>
              </a:solidFill>
            </a:endParaRPr>
          </a:p>
          <a:p>
            <a:r>
              <a:rPr lang="nl-BE" sz="3500" dirty="0">
                <a:solidFill>
                  <a:srgbClr val="02AAB4"/>
                </a:solidFill>
              </a:rPr>
              <a:t>Strikte </a:t>
            </a:r>
            <a:r>
              <a:rPr lang="nl-BE" sz="3500" dirty="0" err="1">
                <a:solidFill>
                  <a:srgbClr val="02AAB4"/>
                </a:solidFill>
              </a:rPr>
              <a:t>cut-off</a:t>
            </a:r>
            <a:r>
              <a:rPr lang="nl-BE" sz="3500" dirty="0">
                <a:solidFill>
                  <a:srgbClr val="02AAB4"/>
                </a:solidFill>
              </a:rPr>
              <a:t> scores voor verstandelijke beperking en ernstbepaling (criterium IQ en sociaal aanpassingsgedrag)</a:t>
            </a:r>
          </a:p>
          <a:p>
            <a:r>
              <a:rPr lang="nl-BE" sz="3500" dirty="0">
                <a:solidFill>
                  <a:srgbClr val="02AAB4"/>
                </a:solidFill>
              </a:rPr>
              <a:t>Zwakbegaafdheid (enkel IQ-criterium)</a:t>
            </a:r>
          </a:p>
          <a:p>
            <a:endParaRPr lang="nl-BE" sz="3200" dirty="0"/>
          </a:p>
          <a:p>
            <a:endParaRPr lang="nl-BE" dirty="0"/>
          </a:p>
        </p:txBody>
      </p:sp>
      <p:sp>
        <p:nvSpPr>
          <p:cNvPr id="6" name="Tijdelijke aanduiding voor tekst 5">
            <a:extLst>
              <a:ext uri="{FF2B5EF4-FFF2-40B4-BE49-F238E27FC236}">
                <a16:creationId xmlns:a16="http://schemas.microsoft.com/office/drawing/2014/main" id="{C22FE9D7-0B5A-4CE0-B5F2-8B4DFA5E20A4}"/>
              </a:ext>
            </a:extLst>
          </p:cNvPr>
          <p:cNvSpPr>
            <a:spLocks noGrp="1"/>
          </p:cNvSpPr>
          <p:nvPr>
            <p:ph type="body" sz="quarter" idx="3"/>
          </p:nvPr>
        </p:nvSpPr>
        <p:spPr>
          <a:xfrm>
            <a:off x="6169024" y="773269"/>
            <a:ext cx="5703186" cy="823912"/>
          </a:xfrm>
        </p:spPr>
        <p:txBody>
          <a:bodyPr>
            <a:noAutofit/>
          </a:bodyPr>
          <a:lstStyle/>
          <a:p>
            <a:r>
              <a:rPr lang="nl-BE" sz="4000" b="0" dirty="0"/>
              <a:t>Protocol Cognitief zwak functioneren (2019)</a:t>
            </a:r>
          </a:p>
        </p:txBody>
      </p:sp>
      <p:sp>
        <p:nvSpPr>
          <p:cNvPr id="4" name="Tijdelijke aanduiding voor inhoud 3">
            <a:extLst>
              <a:ext uri="{FF2B5EF4-FFF2-40B4-BE49-F238E27FC236}">
                <a16:creationId xmlns:a16="http://schemas.microsoft.com/office/drawing/2014/main" id="{36B6A7FE-D6E2-47BB-A3E5-354ADBD93AD7}"/>
              </a:ext>
            </a:extLst>
          </p:cNvPr>
          <p:cNvSpPr>
            <a:spLocks noGrp="1"/>
          </p:cNvSpPr>
          <p:nvPr>
            <p:ph sz="quarter" idx="4"/>
          </p:nvPr>
        </p:nvSpPr>
        <p:spPr>
          <a:xfrm>
            <a:off x="6169024" y="1933731"/>
            <a:ext cx="5468340" cy="4840548"/>
          </a:xfrm>
        </p:spPr>
        <p:txBody>
          <a:bodyPr>
            <a:normAutofit fontScale="92500" lnSpcReduction="10000"/>
          </a:bodyPr>
          <a:lstStyle/>
          <a:p>
            <a:pPr marL="0" indent="0">
              <a:buNone/>
            </a:pPr>
            <a:r>
              <a:rPr lang="nl-BE" sz="3500" dirty="0"/>
              <a:t>Dimensionele en categoriale classificatie</a:t>
            </a:r>
          </a:p>
          <a:p>
            <a:r>
              <a:rPr lang="nl-BE" sz="3500" dirty="0"/>
              <a:t>Cognitief zwak functioneren </a:t>
            </a:r>
          </a:p>
          <a:p>
            <a:r>
              <a:rPr lang="nl-BE" sz="3500" dirty="0"/>
              <a:t>Verstandelijke beperking met </a:t>
            </a:r>
            <a:r>
              <a:rPr lang="nl-BE" sz="3500" dirty="0">
                <a:solidFill>
                  <a:srgbClr val="016666"/>
                </a:solidFill>
              </a:rPr>
              <a:t>ernstbepaling o.b.v. adaptief gedrag (DSM-5)</a:t>
            </a:r>
          </a:p>
          <a:p>
            <a:r>
              <a:rPr lang="nl-NL" sz="3500" dirty="0"/>
              <a:t>Globale ontwikkelingsachterstand  (&lt; 5 jaar, DSM-5)</a:t>
            </a:r>
          </a:p>
          <a:p>
            <a:endParaRPr lang="nl-BE" dirty="0"/>
          </a:p>
        </p:txBody>
      </p:sp>
      <p:pic>
        <p:nvPicPr>
          <p:cNvPr id="9" name="Audio 8">
            <a:hlinkClick r:id="" action="ppaction://media"/>
            <a:extLst>
              <a:ext uri="{FF2B5EF4-FFF2-40B4-BE49-F238E27FC236}">
                <a16:creationId xmlns:a16="http://schemas.microsoft.com/office/drawing/2014/main" id="{9FA9C6A0-7EFC-4857-9CFF-DC78A9BB2F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715955"/>
      </p:ext>
    </p:extLst>
  </p:cSld>
  <p:clrMapOvr>
    <a:masterClrMapping/>
  </p:clrMapOvr>
  <mc:AlternateContent xmlns:mc="http://schemas.openxmlformats.org/markup-compatibility/2006">
    <mc:Choice xmlns:p14="http://schemas.microsoft.com/office/powerpoint/2010/main" Requires="p14">
      <p:transition spd="slow" p14:dur="2000" advTm="82332"/>
    </mc:Choice>
    <mc:Fallback>
      <p:transition spd="slow" advTm="82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95400" y="764704"/>
            <a:ext cx="10514230" cy="432048"/>
          </a:xfrm>
        </p:spPr>
        <p:txBody>
          <a:bodyPr>
            <a:normAutofit fontScale="92500" lnSpcReduction="10000"/>
          </a:bodyPr>
          <a:lstStyle/>
          <a:p>
            <a:pPr marL="177800" indent="0">
              <a:buNone/>
            </a:pPr>
            <a:endParaRPr lang="nl-BE" dirty="0"/>
          </a:p>
          <a:p>
            <a:pPr marL="177800" indent="0">
              <a:buNone/>
            </a:pPr>
            <a:endParaRPr lang="nl-BE" sz="2400" dirty="0"/>
          </a:p>
          <a:p>
            <a:pPr marL="152400" indent="0">
              <a:buNone/>
            </a:pPr>
            <a:endParaRPr lang="nl-BE" sz="2400" dirty="0"/>
          </a:p>
          <a:p>
            <a:pPr marL="152400" indent="0">
              <a:buNone/>
            </a:pPr>
            <a:endParaRPr lang="nl-BE" dirty="0"/>
          </a:p>
          <a:p>
            <a:pPr marL="609600" lvl="1" indent="0">
              <a:buNone/>
            </a:pPr>
            <a:endParaRPr lang="nl-BE" dirty="0"/>
          </a:p>
        </p:txBody>
      </p:sp>
      <p:graphicFrame>
        <p:nvGraphicFramePr>
          <p:cNvPr id="5" name="Tabel 4">
            <a:extLst>
              <a:ext uri="{FF2B5EF4-FFF2-40B4-BE49-F238E27FC236}">
                <a16:creationId xmlns:a16="http://schemas.microsoft.com/office/drawing/2014/main" id="{A9B0DF7D-7DC1-4178-B61E-881DD07C7E6A}"/>
              </a:ext>
            </a:extLst>
          </p:cNvPr>
          <p:cNvGraphicFramePr>
            <a:graphicFrameLocks noGrp="1"/>
          </p:cNvGraphicFramePr>
          <p:nvPr/>
        </p:nvGraphicFramePr>
        <p:xfrm>
          <a:off x="208344" y="0"/>
          <a:ext cx="11982864" cy="6858000"/>
        </p:xfrm>
        <a:graphic>
          <a:graphicData uri="http://schemas.openxmlformats.org/drawingml/2006/table">
            <a:tbl>
              <a:tblPr bandRow="1">
                <a:tableStyleId>{5C22544A-7EE6-4342-B048-85BDC9FD1C3A}</a:tableStyleId>
              </a:tblPr>
              <a:tblGrid>
                <a:gridCol w="2937627">
                  <a:extLst>
                    <a:ext uri="{9D8B030D-6E8A-4147-A177-3AD203B41FA5}">
                      <a16:colId xmlns:a16="http://schemas.microsoft.com/office/drawing/2014/main" val="303004277"/>
                    </a:ext>
                  </a:extLst>
                </a:gridCol>
                <a:gridCol w="9045237">
                  <a:extLst>
                    <a:ext uri="{9D8B030D-6E8A-4147-A177-3AD203B41FA5}">
                      <a16:colId xmlns:a16="http://schemas.microsoft.com/office/drawing/2014/main" val="64116110"/>
                    </a:ext>
                  </a:extLst>
                </a:gridCol>
              </a:tblGrid>
              <a:tr h="760116">
                <a:tc gridSpan="2">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nl-BE" sz="4000" b="1" dirty="0"/>
                        <a:t>Globale ontwikkelingsachterstand</a:t>
                      </a:r>
                      <a:endParaRPr lang="nl-BE" sz="4000" b="1"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B w="38100" cap="flat" cmpd="sng" algn="ctr">
                      <a:solidFill>
                        <a:srgbClr val="016666"/>
                      </a:solidFill>
                      <a:prstDash val="solid"/>
                      <a:round/>
                      <a:headEnd type="none" w="med" len="med"/>
                      <a:tailEnd type="none" w="med" len="med"/>
                    </a:lnB>
                    <a:solidFill>
                      <a:srgbClr val="D0EAF1"/>
                    </a:solidFill>
                  </a:tcPr>
                </a:tc>
                <a:tc hMerge="1">
                  <a:txBody>
                    <a:bodyPr/>
                    <a:lstStyle/>
                    <a:p>
                      <a:pPr algn="just">
                        <a:lnSpc>
                          <a:spcPct val="115000"/>
                        </a:lnSpc>
                        <a:spcBef>
                          <a:spcPts val="1200"/>
                        </a:spcBef>
                        <a:spcAft>
                          <a:spcPts val="1000"/>
                        </a:spcAft>
                      </a:pPr>
                      <a:endParaRPr lang="nl-BE" sz="2800" b="1" i="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L w="38100" cap="flat" cmpd="sng" algn="ctr">
                      <a:solidFill>
                        <a:srgbClr val="016666"/>
                      </a:solidFill>
                      <a:prstDash val="solid"/>
                      <a:round/>
                      <a:headEnd type="none" w="med" len="med"/>
                      <a:tailEnd type="none" w="med" len="med"/>
                    </a:lnL>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1194921175"/>
                  </a:ext>
                </a:extLst>
              </a:tr>
              <a:tr h="571818">
                <a:tc>
                  <a:txBody>
                    <a:bodyPr/>
                    <a:lstStyle/>
                    <a:p>
                      <a:pPr algn="just">
                        <a:lnSpc>
                          <a:spcPct val="115000"/>
                        </a:lnSpc>
                        <a:spcAft>
                          <a:spcPts val="0"/>
                        </a:spcAft>
                      </a:pPr>
                      <a:r>
                        <a:rPr lang="nl-BE" sz="2800" b="1"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rPr>
                        <a:t>WAT?</a:t>
                      </a:r>
                    </a:p>
                  </a:txBody>
                  <a:tcPr marL="61272" marR="61272" marT="0" marB="0">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algn="just">
                        <a:lnSpc>
                          <a:spcPct val="115000"/>
                        </a:lnSpc>
                        <a:spcBef>
                          <a:spcPts val="1200"/>
                        </a:spcBef>
                        <a:spcAft>
                          <a:spcPts val="1000"/>
                        </a:spcAft>
                      </a:pPr>
                      <a:r>
                        <a:rPr lang="nl-BE" sz="2800" b="1" i="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rPr>
                        <a:t>HOE?</a:t>
                      </a:r>
                    </a:p>
                  </a:txBody>
                  <a:tcPr marL="61272" marR="61272"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3724666032"/>
                  </a:ext>
                </a:extLst>
              </a:tr>
              <a:tr h="4551296">
                <a:tc>
                  <a:txBody>
                    <a:bodyPr/>
                    <a:lstStyle/>
                    <a:p>
                      <a:pPr algn="just">
                        <a:lnSpc>
                          <a:spcPct val="115000"/>
                        </a:lnSpc>
                        <a:spcBef>
                          <a:spcPts val="1200"/>
                        </a:spcBef>
                        <a:spcAft>
                          <a:spcPts val="0"/>
                        </a:spcAft>
                      </a:pPr>
                      <a:r>
                        <a:rPr lang="nl-BE" sz="2800" spc="30" dirty="0">
                          <a:effectLst/>
                        </a:rPr>
                        <a:t>INTELLECTUEEL FUNCTIONEREN</a:t>
                      </a:r>
                      <a:endParaRPr lang="nl-BE" sz="2800" spc="30" dirty="0">
                        <a:solidFill>
                          <a:srgbClr val="1D1B11"/>
                        </a:solidFill>
                        <a:effectLst/>
                        <a:latin typeface="Arial" panose="020B0604020202020204" pitchFamily="34" charset="0"/>
                        <a:ea typeface="Calibri" panose="020F0502020204030204" pitchFamily="34" charset="0"/>
                        <a:cs typeface="Times New Roman" panose="02020603050405020304" pitchFamily="18" charset="0"/>
                      </a:endParaRPr>
                    </a:p>
                  </a:txBody>
                  <a:tcPr marL="61272" marR="61272" marT="0" marB="0">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tc>
                  <a:txBody>
                    <a:bodyPr/>
                    <a:lstStyle/>
                    <a:p>
                      <a:pPr marL="342900" indent="-342900" algn="just">
                        <a:lnSpc>
                          <a:spcPct val="115000"/>
                        </a:lnSpc>
                        <a:spcBef>
                          <a:spcPts val="0"/>
                        </a:spcBef>
                        <a:spcAft>
                          <a:spcPts val="0"/>
                        </a:spcAft>
                        <a:buFont typeface="Arial" panose="020B0604020202020204" pitchFamily="34" charset="0"/>
                        <a:buChar char="•"/>
                      </a:pPr>
                      <a:r>
                        <a:rPr lang="nl-BE" sz="2800" u="none" spc="30" dirty="0">
                          <a:effectLst/>
                        </a:rPr>
                        <a:t>Gesprek met ouders, leerkracht, hulpverleners …</a:t>
                      </a:r>
                    </a:p>
                    <a:p>
                      <a:pPr marL="342900" indent="-342900" algn="just">
                        <a:lnSpc>
                          <a:spcPct val="115000"/>
                        </a:lnSpc>
                        <a:spcBef>
                          <a:spcPts val="0"/>
                        </a:spcBef>
                        <a:spcAft>
                          <a:spcPts val="0"/>
                        </a:spcAft>
                        <a:buFont typeface="Arial" panose="020B0604020202020204" pitchFamily="34" charset="0"/>
                        <a:buChar char="•"/>
                      </a:pPr>
                      <a:r>
                        <a:rPr lang="nl-BE" sz="2800" u="none" spc="30" dirty="0">
                          <a:effectLst/>
                        </a:rPr>
                        <a:t>Observatie </a:t>
                      </a:r>
                    </a:p>
                    <a:p>
                      <a:pPr marL="342900" indent="-342900" algn="just">
                        <a:lnSpc>
                          <a:spcPct val="115000"/>
                        </a:lnSpc>
                        <a:spcBef>
                          <a:spcPts val="0"/>
                        </a:spcBef>
                        <a:spcAft>
                          <a:spcPts val="0"/>
                        </a:spcAft>
                        <a:buFont typeface="Arial" panose="020B0604020202020204" pitchFamily="34" charset="0"/>
                        <a:buChar char="•"/>
                      </a:pPr>
                      <a:r>
                        <a:rPr lang="nl-BE" sz="2800" u="none" spc="30" dirty="0">
                          <a:effectLst/>
                        </a:rPr>
                        <a:t>Analyse van beschikbare gegevens</a:t>
                      </a:r>
                    </a:p>
                    <a:p>
                      <a:pPr marL="342900" indent="-342900" algn="just">
                        <a:lnSpc>
                          <a:spcPct val="115000"/>
                        </a:lnSpc>
                        <a:spcBef>
                          <a:spcPts val="0"/>
                        </a:spcBef>
                        <a:spcAft>
                          <a:spcPts val="0"/>
                        </a:spcAft>
                        <a:buFont typeface="Arial" panose="020B0604020202020204" pitchFamily="34" charset="0"/>
                        <a:buChar char="•"/>
                      </a:pPr>
                      <a:r>
                        <a:rPr lang="nl-BE" sz="2800" u="none" spc="30" dirty="0">
                          <a:effectLst/>
                        </a:rPr>
                        <a:t>Aanpak uitproberen en effect nagaan</a:t>
                      </a:r>
                    </a:p>
                    <a:p>
                      <a:pPr marL="342900" indent="-342900" algn="just">
                        <a:lnSpc>
                          <a:spcPct val="115000"/>
                        </a:lnSpc>
                        <a:spcBef>
                          <a:spcPts val="0"/>
                        </a:spcBef>
                        <a:spcAft>
                          <a:spcPts val="0"/>
                        </a:spcAft>
                        <a:buFont typeface="Arial" panose="020B0604020202020204" pitchFamily="34" charset="0"/>
                        <a:buChar char="•"/>
                      </a:pPr>
                      <a:r>
                        <a:rPr lang="nl-BE" sz="2800" u="none" spc="30" dirty="0">
                          <a:effectLst/>
                        </a:rPr>
                        <a:t>CHC-intelligentieonderzoek  (ontwikkelingsschaal en/of IQ-test)</a:t>
                      </a:r>
                    </a:p>
                    <a:p>
                      <a:pPr marL="457200" indent="-457200" algn="just">
                        <a:lnSpc>
                          <a:spcPct val="115000"/>
                        </a:lnSpc>
                        <a:spcBef>
                          <a:spcPts val="0"/>
                        </a:spcBef>
                        <a:spcAft>
                          <a:spcPts val="0"/>
                        </a:spcAft>
                        <a:buFont typeface="Symbol" panose="05050102010706020507" pitchFamily="18" charset="2"/>
                        <a:buChar char="Þ"/>
                      </a:pPr>
                      <a:r>
                        <a:rPr lang="nl-BE" sz="2800" i="1" u="none" spc="30" dirty="0">
                          <a:effectLst/>
                        </a:rPr>
                        <a:t>Pas de cross-</a:t>
                      </a:r>
                      <a:r>
                        <a:rPr lang="nl-BE" sz="2800" i="1" u="none" spc="30" dirty="0" err="1">
                          <a:effectLst/>
                        </a:rPr>
                        <a:t>battery</a:t>
                      </a:r>
                      <a:r>
                        <a:rPr lang="nl-BE" sz="2800" i="1" u="none" spc="30" dirty="0">
                          <a:effectLst/>
                        </a:rPr>
                        <a:t>-benadering toe om een zo breed mogelijke dekking te hebben van de verschillende cognitieve vaardigheden (</a:t>
                      </a:r>
                      <a:r>
                        <a:rPr lang="nl-BE" sz="2800" i="1" u="none" spc="30" dirty="0" err="1">
                          <a:effectLst/>
                        </a:rPr>
                        <a:t>BCV’s</a:t>
                      </a:r>
                      <a:r>
                        <a:rPr lang="nl-BE" sz="2800" i="1" u="none" spc="30" dirty="0">
                          <a:effectLst/>
                        </a:rPr>
                        <a:t>). </a:t>
                      </a:r>
                    </a:p>
                  </a:txBody>
                  <a:tcPr marL="61272" marR="61272"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lnB w="38100" cap="flat" cmpd="sng" algn="ctr">
                      <a:solidFill>
                        <a:srgbClr val="016666"/>
                      </a:solidFill>
                      <a:prstDash val="solid"/>
                      <a:round/>
                      <a:headEnd type="none" w="med" len="med"/>
                      <a:tailEnd type="none" w="med" len="med"/>
                    </a:lnB>
                    <a:solidFill>
                      <a:srgbClr val="D0EAF1"/>
                    </a:solidFill>
                  </a:tcPr>
                </a:tc>
                <a:extLst>
                  <a:ext uri="{0D108BD9-81ED-4DB2-BD59-A6C34878D82A}">
                    <a16:rowId xmlns:a16="http://schemas.microsoft.com/office/drawing/2014/main" val="2170869119"/>
                  </a:ext>
                </a:extLst>
              </a:tr>
              <a:tr h="974770">
                <a:tc>
                  <a:txBody>
                    <a:bodyPr/>
                    <a:lstStyle/>
                    <a:p>
                      <a:pPr algn="just">
                        <a:lnSpc>
                          <a:spcPct val="115000"/>
                        </a:lnSpc>
                        <a:spcBef>
                          <a:spcPts val="1200"/>
                        </a:spcBef>
                        <a:spcAft>
                          <a:spcPts val="0"/>
                        </a:spcAft>
                      </a:pPr>
                      <a:r>
                        <a:rPr lang="nl-BE" sz="2800" kern="1200" spc="30" dirty="0">
                          <a:solidFill>
                            <a:schemeClr val="dk1"/>
                          </a:solidFill>
                          <a:effectLst/>
                          <a:latin typeface="+mn-lt"/>
                          <a:ea typeface="+mn-ea"/>
                          <a:cs typeface="+mn-cs"/>
                        </a:rPr>
                        <a:t>ADAPTIEF GEDRAG</a:t>
                      </a:r>
                    </a:p>
                  </a:txBody>
                  <a:tcPr marL="61272" marR="61272" marT="0" marB="0">
                    <a:lnR w="38100" cap="flat" cmpd="sng" algn="ctr">
                      <a:solidFill>
                        <a:srgbClr val="016666"/>
                      </a:solidFill>
                      <a:prstDash val="solid"/>
                      <a:round/>
                      <a:headEnd type="none" w="med" len="med"/>
                      <a:tailEnd type="none" w="med" len="med"/>
                    </a:lnR>
                    <a:lnT w="38100" cap="flat" cmpd="sng" algn="ctr">
                      <a:solidFill>
                        <a:srgbClr val="016666"/>
                      </a:solidFill>
                      <a:prstDash val="solid"/>
                      <a:round/>
                      <a:headEnd type="none" w="med" len="med"/>
                      <a:tailEnd type="none" w="med" len="med"/>
                    </a:lnT>
                    <a:solidFill>
                      <a:srgbClr val="D0EAF1"/>
                    </a:solidFill>
                  </a:tcPr>
                </a:tc>
                <a:tc>
                  <a:txBody>
                    <a:bodyPr/>
                    <a:lstStyle/>
                    <a:p>
                      <a:pPr marL="0" indent="0" algn="l">
                        <a:lnSpc>
                          <a:spcPct val="115000"/>
                        </a:lnSpc>
                        <a:spcBef>
                          <a:spcPts val="0"/>
                        </a:spcBef>
                        <a:spcAft>
                          <a:spcPts val="0"/>
                        </a:spcAft>
                        <a:buFont typeface="Arial" panose="020B0604020202020204" pitchFamily="34" charset="0"/>
                        <a:buNone/>
                      </a:pPr>
                      <a:r>
                        <a:rPr lang="nl-BE" sz="2800" u="none" kern="1200" spc="30" dirty="0">
                          <a:solidFill>
                            <a:schemeClr val="dk1"/>
                          </a:solidFill>
                          <a:effectLst/>
                          <a:latin typeface="+mn-lt"/>
                          <a:ea typeface="+mn-ea"/>
                          <a:cs typeface="+mn-cs"/>
                        </a:rPr>
                        <a:t>Gesprek, observatie, analyse gegevens, aanpak uitproberen, gevalideerde vragenlijsten/interview</a:t>
                      </a:r>
                    </a:p>
                  </a:txBody>
                  <a:tcPr marL="61272" marR="61272" marT="0" marB="0">
                    <a:lnL w="38100" cap="flat" cmpd="sng" algn="ctr">
                      <a:solidFill>
                        <a:srgbClr val="016666"/>
                      </a:solidFill>
                      <a:prstDash val="solid"/>
                      <a:round/>
                      <a:headEnd type="none" w="med" len="med"/>
                      <a:tailEnd type="none" w="med" len="med"/>
                    </a:lnL>
                    <a:lnT w="38100" cap="flat" cmpd="sng" algn="ctr">
                      <a:solidFill>
                        <a:srgbClr val="016666"/>
                      </a:solidFill>
                      <a:prstDash val="solid"/>
                      <a:round/>
                      <a:headEnd type="none" w="med" len="med"/>
                      <a:tailEnd type="none" w="med" len="med"/>
                    </a:lnT>
                    <a:solidFill>
                      <a:srgbClr val="D0EAF1"/>
                    </a:solidFill>
                  </a:tcPr>
                </a:tc>
                <a:extLst>
                  <a:ext uri="{0D108BD9-81ED-4DB2-BD59-A6C34878D82A}">
                    <a16:rowId xmlns:a16="http://schemas.microsoft.com/office/drawing/2014/main" val="239566843"/>
                  </a:ext>
                </a:extLst>
              </a:tr>
            </a:tbl>
          </a:graphicData>
        </a:graphic>
      </p:graphicFrame>
      <p:pic>
        <p:nvPicPr>
          <p:cNvPr id="4" name="Audio 3">
            <a:hlinkClick r:id="" action="ppaction://media"/>
            <a:extLst>
              <a:ext uri="{FF2B5EF4-FFF2-40B4-BE49-F238E27FC236}">
                <a16:creationId xmlns:a16="http://schemas.microsoft.com/office/drawing/2014/main" id="{23C23DA7-DAFD-4F5F-AEA2-568CCF7B3D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02171727"/>
      </p:ext>
    </p:extLst>
  </p:cSld>
  <p:clrMapOvr>
    <a:masterClrMapping/>
  </p:clrMapOvr>
  <mc:AlternateContent xmlns:mc="http://schemas.openxmlformats.org/markup-compatibility/2006" xmlns:p14="http://schemas.microsoft.com/office/powerpoint/2010/main">
    <mc:Choice Requires="p14">
      <p:transition spd="slow" p14:dur="2000" advTm="37470"/>
    </mc:Choice>
    <mc:Fallback xmlns="">
      <p:transition spd="slow" advTm="37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B0A49-A6C6-4133-9958-E5507D9C1198}"/>
              </a:ext>
            </a:extLst>
          </p:cNvPr>
          <p:cNvSpPr>
            <a:spLocks noGrp="1"/>
          </p:cNvSpPr>
          <p:nvPr>
            <p:ph type="title"/>
          </p:nvPr>
        </p:nvSpPr>
        <p:spPr/>
        <p:txBody>
          <a:bodyPr/>
          <a:lstStyle/>
          <a:p>
            <a:r>
              <a:rPr lang="nl-BE" dirty="0">
                <a:solidFill>
                  <a:srgbClr val="C00000"/>
                </a:solidFill>
              </a:rPr>
              <a:t>Waar in het protocol en op de site?</a:t>
            </a:r>
            <a:br>
              <a:rPr lang="nl-BE" dirty="0"/>
            </a:br>
            <a:endParaRPr lang="nl-BE" dirty="0"/>
          </a:p>
        </p:txBody>
      </p:sp>
      <p:sp>
        <p:nvSpPr>
          <p:cNvPr id="3" name="Tijdelijke aanduiding voor inhoud 2">
            <a:extLst>
              <a:ext uri="{FF2B5EF4-FFF2-40B4-BE49-F238E27FC236}">
                <a16:creationId xmlns:a16="http://schemas.microsoft.com/office/drawing/2014/main" id="{15330438-3FB2-4B0F-BCEA-26789365383B}"/>
              </a:ext>
            </a:extLst>
          </p:cNvPr>
          <p:cNvSpPr>
            <a:spLocks noGrp="1"/>
          </p:cNvSpPr>
          <p:nvPr>
            <p:ph idx="1"/>
          </p:nvPr>
        </p:nvSpPr>
        <p:spPr>
          <a:xfrm>
            <a:off x="838200" y="1379095"/>
            <a:ext cx="10515600" cy="4797868"/>
          </a:xfrm>
        </p:spPr>
        <p:txBody>
          <a:bodyPr>
            <a:normAutofit/>
          </a:bodyPr>
          <a:lstStyle/>
          <a:p>
            <a:r>
              <a:rPr lang="nl-BE" dirty="0"/>
              <a:t>Categoriale classificatie – WAT onderzoeken</a:t>
            </a:r>
          </a:p>
          <a:p>
            <a:pPr lvl="1"/>
            <a:r>
              <a:rPr lang="nl-BE" sz="2800" dirty="0"/>
              <a:t>Fase 2 – Onderzoeksfase </a:t>
            </a:r>
          </a:p>
          <a:p>
            <a:pPr lvl="1"/>
            <a:r>
              <a:rPr lang="nl-BE" sz="2800" dirty="0"/>
              <a:t>Theoretisch deel – Classificatie</a:t>
            </a:r>
          </a:p>
          <a:p>
            <a:pPr marL="457200" lvl="1" indent="0">
              <a:buNone/>
            </a:pPr>
            <a:endParaRPr lang="nl-BE" sz="2800" dirty="0"/>
          </a:p>
          <a:p>
            <a:r>
              <a:rPr lang="nl-BE" dirty="0"/>
              <a:t>Categoriale classificatie – HOE onderzoeken</a:t>
            </a:r>
          </a:p>
          <a:p>
            <a:pPr lvl="1"/>
            <a:r>
              <a:rPr lang="nl-BE" sz="2800" dirty="0" err="1">
                <a:hlinkClick r:id="rId5">
                  <a:extLst>
                    <a:ext uri="{A12FA001-AC4F-418D-AE19-62706E023703}">
                      <ahyp:hlinkClr xmlns:ahyp="http://schemas.microsoft.com/office/drawing/2018/hyperlinkcolor" val="tx"/>
                    </a:ext>
                  </a:extLst>
                </a:hlinkClick>
              </a:rPr>
              <a:t>Onderzoeksschema</a:t>
            </a:r>
            <a:r>
              <a:rPr lang="nl-BE" sz="2800" dirty="0">
                <a:hlinkClick r:id="rId5">
                  <a:extLst>
                    <a:ext uri="{A12FA001-AC4F-418D-AE19-62706E023703}">
                      <ahyp:hlinkClr xmlns:ahyp="http://schemas.microsoft.com/office/drawing/2018/hyperlinkcolor" val="tx"/>
                    </a:ext>
                  </a:extLst>
                </a:hlinkClick>
              </a:rPr>
              <a:t> WAT en HOE onderzoeken</a:t>
            </a:r>
            <a:r>
              <a:rPr lang="nl-BE" sz="2800" dirty="0"/>
              <a:t> </a:t>
            </a:r>
          </a:p>
          <a:p>
            <a:pPr lvl="1"/>
            <a:r>
              <a:rPr lang="nl-BE" sz="2800" dirty="0">
                <a:hlinkClick r:id="rId6">
                  <a:extLst>
                    <a:ext uri="{A12FA001-AC4F-418D-AE19-62706E023703}">
                      <ahyp:hlinkClr xmlns:ahyp="http://schemas.microsoft.com/office/drawing/2018/hyperlinkcolor" val="tx"/>
                    </a:ext>
                  </a:extLst>
                </a:hlinkClick>
              </a:rPr>
              <a:t>Overzicht diagnostisch materiaal CZF</a:t>
            </a:r>
            <a:r>
              <a:rPr lang="nl-BE" sz="2800" dirty="0"/>
              <a:t>  </a:t>
            </a:r>
          </a:p>
          <a:p>
            <a:pPr lvl="1"/>
            <a:r>
              <a:rPr lang="nl-BE" sz="2800" dirty="0">
                <a:hlinkClick r:id="rId7">
                  <a:extLst>
                    <a:ext uri="{A12FA001-AC4F-418D-AE19-62706E023703}">
                      <ahyp:hlinkClr xmlns:ahyp="http://schemas.microsoft.com/office/drawing/2018/hyperlinkcolor" val="tx"/>
                    </a:ext>
                  </a:extLst>
                </a:hlinkClick>
              </a:rPr>
              <a:t>Materialendatabank</a:t>
            </a:r>
            <a:r>
              <a:rPr lang="nl-BE" sz="2800" dirty="0"/>
              <a:t> – Diagnostische fiches CZF</a:t>
            </a:r>
          </a:p>
        </p:txBody>
      </p:sp>
      <p:sp>
        <p:nvSpPr>
          <p:cNvPr id="4" name="Tijdelijke aanduiding voor dianummer 3">
            <a:extLst>
              <a:ext uri="{FF2B5EF4-FFF2-40B4-BE49-F238E27FC236}">
                <a16:creationId xmlns:a16="http://schemas.microsoft.com/office/drawing/2014/main" id="{BE122653-FD0A-4EE6-92FE-D8FA56EE81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CA95E-2221-4DC3-A5F9-E53F37D422FC}" type="slidenum">
              <a:rPr kumimoji="0" lang="nl-BE" sz="1200" b="0" i="0" u="none" strike="noStrike" kern="1200" cap="none" spc="0" normalizeH="0" baseline="0" noProof="0" smtClean="0">
                <a:ln>
                  <a:noFill/>
                </a:ln>
                <a:solidFill>
                  <a:srgbClr val="049999"/>
                </a:solidFill>
                <a:effectLst/>
                <a:uLnTx/>
                <a:uFillTx/>
                <a:latin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BE" sz="1200" b="0" i="0" u="none" strike="noStrike" kern="1200" cap="none" spc="0" normalizeH="0" baseline="0" noProof="0">
              <a:ln>
                <a:noFill/>
              </a:ln>
              <a:solidFill>
                <a:srgbClr val="049999"/>
              </a:solidFill>
              <a:effectLst/>
              <a:uLnTx/>
              <a:uFillTx/>
              <a:latin typeface="Open Sans" panose="020B0606030504020204" pitchFamily="34" charset="0"/>
            </a:endParaRPr>
          </a:p>
        </p:txBody>
      </p:sp>
      <p:pic>
        <p:nvPicPr>
          <p:cNvPr id="5" name="Picture 2" descr="Afbeeldingsresultaat voor waar?"/>
          <p:cNvPicPr>
            <a:picLocks noChangeAspect="1" noChangeArrowheads="1"/>
          </p:cNvPicPr>
          <p:nvPr/>
        </p:nvPicPr>
        <p:blipFill rotWithShape="1">
          <a:blip r:embed="rId8">
            <a:extLst>
              <a:ext uri="{28A0092B-C50C-407E-A947-70E740481C1C}">
                <a14:useLocalDpi xmlns:a14="http://schemas.microsoft.com/office/drawing/2010/main" val="0"/>
              </a:ext>
            </a:extLst>
          </a:blip>
          <a:srcRect l="11274" r="11815"/>
          <a:stretch/>
        </p:blipFill>
        <p:spPr bwMode="auto">
          <a:xfrm>
            <a:off x="9404463" y="164361"/>
            <a:ext cx="2594723" cy="166126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28FE9FF9-A41C-4264-BF80-DC49E8910D7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79109773"/>
      </p:ext>
    </p:extLst>
  </p:cSld>
  <p:clrMapOvr>
    <a:masterClrMapping/>
  </p:clrMapOvr>
  <mc:AlternateContent xmlns:mc="http://schemas.openxmlformats.org/markup-compatibility/2006" xmlns:p14="http://schemas.microsoft.com/office/powerpoint/2010/main">
    <mc:Choice Requires="p14">
      <p:transition spd="slow" p14:dur="2000" advTm="47346"/>
    </mc:Choice>
    <mc:Fallback xmlns="">
      <p:transition spd="slow" advTm="47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B0A49-A6C6-4133-9958-E5507D9C1198}"/>
              </a:ext>
            </a:extLst>
          </p:cNvPr>
          <p:cNvSpPr>
            <a:spLocks noGrp="1"/>
          </p:cNvSpPr>
          <p:nvPr>
            <p:ph type="title"/>
          </p:nvPr>
        </p:nvSpPr>
        <p:spPr/>
        <p:txBody>
          <a:bodyPr/>
          <a:lstStyle/>
          <a:p>
            <a:r>
              <a:rPr lang="nl-BE" dirty="0">
                <a:solidFill>
                  <a:srgbClr val="C00000"/>
                </a:solidFill>
              </a:rPr>
              <a:t>Waar in het protocol en op de site?</a:t>
            </a:r>
            <a:br>
              <a:rPr lang="nl-BE" dirty="0"/>
            </a:br>
            <a:endParaRPr lang="nl-BE" dirty="0"/>
          </a:p>
        </p:txBody>
      </p:sp>
      <p:sp>
        <p:nvSpPr>
          <p:cNvPr id="3" name="Tijdelijke aanduiding voor inhoud 2">
            <a:extLst>
              <a:ext uri="{FF2B5EF4-FFF2-40B4-BE49-F238E27FC236}">
                <a16:creationId xmlns:a16="http://schemas.microsoft.com/office/drawing/2014/main" id="{15330438-3FB2-4B0F-BCEA-26789365383B}"/>
              </a:ext>
            </a:extLst>
          </p:cNvPr>
          <p:cNvSpPr>
            <a:spLocks noGrp="1"/>
          </p:cNvSpPr>
          <p:nvPr>
            <p:ph idx="1"/>
          </p:nvPr>
        </p:nvSpPr>
        <p:spPr>
          <a:xfrm>
            <a:off x="838200" y="1481455"/>
            <a:ext cx="10515600" cy="5167312"/>
          </a:xfrm>
        </p:spPr>
        <p:txBody>
          <a:bodyPr>
            <a:noAutofit/>
          </a:bodyPr>
          <a:lstStyle/>
          <a:p>
            <a:r>
              <a:rPr lang="nl-BE" dirty="0"/>
              <a:t>Faire diagnostiek</a:t>
            </a:r>
          </a:p>
          <a:p>
            <a:pPr lvl="1"/>
            <a:r>
              <a:rPr lang="nl-BE" sz="2800" dirty="0">
                <a:hlinkClick r:id="rId5"/>
              </a:rPr>
              <a:t>Bijlage Faire diagnostiek van cognitief functioneren</a:t>
            </a:r>
            <a:endParaRPr lang="nl-BE" sz="2800" dirty="0"/>
          </a:p>
          <a:p>
            <a:pPr lvl="1"/>
            <a:r>
              <a:rPr lang="nl-BE" sz="2800" dirty="0">
                <a:hlinkClick r:id="rId6"/>
              </a:rPr>
              <a:t>Bijlage Faire diagnostiek van adaptief gedrag</a:t>
            </a:r>
            <a:endParaRPr lang="nl-BE" sz="2800" dirty="0"/>
          </a:p>
          <a:p>
            <a:pPr lvl="1"/>
            <a:r>
              <a:rPr lang="nl-BE" sz="2800" dirty="0">
                <a:hlinkClick r:id="rId7"/>
              </a:rPr>
              <a:t>Bijlage ADP Faire diagnostiek</a:t>
            </a:r>
            <a:endParaRPr lang="nl-BE" sz="2800" dirty="0"/>
          </a:p>
          <a:p>
            <a:endParaRPr lang="nl-BE" dirty="0"/>
          </a:p>
          <a:p>
            <a:r>
              <a:rPr lang="nl-BE" dirty="0">
                <a:hlinkClick r:id="rId8"/>
              </a:rPr>
              <a:t>Bijlage Het CHC-model</a:t>
            </a:r>
            <a:endParaRPr lang="nl-BE" dirty="0"/>
          </a:p>
          <a:p>
            <a:r>
              <a:rPr lang="nl-BE" dirty="0">
                <a:hlinkClick r:id="rId9"/>
              </a:rPr>
              <a:t>Bijlage Bepaling IQ</a:t>
            </a:r>
            <a:r>
              <a:rPr lang="nl-BE" baseline="-25000" dirty="0">
                <a:hlinkClick r:id="rId9"/>
              </a:rPr>
              <a:t>CHC</a:t>
            </a:r>
            <a:r>
              <a:rPr lang="nl-BE" dirty="0">
                <a:hlinkClick r:id="rId9"/>
              </a:rPr>
              <a:t> bij leerlingen met (vermoeden van) een bijkomende problematiek</a:t>
            </a:r>
            <a:endParaRPr lang="nl-BE" dirty="0"/>
          </a:p>
          <a:p>
            <a:pPr marL="0" indent="0">
              <a:buNone/>
            </a:pPr>
            <a:endParaRPr lang="nl-BE" dirty="0"/>
          </a:p>
          <a:p>
            <a:r>
              <a:rPr lang="nl-BE" dirty="0">
                <a:hlinkClick r:id="rId10"/>
              </a:rPr>
              <a:t>Bijlage Operationalisering criterium adaptief gedrag</a:t>
            </a:r>
            <a:endParaRPr lang="nl-BE" dirty="0"/>
          </a:p>
        </p:txBody>
      </p:sp>
      <p:sp>
        <p:nvSpPr>
          <p:cNvPr id="4" name="Tijdelijke aanduiding voor dianummer 3">
            <a:extLst>
              <a:ext uri="{FF2B5EF4-FFF2-40B4-BE49-F238E27FC236}">
                <a16:creationId xmlns:a16="http://schemas.microsoft.com/office/drawing/2014/main" id="{BE122653-FD0A-4EE6-92FE-D8FA56EE81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CA95E-2221-4DC3-A5F9-E53F37D422FC}" type="slidenum">
              <a:rPr kumimoji="0" lang="nl-BE" sz="1200" b="0" i="0" u="none" strike="noStrike" kern="1200" cap="none" spc="0" normalizeH="0" baseline="0" noProof="0" smtClean="0">
                <a:ln>
                  <a:noFill/>
                </a:ln>
                <a:solidFill>
                  <a:srgbClr val="049999"/>
                </a:solidFill>
                <a:effectLst/>
                <a:uLnTx/>
                <a:uFillTx/>
                <a:latin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BE" sz="1200" b="0" i="0" u="none" strike="noStrike" kern="1200" cap="none" spc="0" normalizeH="0" baseline="0" noProof="0">
              <a:ln>
                <a:noFill/>
              </a:ln>
              <a:solidFill>
                <a:srgbClr val="049999"/>
              </a:solidFill>
              <a:effectLst/>
              <a:uLnTx/>
              <a:uFillTx/>
              <a:latin typeface="Open Sans" panose="020B0606030504020204" pitchFamily="34" charset="0"/>
            </a:endParaRPr>
          </a:p>
        </p:txBody>
      </p:sp>
      <p:pic>
        <p:nvPicPr>
          <p:cNvPr id="5" name="Picture 2" descr="Afbeeldingsresultaat voor waar?"/>
          <p:cNvPicPr>
            <a:picLocks noChangeAspect="1" noChangeArrowheads="1"/>
          </p:cNvPicPr>
          <p:nvPr/>
        </p:nvPicPr>
        <p:blipFill rotWithShape="1">
          <a:blip r:embed="rId11">
            <a:extLst>
              <a:ext uri="{28A0092B-C50C-407E-A947-70E740481C1C}">
                <a14:useLocalDpi xmlns:a14="http://schemas.microsoft.com/office/drawing/2010/main" val="0"/>
              </a:ext>
            </a:extLst>
          </a:blip>
          <a:srcRect l="11274" r="11815"/>
          <a:stretch/>
        </p:blipFill>
        <p:spPr bwMode="auto">
          <a:xfrm>
            <a:off x="9404463" y="104018"/>
            <a:ext cx="2594723" cy="166126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05B61440-E86F-4768-93AF-37D5E6F65E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34462665"/>
      </p:ext>
    </p:extLst>
  </p:cSld>
  <p:clrMapOvr>
    <a:masterClrMapping/>
  </p:clrMapOvr>
  <mc:AlternateContent xmlns:mc="http://schemas.openxmlformats.org/markup-compatibility/2006" xmlns:p14="http://schemas.microsoft.com/office/powerpoint/2010/main">
    <mc:Choice Requires="p14">
      <p:transition spd="slow" p14:dur="2000" advTm="44945"/>
    </mc:Choice>
    <mc:Fallback xmlns="">
      <p:transition spd="slow" advTm="4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B0A49-A6C6-4133-9958-E5507D9C1198}"/>
              </a:ext>
            </a:extLst>
          </p:cNvPr>
          <p:cNvSpPr>
            <a:spLocks noGrp="1"/>
          </p:cNvSpPr>
          <p:nvPr>
            <p:ph type="title"/>
          </p:nvPr>
        </p:nvSpPr>
        <p:spPr/>
        <p:txBody>
          <a:bodyPr/>
          <a:lstStyle/>
          <a:p>
            <a:r>
              <a:rPr lang="nl-BE" dirty="0">
                <a:solidFill>
                  <a:srgbClr val="C00000"/>
                </a:solidFill>
              </a:rPr>
              <a:t>Waar vind ik meer info?</a:t>
            </a:r>
            <a:br>
              <a:rPr lang="nl-BE" dirty="0"/>
            </a:br>
            <a:endParaRPr lang="nl-BE" dirty="0"/>
          </a:p>
        </p:txBody>
      </p:sp>
      <p:sp>
        <p:nvSpPr>
          <p:cNvPr id="3" name="Tijdelijke aanduiding voor inhoud 2">
            <a:extLst>
              <a:ext uri="{FF2B5EF4-FFF2-40B4-BE49-F238E27FC236}">
                <a16:creationId xmlns:a16="http://schemas.microsoft.com/office/drawing/2014/main" id="{15330438-3FB2-4B0F-BCEA-26789365383B}"/>
              </a:ext>
            </a:extLst>
          </p:cNvPr>
          <p:cNvSpPr>
            <a:spLocks noGrp="1"/>
          </p:cNvSpPr>
          <p:nvPr>
            <p:ph idx="1"/>
          </p:nvPr>
        </p:nvSpPr>
        <p:spPr/>
        <p:txBody>
          <a:bodyPr>
            <a:normAutofit/>
          </a:bodyPr>
          <a:lstStyle/>
          <a:p>
            <a:r>
              <a:rPr lang="nl-BE" sz="3200" dirty="0"/>
              <a:t>Handboek AAIDD </a:t>
            </a:r>
            <a:r>
              <a:rPr lang="nl-BE" sz="3200" dirty="0">
                <a:hlinkClick r:id="rId5"/>
              </a:rPr>
              <a:t>https://www.aaidd.org/</a:t>
            </a:r>
            <a:endParaRPr lang="nl-BE" sz="3200" dirty="0"/>
          </a:p>
          <a:p>
            <a:r>
              <a:rPr lang="nl-BE" sz="3200" dirty="0"/>
              <a:t>DSM-5 </a:t>
            </a:r>
            <a:r>
              <a:rPr lang="nl-BE" sz="3200" dirty="0">
                <a:hlinkClick r:id="rId6"/>
              </a:rPr>
              <a:t>https://www.dsm-5.nl/</a:t>
            </a:r>
            <a:r>
              <a:rPr lang="nl-BE" sz="3200" dirty="0"/>
              <a:t> </a:t>
            </a:r>
          </a:p>
          <a:p>
            <a:r>
              <a:rPr lang="nl-BE" sz="3200" dirty="0"/>
              <a:t>TOKK, 2019 (3-4). Kinderen en jongeren met een verstandelijke beperking. Assessment en ondersteuning van emotioneel welbevinden.</a:t>
            </a:r>
          </a:p>
          <a:p>
            <a:endParaRPr lang="nl-BE" sz="3200" dirty="0"/>
          </a:p>
          <a:p>
            <a:r>
              <a:rPr lang="nl-BE" sz="3200" dirty="0"/>
              <a:t>Toetsstenen faire diagnostiek, VCLB Service  </a:t>
            </a:r>
          </a:p>
          <a:p>
            <a:endParaRPr lang="nl-BE" sz="3200" dirty="0"/>
          </a:p>
          <a:p>
            <a:endParaRPr lang="nl-BE" dirty="0"/>
          </a:p>
        </p:txBody>
      </p:sp>
      <p:sp>
        <p:nvSpPr>
          <p:cNvPr id="4" name="Tijdelijke aanduiding voor dianummer 3">
            <a:extLst>
              <a:ext uri="{FF2B5EF4-FFF2-40B4-BE49-F238E27FC236}">
                <a16:creationId xmlns:a16="http://schemas.microsoft.com/office/drawing/2014/main" id="{BE122653-FD0A-4EE6-92FE-D8FA56EE81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CA95E-2221-4DC3-A5F9-E53F37D422FC}" type="slidenum">
              <a:rPr kumimoji="0" lang="nl-BE" sz="1200" b="0" i="0" u="none" strike="noStrike" kern="1200" cap="none" spc="0" normalizeH="0" baseline="0" noProof="0" smtClean="0">
                <a:ln>
                  <a:noFill/>
                </a:ln>
                <a:solidFill>
                  <a:srgbClr val="049999"/>
                </a:solidFill>
                <a:effectLst/>
                <a:uLnTx/>
                <a:uFillTx/>
                <a:latin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BE" sz="1200" b="0" i="0" u="none" strike="noStrike" kern="1200" cap="none" spc="0" normalizeH="0" baseline="0" noProof="0">
              <a:ln>
                <a:noFill/>
              </a:ln>
              <a:solidFill>
                <a:srgbClr val="049999"/>
              </a:solidFill>
              <a:effectLst/>
              <a:uLnTx/>
              <a:uFillTx/>
              <a:latin typeface="Open Sans" panose="020B0606030504020204" pitchFamily="34" charset="0"/>
            </a:endParaRPr>
          </a:p>
        </p:txBody>
      </p:sp>
      <p:pic>
        <p:nvPicPr>
          <p:cNvPr id="5" name="Picture 2" descr="Afbeeldingsresultaat voor waar?"/>
          <p:cNvPicPr>
            <a:picLocks noChangeAspect="1" noChangeArrowheads="1"/>
          </p:cNvPicPr>
          <p:nvPr/>
        </p:nvPicPr>
        <p:blipFill rotWithShape="1">
          <a:blip r:embed="rId7">
            <a:extLst>
              <a:ext uri="{28A0092B-C50C-407E-A947-70E740481C1C}">
                <a14:useLocalDpi xmlns:a14="http://schemas.microsoft.com/office/drawing/2010/main" val="0"/>
              </a:ext>
            </a:extLst>
          </a:blip>
          <a:srcRect l="11274" r="11815"/>
          <a:stretch/>
        </p:blipFill>
        <p:spPr bwMode="auto">
          <a:xfrm>
            <a:off x="9404463" y="164361"/>
            <a:ext cx="2594723" cy="16612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toetsstenen faire diagnostiek&quot;">
            <a:extLst>
              <a:ext uri="{FF2B5EF4-FFF2-40B4-BE49-F238E27FC236}">
                <a16:creationId xmlns:a16="http://schemas.microsoft.com/office/drawing/2014/main" id="{41E00621-A14C-4F3D-8D60-D8F1685EC0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76728" y="4489132"/>
            <a:ext cx="1977072" cy="1977072"/>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104473B1-DAB7-4D27-9B6D-781E2B2C09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75194356"/>
      </p:ext>
    </p:extLst>
  </p:cSld>
  <p:clrMapOvr>
    <a:masterClrMapping/>
  </p:clrMapOvr>
  <mc:AlternateContent xmlns:mc="http://schemas.openxmlformats.org/markup-compatibility/2006" xmlns:p14="http://schemas.microsoft.com/office/powerpoint/2010/main">
    <mc:Choice Requires="p14">
      <p:transition spd="slow" p14:dur="2000" advTm="48311"/>
    </mc:Choice>
    <mc:Fallback xmlns="">
      <p:transition spd="slow" advTm="48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2" name="Afbeelding 1">
            <a:extLst>
              <a:ext uri="{FF2B5EF4-FFF2-40B4-BE49-F238E27FC236}">
                <a16:creationId xmlns:a16="http://schemas.microsoft.com/office/drawing/2014/main" id="{0520E403-888A-4FBF-A9B1-87DE79042A4B}"/>
              </a:ext>
            </a:extLst>
          </p:cNvPr>
          <p:cNvPicPr>
            <a:picLocks noChangeAspect="1"/>
          </p:cNvPicPr>
          <p:nvPr/>
        </p:nvPicPr>
        <p:blipFill rotWithShape="1">
          <a:blip r:embed="rId6"/>
          <a:srcRect l="50000" t="15576" r="250" b="31094"/>
          <a:stretch/>
        </p:blipFill>
        <p:spPr>
          <a:xfrm>
            <a:off x="1189595" y="660673"/>
            <a:ext cx="9812808" cy="38998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hthoek 3">
            <a:extLst>
              <a:ext uri="{FF2B5EF4-FFF2-40B4-BE49-F238E27FC236}">
                <a16:creationId xmlns:a16="http://schemas.microsoft.com/office/drawing/2014/main" id="{05B307D8-4E30-4053-926F-BBF578BB76CF}"/>
              </a:ext>
            </a:extLst>
          </p:cNvPr>
          <p:cNvSpPr/>
          <p:nvPr/>
        </p:nvSpPr>
        <p:spPr>
          <a:xfrm>
            <a:off x="621454" y="5053770"/>
            <a:ext cx="10949091" cy="1323439"/>
          </a:xfrm>
          <a:prstGeom prst="rect">
            <a:avLst/>
          </a:prstGeom>
        </p:spPr>
        <p:txBody>
          <a:bodyPr wrap="square">
            <a:spAutoFit/>
          </a:bodyPr>
          <a:lstStyle/>
          <a:p>
            <a:pPr algn="ctr"/>
            <a:r>
              <a:rPr lang="nl-BE" sz="4000" b="1" dirty="0">
                <a:solidFill>
                  <a:srgbClr val="016666"/>
                </a:solidFill>
                <a:latin typeface="Open Sans"/>
                <a:ea typeface="Open Sans"/>
                <a:cs typeface="Open Sans"/>
                <a:sym typeface="Open Sans"/>
              </a:rPr>
              <a:t>Meer info en tools</a:t>
            </a:r>
            <a:r>
              <a:rPr lang="nl-BE" sz="4000" b="1" dirty="0">
                <a:solidFill>
                  <a:srgbClr val="016666"/>
                </a:solidFill>
                <a:latin typeface="Open Sans"/>
                <a:ea typeface="Open Sans"/>
                <a:cs typeface="Open Sans"/>
              </a:rPr>
              <a:t>? </a:t>
            </a:r>
            <a:r>
              <a:rPr lang="nl-BE" sz="4000" b="1" dirty="0">
                <a:solidFill>
                  <a:srgbClr val="016666"/>
                </a:solidFill>
                <a:latin typeface="Open Sans"/>
                <a:ea typeface="Open Sans"/>
                <a:cs typeface="Open Sans"/>
                <a:hlinkClick r:id="rId7"/>
              </a:rPr>
              <a:t>www.prodiagnostiek.be</a:t>
            </a:r>
            <a:endParaRPr lang="nl-BE" sz="4000" b="1" dirty="0">
              <a:solidFill>
                <a:srgbClr val="016666"/>
              </a:solidFill>
              <a:latin typeface="Open Sans"/>
              <a:ea typeface="Open Sans"/>
              <a:cs typeface="Open Sans"/>
            </a:endParaRPr>
          </a:p>
          <a:p>
            <a:pPr algn="ctr"/>
            <a:r>
              <a:rPr lang="nl-BE" sz="4000" b="1" dirty="0">
                <a:solidFill>
                  <a:srgbClr val="016666"/>
                </a:solidFill>
                <a:latin typeface="Open Sans"/>
                <a:ea typeface="Open Sans"/>
                <a:cs typeface="Open Sans"/>
                <a:sym typeface="Open Sans"/>
              </a:rPr>
              <a:t>Vragen</a:t>
            </a:r>
            <a:r>
              <a:rPr lang="nl-BE" sz="4000" b="1" dirty="0">
                <a:solidFill>
                  <a:srgbClr val="016666"/>
                </a:solidFill>
                <a:latin typeface="Open Sans"/>
                <a:ea typeface="Open Sans"/>
                <a:cs typeface="Open Sans"/>
              </a:rPr>
              <a:t>? </a:t>
            </a:r>
            <a:r>
              <a:rPr lang="nl-BE" sz="4000" b="1" dirty="0">
                <a:solidFill>
                  <a:srgbClr val="016666"/>
                </a:solidFill>
                <a:latin typeface="Open Sans"/>
                <a:ea typeface="Open Sans"/>
                <a:cs typeface="Open Sans"/>
                <a:hlinkClick r:id="rId8">
                  <a:extLst>
                    <a:ext uri="{A12FA001-AC4F-418D-AE19-62706E023703}">
                      <ahyp:hlinkClr xmlns:ahyp="http://schemas.microsoft.com/office/drawing/2018/hyperlinkcolor" val="tx"/>
                    </a:ext>
                  </a:extLst>
                </a:hlinkClick>
              </a:rPr>
              <a:t>info@prodiagnostiek.be   </a:t>
            </a:r>
            <a:r>
              <a:rPr lang="nl-BE" sz="4000" b="1" dirty="0">
                <a:solidFill>
                  <a:srgbClr val="016666"/>
                </a:solidFill>
                <a:latin typeface="Open Sans"/>
                <a:ea typeface="Open Sans"/>
                <a:cs typeface="Open Sans"/>
              </a:rPr>
              <a:t> </a:t>
            </a:r>
          </a:p>
        </p:txBody>
      </p:sp>
      <p:pic>
        <p:nvPicPr>
          <p:cNvPr id="5" name="Audio 4">
            <a:hlinkClick r:id="" action="ppaction://media"/>
            <a:extLst>
              <a:ext uri="{FF2B5EF4-FFF2-40B4-BE49-F238E27FC236}">
                <a16:creationId xmlns:a16="http://schemas.microsoft.com/office/drawing/2014/main" id="{CD837A4C-8BDF-4D31-82F2-2DF6DB6318E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851573061"/>
      </p:ext>
    </p:extLst>
  </p:cSld>
  <p:clrMapOvr>
    <a:masterClrMapping/>
  </p:clrMapOvr>
  <mc:AlternateContent xmlns:mc="http://schemas.openxmlformats.org/markup-compatibility/2006" xmlns:p14="http://schemas.microsoft.com/office/powerpoint/2010/main">
    <mc:Choice Requires="p14">
      <p:transition spd="slow" p14:dur="2000" advTm="12629"/>
    </mc:Choice>
    <mc:Fallback xmlns="">
      <p:transition spd="slow" advTm="1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666FA025-7C70-4D82-B0D4-A47DE8FEEB25}"/>
              </a:ext>
            </a:extLst>
          </p:cNvPr>
          <p:cNvSpPr>
            <a:spLocks noGrp="1"/>
          </p:cNvSpPr>
          <p:nvPr>
            <p:ph type="sldNum" sz="quarter" idx="12"/>
          </p:nvPr>
        </p:nvSpPr>
        <p:spPr/>
        <p:txBody>
          <a:bodyPr/>
          <a:lstStyle/>
          <a:p>
            <a:fld id="{04FCA95E-2221-4DC3-A5F9-E53F37D422FC}" type="slidenum">
              <a:rPr lang="nl-BE" smtClean="0"/>
              <a:pPr/>
              <a:t>3</a:t>
            </a:fld>
            <a:endParaRPr lang="nl-BE"/>
          </a:p>
        </p:txBody>
      </p:sp>
      <p:pic>
        <p:nvPicPr>
          <p:cNvPr id="5" name="Tijdelijke aanduiding voor inhoud 4" descr="Afbeelding met schermafbeelding&#10;&#10;Automatisch gegenereerde beschrijving">
            <a:extLst>
              <a:ext uri="{FF2B5EF4-FFF2-40B4-BE49-F238E27FC236}">
                <a16:creationId xmlns:a16="http://schemas.microsoft.com/office/drawing/2014/main" id="{0F0E002A-BBF3-43D5-9494-BC3C427C0600}"/>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098346" y="463222"/>
            <a:ext cx="6813754" cy="6185545"/>
          </a:xfrm>
          <a:prstGeom prst="rect">
            <a:avLst/>
          </a:prstGeom>
        </p:spPr>
      </p:pic>
      <p:sp>
        <p:nvSpPr>
          <p:cNvPr id="6" name="Tekstvak 5">
            <a:extLst>
              <a:ext uri="{FF2B5EF4-FFF2-40B4-BE49-F238E27FC236}">
                <a16:creationId xmlns:a16="http://schemas.microsoft.com/office/drawing/2014/main" id="{599DCB16-051B-45F4-B565-C0272F482E37}"/>
              </a:ext>
            </a:extLst>
          </p:cNvPr>
          <p:cNvSpPr txBox="1"/>
          <p:nvPr/>
        </p:nvSpPr>
        <p:spPr>
          <a:xfrm>
            <a:off x="464155" y="463206"/>
            <a:ext cx="3973690" cy="1077218"/>
          </a:xfrm>
          <a:prstGeom prst="rect">
            <a:avLst/>
          </a:prstGeom>
          <a:noFill/>
        </p:spPr>
        <p:txBody>
          <a:bodyPr wrap="square" rtlCol="0">
            <a:spAutoFit/>
          </a:bodyPr>
          <a:lstStyle/>
          <a:p>
            <a:r>
              <a:rPr lang="nl-BE" sz="3200" dirty="0">
                <a:solidFill>
                  <a:srgbClr val="016666"/>
                </a:solidFill>
                <a:latin typeface="Algerian" panose="04020705040A02060702" pitchFamily="82" charset="0"/>
              </a:rPr>
              <a:t>Categoriale classificatie</a:t>
            </a:r>
          </a:p>
        </p:txBody>
      </p:sp>
      <p:sp>
        <p:nvSpPr>
          <p:cNvPr id="7" name="Tekstvak 6">
            <a:extLst>
              <a:ext uri="{FF2B5EF4-FFF2-40B4-BE49-F238E27FC236}">
                <a16:creationId xmlns:a16="http://schemas.microsoft.com/office/drawing/2014/main" id="{64FD5B22-F27E-4879-A569-D22F3A9F1804}"/>
              </a:ext>
            </a:extLst>
          </p:cNvPr>
          <p:cNvSpPr txBox="1"/>
          <p:nvPr/>
        </p:nvSpPr>
        <p:spPr>
          <a:xfrm>
            <a:off x="464155" y="3703886"/>
            <a:ext cx="3092145" cy="1077218"/>
          </a:xfrm>
          <a:prstGeom prst="rect">
            <a:avLst/>
          </a:prstGeom>
          <a:noFill/>
        </p:spPr>
        <p:txBody>
          <a:bodyPr wrap="square" rtlCol="0">
            <a:spAutoFit/>
          </a:bodyPr>
          <a:lstStyle/>
          <a:p>
            <a:r>
              <a:rPr lang="nl-BE" sz="3200" dirty="0">
                <a:solidFill>
                  <a:srgbClr val="049999"/>
                </a:solidFill>
                <a:latin typeface="Algerian" panose="04020705040A02060702" pitchFamily="82" charset="0"/>
              </a:rPr>
              <a:t>Dimensionele classificatie</a:t>
            </a:r>
          </a:p>
        </p:txBody>
      </p:sp>
      <p:cxnSp>
        <p:nvCxnSpPr>
          <p:cNvPr id="9" name="Rechte verbindingslijn met pijl 8">
            <a:extLst>
              <a:ext uri="{FF2B5EF4-FFF2-40B4-BE49-F238E27FC236}">
                <a16:creationId xmlns:a16="http://schemas.microsoft.com/office/drawing/2014/main" id="{79589301-7ED3-4B92-916F-8F5D6E62697B}"/>
              </a:ext>
            </a:extLst>
          </p:cNvPr>
          <p:cNvCxnSpPr>
            <a:cxnSpLocks/>
          </p:cNvCxnSpPr>
          <p:nvPr/>
        </p:nvCxnSpPr>
        <p:spPr>
          <a:xfrm>
            <a:off x="3690257" y="991259"/>
            <a:ext cx="3646311" cy="0"/>
          </a:xfrm>
          <a:prstGeom prst="straightConnector1">
            <a:avLst/>
          </a:prstGeom>
          <a:ln w="76200">
            <a:solidFill>
              <a:srgbClr val="016666"/>
            </a:solidFill>
            <a:tailEnd type="triangle"/>
          </a:ln>
        </p:spPr>
        <p:style>
          <a:lnRef idx="1">
            <a:schemeClr val="accent1"/>
          </a:lnRef>
          <a:fillRef idx="0">
            <a:schemeClr val="accent1"/>
          </a:fillRef>
          <a:effectRef idx="0">
            <a:schemeClr val="accent1"/>
          </a:effectRef>
          <a:fontRef idx="minor">
            <a:schemeClr val="tx1"/>
          </a:fontRef>
        </p:style>
      </p:cxnSp>
      <p:sp>
        <p:nvSpPr>
          <p:cNvPr id="18" name="Rechteraccolade 17">
            <a:extLst>
              <a:ext uri="{FF2B5EF4-FFF2-40B4-BE49-F238E27FC236}">
                <a16:creationId xmlns:a16="http://schemas.microsoft.com/office/drawing/2014/main" id="{A26004B2-F05C-4023-A552-B93B64CFCF58}"/>
              </a:ext>
            </a:extLst>
          </p:cNvPr>
          <p:cNvSpPr/>
          <p:nvPr/>
        </p:nvSpPr>
        <p:spPr>
          <a:xfrm flipH="1">
            <a:off x="4086172" y="2201348"/>
            <a:ext cx="672801" cy="4082294"/>
          </a:xfrm>
          <a:prstGeom prst="rightBrace">
            <a:avLst>
              <a:gd name="adj1" fmla="val 154054"/>
              <a:gd name="adj2" fmla="val 51022"/>
            </a:avLst>
          </a:prstGeom>
          <a:ln w="76200">
            <a:solidFill>
              <a:srgbClr val="0499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pic>
        <p:nvPicPr>
          <p:cNvPr id="2" name="Audio 1">
            <a:hlinkClick r:id="" action="ppaction://media"/>
            <a:extLst>
              <a:ext uri="{FF2B5EF4-FFF2-40B4-BE49-F238E27FC236}">
                <a16:creationId xmlns:a16="http://schemas.microsoft.com/office/drawing/2014/main" id="{A01BF759-C918-466C-92F2-FDD8521870F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404055052"/>
      </p:ext>
    </p:extLst>
  </p:cSld>
  <p:clrMapOvr>
    <a:masterClrMapping/>
  </p:clrMapOvr>
  <mc:AlternateContent xmlns:mc="http://schemas.openxmlformats.org/markup-compatibility/2006">
    <mc:Choice xmlns:p14="http://schemas.microsoft.com/office/powerpoint/2010/main" Requires="p14">
      <p:transition spd="slow" p14:dur="2000" advTm="27946"/>
    </mc:Choice>
    <mc:Fallback>
      <p:transition spd="slow" advTm="27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503B61C-F67E-4ACB-80C5-52B9BF818FBE}"/>
              </a:ext>
            </a:extLst>
          </p:cNvPr>
          <p:cNvSpPr>
            <a:spLocks noGrp="1"/>
          </p:cNvSpPr>
          <p:nvPr>
            <p:ph idx="1"/>
          </p:nvPr>
        </p:nvSpPr>
        <p:spPr>
          <a:xfrm>
            <a:off x="4429796" y="1750786"/>
            <a:ext cx="7402285" cy="4351338"/>
          </a:xfrm>
        </p:spPr>
        <p:txBody>
          <a:bodyPr/>
          <a:lstStyle/>
          <a:p>
            <a:endParaRPr lang="nl-BE" sz="3200" b="1" dirty="0"/>
          </a:p>
          <a:p>
            <a:endParaRPr lang="nl-BE" sz="3200" b="1" dirty="0"/>
          </a:p>
          <a:p>
            <a:r>
              <a:rPr lang="nl-BE" sz="3200" dirty="0"/>
              <a:t>Verstandelijke beperking</a:t>
            </a:r>
          </a:p>
          <a:p>
            <a:pPr lvl="1"/>
            <a:r>
              <a:rPr lang="nl-BE" sz="3200" dirty="0"/>
              <a:t>Ernst?</a:t>
            </a:r>
          </a:p>
          <a:p>
            <a:pPr lvl="1"/>
            <a:endParaRPr lang="nl-BE" sz="2800" dirty="0"/>
          </a:p>
          <a:p>
            <a:r>
              <a:rPr lang="nl-BE" sz="3200" dirty="0"/>
              <a:t>Globale ontwikkelingsachterstand</a:t>
            </a:r>
          </a:p>
        </p:txBody>
      </p:sp>
      <p:sp>
        <p:nvSpPr>
          <p:cNvPr id="4" name="Tijdelijke aanduiding voor dianummer 3">
            <a:extLst>
              <a:ext uri="{FF2B5EF4-FFF2-40B4-BE49-F238E27FC236}">
                <a16:creationId xmlns:a16="http://schemas.microsoft.com/office/drawing/2014/main" id="{01C65981-8B42-4BDC-A73C-4D4DA16C7696}"/>
              </a:ext>
            </a:extLst>
          </p:cNvPr>
          <p:cNvSpPr>
            <a:spLocks noGrp="1"/>
          </p:cNvSpPr>
          <p:nvPr>
            <p:ph type="sldNum" sz="quarter" idx="12"/>
          </p:nvPr>
        </p:nvSpPr>
        <p:spPr/>
        <p:txBody>
          <a:bodyPr/>
          <a:lstStyle/>
          <a:p>
            <a:fld id="{04FCA95E-2221-4DC3-A5F9-E53F37D422FC}" type="slidenum">
              <a:rPr lang="nl-BE" smtClean="0"/>
              <a:pPr/>
              <a:t>4</a:t>
            </a:fld>
            <a:endParaRPr lang="nl-BE"/>
          </a:p>
        </p:txBody>
      </p:sp>
      <p:pic>
        <p:nvPicPr>
          <p:cNvPr id="6" name="Shape 518">
            <a:extLst>
              <a:ext uri="{FF2B5EF4-FFF2-40B4-BE49-F238E27FC236}">
                <a16:creationId xmlns:a16="http://schemas.microsoft.com/office/drawing/2014/main" id="{209D31A6-78CB-4844-8C17-CF0BF371DA34}"/>
              </a:ext>
            </a:extLst>
          </p:cNvPr>
          <p:cNvPicPr preferRelativeResize="0">
            <a:picLocks noChangeAspect="1"/>
          </p:cNvPicPr>
          <p:nvPr/>
        </p:nvPicPr>
        <p:blipFill rotWithShape="1">
          <a:blip r:embed="rId5">
            <a:alphaModFix/>
          </a:blip>
          <a:srcRect/>
          <a:stretch/>
        </p:blipFill>
        <p:spPr>
          <a:xfrm>
            <a:off x="838200" y="2007282"/>
            <a:ext cx="2762546" cy="3838345"/>
          </a:xfrm>
          <a:prstGeom prst="rect">
            <a:avLst/>
          </a:prstGeom>
          <a:noFill/>
          <a:ln>
            <a:noFill/>
          </a:ln>
        </p:spPr>
      </p:pic>
      <p:sp>
        <p:nvSpPr>
          <p:cNvPr id="8" name="Titel 1">
            <a:extLst>
              <a:ext uri="{FF2B5EF4-FFF2-40B4-BE49-F238E27FC236}">
                <a16:creationId xmlns:a16="http://schemas.microsoft.com/office/drawing/2014/main" id="{B657D1EA-E826-41E9-B995-0574AD32D596}"/>
              </a:ext>
            </a:extLst>
          </p:cNvPr>
          <p:cNvSpPr>
            <a:spLocks noGrp="1"/>
          </p:cNvSpPr>
          <p:nvPr>
            <p:ph type="title"/>
          </p:nvPr>
        </p:nvSpPr>
        <p:spPr>
          <a:xfrm>
            <a:off x="838200" y="365125"/>
            <a:ext cx="10515600" cy="1325563"/>
          </a:xfrm>
        </p:spPr>
        <p:txBody>
          <a:bodyPr>
            <a:normAutofit/>
          </a:bodyPr>
          <a:lstStyle/>
          <a:p>
            <a:r>
              <a:rPr lang="nl-BE" b="1" dirty="0">
                <a:latin typeface="Algerian" panose="04020705040A02060702" pitchFamily="82" charset="0"/>
              </a:rPr>
              <a:t>Categoriale classificatie</a:t>
            </a:r>
            <a:endParaRPr lang="nl-BE" b="1" dirty="0">
              <a:latin typeface="Open Sans" panose="020B0606030504020204"/>
            </a:endParaRPr>
          </a:p>
        </p:txBody>
      </p:sp>
      <p:pic>
        <p:nvPicPr>
          <p:cNvPr id="2" name="Audio 1">
            <a:hlinkClick r:id="" action="ppaction://media"/>
            <a:extLst>
              <a:ext uri="{FF2B5EF4-FFF2-40B4-BE49-F238E27FC236}">
                <a16:creationId xmlns:a16="http://schemas.microsoft.com/office/drawing/2014/main" id="{535727C6-27D9-4E82-AD17-58430421CF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84192057"/>
      </p:ext>
    </p:extLst>
  </p:cSld>
  <p:clrMapOvr>
    <a:masterClrMapping/>
  </p:clrMapOvr>
  <mc:AlternateContent xmlns:mc="http://schemas.openxmlformats.org/markup-compatibility/2006" xmlns:p14="http://schemas.microsoft.com/office/powerpoint/2010/main">
    <mc:Choice Requires="p14">
      <p:transition spd="slow" p14:dur="2000" advTm="10945"/>
    </mc:Choice>
    <mc:Fallback xmlns="">
      <p:transition spd="slow" advTm="10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jdelijke aanduiding voor inhoud 2"/>
          <p:cNvSpPr>
            <a:spLocks noGrp="1"/>
          </p:cNvSpPr>
          <p:nvPr>
            <p:ph idx="1"/>
          </p:nvPr>
        </p:nvSpPr>
        <p:spPr>
          <a:xfrm>
            <a:off x="838200" y="1825625"/>
            <a:ext cx="10515600" cy="4822826"/>
          </a:xfrm>
        </p:spPr>
        <p:txBody>
          <a:bodyPr>
            <a:normAutofit lnSpcReduction="10000"/>
          </a:bodyPr>
          <a:lstStyle/>
          <a:p>
            <a:r>
              <a:rPr lang="en-GB" altLang="nl-BE" sz="3200" dirty="0"/>
              <a:t>AAIDD: </a:t>
            </a:r>
            <a:r>
              <a:rPr lang="nl-BE" altLang="nl-BE" sz="3200" dirty="0"/>
              <a:t>Gekenmerkt door significante beperkingen zowel in intellectueel functioneren als in adaptief gedrag zoals dat tot uitdrukking komt in conceptuele, sociale en praktische adaptieve vaardigheden. Beperkingen ontstaan vóór de leeftijd van 18 jaar.</a:t>
            </a:r>
          </a:p>
          <a:p>
            <a:endParaRPr lang="nl-BE" altLang="nl-BE" sz="3200" dirty="0"/>
          </a:p>
          <a:p>
            <a:r>
              <a:rPr lang="en-GB" altLang="nl-BE" sz="3200" dirty="0"/>
              <a:t>DSM-5: </a:t>
            </a:r>
            <a:r>
              <a:rPr lang="nl-BE" altLang="nl-BE" sz="3200" dirty="0"/>
              <a:t>Stoornis die ontstaat tijdens ontwikkelingsperiode, zowel beperkingen in intellectueel functioneren als beperkingen in adaptief functioneren op conceptueel, sociaal en praktisch vlak.</a:t>
            </a:r>
          </a:p>
          <a:p>
            <a:pPr lvl="1"/>
            <a:r>
              <a:rPr lang="nl-BE" altLang="nl-BE" sz="2800" dirty="0"/>
              <a:t>Tot 5 jaar mogelijk: globale ontwikkelingsachterstand</a:t>
            </a:r>
            <a:endParaRPr lang="en-GB" altLang="nl-BE" sz="2800" dirty="0"/>
          </a:p>
        </p:txBody>
      </p:sp>
      <p:sp>
        <p:nvSpPr>
          <p:cNvPr id="10244" name="Tijdelijke aanduiding voor dianummer 3"/>
          <p:cNvSpPr>
            <a:spLocks noGrp="1"/>
          </p:cNvSpPr>
          <p:nvPr>
            <p:ph type="sldNum" sz="quarter" idx="10"/>
          </p:nvPr>
        </p:nvSpPr>
        <p:spPr>
          <a:xfrm>
            <a:off x="11211053" y="6283326"/>
            <a:ext cx="787298"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nl-BE"/>
            </a:defPPr>
            <a:lvl1pPr marL="0" algn="r" defTabSz="914400" rtl="0" eaLnBrk="0" fontAlgn="base" latinLnBrk="0" hangingPunct="0">
              <a:spcBef>
                <a:spcPct val="0"/>
              </a:spcBef>
              <a:spcAft>
                <a:spcPct val="0"/>
              </a:spcAft>
              <a:defRPr sz="1200" kern="12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09" rtl="0" eaLnBrk="0" fontAlgn="base" latinLnBrk="0" hangingPunct="0">
              <a:lnSpc>
                <a:spcPct val="100000"/>
              </a:lnSpc>
              <a:spcBef>
                <a:spcPct val="0"/>
              </a:spcBef>
              <a:spcAft>
                <a:spcPct val="0"/>
              </a:spcAft>
              <a:buClrTx/>
              <a:buSzTx/>
              <a:buFontTx/>
              <a:buNone/>
              <a:tabLst/>
              <a:defRPr/>
            </a:pPr>
            <a:fld id="{F1095A85-B372-462A-8995-7530D0171AF1}" type="slidenum">
              <a:rPr kumimoji="0" lang="nl-BE" sz="1200" b="0" i="0" u="none" strike="noStrike" kern="1200" cap="none" spc="0" normalizeH="0" baseline="0" noProof="0" smtClean="0">
                <a:ln>
                  <a:noFill/>
                </a:ln>
                <a:solidFill>
                  <a:srgbClr val="049999"/>
                </a:solidFill>
                <a:effectLst/>
                <a:uLnTx/>
                <a:uFillTx/>
                <a:latin typeface="Open Sans" panose="020B0606030504020204" pitchFamily="34" charset="0"/>
              </a:rPr>
              <a:pPr marL="0" marR="0" lvl="0" indent="0" algn="r" defTabSz="914309" rtl="0" eaLnBrk="0" fontAlgn="base" latinLnBrk="0" hangingPunct="0">
                <a:lnSpc>
                  <a:spcPct val="100000"/>
                </a:lnSpc>
                <a:spcBef>
                  <a:spcPct val="0"/>
                </a:spcBef>
                <a:spcAft>
                  <a:spcPct val="0"/>
                </a:spcAft>
                <a:buClrTx/>
                <a:buSzTx/>
                <a:buFontTx/>
                <a:buNone/>
                <a:tabLst/>
                <a:defRPr/>
              </a:pPr>
              <a:t>5</a:t>
            </a:fld>
            <a:endParaRPr kumimoji="0" lang="nl-NL" altLang="nl-BE" sz="1200" b="0" i="0" u="none" strike="noStrike" kern="1200" cap="none" spc="0" normalizeH="0" baseline="0" noProof="0">
              <a:ln>
                <a:noFill/>
              </a:ln>
              <a:solidFill>
                <a:srgbClr val="1C1C1C"/>
              </a:solidFill>
              <a:effectLst/>
              <a:uLnTx/>
              <a:uFillTx/>
              <a:latin typeface="Verdana" panose="020B0604030504040204" pitchFamily="34" charset="0"/>
            </a:endParaRPr>
          </a:p>
        </p:txBody>
      </p:sp>
      <p:sp>
        <p:nvSpPr>
          <p:cNvPr id="7" name="Titel 1">
            <a:extLst>
              <a:ext uri="{FF2B5EF4-FFF2-40B4-BE49-F238E27FC236}">
                <a16:creationId xmlns:a16="http://schemas.microsoft.com/office/drawing/2014/main" id="{99FFE085-AE9D-4722-B3E1-5C573A8F77CE}"/>
              </a:ext>
            </a:extLst>
          </p:cNvPr>
          <p:cNvSpPr>
            <a:spLocks noGrp="1"/>
          </p:cNvSpPr>
          <p:nvPr>
            <p:ph type="title"/>
          </p:nvPr>
        </p:nvSpPr>
        <p:spPr>
          <a:xfrm>
            <a:off x="838200" y="365125"/>
            <a:ext cx="10515600" cy="1325563"/>
          </a:xfrm>
        </p:spPr>
        <p:txBody>
          <a:bodyPr>
            <a:normAutofit/>
          </a:bodyPr>
          <a:lstStyle/>
          <a:p>
            <a:r>
              <a:rPr lang="nl-BE" b="1" dirty="0"/>
              <a:t>WAT? – Definitie verstandelijke beperking</a:t>
            </a:r>
          </a:p>
        </p:txBody>
      </p:sp>
      <p:pic>
        <p:nvPicPr>
          <p:cNvPr id="6" name="Audio 5">
            <a:hlinkClick r:id="" action="ppaction://media"/>
            <a:extLst>
              <a:ext uri="{FF2B5EF4-FFF2-40B4-BE49-F238E27FC236}">
                <a16:creationId xmlns:a16="http://schemas.microsoft.com/office/drawing/2014/main" id="{F7AA46F9-0ADE-4532-8331-D9AC870775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49213870"/>
      </p:ext>
    </p:extLst>
  </p:cSld>
  <p:clrMapOvr>
    <a:masterClrMapping/>
  </p:clrMapOvr>
  <mc:AlternateContent xmlns:mc="http://schemas.openxmlformats.org/markup-compatibility/2006">
    <mc:Choice xmlns:p14="http://schemas.microsoft.com/office/powerpoint/2010/main" Requires="p14">
      <p:transition spd="slow" p14:dur="2000" advTm="39791"/>
    </mc:Choice>
    <mc:Fallback>
      <p:transition spd="slow" advTm="39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b="1" dirty="0"/>
              <a:t>WAT? – Criteria verstandelijke beperking</a:t>
            </a:r>
          </a:p>
        </p:txBody>
      </p:sp>
      <p:sp>
        <p:nvSpPr>
          <p:cNvPr id="3" name="Tijdelijke aanduiding voor tekst 2"/>
          <p:cNvSpPr>
            <a:spLocks noGrp="1"/>
          </p:cNvSpPr>
          <p:nvPr>
            <p:ph type="body" idx="1"/>
          </p:nvPr>
        </p:nvSpPr>
        <p:spPr>
          <a:xfrm>
            <a:off x="627785" y="1690688"/>
            <a:ext cx="10643201" cy="4648051"/>
          </a:xfrm>
        </p:spPr>
        <p:txBody>
          <a:bodyPr>
            <a:normAutofit lnSpcReduction="10000"/>
          </a:bodyPr>
          <a:lstStyle/>
          <a:p>
            <a:pPr marL="635000" indent="-457200">
              <a:buFont typeface="+mj-lt"/>
              <a:buAutoNum type="arabicPeriod"/>
            </a:pPr>
            <a:r>
              <a:rPr lang="nl-BE" sz="3200" dirty="0"/>
              <a:t>Significante beperkingen in het intellectueel functioneren (</a:t>
            </a:r>
            <a:r>
              <a:rPr lang="nl-BE" sz="3200" i="1" dirty="0"/>
              <a:t>intelligentiecriterium</a:t>
            </a:r>
            <a:r>
              <a:rPr lang="nl-BE" sz="3200" dirty="0"/>
              <a:t>).</a:t>
            </a:r>
          </a:p>
          <a:p>
            <a:pPr marL="635000" indent="-457200">
              <a:buFont typeface="+mj-lt"/>
              <a:buAutoNum type="arabicPeriod"/>
            </a:pPr>
            <a:r>
              <a:rPr lang="nl-BE" sz="3200" dirty="0"/>
              <a:t>Significante beperkingen in het adaptief gedrag (</a:t>
            </a:r>
            <a:r>
              <a:rPr lang="nl-BE" sz="3200" i="1" dirty="0"/>
              <a:t>criterium adaptief gedrag</a:t>
            </a:r>
            <a:r>
              <a:rPr lang="nl-BE" sz="3200" dirty="0"/>
              <a:t>).</a:t>
            </a:r>
          </a:p>
          <a:p>
            <a:pPr marL="635000" indent="-457200">
              <a:buFont typeface="+mj-lt"/>
              <a:buAutoNum type="arabicPeriod"/>
            </a:pPr>
            <a:r>
              <a:rPr lang="nl-BE" sz="3200" dirty="0"/>
              <a:t>Zowel de beperkingen in het intellectueel functioneren als in het adaptief gedrag moeten duidelijk worden tijdens de ontwikkelingsperiode (</a:t>
            </a:r>
            <a:r>
              <a:rPr lang="nl-BE" sz="3200" i="1" dirty="0"/>
              <a:t>ontwikkelingscriterium</a:t>
            </a:r>
            <a:r>
              <a:rPr lang="nl-BE" sz="3200" dirty="0"/>
              <a:t>).</a:t>
            </a:r>
          </a:p>
          <a:p>
            <a:endParaRPr lang="nl-BE" sz="2400" dirty="0"/>
          </a:p>
          <a:p>
            <a:pPr marL="625475" indent="0">
              <a:buNone/>
            </a:pPr>
            <a:r>
              <a:rPr lang="nl-BE" sz="3200" dirty="0"/>
              <a:t>Procesdiagnostiek</a:t>
            </a:r>
          </a:p>
          <a:p>
            <a:endParaRPr lang="nl-BE" sz="2400" dirty="0"/>
          </a:p>
        </p:txBody>
      </p:sp>
      <p:sp>
        <p:nvSpPr>
          <p:cNvPr id="5" name="Vermenigvuldigingsteken 4">
            <a:extLst>
              <a:ext uri="{FF2B5EF4-FFF2-40B4-BE49-F238E27FC236}">
                <a16:creationId xmlns:a16="http://schemas.microsoft.com/office/drawing/2014/main" id="{0E88C61B-B037-4181-B2FF-60B9C16F3305}"/>
              </a:ext>
            </a:extLst>
          </p:cNvPr>
          <p:cNvSpPr/>
          <p:nvPr/>
        </p:nvSpPr>
        <p:spPr>
          <a:xfrm>
            <a:off x="1071484" y="5235422"/>
            <a:ext cx="3836181" cy="1257453"/>
          </a:xfrm>
          <a:prstGeom prst="mathMultiply">
            <a:avLst>
              <a:gd name="adj1" fmla="val 4804"/>
            </a:avLst>
          </a:prstGeom>
          <a:solidFill>
            <a:srgbClr val="D0EAF1"/>
          </a:solidFill>
          <a:ln>
            <a:solidFill>
              <a:srgbClr val="D0EAF1">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4" name="Audio 3">
            <a:hlinkClick r:id="" action="ppaction://media"/>
            <a:extLst>
              <a:ext uri="{FF2B5EF4-FFF2-40B4-BE49-F238E27FC236}">
                <a16:creationId xmlns:a16="http://schemas.microsoft.com/office/drawing/2014/main" id="{6B6021F2-2610-41F4-8D6D-E14071F185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7934583"/>
      </p:ext>
    </p:extLst>
  </p:cSld>
  <p:clrMapOvr>
    <a:masterClrMapping/>
  </p:clrMapOvr>
  <mc:AlternateContent xmlns:mc="http://schemas.openxmlformats.org/markup-compatibility/2006" xmlns:p14="http://schemas.microsoft.com/office/powerpoint/2010/main">
    <mc:Choice Requires="p14">
      <p:transition spd="slow" p14:dur="2000" advTm="33057"/>
    </mc:Choice>
    <mc:Fallback xmlns="">
      <p:transition spd="slow" advTm="33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WAT? – Criteria verstandelijke beperking</a:t>
            </a:r>
            <a:endParaRPr lang="nl-BE" sz="3200" b="1" dirty="0"/>
          </a:p>
        </p:txBody>
      </p:sp>
      <p:sp>
        <p:nvSpPr>
          <p:cNvPr id="3" name="Tijdelijke aanduiding voor tekst 2"/>
          <p:cNvSpPr>
            <a:spLocks noGrp="1"/>
          </p:cNvSpPr>
          <p:nvPr>
            <p:ph type="body" idx="1"/>
          </p:nvPr>
        </p:nvSpPr>
        <p:spPr>
          <a:xfrm>
            <a:off x="839570" y="1690688"/>
            <a:ext cx="10514230" cy="4351338"/>
          </a:xfrm>
        </p:spPr>
        <p:txBody>
          <a:bodyPr>
            <a:normAutofit/>
          </a:bodyPr>
          <a:lstStyle/>
          <a:p>
            <a:pPr marL="635000" indent="-457200">
              <a:buFont typeface="+mj-lt"/>
              <a:buAutoNum type="arabicPeriod"/>
            </a:pPr>
            <a:r>
              <a:rPr lang="nl-BE" sz="3200" dirty="0">
                <a:latin typeface="Open Sans" panose="020B0606030504020204"/>
              </a:rPr>
              <a:t>Significante beperkingen in het intellectueel functioneren (</a:t>
            </a:r>
            <a:r>
              <a:rPr lang="nl-BE" sz="3200" i="1" dirty="0">
                <a:latin typeface="Open Sans" panose="020B0606030504020204"/>
              </a:rPr>
              <a:t>intelligentiecriterium</a:t>
            </a:r>
            <a:r>
              <a:rPr lang="nl-BE" sz="3200" dirty="0">
                <a:latin typeface="Open Sans" panose="020B0606030504020204"/>
              </a:rPr>
              <a:t>).</a:t>
            </a:r>
          </a:p>
          <a:p>
            <a:pPr marL="635000" indent="-457200">
              <a:buFont typeface="+mj-lt"/>
              <a:buAutoNum type="arabicPeriod"/>
            </a:pPr>
            <a:endParaRPr lang="nl-BE" sz="3200" dirty="0">
              <a:latin typeface="Open Sans" panose="020B0606030504020204"/>
            </a:endParaRPr>
          </a:p>
          <a:p>
            <a:pPr marL="635000" lvl="1" indent="0">
              <a:buNone/>
            </a:pPr>
            <a:r>
              <a:rPr lang="nl-BE" sz="3200" spc="30" dirty="0">
                <a:solidFill>
                  <a:srgbClr val="1D1B11"/>
                </a:solidFill>
                <a:latin typeface="Open Sans" panose="020B0606030504020204"/>
                <a:ea typeface="Calibri" panose="020F0502020204030204" pitchFamily="34" charset="0"/>
              </a:rPr>
              <a:t>	</a:t>
            </a:r>
          </a:p>
          <a:p>
            <a:pPr marL="635000" lvl="1" indent="0">
              <a:buNone/>
            </a:pPr>
            <a:r>
              <a:rPr lang="nl-BE" sz="3200" spc="30" dirty="0">
                <a:solidFill>
                  <a:srgbClr val="049999"/>
                </a:solidFill>
                <a:latin typeface="Open Sans" panose="020B0606030504020204"/>
                <a:ea typeface="Calibri" panose="020F0502020204030204" pitchFamily="34" charset="0"/>
              </a:rPr>
              <a:t>IQ</a:t>
            </a:r>
            <a:r>
              <a:rPr lang="nl-BE" sz="3200" spc="30" baseline="-25000" dirty="0">
                <a:solidFill>
                  <a:srgbClr val="049999"/>
                </a:solidFill>
                <a:latin typeface="Open Sans" panose="020B0606030504020204"/>
                <a:ea typeface="Calibri" panose="020F0502020204030204" pitchFamily="34" charset="0"/>
              </a:rPr>
              <a:t>CHC	</a:t>
            </a:r>
            <a:r>
              <a:rPr lang="nl-BE" sz="3200" dirty="0">
                <a:latin typeface="Open Sans" panose="020B0606030504020204"/>
              </a:rPr>
              <a:t>2 SD &lt; gemiddelde algemene populatie</a:t>
            </a:r>
          </a:p>
          <a:p>
            <a:pPr marL="635000" lvl="1" indent="0">
              <a:buNone/>
            </a:pPr>
            <a:r>
              <a:rPr lang="nl-BE" sz="3200" dirty="0">
                <a:latin typeface="Open Sans" panose="020B0606030504020204"/>
              </a:rPr>
              <a:t>		ongeveer 70 </a:t>
            </a:r>
          </a:p>
          <a:p>
            <a:pPr marL="635000" lvl="1" indent="0">
              <a:buNone/>
            </a:pPr>
            <a:r>
              <a:rPr lang="nl-BE" sz="3200" dirty="0">
                <a:solidFill>
                  <a:srgbClr val="02AAB4"/>
                </a:solidFill>
                <a:latin typeface="Open Sans" panose="020B0606030504020204"/>
              </a:rPr>
              <a:t>		95% betrouwbaarheidsinterval</a:t>
            </a:r>
          </a:p>
          <a:p>
            <a:pPr marL="635000" lvl="1" indent="0">
              <a:buNone/>
            </a:pPr>
            <a:endParaRPr lang="nl-BE" sz="2800" dirty="0"/>
          </a:p>
          <a:p>
            <a:endParaRPr lang="nl-BE" sz="2400" dirty="0"/>
          </a:p>
          <a:p>
            <a:endParaRPr lang="nl-BE" sz="2400" dirty="0"/>
          </a:p>
        </p:txBody>
      </p:sp>
      <p:cxnSp>
        <p:nvCxnSpPr>
          <p:cNvPr id="5" name="Rechte verbindingslijn met pijl 4">
            <a:extLst>
              <a:ext uri="{FF2B5EF4-FFF2-40B4-BE49-F238E27FC236}">
                <a16:creationId xmlns:a16="http://schemas.microsoft.com/office/drawing/2014/main" id="{0626C8CA-69F5-4C78-99DA-1F202A99F906}"/>
              </a:ext>
            </a:extLst>
          </p:cNvPr>
          <p:cNvCxnSpPr>
            <a:cxnSpLocks/>
          </p:cNvCxnSpPr>
          <p:nvPr/>
        </p:nvCxnSpPr>
        <p:spPr>
          <a:xfrm>
            <a:off x="2465886" y="2766349"/>
            <a:ext cx="0" cy="844953"/>
          </a:xfrm>
          <a:prstGeom prst="straightConnector1">
            <a:avLst/>
          </a:prstGeom>
          <a:ln w="76200">
            <a:solidFill>
              <a:srgbClr val="016666"/>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E7C27E39-95BF-43AC-923A-BF26A4B961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38010438"/>
      </p:ext>
    </p:extLst>
  </p:cSld>
  <p:clrMapOvr>
    <a:masterClrMapping/>
  </p:clrMapOvr>
  <mc:AlternateContent xmlns:mc="http://schemas.openxmlformats.org/markup-compatibility/2006" xmlns:p14="http://schemas.microsoft.com/office/powerpoint/2010/main">
    <mc:Choice Requires="p14">
      <p:transition spd="slow" p14:dur="2000" advTm="68142"/>
    </mc:Choice>
    <mc:Fallback xmlns="">
      <p:transition spd="slow" advTm="6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839569" y="1690688"/>
            <a:ext cx="11267549" cy="4944062"/>
          </a:xfrm>
        </p:spPr>
        <p:txBody>
          <a:bodyPr>
            <a:normAutofit fontScale="92500"/>
          </a:bodyPr>
          <a:lstStyle/>
          <a:p>
            <a:pPr marL="692150" indent="-514350">
              <a:buFont typeface="+mj-lt"/>
              <a:buAutoNum type="arabicPeriod" startAt="2"/>
            </a:pPr>
            <a:r>
              <a:rPr lang="nl-BE" sz="3500" dirty="0">
                <a:latin typeface="Open Sans" panose="020B0606030504020204"/>
              </a:rPr>
              <a:t>Significante beperkingen in het adaptief gedrag </a:t>
            </a:r>
          </a:p>
          <a:p>
            <a:pPr marL="717550" indent="0">
              <a:buNone/>
            </a:pPr>
            <a:r>
              <a:rPr lang="nl-BE" sz="3500" dirty="0">
                <a:latin typeface="Open Sans" panose="020B0606030504020204"/>
              </a:rPr>
              <a:t>(</a:t>
            </a:r>
            <a:r>
              <a:rPr lang="nl-BE" sz="3500" i="1" dirty="0">
                <a:latin typeface="Open Sans" panose="020B0606030504020204"/>
              </a:rPr>
              <a:t>criterium adaptief gedrag</a:t>
            </a:r>
            <a:r>
              <a:rPr lang="nl-BE" sz="3500" dirty="0">
                <a:latin typeface="Open Sans" panose="020B0606030504020204"/>
              </a:rPr>
              <a:t>).</a:t>
            </a:r>
          </a:p>
          <a:p>
            <a:pPr marL="635000" lvl="1" indent="0">
              <a:buNone/>
            </a:pPr>
            <a:endParaRPr lang="nl-BE" sz="3500" spc="30" dirty="0">
              <a:solidFill>
                <a:srgbClr val="1D1B11"/>
              </a:solidFill>
              <a:latin typeface="Open Sans" panose="020B0606030504020204"/>
              <a:ea typeface="Calibri" panose="020F0502020204030204" pitchFamily="34" charset="0"/>
            </a:endParaRPr>
          </a:p>
          <a:p>
            <a:pPr marL="635000" lvl="1" indent="0">
              <a:buNone/>
            </a:pPr>
            <a:r>
              <a:rPr lang="nl-BE" sz="3500" spc="30" dirty="0">
                <a:solidFill>
                  <a:srgbClr val="049999"/>
                </a:solidFill>
                <a:latin typeface="Open Sans" panose="020B0606030504020204"/>
                <a:ea typeface="Calibri" panose="020F0502020204030204" pitchFamily="34" charset="0"/>
              </a:rPr>
              <a:t>Samenhangend met intelligentiecriterium </a:t>
            </a:r>
          </a:p>
          <a:p>
            <a:pPr marL="635000" lvl="1" indent="0">
              <a:buNone/>
            </a:pPr>
            <a:r>
              <a:rPr lang="nl-BE" sz="3500" spc="30" dirty="0">
                <a:solidFill>
                  <a:srgbClr val="049999"/>
                </a:solidFill>
                <a:latin typeface="Open Sans" panose="020B0606030504020204"/>
                <a:ea typeface="Calibri" panose="020F0502020204030204" pitchFamily="34" charset="0"/>
              </a:rPr>
              <a:t>Algemene of schaalscore (conceptueel/sociaal/praktisch)</a:t>
            </a:r>
          </a:p>
          <a:p>
            <a:pPr marL="635000" lvl="1" indent="0">
              <a:buNone/>
            </a:pPr>
            <a:r>
              <a:rPr lang="nl-BE" sz="3500" dirty="0">
                <a:solidFill>
                  <a:srgbClr val="049999"/>
                </a:solidFill>
                <a:latin typeface="Open Sans" panose="020B0606030504020204"/>
              </a:rPr>
              <a:t>2 SD &lt; gemiddelde algemene populatie</a:t>
            </a:r>
          </a:p>
          <a:p>
            <a:pPr marL="625475" indent="0">
              <a:buNone/>
            </a:pPr>
            <a:r>
              <a:rPr lang="nl-BE" sz="3500" dirty="0">
                <a:solidFill>
                  <a:srgbClr val="049999"/>
                </a:solidFill>
                <a:latin typeface="Open Sans" panose="020B0606030504020204"/>
              </a:rPr>
              <a:t>95% betrouwbaarheidsinterval </a:t>
            </a:r>
          </a:p>
          <a:p>
            <a:pPr marL="0" indent="0">
              <a:buNone/>
            </a:pPr>
            <a:r>
              <a:rPr lang="nl-BE" sz="3500" i="1" dirty="0">
                <a:solidFill>
                  <a:srgbClr val="049999"/>
                </a:solidFill>
                <a:latin typeface="Open Sans" panose="020B0606030504020204"/>
              </a:rPr>
              <a:t>	</a:t>
            </a:r>
          </a:p>
          <a:p>
            <a:pPr marL="0" indent="0">
              <a:buNone/>
            </a:pPr>
            <a:r>
              <a:rPr lang="nl-BE" sz="3000" i="1" dirty="0">
                <a:latin typeface="Open Sans" panose="020B0606030504020204"/>
              </a:rPr>
              <a:t>Noot: geen nieuw criterium, correlatie met </a:t>
            </a:r>
            <a:r>
              <a:rPr lang="nl-BE" i="1" spc="30" dirty="0">
                <a:ea typeface="Calibri" panose="020F0502020204030204" pitchFamily="34" charset="0"/>
              </a:rPr>
              <a:t>IQ</a:t>
            </a:r>
            <a:r>
              <a:rPr lang="nl-BE" i="1" spc="30" baseline="-25000" dirty="0">
                <a:ea typeface="Calibri" panose="020F0502020204030204" pitchFamily="34" charset="0"/>
              </a:rPr>
              <a:t>CHC</a:t>
            </a:r>
            <a:r>
              <a:rPr lang="nl-BE" sz="3000" i="1" dirty="0">
                <a:latin typeface="Open Sans" panose="020B0606030504020204"/>
              </a:rPr>
              <a:t> .30-.50 </a:t>
            </a:r>
            <a:endParaRPr lang="nl-BE" sz="2200" dirty="0">
              <a:latin typeface="Open Sans" panose="020B0606030504020204"/>
            </a:endParaRPr>
          </a:p>
        </p:txBody>
      </p:sp>
      <p:sp>
        <p:nvSpPr>
          <p:cNvPr id="2" name="Titel 1"/>
          <p:cNvSpPr>
            <a:spLocks noGrp="1"/>
          </p:cNvSpPr>
          <p:nvPr>
            <p:ph type="title"/>
          </p:nvPr>
        </p:nvSpPr>
        <p:spPr/>
        <p:txBody>
          <a:bodyPr/>
          <a:lstStyle/>
          <a:p>
            <a:r>
              <a:rPr lang="nl-BE" b="1" dirty="0"/>
              <a:t>WAT? – Criteria verstandelijke beperking</a:t>
            </a:r>
            <a:endParaRPr lang="nl-BE" sz="3200" b="1" dirty="0"/>
          </a:p>
        </p:txBody>
      </p:sp>
      <p:cxnSp>
        <p:nvCxnSpPr>
          <p:cNvPr id="7" name="Rechte verbindingslijn met pijl 6">
            <a:extLst>
              <a:ext uri="{FF2B5EF4-FFF2-40B4-BE49-F238E27FC236}">
                <a16:creationId xmlns:a16="http://schemas.microsoft.com/office/drawing/2014/main" id="{78A8A23C-0135-4C82-BE9E-8858686E1214}"/>
              </a:ext>
            </a:extLst>
          </p:cNvPr>
          <p:cNvCxnSpPr>
            <a:cxnSpLocks/>
          </p:cNvCxnSpPr>
          <p:nvPr/>
        </p:nvCxnSpPr>
        <p:spPr>
          <a:xfrm>
            <a:off x="2432842" y="2777924"/>
            <a:ext cx="0" cy="486137"/>
          </a:xfrm>
          <a:prstGeom prst="straightConnector1">
            <a:avLst/>
          </a:prstGeom>
          <a:ln w="76200">
            <a:solidFill>
              <a:srgbClr val="016666"/>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2FD4EBED-367B-4F64-A272-A2ED6488F7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36981441"/>
      </p:ext>
    </p:extLst>
  </p:cSld>
  <p:clrMapOvr>
    <a:masterClrMapping/>
  </p:clrMapOvr>
  <mc:AlternateContent xmlns:mc="http://schemas.openxmlformats.org/markup-compatibility/2006">
    <mc:Choice xmlns:p14="http://schemas.microsoft.com/office/powerpoint/2010/main" Requires="p14">
      <p:transition spd="slow" p14:dur="2000" advTm="55978"/>
    </mc:Choice>
    <mc:Fallback>
      <p:transition spd="slow" advTm="5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t>WAT? – Criteria verstandelijke beperking</a:t>
            </a:r>
            <a:endParaRPr lang="nl-BE" sz="3200" b="1" dirty="0"/>
          </a:p>
        </p:txBody>
      </p:sp>
      <p:sp>
        <p:nvSpPr>
          <p:cNvPr id="3" name="Tijdelijke aanduiding voor tekst 2"/>
          <p:cNvSpPr>
            <a:spLocks noGrp="1"/>
          </p:cNvSpPr>
          <p:nvPr>
            <p:ph type="body" idx="1"/>
          </p:nvPr>
        </p:nvSpPr>
        <p:spPr>
          <a:xfrm>
            <a:off x="838885" y="1844824"/>
            <a:ext cx="10514230" cy="4351338"/>
          </a:xfrm>
        </p:spPr>
        <p:txBody>
          <a:bodyPr>
            <a:normAutofit fontScale="92500"/>
          </a:bodyPr>
          <a:lstStyle/>
          <a:p>
            <a:pPr marL="692150" indent="-514350">
              <a:buFont typeface="+mj-lt"/>
              <a:buAutoNum type="arabicPeriod" startAt="3"/>
            </a:pPr>
            <a:r>
              <a:rPr lang="nl-BE" sz="3200" dirty="0"/>
              <a:t>Zowel de beperkingen in het intellectueel functioneren als in het adaptief gedrag moeten duidelijk worden tijdens de ontwikkelingsperiode (</a:t>
            </a:r>
            <a:r>
              <a:rPr lang="nl-BE" sz="3200" i="1" dirty="0"/>
              <a:t>ontwikkelingscriterium</a:t>
            </a:r>
            <a:r>
              <a:rPr lang="nl-BE" sz="3200" dirty="0"/>
              <a:t>).</a:t>
            </a:r>
          </a:p>
          <a:p>
            <a:pPr marL="177800" indent="0">
              <a:buNone/>
            </a:pPr>
            <a:endParaRPr lang="nl-BE" sz="3200" dirty="0"/>
          </a:p>
          <a:p>
            <a:pPr marL="717550" indent="0">
              <a:buNone/>
            </a:pPr>
            <a:r>
              <a:rPr lang="nl-BE" sz="3200" dirty="0">
                <a:solidFill>
                  <a:srgbClr val="049999"/>
                </a:solidFill>
              </a:rPr>
              <a:t>≠ later voorkomende problemen, bv. niet-aangeboren hersenletsel</a:t>
            </a:r>
          </a:p>
          <a:p>
            <a:pPr marL="177800" indent="0">
              <a:buNone/>
            </a:pPr>
            <a:endParaRPr lang="nl-BE" sz="3200" dirty="0"/>
          </a:p>
          <a:p>
            <a:pPr marL="717550" indent="0">
              <a:buNone/>
            </a:pPr>
            <a:r>
              <a:rPr lang="nl-BE" sz="3200" dirty="0">
                <a:solidFill>
                  <a:srgbClr val="049999"/>
                </a:solidFill>
              </a:rPr>
              <a:t>Tijdens kindertijd/adolescentie: vrij ruime periode, niet noodzakelijk dat diagnose gesteld is</a:t>
            </a:r>
          </a:p>
          <a:p>
            <a:endParaRPr lang="nl-BE" sz="2400" dirty="0"/>
          </a:p>
          <a:p>
            <a:endParaRPr lang="nl-BE" sz="2400" dirty="0"/>
          </a:p>
        </p:txBody>
      </p:sp>
      <p:pic>
        <p:nvPicPr>
          <p:cNvPr id="9" name="Audio 8">
            <a:hlinkClick r:id="" action="ppaction://media"/>
            <a:extLst>
              <a:ext uri="{FF2B5EF4-FFF2-40B4-BE49-F238E27FC236}">
                <a16:creationId xmlns:a16="http://schemas.microsoft.com/office/drawing/2014/main" id="{D2E73752-5355-4D17-8B10-584E27AC8A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50156282"/>
      </p:ext>
    </p:extLst>
  </p:cSld>
  <p:clrMapOvr>
    <a:masterClrMapping/>
  </p:clrMapOvr>
  <mc:AlternateContent xmlns:mc="http://schemas.openxmlformats.org/markup-compatibility/2006">
    <mc:Choice xmlns:p14="http://schemas.microsoft.com/office/powerpoint/2010/main" Requires="p14">
      <p:transition spd="slow" p14:dur="2000" advTm="64061"/>
    </mc:Choice>
    <mc:Fallback>
      <p:transition spd="slow" advTm="64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4|2.6|9.3"/>
</p:tagLst>
</file>

<file path=ppt/tags/tag2.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8D269EF0-ABBF-4335-856C-2464D79813A1}" vid="{1B300D57-FD97-4105-8339-6472FBEEFC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7" ma:contentTypeDescription="Een nieuw document maken." ma:contentTypeScope="" ma:versionID="f9d2fe657ba3696b4dd86824125557b3">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5f1b7801c84064b6769b7153a110d2d3"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Props1.xml><?xml version="1.0" encoding="utf-8"?>
<ds:datastoreItem xmlns:ds="http://schemas.openxmlformats.org/officeDocument/2006/customXml" ds:itemID="{DD4B2687-04F2-4456-A507-6DC5FC703843}"/>
</file>

<file path=customXml/itemProps2.xml><?xml version="1.0" encoding="utf-8"?>
<ds:datastoreItem xmlns:ds="http://schemas.openxmlformats.org/officeDocument/2006/customXml" ds:itemID="{A1C4B4AC-B829-4B85-B930-A0C8ADCD3483}"/>
</file>

<file path=customXml/itemProps3.xml><?xml version="1.0" encoding="utf-8"?>
<ds:datastoreItem xmlns:ds="http://schemas.openxmlformats.org/officeDocument/2006/customXml" ds:itemID="{F7550B73-EB9E-4397-A850-DFC22CB05D9B}"/>
</file>

<file path=docProps/app.xml><?xml version="1.0" encoding="utf-8"?>
<Properties xmlns="http://schemas.openxmlformats.org/officeDocument/2006/extended-properties" xmlns:vt="http://schemas.openxmlformats.org/officeDocument/2006/docPropsVTypes">
  <TotalTime>5533</TotalTime>
  <Words>2747</Words>
  <Application>Microsoft Office PowerPoint</Application>
  <PresentationFormat>Breedbeeld</PresentationFormat>
  <Paragraphs>316</Paragraphs>
  <Slides>24</Slides>
  <Notes>24</Notes>
  <HiddenSlides>0</HiddenSlides>
  <MMClips>24</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24</vt:i4>
      </vt:variant>
    </vt:vector>
  </HeadingPairs>
  <TitlesOfParts>
    <vt:vector size="35" baseType="lpstr">
      <vt:lpstr>Algerian</vt:lpstr>
      <vt:lpstr>Arial</vt:lpstr>
      <vt:lpstr>Calibri</vt:lpstr>
      <vt:lpstr>Calibri Light</vt:lpstr>
      <vt:lpstr>Cambria Math</vt:lpstr>
      <vt:lpstr>Century Gothic</vt:lpstr>
      <vt:lpstr>Open Sans</vt:lpstr>
      <vt:lpstr>Symbol</vt:lpstr>
      <vt:lpstr>Verdana</vt:lpstr>
      <vt:lpstr>Wingdings</vt:lpstr>
      <vt:lpstr>1_Kantoorthema</vt:lpstr>
      <vt:lpstr>Categoriale classificatie</vt:lpstr>
      <vt:lpstr>PowerPoint-presentatie</vt:lpstr>
      <vt:lpstr>PowerPoint-presentatie</vt:lpstr>
      <vt:lpstr>Categoriale classificatie</vt:lpstr>
      <vt:lpstr>WAT? – Definitie verstandelijke beperking</vt:lpstr>
      <vt:lpstr>WAT? – Criteria verstandelijke beperking</vt:lpstr>
      <vt:lpstr>WAT? – Criteria verstandelijke beperking</vt:lpstr>
      <vt:lpstr>WAT? – Criteria verstandelijke beperking</vt:lpstr>
      <vt:lpstr>WAT? – Criteria verstandelijke beperking</vt:lpstr>
      <vt:lpstr>PowerPoint-presentatie</vt:lpstr>
      <vt:lpstr>Criterium t.o.v. betrouwbaarheidsinterval?</vt:lpstr>
      <vt:lpstr>Criterium t.o.v. betrouwbaarheidsinterval?</vt:lpstr>
      <vt:lpstr>PowerPoint-presentatie</vt:lpstr>
      <vt:lpstr>Categoriale classificatie</vt:lpstr>
      <vt:lpstr>WAT? – Ernst verstandelijke beperking (DSM-5)</vt:lpstr>
      <vt:lpstr>PowerPoint-presentatie</vt:lpstr>
      <vt:lpstr>Categoriale classificatie</vt:lpstr>
      <vt:lpstr>WAT? – Globale ontwikkelingsachterstand (DSM-5)</vt:lpstr>
      <vt:lpstr>HOE onderzoeken?  Globale ontwikkelingsachterstand (DSM-5)</vt:lpstr>
      <vt:lpstr>PowerPoint-presentatie</vt:lpstr>
      <vt:lpstr>Waar in het protocol en op de site? </vt:lpstr>
      <vt:lpstr>Waar in het protocol en op de site? </vt:lpstr>
      <vt:lpstr>Waar vind ik meer info?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Prodia</dc:creator>
  <cp:lastModifiedBy>Lies Verlinde</cp:lastModifiedBy>
  <cp:revision>472</cp:revision>
  <cp:lastPrinted>2020-01-31T09:55:28Z</cp:lastPrinted>
  <dcterms:created xsi:type="dcterms:W3CDTF">2019-10-25T12:41:14Z</dcterms:created>
  <dcterms:modified xsi:type="dcterms:W3CDTF">2020-05-08T10:58:44Z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ies>
</file>